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6" r:id="rId2"/>
    <p:sldId id="257" r:id="rId3"/>
    <p:sldId id="264" r:id="rId4"/>
    <p:sldId id="261" r:id="rId5"/>
    <p:sldId id="262" r:id="rId6"/>
    <p:sldId id="263" r:id="rId7"/>
    <p:sldId id="289" r:id="rId8"/>
    <p:sldId id="288" r:id="rId9"/>
    <p:sldId id="266" r:id="rId10"/>
    <p:sldId id="267" r:id="rId11"/>
    <p:sldId id="268" r:id="rId12"/>
    <p:sldId id="270" r:id="rId13"/>
    <p:sldId id="283" r:id="rId14"/>
    <p:sldId id="285" r:id="rId15"/>
    <p:sldId id="284" r:id="rId16"/>
    <p:sldId id="286" r:id="rId17"/>
    <p:sldId id="271" r:id="rId18"/>
    <p:sldId id="272" r:id="rId19"/>
    <p:sldId id="273" r:id="rId20"/>
    <p:sldId id="274" r:id="rId21"/>
    <p:sldId id="275" r:id="rId22"/>
    <p:sldId id="281" r:id="rId23"/>
    <p:sldId id="276" r:id="rId24"/>
    <p:sldId id="277" r:id="rId25"/>
    <p:sldId id="279" r:id="rId26"/>
    <p:sldId id="280" r:id="rId27"/>
    <p:sldId id="278" r:id="rId28"/>
    <p:sldId id="282" r:id="rId29"/>
    <p:sldId id="28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6" d="100"/>
          <a:sy n="116" d="100"/>
        </p:scale>
        <p:origin x="13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smtClean="0"/>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4512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smtClean="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4987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smtClean="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1050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smtClean="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667684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smtClean="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2086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0EF52CC-F3D9-41D4-BCE4-C208E61A3F31}" type="datetimeFigureOut">
              <a:rPr lang="en-US" smtClean="0"/>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1650455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0EF52CC-F3D9-41D4-BCE4-C208E61A3F31}" type="datetimeFigureOut">
              <a:rPr lang="en-US" smtClean="0"/>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7360417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2131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smtClean="0"/>
              <a:t>2/22/2017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68156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smtClean="0"/>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20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smtClean="0"/>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64715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861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2/22/2017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924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smtClean="0"/>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963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smtClean="0"/>
              <a:t>2/22/2017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7996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smtClean="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3900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smtClean="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7607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smtClean="0"/>
              <a:t>2/22/2017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31992833"/>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smtClean="0"/>
              <a:t>GRE ANALYTICAL WRITING</a:t>
            </a:r>
            <a:endParaRPr lang="en-US" sz="4800" b="1" dirty="0"/>
          </a:p>
        </p:txBody>
      </p:sp>
      <p:sp>
        <p:nvSpPr>
          <p:cNvPr id="3" name="Subtitle 2"/>
          <p:cNvSpPr>
            <a:spLocks noGrp="1"/>
          </p:cNvSpPr>
          <p:nvPr>
            <p:ph type="subTitle" idx="1"/>
          </p:nvPr>
        </p:nvSpPr>
        <p:spPr/>
        <p:txBody>
          <a:bodyPr>
            <a:normAutofit/>
          </a:bodyPr>
          <a:lstStyle/>
          <a:p>
            <a:r>
              <a:rPr lang="en-US" sz="4400" b="1" dirty="0" smtClean="0"/>
              <a:t>INTRODUCTION</a:t>
            </a:r>
            <a:endParaRPr lang="en-US" sz="4400" b="1" dirty="0"/>
          </a:p>
        </p:txBody>
      </p:sp>
    </p:spTree>
    <p:extLst>
      <p:ext uri="{BB962C8B-B14F-4D97-AF65-F5344CB8AC3E}">
        <p14:creationId xmlns:p14="http://schemas.microsoft.com/office/powerpoint/2010/main" val="2151544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Do’s</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rPr>
              <a:t>Streamline wordy phrases</a:t>
            </a:r>
          </a:p>
          <a:p>
            <a:r>
              <a:rPr lang="en-US" dirty="0" smtClean="0">
                <a:solidFill>
                  <a:schemeClr val="bg1"/>
                </a:solidFill>
              </a:rPr>
              <a:t>Eliminate unnecessary sentences, repetitiveness, &amp; redundancy</a:t>
            </a:r>
          </a:p>
          <a:p>
            <a:r>
              <a:rPr lang="en-US" dirty="0" smtClean="0">
                <a:solidFill>
                  <a:schemeClr val="bg1"/>
                </a:solidFill>
              </a:rPr>
              <a:t>Use active voice (subject performs the action)</a:t>
            </a:r>
          </a:p>
          <a:p>
            <a:r>
              <a:rPr lang="en-US" dirty="0">
                <a:solidFill>
                  <a:schemeClr val="bg1"/>
                </a:solidFill>
              </a:rPr>
              <a:t>Use consistent narrative </a:t>
            </a:r>
            <a:r>
              <a:rPr lang="en-US" dirty="0" smtClean="0">
                <a:solidFill>
                  <a:schemeClr val="bg1"/>
                </a:solidFill>
              </a:rPr>
              <a:t>voice</a:t>
            </a:r>
          </a:p>
          <a:p>
            <a:r>
              <a:rPr lang="en-US" dirty="0" smtClean="0">
                <a:solidFill>
                  <a:schemeClr val="bg1"/>
                </a:solidFill>
              </a:rPr>
              <a:t>Use strong openings</a:t>
            </a:r>
          </a:p>
          <a:p>
            <a:r>
              <a:rPr lang="en-US" dirty="0" smtClean="0">
                <a:solidFill>
                  <a:schemeClr val="bg1"/>
                </a:solidFill>
              </a:rPr>
              <a:t>Use correct grammar &amp; punctuation</a:t>
            </a:r>
          </a:p>
          <a:p>
            <a:endParaRPr lang="en-US" dirty="0" smtClean="0"/>
          </a:p>
        </p:txBody>
      </p:sp>
    </p:spTree>
    <p:extLst>
      <p:ext uri="{BB962C8B-B14F-4D97-AF65-F5344CB8AC3E}">
        <p14:creationId xmlns:p14="http://schemas.microsoft.com/office/powerpoint/2010/main" val="81934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Don’ts</a:t>
            </a:r>
            <a:endParaRPr lang="en-US" dirty="0"/>
          </a:p>
        </p:txBody>
      </p:sp>
      <p:sp>
        <p:nvSpPr>
          <p:cNvPr id="3" name="Content Placeholder 2"/>
          <p:cNvSpPr>
            <a:spLocks noGrp="1"/>
          </p:cNvSpPr>
          <p:nvPr>
            <p:ph idx="1"/>
          </p:nvPr>
        </p:nvSpPr>
        <p:spPr>
          <a:xfrm>
            <a:off x="680321" y="1997242"/>
            <a:ext cx="9613861" cy="4451684"/>
          </a:xfrm>
        </p:spPr>
        <p:txBody>
          <a:bodyPr>
            <a:normAutofit/>
          </a:bodyPr>
          <a:lstStyle/>
          <a:p>
            <a:r>
              <a:rPr lang="en-US" dirty="0" smtClean="0">
                <a:solidFill>
                  <a:schemeClr val="bg1"/>
                </a:solidFill>
              </a:rPr>
              <a:t>Overstate your case</a:t>
            </a:r>
          </a:p>
          <a:p>
            <a:pPr lvl="1"/>
            <a:r>
              <a:rPr lang="en-US" dirty="0" smtClean="0">
                <a:solidFill>
                  <a:schemeClr val="bg1"/>
                </a:solidFill>
              </a:rPr>
              <a:t>Goal is to adopt a reasonable tone &amp; convince reader of your point of view </a:t>
            </a:r>
          </a:p>
          <a:p>
            <a:r>
              <a:rPr lang="en-US" dirty="0" smtClean="0">
                <a:solidFill>
                  <a:schemeClr val="bg1"/>
                </a:solidFill>
              </a:rPr>
              <a:t>Use vague language</a:t>
            </a:r>
          </a:p>
          <a:p>
            <a:r>
              <a:rPr lang="en-US" dirty="0" smtClean="0">
                <a:solidFill>
                  <a:schemeClr val="bg1"/>
                </a:solidFill>
              </a:rPr>
              <a:t>Use unclear pronoun reference</a:t>
            </a:r>
          </a:p>
          <a:p>
            <a:r>
              <a:rPr lang="en-US" dirty="0" smtClean="0">
                <a:solidFill>
                  <a:schemeClr val="bg1"/>
                </a:solidFill>
              </a:rPr>
              <a:t>Use passive voice (subject receives implied action)</a:t>
            </a:r>
          </a:p>
          <a:p>
            <a:r>
              <a:rPr lang="en-US" dirty="0" smtClean="0">
                <a:solidFill>
                  <a:schemeClr val="bg1"/>
                </a:solidFill>
              </a:rPr>
              <a:t>Use jargon, slang, or colloquialisms (informal words &amp; phrases)</a:t>
            </a:r>
          </a:p>
          <a:p>
            <a:endParaRPr lang="en-US" dirty="0"/>
          </a:p>
          <a:p>
            <a:endParaRPr lang="en-US" dirty="0"/>
          </a:p>
        </p:txBody>
      </p:sp>
    </p:spTree>
    <p:extLst>
      <p:ext uri="{BB962C8B-B14F-4D97-AF65-F5344CB8AC3E}">
        <p14:creationId xmlns:p14="http://schemas.microsoft.com/office/powerpoint/2010/main" val="227557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Analytical Writing – Foundations Practice</a:t>
            </a:r>
            <a:endParaRPr lang="en-US" b="1" dirty="0"/>
          </a:p>
        </p:txBody>
      </p:sp>
      <p:sp>
        <p:nvSpPr>
          <p:cNvPr id="3" name="Content Placeholder 2"/>
          <p:cNvSpPr>
            <a:spLocks noGrp="1"/>
          </p:cNvSpPr>
          <p:nvPr>
            <p:ph idx="1"/>
          </p:nvPr>
        </p:nvSpPr>
        <p:spPr/>
        <p:txBody>
          <a:bodyPr/>
          <a:lstStyle/>
          <a:p>
            <a:endParaRPr lang="en-US" dirty="0"/>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0335" y="2413686"/>
            <a:ext cx="4604951" cy="2598227"/>
          </a:xfrm>
          <a:prstGeom prst="rect">
            <a:avLst/>
          </a:prstGeom>
        </p:spPr>
      </p:pic>
    </p:spTree>
    <p:extLst>
      <p:ext uri="{BB962C8B-B14F-4D97-AF65-F5344CB8AC3E}">
        <p14:creationId xmlns:p14="http://schemas.microsoft.com/office/powerpoint/2010/main" val="2530361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Writing–Foundations Practice Set 1</a:t>
            </a:r>
            <a:endParaRPr lang="en-US" dirty="0"/>
          </a:p>
        </p:txBody>
      </p:sp>
      <p:sp>
        <p:nvSpPr>
          <p:cNvPr id="3" name="Content Placeholder 2"/>
          <p:cNvSpPr>
            <a:spLocks noGrp="1"/>
          </p:cNvSpPr>
          <p:nvPr>
            <p:ph idx="1"/>
          </p:nvPr>
        </p:nvSpPr>
        <p:spPr/>
        <p:txBody>
          <a:bodyPr/>
          <a:lstStyle/>
          <a:p>
            <a:pPr marL="0" indent="0">
              <a:buNone/>
            </a:pPr>
            <a:r>
              <a:rPr lang="en-US" dirty="0" smtClean="0"/>
              <a:t>Revise the wordy phrase:</a:t>
            </a:r>
          </a:p>
          <a:p>
            <a:endParaRPr lang="en-US" dirty="0"/>
          </a:p>
          <a:p>
            <a:pPr marL="0" indent="0">
              <a:buNone/>
            </a:pPr>
            <a:r>
              <a:rPr lang="en-US" sz="2800" i="1" dirty="0" smtClean="0"/>
              <a:t>Government funding cripples the natural relationship of arts enthusiasts and artists by subsidizing work and makes artists less creative and forces the taxpayer to take on the burden of paying for art they don’t like.</a:t>
            </a:r>
            <a:endParaRPr lang="en-US" sz="2800" i="1" dirty="0"/>
          </a:p>
        </p:txBody>
      </p:sp>
    </p:spTree>
    <p:extLst>
      <p:ext uri="{BB962C8B-B14F-4D97-AF65-F5344CB8AC3E}">
        <p14:creationId xmlns:p14="http://schemas.microsoft.com/office/powerpoint/2010/main" val="343649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Writing-Foundations Practice Set 1</a:t>
            </a:r>
            <a:endParaRPr lang="en-US" dirty="0"/>
          </a:p>
        </p:txBody>
      </p:sp>
      <p:sp>
        <p:nvSpPr>
          <p:cNvPr id="3" name="Content Placeholder 2"/>
          <p:cNvSpPr>
            <a:spLocks noGrp="1"/>
          </p:cNvSpPr>
          <p:nvPr>
            <p:ph idx="1"/>
          </p:nvPr>
        </p:nvSpPr>
        <p:spPr>
          <a:xfrm>
            <a:off x="680321" y="1987420"/>
            <a:ext cx="9613861" cy="4730621"/>
          </a:xfrm>
        </p:spPr>
        <p:txBody>
          <a:bodyPr>
            <a:normAutofit/>
          </a:bodyPr>
          <a:lstStyle/>
          <a:p>
            <a:pPr marL="0" indent="0">
              <a:buNone/>
            </a:pPr>
            <a:r>
              <a:rPr lang="en-US" dirty="0" smtClean="0"/>
              <a:t>Revised Phrase:</a:t>
            </a:r>
          </a:p>
          <a:p>
            <a:pPr marL="0" indent="0">
              <a:buNone/>
            </a:pPr>
            <a:endParaRPr lang="en-US" dirty="0" smtClean="0"/>
          </a:p>
          <a:p>
            <a:pPr marL="0" indent="0">
              <a:buNone/>
            </a:pPr>
            <a:r>
              <a:rPr lang="en-US" sz="2800" i="1" dirty="0" smtClean="0"/>
              <a:t>The government should not subsidize artists, because it makes them less creative and forces taxpayers to pay for art they don’t like.</a:t>
            </a:r>
            <a:endParaRPr lang="en-US" sz="2800" dirty="0" smtClean="0"/>
          </a:p>
          <a:p>
            <a:pPr marL="0" indent="0">
              <a:buNone/>
            </a:pPr>
            <a:endParaRPr lang="en-US" i="1" dirty="0" smtClean="0"/>
          </a:p>
          <a:p>
            <a:r>
              <a:rPr lang="en-US" sz="2000" dirty="0" smtClean="0"/>
              <a:t>Original sentence contained unnecessary repetition (</a:t>
            </a:r>
            <a:r>
              <a:rPr lang="en-US" sz="2000" i="1" dirty="0" smtClean="0"/>
              <a:t>funding</a:t>
            </a:r>
            <a:r>
              <a:rPr lang="en-US" sz="2000" dirty="0" smtClean="0"/>
              <a:t> and </a:t>
            </a:r>
            <a:r>
              <a:rPr lang="en-US" sz="2000" i="1" dirty="0" smtClean="0"/>
              <a:t>subsidizing</a:t>
            </a:r>
            <a:r>
              <a:rPr lang="en-US" sz="2000" dirty="0" smtClean="0"/>
              <a:t> refer to the same thing</a:t>
            </a:r>
          </a:p>
          <a:p>
            <a:r>
              <a:rPr lang="en-US" sz="2000" dirty="0" smtClean="0"/>
              <a:t>“</a:t>
            </a:r>
            <a:r>
              <a:rPr lang="en-US" sz="2000" i="1" dirty="0" smtClean="0"/>
              <a:t>About crippling the natural relationship</a:t>
            </a:r>
            <a:r>
              <a:rPr lang="en-US" sz="2000" dirty="0" smtClean="0"/>
              <a:t>” is redundant (implied by listing negative effects of government funding</a:t>
            </a:r>
          </a:p>
          <a:p>
            <a:pPr lvl="1"/>
            <a:endParaRPr lang="en-US" dirty="0"/>
          </a:p>
        </p:txBody>
      </p:sp>
    </p:spTree>
    <p:extLst>
      <p:ext uri="{BB962C8B-B14F-4D97-AF65-F5344CB8AC3E}">
        <p14:creationId xmlns:p14="http://schemas.microsoft.com/office/powerpoint/2010/main" val="50757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Writing-Foundations Practice Set 2</a:t>
            </a:r>
            <a:endParaRPr lang="en-US" dirty="0"/>
          </a:p>
        </p:txBody>
      </p:sp>
      <p:sp>
        <p:nvSpPr>
          <p:cNvPr id="3" name="Content Placeholder 2"/>
          <p:cNvSpPr>
            <a:spLocks noGrp="1"/>
          </p:cNvSpPr>
          <p:nvPr>
            <p:ph idx="1"/>
          </p:nvPr>
        </p:nvSpPr>
        <p:spPr/>
        <p:txBody>
          <a:bodyPr/>
          <a:lstStyle/>
          <a:p>
            <a:r>
              <a:rPr lang="en-US" dirty="0" smtClean="0"/>
              <a:t>Revise the wordy phrase:</a:t>
            </a:r>
          </a:p>
          <a:p>
            <a:endParaRPr lang="en-US" dirty="0"/>
          </a:p>
          <a:p>
            <a:r>
              <a:rPr lang="en-US" sz="2800" i="1" dirty="0" smtClean="0"/>
              <a:t>There are many reasons why some may believe that the services of one real estate agent are superior in quality to the services of another competing real estate agent or group of agents, including the personal service they provide, the care and quality of the work they do, and the communication lines they set up and keep open.</a:t>
            </a:r>
          </a:p>
          <a:p>
            <a:endParaRPr lang="en-US" dirty="0"/>
          </a:p>
          <a:p>
            <a:endParaRPr lang="en-US" dirty="0"/>
          </a:p>
        </p:txBody>
      </p:sp>
    </p:spTree>
    <p:extLst>
      <p:ext uri="{BB962C8B-B14F-4D97-AF65-F5344CB8AC3E}">
        <p14:creationId xmlns:p14="http://schemas.microsoft.com/office/powerpoint/2010/main" val="381227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Writing-Foundations Practice Set 2</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Revised phrase:</a:t>
            </a:r>
          </a:p>
          <a:p>
            <a:endParaRPr lang="en-US" dirty="0"/>
          </a:p>
          <a:p>
            <a:pPr marL="0" indent="0">
              <a:buNone/>
            </a:pPr>
            <a:r>
              <a:rPr lang="en-US" sz="2800" i="1" dirty="0" smtClean="0"/>
              <a:t>Reasons for choosing one real estate agent over another include personal service, care, communication, and quality of work.</a:t>
            </a:r>
          </a:p>
          <a:p>
            <a:pPr marL="0" indent="0">
              <a:buNone/>
            </a:pPr>
            <a:endParaRPr lang="en-US" sz="1200" i="1" dirty="0"/>
          </a:p>
          <a:p>
            <a:r>
              <a:rPr lang="en-US" sz="2000" dirty="0" smtClean="0"/>
              <a:t>Revised phrase condenses the two main clauses (choosing one real estate agent over another &amp; subsequent list</a:t>
            </a:r>
          </a:p>
          <a:p>
            <a:r>
              <a:rPr lang="en-US" sz="2000" dirty="0" smtClean="0"/>
              <a:t>Eliminates unnecessary repetition</a:t>
            </a:r>
            <a:endParaRPr lang="en-US" sz="2000" dirty="0"/>
          </a:p>
          <a:p>
            <a:pPr marL="0" indent="0">
              <a:buNone/>
            </a:pPr>
            <a:endParaRPr lang="en-US" sz="2000" i="1" dirty="0" smtClean="0"/>
          </a:p>
          <a:p>
            <a:pPr marL="0" indent="0">
              <a:buNone/>
            </a:pPr>
            <a:endParaRPr lang="en-US" sz="2800" i="1" dirty="0"/>
          </a:p>
          <a:p>
            <a:pPr marL="0" indent="0">
              <a:buNone/>
            </a:pPr>
            <a:endParaRPr lang="en-US" sz="2000" i="1" dirty="0" smtClean="0"/>
          </a:p>
          <a:p>
            <a:endParaRPr lang="en-US" dirty="0"/>
          </a:p>
          <a:p>
            <a:endParaRPr lang="en-US" dirty="0"/>
          </a:p>
        </p:txBody>
      </p:sp>
    </p:spTree>
    <p:extLst>
      <p:ext uri="{BB962C8B-B14F-4D97-AF65-F5344CB8AC3E}">
        <p14:creationId xmlns:p14="http://schemas.microsoft.com/office/powerpoint/2010/main" val="330264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 ANALYTICAL WRITING</a:t>
            </a:r>
            <a:endParaRPr lang="en-US" dirty="0"/>
          </a:p>
        </p:txBody>
      </p:sp>
      <p:sp>
        <p:nvSpPr>
          <p:cNvPr id="3" name="Subtitle 2"/>
          <p:cNvSpPr>
            <a:spLocks noGrp="1"/>
          </p:cNvSpPr>
          <p:nvPr>
            <p:ph type="subTitle" idx="1"/>
          </p:nvPr>
        </p:nvSpPr>
        <p:spPr/>
        <p:txBody>
          <a:bodyPr>
            <a:normAutofit/>
          </a:bodyPr>
          <a:lstStyle/>
          <a:p>
            <a:r>
              <a:rPr lang="en-US" sz="4400" dirty="0" smtClean="0"/>
              <a:t>ISSUE ESSAY</a:t>
            </a:r>
            <a:endParaRPr lang="en-US" sz="4400" dirty="0"/>
          </a:p>
        </p:txBody>
      </p:sp>
    </p:spTree>
    <p:extLst>
      <p:ext uri="{BB962C8B-B14F-4D97-AF65-F5344CB8AC3E}">
        <p14:creationId xmlns:p14="http://schemas.microsoft.com/office/powerpoint/2010/main" val="3189338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Issue Essay Overview</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rPr>
              <a:t>Form opinion on given issue</a:t>
            </a:r>
          </a:p>
          <a:p>
            <a:r>
              <a:rPr lang="en-US" dirty="0" smtClean="0">
                <a:solidFill>
                  <a:schemeClr val="bg1"/>
                </a:solidFill>
              </a:rPr>
              <a:t>Construct an argument by making claims &amp; providing evidence to support opinion</a:t>
            </a:r>
          </a:p>
          <a:p>
            <a:r>
              <a:rPr lang="en-US" dirty="0" smtClean="0">
                <a:solidFill>
                  <a:schemeClr val="bg1"/>
                </a:solidFill>
              </a:rPr>
              <a:t>Issue Essay begins with a statement followed by directions</a:t>
            </a:r>
          </a:p>
          <a:p>
            <a:r>
              <a:rPr lang="en-US" dirty="0" smtClean="0">
                <a:solidFill>
                  <a:schemeClr val="bg1"/>
                </a:solidFill>
              </a:rPr>
              <a:t>Directions:</a:t>
            </a:r>
          </a:p>
          <a:p>
            <a:pPr marL="0" indent="0">
              <a:buNone/>
            </a:pPr>
            <a:r>
              <a:rPr lang="en-US" sz="2000" i="1" dirty="0" smtClean="0">
                <a:solidFill>
                  <a:schemeClr val="bg1"/>
                </a:solidFill>
              </a:rPr>
              <a:t>You have 30 minutes to plan and compose a </a:t>
            </a:r>
            <a:r>
              <a:rPr lang="en-US" sz="2000" i="1" dirty="0" err="1" smtClean="0">
                <a:solidFill>
                  <a:schemeClr val="bg1"/>
                </a:solidFill>
              </a:rPr>
              <a:t>repons</a:t>
            </a:r>
            <a:r>
              <a:rPr lang="en-US" sz="2000" i="1" dirty="0" smtClean="0">
                <a:solidFill>
                  <a:schemeClr val="bg1"/>
                </a:solidFill>
              </a:rPr>
              <a:t> in which you evaluate the argument passage that appears below.  A response to any other argument will receive a score of zero.  Make sure that you respond according to the specific instructions and support your evaluation with relevant reasons and/or examples</a:t>
            </a:r>
            <a:endParaRPr lang="en-US" sz="2000" i="1" dirty="0">
              <a:solidFill>
                <a:schemeClr val="bg1"/>
              </a:solidFill>
            </a:endParaRPr>
          </a:p>
        </p:txBody>
      </p:sp>
    </p:spTree>
    <p:extLst>
      <p:ext uri="{BB962C8B-B14F-4D97-AF65-F5344CB8AC3E}">
        <p14:creationId xmlns:p14="http://schemas.microsoft.com/office/powerpoint/2010/main" val="349845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Issue Essay Steps</a:t>
            </a:r>
            <a:endParaRPr lang="en-US" dirty="0"/>
          </a:p>
        </p:txBody>
      </p:sp>
      <p:sp>
        <p:nvSpPr>
          <p:cNvPr id="3" name="Content Placeholder 2"/>
          <p:cNvSpPr>
            <a:spLocks noGrp="1"/>
          </p:cNvSpPr>
          <p:nvPr>
            <p:ph idx="1"/>
          </p:nvPr>
        </p:nvSpPr>
        <p:spPr>
          <a:xfrm>
            <a:off x="680321" y="2005263"/>
            <a:ext cx="9613861" cy="4692316"/>
          </a:xfrm>
        </p:spPr>
        <p:txBody>
          <a:bodyPr/>
          <a:lstStyle/>
          <a:p>
            <a:r>
              <a:rPr lang="en-US" dirty="0" smtClean="0">
                <a:solidFill>
                  <a:schemeClr val="bg1"/>
                </a:solidFill>
              </a:rPr>
              <a:t>#1  Take the Issue Apart</a:t>
            </a:r>
          </a:p>
          <a:p>
            <a:pPr lvl="2"/>
            <a:r>
              <a:rPr lang="en-US" dirty="0" smtClean="0">
                <a:solidFill>
                  <a:schemeClr val="bg1"/>
                </a:solidFill>
              </a:rPr>
              <a:t>Use scratch paper</a:t>
            </a:r>
          </a:p>
          <a:p>
            <a:pPr lvl="2"/>
            <a:r>
              <a:rPr lang="en-US" dirty="0" smtClean="0">
                <a:solidFill>
                  <a:schemeClr val="bg1"/>
                </a:solidFill>
              </a:rPr>
              <a:t>Consider both sides of issue</a:t>
            </a:r>
          </a:p>
          <a:p>
            <a:pPr lvl="2"/>
            <a:r>
              <a:rPr lang="en-US" dirty="0" smtClean="0">
                <a:solidFill>
                  <a:schemeClr val="bg1"/>
                </a:solidFill>
              </a:rPr>
              <a:t>Restate both sides of issue in own words</a:t>
            </a:r>
          </a:p>
          <a:p>
            <a:r>
              <a:rPr lang="en-US" dirty="0" smtClean="0">
                <a:solidFill>
                  <a:schemeClr val="bg1"/>
                </a:solidFill>
              </a:rPr>
              <a:t>#2  Select the Points You Want to Make</a:t>
            </a:r>
          </a:p>
          <a:p>
            <a:pPr lvl="2"/>
            <a:r>
              <a:rPr lang="en-US" dirty="0" smtClean="0">
                <a:solidFill>
                  <a:schemeClr val="bg1"/>
                </a:solidFill>
              </a:rPr>
              <a:t>Think of reasons &amp; examples for both sides of issue</a:t>
            </a:r>
          </a:p>
          <a:p>
            <a:pPr lvl="2"/>
            <a:r>
              <a:rPr lang="en-US" dirty="0" smtClean="0">
                <a:solidFill>
                  <a:schemeClr val="bg1"/>
                </a:solidFill>
              </a:rPr>
              <a:t>Decide which side you will support or extent to which you agree</a:t>
            </a:r>
          </a:p>
          <a:p>
            <a:r>
              <a:rPr lang="en-US" dirty="0" smtClean="0">
                <a:solidFill>
                  <a:schemeClr val="bg1"/>
                </a:solidFill>
              </a:rPr>
              <a:t>#3  Organize and Outline your Thoughts</a:t>
            </a:r>
          </a:p>
          <a:p>
            <a:r>
              <a:rPr lang="en-US" dirty="0">
                <a:solidFill>
                  <a:schemeClr val="bg1"/>
                </a:solidFill>
              </a:rPr>
              <a:t>#4  Write Introduction</a:t>
            </a:r>
          </a:p>
          <a:p>
            <a:pPr lvl="2"/>
            <a:r>
              <a:rPr lang="en-US" dirty="0">
                <a:solidFill>
                  <a:schemeClr val="bg1"/>
                </a:solidFill>
              </a:rPr>
              <a:t>Restate prompt in own words</a:t>
            </a:r>
          </a:p>
          <a:p>
            <a:pPr lvl="2"/>
            <a:r>
              <a:rPr lang="en-US" dirty="0">
                <a:solidFill>
                  <a:schemeClr val="bg1"/>
                </a:solidFill>
              </a:rPr>
              <a:t>State whether agree or disagree</a:t>
            </a:r>
          </a:p>
          <a:p>
            <a:pPr lvl="2"/>
            <a:r>
              <a:rPr lang="en-US" dirty="0">
                <a:solidFill>
                  <a:schemeClr val="bg1"/>
                </a:solidFill>
              </a:rPr>
              <a:t>Preview supporting </a:t>
            </a:r>
            <a:r>
              <a:rPr lang="en-US" dirty="0" smtClean="0">
                <a:solidFill>
                  <a:schemeClr val="bg1"/>
                </a:solidFill>
              </a:rPr>
              <a:t>points</a:t>
            </a:r>
          </a:p>
          <a:p>
            <a:pPr lvl="2"/>
            <a:endParaRPr lang="en-US" dirty="0" smtClean="0">
              <a:solidFill>
                <a:schemeClr val="bg1"/>
              </a:solidFill>
            </a:endParaRPr>
          </a:p>
          <a:p>
            <a:pPr marL="457200" lvl="1" indent="0">
              <a:buNone/>
            </a:pPr>
            <a:endParaRPr lang="en-US" dirty="0" smtClean="0"/>
          </a:p>
        </p:txBody>
      </p:sp>
    </p:spTree>
    <p:extLst>
      <p:ext uri="{BB962C8B-B14F-4D97-AF65-F5344CB8AC3E}">
        <p14:creationId xmlns:p14="http://schemas.microsoft.com/office/powerpoint/2010/main" val="1178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Analytical Writing - Overview</a:t>
            </a:r>
            <a:endParaRPr lang="en-US" b="1" dirty="0"/>
          </a:p>
        </p:txBody>
      </p:sp>
      <p:sp>
        <p:nvSpPr>
          <p:cNvPr id="3" name="Content Placeholder 2"/>
          <p:cNvSpPr>
            <a:spLocks noGrp="1"/>
          </p:cNvSpPr>
          <p:nvPr>
            <p:ph idx="1"/>
          </p:nvPr>
        </p:nvSpPr>
        <p:spPr/>
        <p:txBody>
          <a:bodyPr>
            <a:normAutofit/>
          </a:bodyPr>
          <a:lstStyle/>
          <a:p>
            <a:r>
              <a:rPr lang="en-US" sz="2600" dirty="0" smtClean="0">
                <a:solidFill>
                  <a:schemeClr val="bg1"/>
                </a:solidFill>
              </a:rPr>
              <a:t>Assesses:</a:t>
            </a:r>
          </a:p>
          <a:p>
            <a:pPr lvl="1"/>
            <a:r>
              <a:rPr lang="en-US" sz="2200" dirty="0" smtClean="0">
                <a:solidFill>
                  <a:schemeClr val="bg1"/>
                </a:solidFill>
              </a:rPr>
              <a:t>Writing skills &amp; thought processes used to develop and express a position</a:t>
            </a:r>
          </a:p>
          <a:p>
            <a:pPr lvl="1"/>
            <a:r>
              <a:rPr lang="en-US" sz="2200" dirty="0">
                <a:solidFill>
                  <a:schemeClr val="bg1"/>
                </a:solidFill>
              </a:rPr>
              <a:t>C</a:t>
            </a:r>
            <a:r>
              <a:rPr lang="en-US" sz="2200" dirty="0" smtClean="0">
                <a:solidFill>
                  <a:schemeClr val="bg1"/>
                </a:solidFill>
              </a:rPr>
              <a:t>ritical thinking skills by asking you to evaluate complex arguments &amp; to form your own argument</a:t>
            </a:r>
          </a:p>
          <a:p>
            <a:pPr lvl="1"/>
            <a:r>
              <a:rPr lang="en-US" sz="2200" dirty="0" smtClean="0">
                <a:solidFill>
                  <a:schemeClr val="bg1"/>
                </a:solidFill>
              </a:rPr>
              <a:t>Analytical </a:t>
            </a:r>
            <a:r>
              <a:rPr lang="en-US" sz="2200" dirty="0">
                <a:solidFill>
                  <a:schemeClr val="bg1"/>
                </a:solidFill>
              </a:rPr>
              <a:t>r</a:t>
            </a:r>
            <a:r>
              <a:rPr lang="en-US" sz="2200" dirty="0" smtClean="0">
                <a:solidFill>
                  <a:schemeClr val="bg1"/>
                </a:solidFill>
              </a:rPr>
              <a:t>easoning skills</a:t>
            </a:r>
          </a:p>
          <a:p>
            <a:pPr lvl="1"/>
            <a:r>
              <a:rPr lang="en-US" sz="2200" dirty="0" smtClean="0">
                <a:solidFill>
                  <a:schemeClr val="bg1"/>
                </a:solidFill>
              </a:rPr>
              <a:t>Ability to understand and formulate an argument</a:t>
            </a:r>
          </a:p>
          <a:p>
            <a:pPr lvl="1"/>
            <a:r>
              <a:rPr lang="en-US" sz="2200" dirty="0" smtClean="0">
                <a:solidFill>
                  <a:schemeClr val="bg1"/>
                </a:solidFill>
              </a:rPr>
              <a:t>Ability to present coherent, logical, &amp; well-develop response</a:t>
            </a:r>
          </a:p>
          <a:p>
            <a:pPr lvl="1"/>
            <a:r>
              <a:rPr lang="en-US" sz="2200" dirty="0" smtClean="0">
                <a:solidFill>
                  <a:schemeClr val="bg1"/>
                </a:solidFill>
              </a:rPr>
              <a:t>Overall mastery of the writing process</a:t>
            </a:r>
          </a:p>
          <a:p>
            <a:endParaRPr lang="en-US" dirty="0" smtClean="0"/>
          </a:p>
        </p:txBody>
      </p:sp>
    </p:spTree>
    <p:extLst>
      <p:ext uri="{BB962C8B-B14F-4D97-AF65-F5344CB8AC3E}">
        <p14:creationId xmlns:p14="http://schemas.microsoft.com/office/powerpoint/2010/main" val="276150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Issue Essay Steps </a:t>
            </a:r>
            <a:r>
              <a:rPr lang="en-US" sz="1800" dirty="0"/>
              <a:t>(cont’d)</a:t>
            </a:r>
          </a:p>
        </p:txBody>
      </p:sp>
      <p:sp>
        <p:nvSpPr>
          <p:cNvPr id="3" name="Content Placeholder 2"/>
          <p:cNvSpPr>
            <a:spLocks noGrp="1"/>
          </p:cNvSpPr>
          <p:nvPr>
            <p:ph idx="1"/>
          </p:nvPr>
        </p:nvSpPr>
        <p:spPr>
          <a:xfrm>
            <a:off x="680321" y="2021305"/>
            <a:ext cx="9613861" cy="4475748"/>
          </a:xfrm>
        </p:spPr>
        <p:txBody>
          <a:bodyPr>
            <a:normAutofit/>
          </a:bodyPr>
          <a:lstStyle/>
          <a:p>
            <a:r>
              <a:rPr lang="en-US" dirty="0" smtClean="0">
                <a:solidFill>
                  <a:schemeClr val="bg1"/>
                </a:solidFill>
              </a:rPr>
              <a:t>#5  Write Middle Paragraphs</a:t>
            </a:r>
          </a:p>
          <a:p>
            <a:pPr lvl="2"/>
            <a:r>
              <a:rPr lang="en-US" dirty="0" smtClean="0">
                <a:solidFill>
                  <a:schemeClr val="bg1"/>
                </a:solidFill>
              </a:rPr>
              <a:t>Lead with your strongest/best argument</a:t>
            </a:r>
          </a:p>
          <a:p>
            <a:pPr lvl="2"/>
            <a:r>
              <a:rPr lang="en-US" dirty="0" smtClean="0">
                <a:solidFill>
                  <a:schemeClr val="bg1"/>
                </a:solidFill>
              </a:rPr>
              <a:t>Present your points of agreement or disagreement</a:t>
            </a:r>
          </a:p>
          <a:p>
            <a:pPr lvl="2"/>
            <a:r>
              <a:rPr lang="en-US" dirty="0" smtClean="0">
                <a:solidFill>
                  <a:schemeClr val="bg1"/>
                </a:solidFill>
              </a:rPr>
              <a:t>Provide support for points</a:t>
            </a:r>
          </a:p>
          <a:p>
            <a:r>
              <a:rPr lang="en-US" dirty="0" smtClean="0">
                <a:solidFill>
                  <a:schemeClr val="bg1"/>
                </a:solidFill>
              </a:rPr>
              <a:t>#6 Write Conclusion</a:t>
            </a:r>
          </a:p>
          <a:p>
            <a:pPr lvl="2"/>
            <a:r>
              <a:rPr lang="en-US" dirty="0" smtClean="0">
                <a:solidFill>
                  <a:schemeClr val="bg1"/>
                </a:solidFill>
              </a:rPr>
              <a:t>Summarize your position</a:t>
            </a:r>
          </a:p>
          <a:p>
            <a:r>
              <a:rPr lang="en-US" dirty="0" smtClean="0">
                <a:solidFill>
                  <a:schemeClr val="bg1"/>
                </a:solidFill>
              </a:rPr>
              <a:t>#7  Type Essay</a:t>
            </a:r>
          </a:p>
          <a:p>
            <a:pPr lvl="2"/>
            <a:r>
              <a:rPr lang="en-US" dirty="0" smtClean="0">
                <a:solidFill>
                  <a:schemeClr val="bg1"/>
                </a:solidFill>
              </a:rPr>
              <a:t>Begin and end with strong statements</a:t>
            </a:r>
          </a:p>
          <a:p>
            <a:pPr lvl="2"/>
            <a:r>
              <a:rPr lang="en-US" dirty="0" smtClean="0">
                <a:solidFill>
                  <a:schemeClr val="bg1"/>
                </a:solidFill>
              </a:rPr>
              <a:t>Use transitions between paragraphs and to relate ideas</a:t>
            </a:r>
          </a:p>
          <a:p>
            <a:r>
              <a:rPr lang="en-US" dirty="0" smtClean="0">
                <a:solidFill>
                  <a:schemeClr val="bg1"/>
                </a:solidFill>
              </a:rPr>
              <a:t>#8  Proofread </a:t>
            </a:r>
          </a:p>
          <a:p>
            <a:pPr lvl="2"/>
            <a:r>
              <a:rPr lang="en-US" dirty="0" smtClean="0">
                <a:solidFill>
                  <a:schemeClr val="bg1"/>
                </a:solidFill>
              </a:rPr>
              <a:t>No automatic proofreading features in GRE</a:t>
            </a:r>
          </a:p>
          <a:p>
            <a:pPr lvl="2"/>
            <a:r>
              <a:rPr lang="en-US" dirty="0" smtClean="0">
                <a:solidFill>
                  <a:schemeClr val="bg1"/>
                </a:solidFill>
              </a:rPr>
              <a:t>Capitalization, grammar, spelling, typos, paragraph divisions</a:t>
            </a:r>
            <a:endParaRPr lang="en-US" dirty="0">
              <a:solidFill>
                <a:schemeClr val="bg1"/>
              </a:solidFill>
            </a:endParaRPr>
          </a:p>
        </p:txBody>
      </p:sp>
    </p:spTree>
    <p:extLst>
      <p:ext uri="{BB962C8B-B14F-4D97-AF65-F5344CB8AC3E}">
        <p14:creationId xmlns:p14="http://schemas.microsoft.com/office/powerpoint/2010/main" val="224311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Issue Essay Tips</a:t>
            </a:r>
            <a:endParaRPr lang="en-US" dirty="0"/>
          </a:p>
        </p:txBody>
      </p:sp>
      <p:sp>
        <p:nvSpPr>
          <p:cNvPr id="3" name="Content Placeholder 2"/>
          <p:cNvSpPr>
            <a:spLocks noGrp="1"/>
          </p:cNvSpPr>
          <p:nvPr>
            <p:ph idx="1"/>
          </p:nvPr>
        </p:nvSpPr>
        <p:spPr>
          <a:xfrm>
            <a:off x="680321" y="2037347"/>
            <a:ext cx="9613861" cy="4628148"/>
          </a:xfrm>
        </p:spPr>
        <p:txBody>
          <a:bodyPr/>
          <a:lstStyle/>
          <a:p>
            <a:r>
              <a:rPr lang="en-US" dirty="0" smtClean="0">
                <a:solidFill>
                  <a:schemeClr val="bg1"/>
                </a:solidFill>
              </a:rPr>
              <a:t>Don’t Overcomplicate </a:t>
            </a:r>
            <a:r>
              <a:rPr lang="en-US" dirty="0">
                <a:solidFill>
                  <a:schemeClr val="bg1"/>
                </a:solidFill>
              </a:rPr>
              <a:t>Y</a:t>
            </a:r>
            <a:r>
              <a:rPr lang="en-US" dirty="0" smtClean="0">
                <a:solidFill>
                  <a:schemeClr val="bg1"/>
                </a:solidFill>
              </a:rPr>
              <a:t>our Writing</a:t>
            </a:r>
          </a:p>
          <a:p>
            <a:pPr marL="685800" lvl="2">
              <a:spcBef>
                <a:spcPts val="1000"/>
              </a:spcBef>
            </a:pPr>
            <a:r>
              <a:rPr lang="en-US" sz="2000" dirty="0">
                <a:solidFill>
                  <a:schemeClr val="bg1"/>
                </a:solidFill>
              </a:rPr>
              <a:t>Goal is to assert &amp; defend clearly–don’t try to impress with </a:t>
            </a:r>
            <a:r>
              <a:rPr lang="en-US" sz="2000" dirty="0" smtClean="0">
                <a:solidFill>
                  <a:schemeClr val="bg1"/>
                </a:solidFill>
              </a:rPr>
              <a:t>vocabulary/wit</a:t>
            </a:r>
          </a:p>
          <a:p>
            <a:pPr lvl="1"/>
            <a:r>
              <a:rPr lang="en-US" dirty="0" smtClean="0">
                <a:solidFill>
                  <a:schemeClr val="bg1"/>
                </a:solidFill>
              </a:rPr>
              <a:t>Don’t worry if you’re not familiar with subject of essay</a:t>
            </a:r>
          </a:p>
          <a:p>
            <a:pPr lvl="1"/>
            <a:r>
              <a:rPr lang="en-US" dirty="0" smtClean="0">
                <a:solidFill>
                  <a:schemeClr val="bg1"/>
                </a:solidFill>
              </a:rPr>
              <a:t>Writing should be clear and linear</a:t>
            </a:r>
          </a:p>
          <a:p>
            <a:r>
              <a:rPr lang="en-US" dirty="0" smtClean="0">
                <a:solidFill>
                  <a:schemeClr val="bg1"/>
                </a:solidFill>
              </a:rPr>
              <a:t>Don’t Worry about Whether or Not Position is “Correct”</a:t>
            </a:r>
          </a:p>
          <a:p>
            <a:pPr lvl="1"/>
            <a:r>
              <a:rPr lang="en-US" dirty="0" smtClean="0">
                <a:solidFill>
                  <a:schemeClr val="bg1"/>
                </a:solidFill>
              </a:rPr>
              <a:t>Scored on how well supported your position is, not whether it is “right”</a:t>
            </a:r>
          </a:p>
          <a:p>
            <a:pPr lvl="1"/>
            <a:r>
              <a:rPr lang="en-US" dirty="0" smtClean="0">
                <a:solidFill>
                  <a:schemeClr val="bg1"/>
                </a:solidFill>
              </a:rPr>
              <a:t>Most topics can be successfully argued from varied points of view</a:t>
            </a:r>
          </a:p>
          <a:p>
            <a:r>
              <a:rPr lang="en-US" dirty="0" smtClean="0">
                <a:solidFill>
                  <a:schemeClr val="bg1"/>
                </a:solidFill>
              </a:rPr>
              <a:t>Think about Issue from Different Perspectives</a:t>
            </a:r>
          </a:p>
          <a:p>
            <a:pPr lvl="1"/>
            <a:r>
              <a:rPr lang="en-US" dirty="0" smtClean="0">
                <a:solidFill>
                  <a:schemeClr val="bg1"/>
                </a:solidFill>
              </a:rPr>
              <a:t>Remove personal biases in order to think and write logically</a:t>
            </a:r>
          </a:p>
          <a:p>
            <a:pPr lvl="1"/>
            <a:endParaRPr lang="en-US" dirty="0" smtClean="0"/>
          </a:p>
        </p:txBody>
      </p:sp>
    </p:spTree>
    <p:extLst>
      <p:ext uri="{BB962C8B-B14F-4D97-AF65-F5344CB8AC3E}">
        <p14:creationId xmlns:p14="http://schemas.microsoft.com/office/powerpoint/2010/main" val="308911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Issue Essay Practice</a:t>
            </a:r>
            <a:endParaRPr lang="en-US" dirty="0"/>
          </a:p>
        </p:txBody>
      </p:sp>
      <p:pic>
        <p:nvPicPr>
          <p:cNvPr id="4"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7663" y="2374232"/>
            <a:ext cx="4314829" cy="2645919"/>
          </a:xfrm>
          <a:prstGeom prst="rect">
            <a:avLst/>
          </a:prstGeom>
        </p:spPr>
      </p:pic>
    </p:spTree>
    <p:extLst>
      <p:ext uri="{BB962C8B-B14F-4D97-AF65-F5344CB8AC3E}">
        <p14:creationId xmlns:p14="http://schemas.microsoft.com/office/powerpoint/2010/main" val="37924712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 ANALYTICAL WRITING</a:t>
            </a:r>
            <a:endParaRPr lang="en-US" dirty="0"/>
          </a:p>
        </p:txBody>
      </p:sp>
      <p:sp>
        <p:nvSpPr>
          <p:cNvPr id="3" name="Subtitle 2"/>
          <p:cNvSpPr>
            <a:spLocks noGrp="1"/>
          </p:cNvSpPr>
          <p:nvPr>
            <p:ph type="subTitle" idx="1"/>
          </p:nvPr>
        </p:nvSpPr>
        <p:spPr/>
        <p:txBody>
          <a:bodyPr>
            <a:normAutofit/>
          </a:bodyPr>
          <a:lstStyle/>
          <a:p>
            <a:r>
              <a:rPr lang="en-US" sz="4400" dirty="0" smtClean="0"/>
              <a:t>ARGUMENT ESSAY</a:t>
            </a:r>
            <a:endParaRPr lang="en-US" sz="4400" dirty="0"/>
          </a:p>
        </p:txBody>
      </p:sp>
    </p:spTree>
    <p:extLst>
      <p:ext uri="{BB962C8B-B14F-4D97-AF65-F5344CB8AC3E}">
        <p14:creationId xmlns:p14="http://schemas.microsoft.com/office/powerpoint/2010/main" val="2114574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Argument Essay Overview</a:t>
            </a:r>
            <a:endParaRPr lang="en-US" dirty="0"/>
          </a:p>
        </p:txBody>
      </p:sp>
      <p:sp>
        <p:nvSpPr>
          <p:cNvPr id="3" name="Content Placeholder 2"/>
          <p:cNvSpPr>
            <a:spLocks noGrp="1"/>
          </p:cNvSpPr>
          <p:nvPr>
            <p:ph idx="1"/>
          </p:nvPr>
        </p:nvSpPr>
        <p:spPr>
          <a:xfrm>
            <a:off x="680321" y="2005262"/>
            <a:ext cx="9613861" cy="4684295"/>
          </a:xfrm>
        </p:spPr>
        <p:txBody>
          <a:bodyPr/>
          <a:lstStyle/>
          <a:p>
            <a:r>
              <a:rPr lang="en-US" dirty="0" smtClean="0">
                <a:solidFill>
                  <a:schemeClr val="bg1"/>
                </a:solidFill>
              </a:rPr>
              <a:t>Author will use evidence to try to persuade you regarding his/her conclusion about something</a:t>
            </a:r>
          </a:p>
          <a:p>
            <a:r>
              <a:rPr lang="en-US" dirty="0" smtClean="0">
                <a:solidFill>
                  <a:schemeClr val="bg1"/>
                </a:solidFill>
              </a:rPr>
              <a:t>You must analyze author’s chain of reasoning in argument</a:t>
            </a:r>
          </a:p>
          <a:p>
            <a:pPr lvl="1"/>
            <a:r>
              <a:rPr lang="en-US" dirty="0" smtClean="0">
                <a:solidFill>
                  <a:schemeClr val="bg1"/>
                </a:solidFill>
              </a:rPr>
              <a:t>(Note:  Not being asked to agree or disagree with author’s position)</a:t>
            </a:r>
          </a:p>
          <a:p>
            <a:r>
              <a:rPr lang="en-US" dirty="0" smtClean="0">
                <a:solidFill>
                  <a:schemeClr val="bg1"/>
                </a:solidFill>
              </a:rPr>
              <a:t>Know that every argument presented for essay will be flawed</a:t>
            </a:r>
          </a:p>
          <a:p>
            <a:r>
              <a:rPr lang="en-US" dirty="0" smtClean="0">
                <a:solidFill>
                  <a:schemeClr val="bg1"/>
                </a:solidFill>
              </a:rPr>
              <a:t>Directions:</a:t>
            </a:r>
          </a:p>
          <a:p>
            <a:pPr marL="0" indent="0">
              <a:buNone/>
            </a:pPr>
            <a:r>
              <a:rPr lang="en-US" sz="2000" i="1" dirty="0" smtClean="0">
                <a:solidFill>
                  <a:schemeClr val="bg1"/>
                </a:solidFill>
              </a:rPr>
              <a:t>You have 30 minutes to plan and compose a response in which you evaluate the argument passage that appears below.  A response to any other argument will receive a score of zero.  Make sure you respond according to the specific instructions and support your evaluation with relevant reasons and/or examples</a:t>
            </a:r>
          </a:p>
          <a:p>
            <a:endParaRPr lang="en-US" dirty="0" smtClean="0"/>
          </a:p>
          <a:p>
            <a:endParaRPr lang="en-US" dirty="0"/>
          </a:p>
        </p:txBody>
      </p:sp>
    </p:spTree>
    <p:extLst>
      <p:ext uri="{BB962C8B-B14F-4D97-AF65-F5344CB8AC3E}">
        <p14:creationId xmlns:p14="http://schemas.microsoft.com/office/powerpoint/2010/main" val="281358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Argument Essay Steps</a:t>
            </a:r>
            <a:endParaRPr lang="en-US" dirty="0"/>
          </a:p>
        </p:txBody>
      </p:sp>
      <p:sp>
        <p:nvSpPr>
          <p:cNvPr id="3" name="Content Placeholder 2"/>
          <p:cNvSpPr>
            <a:spLocks noGrp="1"/>
          </p:cNvSpPr>
          <p:nvPr>
            <p:ph idx="1"/>
          </p:nvPr>
        </p:nvSpPr>
        <p:spPr/>
        <p:txBody>
          <a:bodyPr/>
          <a:lstStyle/>
          <a:p>
            <a:r>
              <a:rPr lang="en-US" dirty="0" smtClean="0">
                <a:solidFill>
                  <a:schemeClr val="bg1"/>
                </a:solidFill>
              </a:rPr>
              <a:t>#1  Take Argument Apart</a:t>
            </a:r>
          </a:p>
          <a:p>
            <a:pPr lvl="2"/>
            <a:r>
              <a:rPr lang="en-US" dirty="0" smtClean="0">
                <a:solidFill>
                  <a:schemeClr val="bg1"/>
                </a:solidFill>
              </a:rPr>
              <a:t>Identify conclusion (author’s main point)</a:t>
            </a:r>
          </a:p>
          <a:p>
            <a:pPr lvl="2"/>
            <a:r>
              <a:rPr lang="en-US" dirty="0" smtClean="0">
                <a:solidFill>
                  <a:schemeClr val="bg1"/>
                </a:solidFill>
              </a:rPr>
              <a:t>Locate evidence used to support conclusion</a:t>
            </a:r>
          </a:p>
          <a:p>
            <a:pPr lvl="2"/>
            <a:r>
              <a:rPr lang="en-US" dirty="0" smtClean="0">
                <a:solidFill>
                  <a:schemeClr val="bg1"/>
                </a:solidFill>
              </a:rPr>
              <a:t>Identify unstated assumptions (unstated evidence needed to support argument)</a:t>
            </a:r>
          </a:p>
          <a:p>
            <a:r>
              <a:rPr lang="en-US" dirty="0" smtClean="0">
                <a:solidFill>
                  <a:schemeClr val="bg1"/>
                </a:solidFill>
              </a:rPr>
              <a:t>#2  Select Point You Want to Make</a:t>
            </a:r>
          </a:p>
          <a:p>
            <a:pPr lvl="2"/>
            <a:r>
              <a:rPr lang="en-US" dirty="0" smtClean="0">
                <a:solidFill>
                  <a:schemeClr val="bg1"/>
                </a:solidFill>
              </a:rPr>
              <a:t>Identify all assumptions between evidence and conclusion</a:t>
            </a:r>
          </a:p>
          <a:p>
            <a:pPr lvl="2"/>
            <a:r>
              <a:rPr lang="en-US" dirty="0" smtClean="0">
                <a:solidFill>
                  <a:schemeClr val="bg1"/>
                </a:solidFill>
              </a:rPr>
              <a:t>Determine additional evidence to strengthen/weaken assumption</a:t>
            </a:r>
          </a:p>
          <a:p>
            <a:r>
              <a:rPr lang="en-US" dirty="0" smtClean="0">
                <a:solidFill>
                  <a:schemeClr val="bg1"/>
                </a:solidFill>
              </a:rPr>
              <a:t>#3  Organize and Outline Your Thoughts</a:t>
            </a:r>
            <a:endParaRPr lang="en-US" dirty="0">
              <a:solidFill>
                <a:schemeClr val="bg1"/>
              </a:solidFill>
            </a:endParaRPr>
          </a:p>
        </p:txBody>
      </p:sp>
    </p:spTree>
    <p:extLst>
      <p:ext uri="{BB962C8B-B14F-4D97-AF65-F5344CB8AC3E}">
        <p14:creationId xmlns:p14="http://schemas.microsoft.com/office/powerpoint/2010/main" val="409282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Argument Essay Steps </a:t>
            </a:r>
            <a:r>
              <a:rPr lang="en-US" sz="1600" dirty="0" smtClean="0"/>
              <a:t>(cont’d)</a:t>
            </a:r>
            <a:endParaRPr lang="en-US" sz="1600" dirty="0"/>
          </a:p>
        </p:txBody>
      </p:sp>
      <p:sp>
        <p:nvSpPr>
          <p:cNvPr id="3" name="Content Placeholder 2"/>
          <p:cNvSpPr>
            <a:spLocks noGrp="1"/>
          </p:cNvSpPr>
          <p:nvPr>
            <p:ph idx="1"/>
          </p:nvPr>
        </p:nvSpPr>
        <p:spPr/>
        <p:txBody>
          <a:bodyPr/>
          <a:lstStyle/>
          <a:p>
            <a:r>
              <a:rPr lang="en-US" dirty="0" smtClean="0">
                <a:solidFill>
                  <a:schemeClr val="bg1"/>
                </a:solidFill>
              </a:rPr>
              <a:t>#5  Type </a:t>
            </a:r>
            <a:r>
              <a:rPr lang="en-US" dirty="0">
                <a:solidFill>
                  <a:schemeClr val="bg1"/>
                </a:solidFill>
              </a:rPr>
              <a:t>Essay</a:t>
            </a:r>
          </a:p>
          <a:p>
            <a:pPr lvl="2"/>
            <a:r>
              <a:rPr lang="en-US" dirty="0">
                <a:solidFill>
                  <a:schemeClr val="bg1"/>
                </a:solidFill>
              </a:rPr>
              <a:t>Begin and end with strong statements</a:t>
            </a:r>
          </a:p>
          <a:p>
            <a:pPr lvl="2"/>
            <a:r>
              <a:rPr lang="en-US" dirty="0">
                <a:solidFill>
                  <a:schemeClr val="bg1"/>
                </a:solidFill>
              </a:rPr>
              <a:t>Use transitions between paragraphs and to relate ideas</a:t>
            </a:r>
          </a:p>
          <a:p>
            <a:r>
              <a:rPr lang="en-US" dirty="0" smtClean="0">
                <a:solidFill>
                  <a:schemeClr val="bg1"/>
                </a:solidFill>
              </a:rPr>
              <a:t>#6  </a:t>
            </a:r>
            <a:r>
              <a:rPr lang="en-US" dirty="0">
                <a:solidFill>
                  <a:schemeClr val="bg1"/>
                </a:solidFill>
              </a:rPr>
              <a:t>Proofread </a:t>
            </a:r>
          </a:p>
          <a:p>
            <a:pPr lvl="2"/>
            <a:r>
              <a:rPr lang="en-US" dirty="0">
                <a:solidFill>
                  <a:schemeClr val="bg1"/>
                </a:solidFill>
              </a:rPr>
              <a:t>No automatic proofreading features in GRE</a:t>
            </a:r>
          </a:p>
          <a:p>
            <a:pPr lvl="2"/>
            <a:r>
              <a:rPr lang="en-US" dirty="0">
                <a:solidFill>
                  <a:schemeClr val="bg1"/>
                </a:solidFill>
              </a:rPr>
              <a:t>Capitalization, grammar, spelling, typos, paragraph divisions</a:t>
            </a:r>
          </a:p>
          <a:p>
            <a:pPr lvl="2"/>
            <a:endParaRPr lang="en-US" dirty="0"/>
          </a:p>
        </p:txBody>
      </p:sp>
    </p:spTree>
    <p:extLst>
      <p:ext uri="{BB962C8B-B14F-4D97-AF65-F5344CB8AC3E}">
        <p14:creationId xmlns:p14="http://schemas.microsoft.com/office/powerpoint/2010/main" val="164828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Argument Essay Tips</a:t>
            </a:r>
            <a:endParaRPr lang="en-US" dirty="0"/>
          </a:p>
        </p:txBody>
      </p:sp>
      <p:sp>
        <p:nvSpPr>
          <p:cNvPr id="3" name="Content Placeholder 2"/>
          <p:cNvSpPr>
            <a:spLocks noGrp="1"/>
          </p:cNvSpPr>
          <p:nvPr>
            <p:ph idx="1"/>
          </p:nvPr>
        </p:nvSpPr>
        <p:spPr/>
        <p:txBody>
          <a:bodyPr/>
          <a:lstStyle/>
          <a:p>
            <a:r>
              <a:rPr lang="en-US" dirty="0" smtClean="0">
                <a:solidFill>
                  <a:schemeClr val="bg1"/>
                </a:solidFill>
              </a:rPr>
              <a:t>Read arguments with critical eye &amp; look for assumptions</a:t>
            </a:r>
          </a:p>
          <a:p>
            <a:r>
              <a:rPr lang="en-US" dirty="0" smtClean="0">
                <a:solidFill>
                  <a:schemeClr val="bg1"/>
                </a:solidFill>
              </a:rPr>
              <a:t>Analyze argument and evaluate use of evidence</a:t>
            </a:r>
          </a:p>
          <a:p>
            <a:r>
              <a:rPr lang="en-US" dirty="0" smtClean="0">
                <a:solidFill>
                  <a:schemeClr val="bg1"/>
                </a:solidFill>
              </a:rPr>
              <a:t>Explain how a different approach or more information would strengthen or weaken argument</a:t>
            </a:r>
            <a:endParaRPr lang="en-US" dirty="0">
              <a:solidFill>
                <a:schemeClr val="bg1"/>
              </a:solidFill>
            </a:endParaRPr>
          </a:p>
        </p:txBody>
      </p:sp>
    </p:spTree>
    <p:extLst>
      <p:ext uri="{BB962C8B-B14F-4D97-AF65-F5344CB8AC3E}">
        <p14:creationId xmlns:p14="http://schemas.microsoft.com/office/powerpoint/2010/main" val="274048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Argument Essay Practice</a:t>
            </a:r>
            <a:endParaRPr lang="en-US" dirty="0"/>
          </a:p>
        </p:txBody>
      </p:sp>
      <p:pic>
        <p:nvPicPr>
          <p:cNvPr id="4"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7663" y="2374232"/>
            <a:ext cx="4314829" cy="2645919"/>
          </a:xfrm>
          <a:prstGeom prst="rect">
            <a:avLst/>
          </a:prstGeom>
        </p:spPr>
      </p:pic>
    </p:spTree>
    <p:extLst>
      <p:ext uri="{BB962C8B-B14F-4D97-AF65-F5344CB8AC3E}">
        <p14:creationId xmlns:p14="http://schemas.microsoft.com/office/powerpoint/2010/main" val="1342660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solidFill>
                  <a:schemeClr val="bg1"/>
                </a:solidFill>
              </a:rPr>
              <a:t>Kaplan (2015). GRE premier 2016. New York, NY. Kaplan Publishing</a:t>
            </a:r>
            <a:endParaRPr lang="en-US" dirty="0">
              <a:solidFill>
                <a:schemeClr val="bg1"/>
              </a:solidFill>
            </a:endParaRPr>
          </a:p>
        </p:txBody>
      </p:sp>
    </p:spTree>
    <p:extLst>
      <p:ext uri="{BB962C8B-B14F-4D97-AF65-F5344CB8AC3E}">
        <p14:creationId xmlns:p14="http://schemas.microsoft.com/office/powerpoint/2010/main" val="3354282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Analytical Writing – Essay Types</a:t>
            </a:r>
            <a:endParaRPr lang="en-US" dirty="0"/>
          </a:p>
        </p:txBody>
      </p:sp>
      <p:sp>
        <p:nvSpPr>
          <p:cNvPr id="3" name="Content Placeholder 2"/>
          <p:cNvSpPr>
            <a:spLocks noGrp="1"/>
          </p:cNvSpPr>
          <p:nvPr>
            <p:ph idx="1"/>
          </p:nvPr>
        </p:nvSpPr>
        <p:spPr/>
        <p:txBody>
          <a:bodyPr/>
          <a:lstStyle/>
          <a:p>
            <a:r>
              <a:rPr lang="en-US" dirty="0" smtClean="0">
                <a:solidFill>
                  <a:schemeClr val="bg1"/>
                </a:solidFill>
              </a:rPr>
              <a:t>Issue Essay – Develop an Argument (30 minutes)</a:t>
            </a:r>
          </a:p>
          <a:p>
            <a:pPr lvl="1"/>
            <a:r>
              <a:rPr lang="en-US" dirty="0" smtClean="0">
                <a:solidFill>
                  <a:schemeClr val="bg1"/>
                </a:solidFill>
              </a:rPr>
              <a:t>Given brief quotation on issue with instructions on how to respond</a:t>
            </a:r>
          </a:p>
          <a:p>
            <a:pPr lvl="1"/>
            <a:r>
              <a:rPr lang="en-US" dirty="0" smtClean="0">
                <a:solidFill>
                  <a:schemeClr val="bg1"/>
                </a:solidFill>
              </a:rPr>
              <a:t>Can discuss issue from any perspective using all your knowledge</a:t>
            </a:r>
          </a:p>
          <a:p>
            <a:pPr lvl="1"/>
            <a:endParaRPr lang="en-US" dirty="0" smtClean="0">
              <a:solidFill>
                <a:schemeClr val="bg1"/>
              </a:solidFill>
            </a:endParaRPr>
          </a:p>
          <a:p>
            <a:r>
              <a:rPr lang="en-US" dirty="0" smtClean="0">
                <a:solidFill>
                  <a:schemeClr val="bg1"/>
                </a:solidFill>
              </a:rPr>
              <a:t>Argument Essay – Critique an Argument (30 minutes)</a:t>
            </a:r>
          </a:p>
          <a:p>
            <a:pPr lvl="1"/>
            <a:r>
              <a:rPr lang="en-US" dirty="0" smtClean="0">
                <a:solidFill>
                  <a:schemeClr val="bg1"/>
                </a:solidFill>
              </a:rPr>
              <a:t>Given short argument with instructions on how to respond</a:t>
            </a:r>
          </a:p>
          <a:p>
            <a:pPr lvl="1"/>
            <a:r>
              <a:rPr lang="en-US" dirty="0" smtClean="0">
                <a:solidFill>
                  <a:schemeClr val="bg1"/>
                </a:solidFill>
              </a:rPr>
              <a:t>Assess the argument &amp; evaluate author’s reasoning &amp; use of evidence</a:t>
            </a:r>
            <a:endParaRPr lang="en-US" dirty="0">
              <a:solidFill>
                <a:schemeClr val="bg1"/>
              </a:solidFill>
            </a:endParaRPr>
          </a:p>
        </p:txBody>
      </p:sp>
    </p:spTree>
    <p:extLst>
      <p:ext uri="{BB962C8B-B14F-4D97-AF65-F5344CB8AC3E}">
        <p14:creationId xmlns:p14="http://schemas.microsoft.com/office/powerpoint/2010/main" val="76845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Scoring</a:t>
            </a:r>
            <a:endParaRPr lang="en-US" dirty="0"/>
          </a:p>
        </p:txBody>
      </p:sp>
      <p:sp>
        <p:nvSpPr>
          <p:cNvPr id="3" name="Content Placeholder 2"/>
          <p:cNvSpPr>
            <a:spLocks noGrp="1"/>
          </p:cNvSpPr>
          <p:nvPr>
            <p:ph idx="1"/>
          </p:nvPr>
        </p:nvSpPr>
        <p:spPr>
          <a:xfrm>
            <a:off x="680321" y="1989221"/>
            <a:ext cx="9613861" cy="4708358"/>
          </a:xfrm>
        </p:spPr>
        <p:txBody>
          <a:bodyPr/>
          <a:lstStyle/>
          <a:p>
            <a:r>
              <a:rPr lang="en-US" dirty="0" smtClean="0">
                <a:solidFill>
                  <a:schemeClr val="bg1"/>
                </a:solidFill>
              </a:rPr>
              <a:t>0 = </a:t>
            </a:r>
            <a:r>
              <a:rPr lang="en-US" dirty="0" err="1" smtClean="0">
                <a:solidFill>
                  <a:schemeClr val="bg1"/>
                </a:solidFill>
              </a:rPr>
              <a:t>Unscorable</a:t>
            </a:r>
            <a:r>
              <a:rPr lang="en-US" dirty="0" smtClean="0">
                <a:solidFill>
                  <a:schemeClr val="bg1"/>
                </a:solidFill>
              </a:rPr>
              <a:t> Essay</a:t>
            </a:r>
          </a:p>
          <a:p>
            <a:pPr lvl="1"/>
            <a:r>
              <a:rPr lang="en-US" sz="1800" dirty="0" smtClean="0">
                <a:solidFill>
                  <a:schemeClr val="bg1"/>
                </a:solidFill>
              </a:rPr>
              <a:t>Completely ignores topic</a:t>
            </a:r>
          </a:p>
          <a:p>
            <a:pPr lvl="1"/>
            <a:r>
              <a:rPr lang="en-US" sz="1800" dirty="0" smtClean="0">
                <a:solidFill>
                  <a:schemeClr val="bg1"/>
                </a:solidFill>
              </a:rPr>
              <a:t>Attempts to copy the task</a:t>
            </a:r>
          </a:p>
          <a:p>
            <a:pPr lvl="1"/>
            <a:r>
              <a:rPr lang="en-US" sz="1800" dirty="0" smtClean="0">
                <a:solidFill>
                  <a:schemeClr val="bg1"/>
                </a:solidFill>
              </a:rPr>
              <a:t>Written in undecipherable text or in language other than English</a:t>
            </a:r>
          </a:p>
          <a:p>
            <a:r>
              <a:rPr lang="en-US" dirty="0" smtClean="0">
                <a:solidFill>
                  <a:schemeClr val="bg1"/>
                </a:solidFill>
              </a:rPr>
              <a:t>1 = Fundamentally Deficient Essay</a:t>
            </a:r>
          </a:p>
          <a:p>
            <a:pPr lvl="1"/>
            <a:r>
              <a:rPr lang="en-US" sz="1800" dirty="0" smtClean="0">
                <a:solidFill>
                  <a:schemeClr val="bg1"/>
                </a:solidFill>
              </a:rPr>
              <a:t>No coherent opinion and/or evidence supporting opinion or critique of argument</a:t>
            </a:r>
          </a:p>
          <a:p>
            <a:pPr lvl="1"/>
            <a:r>
              <a:rPr lang="en-US" sz="1800" dirty="0" smtClean="0">
                <a:solidFill>
                  <a:schemeClr val="bg1"/>
                </a:solidFill>
              </a:rPr>
              <a:t>Unclear and disorganized</a:t>
            </a:r>
          </a:p>
          <a:p>
            <a:pPr lvl="1"/>
            <a:r>
              <a:rPr lang="en-US" sz="1800" dirty="0" smtClean="0">
                <a:solidFill>
                  <a:schemeClr val="bg1"/>
                </a:solidFill>
              </a:rPr>
              <a:t>Severe mistakes in grammar, word usage, &amp; sentence structu</a:t>
            </a:r>
            <a:r>
              <a:rPr lang="en-US" dirty="0" smtClean="0">
                <a:solidFill>
                  <a:schemeClr val="bg1"/>
                </a:solidFill>
              </a:rPr>
              <a:t>re</a:t>
            </a:r>
          </a:p>
          <a:p>
            <a:r>
              <a:rPr lang="en-US" dirty="0" smtClean="0">
                <a:solidFill>
                  <a:schemeClr val="bg1"/>
                </a:solidFill>
              </a:rPr>
              <a:t>2 = Weak Essay</a:t>
            </a:r>
          </a:p>
          <a:p>
            <a:pPr lvl="1"/>
            <a:r>
              <a:rPr lang="en-US" dirty="0" smtClean="0">
                <a:solidFill>
                  <a:schemeClr val="bg1"/>
                </a:solidFill>
              </a:rPr>
              <a:t>Unsuccessful in presenting &amp; supporting an opinion or critique of an argument</a:t>
            </a:r>
          </a:p>
          <a:p>
            <a:pPr lvl="1"/>
            <a:r>
              <a:rPr lang="en-US" dirty="0" smtClean="0">
                <a:solidFill>
                  <a:schemeClr val="bg1"/>
                </a:solidFill>
              </a:rPr>
              <a:t>Struggles to communicate ideas – lack of organization &amp; clarity</a:t>
            </a:r>
          </a:p>
          <a:p>
            <a:pPr lvl="1"/>
            <a:r>
              <a:rPr lang="en-US" dirty="0" smtClean="0">
                <a:solidFill>
                  <a:schemeClr val="bg1"/>
                </a:solidFill>
              </a:rPr>
              <a:t>Meaning impeded by mistakes in grammar, usage, &amp; sentence structure</a:t>
            </a:r>
          </a:p>
          <a:p>
            <a:pPr lvl="1"/>
            <a:endParaRPr lang="en-US" dirty="0" smtClean="0"/>
          </a:p>
        </p:txBody>
      </p:sp>
    </p:spTree>
    <p:extLst>
      <p:ext uri="{BB962C8B-B14F-4D97-AF65-F5344CB8AC3E}">
        <p14:creationId xmlns:p14="http://schemas.microsoft.com/office/powerpoint/2010/main" val="263964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Scoring </a:t>
            </a:r>
            <a:r>
              <a:rPr lang="en-US" sz="1800" dirty="0" smtClean="0"/>
              <a:t>(cont’d)</a:t>
            </a:r>
            <a:endParaRPr lang="en-US" sz="1800" dirty="0"/>
          </a:p>
        </p:txBody>
      </p:sp>
      <p:sp>
        <p:nvSpPr>
          <p:cNvPr id="3" name="Content Placeholder 2"/>
          <p:cNvSpPr>
            <a:spLocks noGrp="1"/>
          </p:cNvSpPr>
          <p:nvPr>
            <p:ph idx="1"/>
          </p:nvPr>
        </p:nvSpPr>
        <p:spPr/>
        <p:txBody>
          <a:bodyPr/>
          <a:lstStyle/>
          <a:p>
            <a:r>
              <a:rPr lang="en-US" dirty="0" smtClean="0">
                <a:solidFill>
                  <a:schemeClr val="bg1"/>
                </a:solidFill>
              </a:rPr>
              <a:t>3 = Limited Essay</a:t>
            </a:r>
          </a:p>
          <a:p>
            <a:pPr lvl="1"/>
            <a:r>
              <a:rPr lang="en-US" dirty="0" smtClean="0">
                <a:solidFill>
                  <a:schemeClr val="bg1"/>
                </a:solidFill>
              </a:rPr>
              <a:t>Partially succeeds in giving &amp; supporting opinion on issue or critique of argument</a:t>
            </a:r>
          </a:p>
          <a:p>
            <a:pPr lvl="1"/>
            <a:r>
              <a:rPr lang="en-US" dirty="0" smtClean="0">
                <a:solidFill>
                  <a:schemeClr val="bg1"/>
                </a:solidFill>
              </a:rPr>
              <a:t>Poorly organized and unclear</a:t>
            </a:r>
          </a:p>
          <a:p>
            <a:pPr lvl="1"/>
            <a:r>
              <a:rPr lang="en-US" dirty="0" smtClean="0">
                <a:solidFill>
                  <a:schemeClr val="bg1"/>
                </a:solidFill>
              </a:rPr>
              <a:t>Less than satisfactory control of language &amp; significant mistakes in grammar, usage, &amp; sentence structure</a:t>
            </a:r>
          </a:p>
          <a:p>
            <a:r>
              <a:rPr lang="en-US" dirty="0" smtClean="0">
                <a:solidFill>
                  <a:schemeClr val="bg1"/>
                </a:solidFill>
              </a:rPr>
              <a:t>4 = Adequate Essay</a:t>
            </a:r>
          </a:p>
          <a:p>
            <a:pPr lvl="1"/>
            <a:r>
              <a:rPr lang="en-US" dirty="0" smtClean="0">
                <a:solidFill>
                  <a:schemeClr val="bg1"/>
                </a:solidFill>
              </a:rPr>
              <a:t>Presents and adequately supports opinion or critique of argument</a:t>
            </a:r>
          </a:p>
          <a:p>
            <a:pPr lvl="1"/>
            <a:r>
              <a:rPr lang="en-US" dirty="0" smtClean="0">
                <a:solidFill>
                  <a:schemeClr val="bg1"/>
                </a:solidFill>
              </a:rPr>
              <a:t>Fairly clear and adequately organized w/ satisfactory logic</a:t>
            </a:r>
          </a:p>
          <a:p>
            <a:pPr lvl="1"/>
            <a:r>
              <a:rPr lang="en-US" dirty="0" smtClean="0">
                <a:solidFill>
                  <a:schemeClr val="bg1"/>
                </a:solidFill>
              </a:rPr>
              <a:t>Satisfactory control of grammar, stylistic variety, and writing conventions</a:t>
            </a:r>
            <a:endParaRPr lang="en-US" dirty="0">
              <a:solidFill>
                <a:schemeClr val="bg1"/>
              </a:solidFill>
            </a:endParaRPr>
          </a:p>
        </p:txBody>
      </p:sp>
    </p:spTree>
    <p:extLst>
      <p:ext uri="{BB962C8B-B14F-4D97-AF65-F5344CB8AC3E}">
        <p14:creationId xmlns:p14="http://schemas.microsoft.com/office/powerpoint/2010/main" val="26384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Scoring </a:t>
            </a:r>
            <a:r>
              <a:rPr lang="en-US" sz="2000" dirty="0" smtClean="0"/>
              <a:t>(cont’d)</a:t>
            </a:r>
            <a:endParaRPr lang="en-US" sz="2000" dirty="0"/>
          </a:p>
        </p:txBody>
      </p:sp>
      <p:sp>
        <p:nvSpPr>
          <p:cNvPr id="3" name="Content Placeholder 2"/>
          <p:cNvSpPr>
            <a:spLocks noGrp="1"/>
          </p:cNvSpPr>
          <p:nvPr>
            <p:ph idx="1"/>
          </p:nvPr>
        </p:nvSpPr>
        <p:spPr/>
        <p:txBody>
          <a:bodyPr/>
          <a:lstStyle/>
          <a:p>
            <a:r>
              <a:rPr lang="en-US" dirty="0" smtClean="0">
                <a:solidFill>
                  <a:schemeClr val="bg1"/>
                </a:solidFill>
              </a:rPr>
              <a:t>5 = Strong Essay</a:t>
            </a:r>
          </a:p>
          <a:p>
            <a:pPr lvl="1"/>
            <a:r>
              <a:rPr lang="en-US" dirty="0" smtClean="0">
                <a:solidFill>
                  <a:schemeClr val="bg1"/>
                </a:solidFill>
              </a:rPr>
              <a:t>Gives good examples and strongly supports opinion or critique of argument</a:t>
            </a:r>
          </a:p>
          <a:p>
            <a:pPr lvl="1"/>
            <a:r>
              <a:rPr lang="en-US" dirty="0" smtClean="0">
                <a:solidFill>
                  <a:schemeClr val="bg1"/>
                </a:solidFill>
              </a:rPr>
              <a:t>Communicates ideas clearly, well organized, logical connections</a:t>
            </a:r>
          </a:p>
          <a:p>
            <a:pPr lvl="1"/>
            <a:r>
              <a:rPr lang="en-US" dirty="0" smtClean="0">
                <a:solidFill>
                  <a:schemeClr val="bg1"/>
                </a:solidFill>
              </a:rPr>
              <a:t>Solid control of grammar, stylistic variety, writing conventions</a:t>
            </a:r>
          </a:p>
          <a:p>
            <a:r>
              <a:rPr lang="en-US" dirty="0" smtClean="0">
                <a:solidFill>
                  <a:schemeClr val="bg1"/>
                </a:solidFill>
              </a:rPr>
              <a:t>6 = Outstanding Essay</a:t>
            </a:r>
          </a:p>
          <a:p>
            <a:pPr lvl="1"/>
            <a:r>
              <a:rPr lang="en-US" dirty="0" smtClean="0">
                <a:solidFill>
                  <a:schemeClr val="bg1"/>
                </a:solidFill>
              </a:rPr>
              <a:t>Insightful &amp; convincingly supports opinion or critique of argument</a:t>
            </a:r>
          </a:p>
          <a:p>
            <a:pPr lvl="1"/>
            <a:r>
              <a:rPr lang="en-US" dirty="0" smtClean="0">
                <a:solidFill>
                  <a:schemeClr val="bg1"/>
                </a:solidFill>
              </a:rPr>
              <a:t>Communicates ideas clearly, well organized, logical connections</a:t>
            </a:r>
          </a:p>
          <a:p>
            <a:pPr lvl="1"/>
            <a:r>
              <a:rPr lang="en-US" dirty="0" smtClean="0">
                <a:solidFill>
                  <a:schemeClr val="bg1"/>
                </a:solidFill>
              </a:rPr>
              <a:t>Superior control of grammar, stylistic variety, writing conventions</a:t>
            </a:r>
            <a:endParaRPr lang="en-US" dirty="0">
              <a:solidFill>
                <a:schemeClr val="bg1"/>
              </a:solidFill>
            </a:endParaRPr>
          </a:p>
        </p:txBody>
      </p:sp>
    </p:spTree>
    <p:extLst>
      <p:ext uri="{BB962C8B-B14F-4D97-AF65-F5344CB8AC3E}">
        <p14:creationId xmlns:p14="http://schemas.microsoft.com/office/powerpoint/2010/main" val="256405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Analytical Writing – Steps &amp; Pacing </a:t>
            </a:r>
            <a:endParaRPr lang="en-US" b="1" dirty="0"/>
          </a:p>
        </p:txBody>
      </p:sp>
      <p:sp>
        <p:nvSpPr>
          <p:cNvPr id="3" name="Content Placeholder 2"/>
          <p:cNvSpPr>
            <a:spLocks noGrp="1"/>
          </p:cNvSpPr>
          <p:nvPr>
            <p:ph idx="1"/>
          </p:nvPr>
        </p:nvSpPr>
        <p:spPr>
          <a:xfrm>
            <a:off x="680321" y="2336872"/>
            <a:ext cx="9613861" cy="4232369"/>
          </a:xfrm>
        </p:spPr>
        <p:txBody>
          <a:bodyPr>
            <a:normAutofit/>
          </a:bodyPr>
          <a:lstStyle/>
          <a:p>
            <a:r>
              <a:rPr lang="en-US" dirty="0" smtClean="0">
                <a:solidFill>
                  <a:schemeClr val="bg1"/>
                </a:solidFill>
              </a:rPr>
              <a:t>Step 1</a:t>
            </a:r>
          </a:p>
          <a:p>
            <a:pPr lvl="1"/>
            <a:r>
              <a:rPr lang="en-US" dirty="0" smtClean="0">
                <a:solidFill>
                  <a:schemeClr val="bg1"/>
                </a:solidFill>
              </a:rPr>
              <a:t>Take Issue/Argument apart:  2 minutes</a:t>
            </a:r>
          </a:p>
          <a:p>
            <a:r>
              <a:rPr lang="en-US" dirty="0" smtClean="0">
                <a:solidFill>
                  <a:schemeClr val="bg1"/>
                </a:solidFill>
              </a:rPr>
              <a:t>Step 2</a:t>
            </a:r>
          </a:p>
          <a:p>
            <a:pPr lvl="1"/>
            <a:r>
              <a:rPr lang="en-US" dirty="0" smtClean="0">
                <a:solidFill>
                  <a:schemeClr val="bg1"/>
                </a:solidFill>
              </a:rPr>
              <a:t>Choose Points you want to make:  4 minutes</a:t>
            </a:r>
          </a:p>
          <a:p>
            <a:r>
              <a:rPr lang="en-US" dirty="0" smtClean="0">
                <a:solidFill>
                  <a:schemeClr val="bg1"/>
                </a:solidFill>
              </a:rPr>
              <a:t>Step 3</a:t>
            </a:r>
          </a:p>
          <a:p>
            <a:pPr lvl="1"/>
            <a:r>
              <a:rPr lang="en-US" dirty="0" smtClean="0">
                <a:solidFill>
                  <a:schemeClr val="bg1"/>
                </a:solidFill>
              </a:rPr>
              <a:t>Organize Thoughts:  2 minutes</a:t>
            </a:r>
          </a:p>
          <a:p>
            <a:r>
              <a:rPr lang="en-US" dirty="0" smtClean="0">
                <a:solidFill>
                  <a:schemeClr val="bg1"/>
                </a:solidFill>
              </a:rPr>
              <a:t>Step 4</a:t>
            </a:r>
          </a:p>
          <a:p>
            <a:pPr lvl="1"/>
            <a:r>
              <a:rPr lang="en-US" dirty="0" smtClean="0">
                <a:solidFill>
                  <a:schemeClr val="bg1"/>
                </a:solidFill>
              </a:rPr>
              <a:t>Write Essay:  20 minutes</a:t>
            </a:r>
          </a:p>
          <a:p>
            <a:r>
              <a:rPr lang="en-US" dirty="0" smtClean="0">
                <a:solidFill>
                  <a:schemeClr val="bg1"/>
                </a:solidFill>
              </a:rPr>
              <a:t>Step 5</a:t>
            </a:r>
          </a:p>
          <a:p>
            <a:pPr lvl="1"/>
            <a:r>
              <a:rPr lang="en-US" dirty="0" smtClean="0">
                <a:solidFill>
                  <a:schemeClr val="bg1"/>
                </a:solidFill>
              </a:rPr>
              <a:t>Proofread:  2 minutes</a:t>
            </a:r>
            <a:endParaRPr lang="en-US" dirty="0">
              <a:solidFill>
                <a:schemeClr val="bg1"/>
              </a:solidFill>
            </a:endParaRPr>
          </a:p>
        </p:txBody>
      </p:sp>
    </p:spTree>
    <p:extLst>
      <p:ext uri="{BB962C8B-B14F-4D97-AF65-F5344CB8AC3E}">
        <p14:creationId xmlns:p14="http://schemas.microsoft.com/office/powerpoint/2010/main" val="87042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Writing - Tips</a:t>
            </a:r>
            <a:endParaRPr lang="en-US" dirty="0"/>
          </a:p>
        </p:txBody>
      </p:sp>
      <p:sp>
        <p:nvSpPr>
          <p:cNvPr id="3" name="Content Placeholder 2"/>
          <p:cNvSpPr>
            <a:spLocks noGrp="1"/>
          </p:cNvSpPr>
          <p:nvPr>
            <p:ph idx="1"/>
          </p:nvPr>
        </p:nvSpPr>
        <p:spPr/>
        <p:txBody>
          <a:bodyPr/>
          <a:lstStyle/>
          <a:p>
            <a:r>
              <a:rPr lang="en-US" dirty="0" smtClean="0"/>
              <a:t>Use scratch paper when completing the steps</a:t>
            </a:r>
          </a:p>
          <a:p>
            <a:r>
              <a:rPr lang="en-US" dirty="0" smtClean="0"/>
              <a:t>First paragraph contains introduction &amp; thesis statement</a:t>
            </a:r>
          </a:p>
          <a:p>
            <a:r>
              <a:rPr lang="en-US" dirty="0" smtClean="0"/>
              <a:t>Middle paragraphs lead with major points followed by supporting points</a:t>
            </a:r>
          </a:p>
          <a:p>
            <a:r>
              <a:rPr lang="en-US" dirty="0" smtClean="0"/>
              <a:t>Final paragraph contains conclusion</a:t>
            </a:r>
            <a:endParaRPr lang="en-US" dirty="0"/>
          </a:p>
        </p:txBody>
      </p:sp>
    </p:spTree>
    <p:extLst>
      <p:ext uri="{BB962C8B-B14F-4D97-AF65-F5344CB8AC3E}">
        <p14:creationId xmlns:p14="http://schemas.microsoft.com/office/powerpoint/2010/main" val="270761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 ANALYTICAL WRITING</a:t>
            </a:r>
            <a:endParaRPr lang="en-US" dirty="0"/>
          </a:p>
        </p:txBody>
      </p:sp>
      <p:sp>
        <p:nvSpPr>
          <p:cNvPr id="3" name="Subtitle 2"/>
          <p:cNvSpPr>
            <a:spLocks noGrp="1"/>
          </p:cNvSpPr>
          <p:nvPr>
            <p:ph type="subTitle" idx="1"/>
          </p:nvPr>
        </p:nvSpPr>
        <p:spPr/>
        <p:txBody>
          <a:bodyPr>
            <a:normAutofit/>
          </a:bodyPr>
          <a:lstStyle/>
          <a:p>
            <a:r>
              <a:rPr lang="en-US" sz="4400" dirty="0" smtClean="0"/>
              <a:t>FOUNDATIONS</a:t>
            </a:r>
            <a:endParaRPr lang="en-US" sz="4400" dirty="0"/>
          </a:p>
        </p:txBody>
      </p:sp>
    </p:spTree>
    <p:extLst>
      <p:ext uri="{BB962C8B-B14F-4D97-AF65-F5344CB8AC3E}">
        <p14:creationId xmlns:p14="http://schemas.microsoft.com/office/powerpoint/2010/main" val="209774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1858</TotalTime>
  <Words>1406</Words>
  <Application>Microsoft Office PowerPoint</Application>
  <PresentationFormat>Widescreen</PresentationFormat>
  <Paragraphs>184</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Trebuchet MS</vt:lpstr>
      <vt:lpstr>Berlin</vt:lpstr>
      <vt:lpstr>GRE ANALYTICAL WRITING</vt:lpstr>
      <vt:lpstr>Analytical Writing - Overview</vt:lpstr>
      <vt:lpstr>Analytical Writing – Essay Types</vt:lpstr>
      <vt:lpstr>Analytical Writing - Scoring</vt:lpstr>
      <vt:lpstr>Analytical Writing – Scoring (cont’d)</vt:lpstr>
      <vt:lpstr>Analytical Writing – Scoring (cont’d)</vt:lpstr>
      <vt:lpstr>Analytical Writing – Steps &amp; Pacing </vt:lpstr>
      <vt:lpstr>Analytical Writing - Tips</vt:lpstr>
      <vt:lpstr>GRE ANALYTICAL WRITING</vt:lpstr>
      <vt:lpstr>Analytical Writing – Do’s</vt:lpstr>
      <vt:lpstr>Analytical Writing – Don’ts</vt:lpstr>
      <vt:lpstr>Analytical Writing – Foundations Practice</vt:lpstr>
      <vt:lpstr>Analytical Writing–Foundations Practice Set 1</vt:lpstr>
      <vt:lpstr>Analytical Writing-Foundations Practice Set 1</vt:lpstr>
      <vt:lpstr>Analytical Writing-Foundations Practice Set 2</vt:lpstr>
      <vt:lpstr>Analytical Writing-Foundations Practice Set 2</vt:lpstr>
      <vt:lpstr>GRE ANALYTICAL WRITING</vt:lpstr>
      <vt:lpstr>Analytical Writing – Issue Essay Overview</vt:lpstr>
      <vt:lpstr>Analytical Writing – Issue Essay Steps</vt:lpstr>
      <vt:lpstr>Analytical Writing – Issue Essay Steps (cont’d)</vt:lpstr>
      <vt:lpstr>Analytical Writing – Issue Essay Tips</vt:lpstr>
      <vt:lpstr>Analytical Writing – Issue Essay Practice</vt:lpstr>
      <vt:lpstr>GRE ANALYTICAL WRITING</vt:lpstr>
      <vt:lpstr>Analytical Writing – Argument Essay Overview</vt:lpstr>
      <vt:lpstr>Analytical Writing – Argument Essay Steps</vt:lpstr>
      <vt:lpstr>Analytical Writing – Argument Essay Steps (cont’d)</vt:lpstr>
      <vt:lpstr>Analytical Writing – Argument Essay Tips</vt:lpstr>
      <vt:lpstr>Analytical Writing – Argument Essay Practice</vt:lpstr>
      <vt:lpstr>References</vt:lpstr>
    </vt:vector>
  </TitlesOfParts>
  <Company>Sam Houston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 ANALYTICAL WRITING</dc:title>
  <dc:creator>Hamrick, Tama</dc:creator>
  <cp:lastModifiedBy>Hamrick, Tama</cp:lastModifiedBy>
  <cp:revision>110</cp:revision>
  <dcterms:created xsi:type="dcterms:W3CDTF">2016-02-25T15:15:59Z</dcterms:created>
  <dcterms:modified xsi:type="dcterms:W3CDTF">2017-02-22T17:51:20Z</dcterms:modified>
</cp:coreProperties>
</file>