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GRE VERBAL REASONING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TEXT COMPLETION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92018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Text Completion - 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01794"/>
            <a:ext cx="9613861" cy="471204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Asked to select one entry for each blank from a column of choices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Question may have 1, 2, or 3 blanks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6 Text Completion questions in each Verbal Reasoning section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Tests your ability to recognize </a:t>
            </a:r>
            <a:r>
              <a:rPr lang="en-US" u="sng" dirty="0" smtClean="0">
                <a:solidFill>
                  <a:schemeClr val="bg1"/>
                </a:solidFill>
              </a:rPr>
              <a:t>point</a:t>
            </a:r>
            <a:r>
              <a:rPr lang="en-US" dirty="0" smtClean="0">
                <a:solidFill>
                  <a:schemeClr val="bg1"/>
                </a:solidFill>
              </a:rPr>
              <a:t> of the sentence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Tests your ability to find best word(s) to fit point of the sentence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GRE Test Completion Directions:</a:t>
            </a:r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bg1"/>
                </a:solidFill>
              </a:rPr>
              <a:t>Each sentence below has one or more blanks, each blank indicating that something has been omitted.  Beneath the sentence are five words for one-blank questions and sets of three words for each blank for two-and three-blank questions.  Choose the word or set of words for each blank that best fits the meaning of the sentence as a whole.</a:t>
            </a:r>
            <a:endParaRPr lang="en-US" sz="2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17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Text Completion -  3 Types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1.	1 Blank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2.	2 Blank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3.	3 Blank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86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Text Completion – Steps for 1 Blank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08886"/>
            <a:ext cx="9613861" cy="4184822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>
                <a:solidFill>
                  <a:schemeClr val="bg1"/>
                </a:solidFill>
              </a:rPr>
              <a:t>#1  Read the sentence &amp; look for clues or road signs*</a:t>
            </a:r>
          </a:p>
          <a:p>
            <a:pPr lvl="2"/>
            <a:r>
              <a:rPr lang="en-US" sz="7800" dirty="0" smtClean="0">
                <a:solidFill>
                  <a:schemeClr val="bg1"/>
                </a:solidFill>
              </a:rPr>
              <a:t>Straight Ahead:  and, since, also, thus, because, ; (</a:t>
            </a:r>
            <a:r>
              <a:rPr lang="en-US" sz="7800" i="1" dirty="0" smtClean="0">
                <a:solidFill>
                  <a:schemeClr val="bg1"/>
                </a:solidFill>
              </a:rPr>
              <a:t>semicolon),</a:t>
            </a:r>
            <a:r>
              <a:rPr lang="en-US" sz="7800" dirty="0" smtClean="0">
                <a:solidFill>
                  <a:schemeClr val="bg1"/>
                </a:solidFill>
              </a:rPr>
              <a:t> etc.</a:t>
            </a:r>
            <a:endParaRPr lang="en-US" sz="7800" i="1" dirty="0" smtClean="0">
              <a:solidFill>
                <a:schemeClr val="bg1"/>
              </a:solidFill>
            </a:endParaRPr>
          </a:p>
          <a:p>
            <a:pPr lvl="2"/>
            <a:r>
              <a:rPr lang="en-US" sz="7800" dirty="0" smtClean="0">
                <a:solidFill>
                  <a:schemeClr val="bg1"/>
                </a:solidFill>
              </a:rPr>
              <a:t>Detour: but, despite, yet, however, unless, rather, although, while, etc.</a:t>
            </a:r>
          </a:p>
          <a:p>
            <a:pPr lvl="2"/>
            <a:endParaRPr lang="en-US" sz="4800" dirty="0" smtClean="0">
              <a:solidFill>
                <a:schemeClr val="bg1"/>
              </a:solidFill>
            </a:endParaRPr>
          </a:p>
          <a:p>
            <a:r>
              <a:rPr lang="en-US" sz="9600" dirty="0" smtClean="0">
                <a:solidFill>
                  <a:schemeClr val="bg1"/>
                </a:solidFill>
              </a:rPr>
              <a:t>#2  Predict an answer</a:t>
            </a:r>
          </a:p>
          <a:p>
            <a:pPr lvl="2"/>
            <a:r>
              <a:rPr lang="en-US" sz="7800" dirty="0" smtClean="0">
                <a:solidFill>
                  <a:schemeClr val="bg1"/>
                </a:solidFill>
              </a:rPr>
              <a:t>Prediction should be a logical fit in the sentence</a:t>
            </a:r>
          </a:p>
          <a:p>
            <a:pPr lvl="2"/>
            <a:endParaRPr lang="en-US" sz="4800" dirty="0" smtClean="0">
              <a:solidFill>
                <a:schemeClr val="bg1"/>
              </a:solidFill>
            </a:endParaRPr>
          </a:p>
          <a:p>
            <a:r>
              <a:rPr lang="en-US" sz="9600" dirty="0" smtClean="0">
                <a:solidFill>
                  <a:schemeClr val="bg1"/>
                </a:solidFill>
              </a:rPr>
              <a:t>#3  Select the Choice that most closely matches your prediction</a:t>
            </a:r>
          </a:p>
          <a:p>
            <a:pPr lvl="2"/>
            <a:r>
              <a:rPr lang="en-US" sz="7800" dirty="0" smtClean="0">
                <a:solidFill>
                  <a:schemeClr val="bg1"/>
                </a:solidFill>
              </a:rPr>
              <a:t>Eliminate answer choices that do not fit prediction</a:t>
            </a:r>
          </a:p>
          <a:p>
            <a:pPr lvl="2"/>
            <a:r>
              <a:rPr lang="en-US" sz="7800" dirty="0" smtClean="0">
                <a:solidFill>
                  <a:schemeClr val="bg1"/>
                </a:solidFill>
              </a:rPr>
              <a:t>If no answer choices fit prediction, revisit step 1 and step 2</a:t>
            </a:r>
          </a:p>
          <a:p>
            <a:pPr lvl="2"/>
            <a:endParaRPr lang="en-US" sz="4800" dirty="0" smtClean="0">
              <a:solidFill>
                <a:schemeClr val="bg1"/>
              </a:solidFill>
            </a:endParaRPr>
          </a:p>
          <a:p>
            <a:r>
              <a:rPr lang="en-US" sz="9600" dirty="0" smtClean="0">
                <a:solidFill>
                  <a:schemeClr val="bg1"/>
                </a:solidFill>
              </a:rPr>
              <a:t>#4  Check your answer</a:t>
            </a:r>
          </a:p>
          <a:p>
            <a:pPr lvl="2"/>
            <a:r>
              <a:rPr lang="en-US" sz="7800" dirty="0" smtClean="0">
                <a:solidFill>
                  <a:schemeClr val="bg1"/>
                </a:solidFill>
              </a:rPr>
              <a:t>Double-check that answer choice is correct in sentence context</a:t>
            </a:r>
          </a:p>
          <a:p>
            <a:pPr marL="0" indent="0">
              <a:buNone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6400" dirty="0" smtClean="0">
                <a:solidFill>
                  <a:schemeClr val="bg1"/>
                </a:solidFill>
              </a:rPr>
              <a:t>See slide on </a:t>
            </a:r>
            <a:r>
              <a:rPr lang="en-US" sz="6400" i="1" dirty="0" smtClean="0">
                <a:solidFill>
                  <a:schemeClr val="bg1"/>
                </a:solidFill>
              </a:rPr>
              <a:t>Road Signs</a:t>
            </a:r>
            <a:endParaRPr lang="en-US" sz="6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17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Text Completion – Steps for 2 &amp; 3 Blank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92411"/>
            <a:ext cx="9613861" cy="4341340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 smtClean="0">
                <a:solidFill>
                  <a:schemeClr val="bg1"/>
                </a:solidFill>
              </a:rPr>
              <a:t>#1  Read the sentence and look for clues (road signs)</a:t>
            </a:r>
          </a:p>
          <a:p>
            <a:endParaRPr lang="en-US" sz="1700" dirty="0" smtClean="0">
              <a:solidFill>
                <a:schemeClr val="bg1"/>
              </a:solidFill>
            </a:endParaRPr>
          </a:p>
          <a:p>
            <a:r>
              <a:rPr lang="en-US" sz="3400" dirty="0" smtClean="0">
                <a:solidFill>
                  <a:schemeClr val="bg1"/>
                </a:solidFill>
              </a:rPr>
              <a:t>#2  Predict answer for easiest blank</a:t>
            </a:r>
          </a:p>
          <a:p>
            <a:pPr lvl="2"/>
            <a:r>
              <a:rPr lang="en-US" sz="2900" dirty="0" smtClean="0">
                <a:solidFill>
                  <a:schemeClr val="bg1"/>
                </a:solidFill>
              </a:rPr>
              <a:t>Identify easiest blank to work with</a:t>
            </a:r>
          </a:p>
          <a:p>
            <a:pPr lvl="2"/>
            <a:r>
              <a:rPr lang="en-US" sz="2900" dirty="0" smtClean="0">
                <a:solidFill>
                  <a:schemeClr val="bg1"/>
                </a:solidFill>
              </a:rPr>
              <a:t>Use road sign and relevant word for easiest blank to predict</a:t>
            </a:r>
          </a:p>
          <a:p>
            <a:pPr lvl="2"/>
            <a:endParaRPr lang="en-US" sz="1700" dirty="0" smtClean="0">
              <a:solidFill>
                <a:schemeClr val="bg1"/>
              </a:solidFill>
            </a:endParaRPr>
          </a:p>
          <a:p>
            <a:r>
              <a:rPr lang="en-US" sz="3400" dirty="0" smtClean="0">
                <a:solidFill>
                  <a:schemeClr val="bg1"/>
                </a:solidFill>
              </a:rPr>
              <a:t>#3  Select choice most closely matches prediction</a:t>
            </a:r>
          </a:p>
          <a:p>
            <a:pPr lvl="2"/>
            <a:r>
              <a:rPr lang="en-US" sz="3200" dirty="0">
                <a:solidFill>
                  <a:schemeClr val="bg1"/>
                </a:solidFill>
              </a:rPr>
              <a:t>Eliminate answer choices that do not fit prediction</a:t>
            </a:r>
          </a:p>
          <a:p>
            <a:pPr lvl="2"/>
            <a:r>
              <a:rPr lang="en-US" sz="3200" dirty="0">
                <a:solidFill>
                  <a:schemeClr val="bg1"/>
                </a:solidFill>
              </a:rPr>
              <a:t>If no answer choices fit prediction, revisit step 1 and step </a:t>
            </a:r>
            <a:r>
              <a:rPr lang="en-US" sz="3200" dirty="0" smtClean="0">
                <a:solidFill>
                  <a:schemeClr val="bg1"/>
                </a:solidFill>
              </a:rPr>
              <a:t>2</a:t>
            </a:r>
          </a:p>
          <a:p>
            <a:pPr lvl="2"/>
            <a:endParaRPr lang="en-US" sz="1700" dirty="0">
              <a:solidFill>
                <a:schemeClr val="bg1"/>
              </a:solidFill>
            </a:endParaRPr>
          </a:p>
          <a:p>
            <a:r>
              <a:rPr lang="en-US" sz="3400" dirty="0" smtClean="0">
                <a:solidFill>
                  <a:schemeClr val="bg1"/>
                </a:solidFill>
              </a:rPr>
              <a:t>#4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3400" dirty="0" smtClean="0">
                <a:solidFill>
                  <a:schemeClr val="bg1"/>
                </a:solidFill>
              </a:rPr>
              <a:t>Predict and select for remaining blanks</a:t>
            </a:r>
          </a:p>
          <a:p>
            <a:pPr lvl="2"/>
            <a:r>
              <a:rPr lang="en-US" sz="3200" dirty="0" smtClean="0">
                <a:solidFill>
                  <a:schemeClr val="bg1"/>
                </a:solidFill>
              </a:rPr>
              <a:t>For 2 blanks, use context to help choose answer for 2</a:t>
            </a:r>
            <a:r>
              <a:rPr lang="en-US" sz="3200" baseline="30000" dirty="0" smtClean="0">
                <a:solidFill>
                  <a:schemeClr val="bg1"/>
                </a:solidFill>
              </a:rPr>
              <a:t>nd</a:t>
            </a:r>
            <a:r>
              <a:rPr lang="en-US" sz="3200" dirty="0" smtClean="0">
                <a:solidFill>
                  <a:schemeClr val="bg1"/>
                </a:solidFill>
              </a:rPr>
              <a:t> blank</a:t>
            </a:r>
          </a:p>
          <a:p>
            <a:pPr lvl="2"/>
            <a:r>
              <a:rPr lang="en-US" sz="3200" dirty="0" smtClean="0">
                <a:solidFill>
                  <a:schemeClr val="bg1"/>
                </a:solidFill>
              </a:rPr>
              <a:t>For 3 blanks, repeat steps 2 and 3 for easiest blank and then use context to help choose answer for 3</a:t>
            </a:r>
            <a:r>
              <a:rPr lang="en-US" sz="3200" baseline="30000" dirty="0" smtClean="0">
                <a:solidFill>
                  <a:schemeClr val="bg1"/>
                </a:solidFill>
              </a:rPr>
              <a:t>rd</a:t>
            </a:r>
            <a:r>
              <a:rPr lang="en-US" sz="3200" dirty="0" smtClean="0">
                <a:solidFill>
                  <a:schemeClr val="bg1"/>
                </a:solidFill>
              </a:rPr>
              <a:t> blank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1700" dirty="0" smtClean="0"/>
          </a:p>
          <a:p>
            <a:pPr marL="0" indent="0">
              <a:buNone/>
            </a:pPr>
            <a:r>
              <a:rPr lang="en-US" sz="1900" dirty="0">
                <a:solidFill>
                  <a:schemeClr val="bg1"/>
                </a:solidFill>
              </a:rPr>
              <a:t>*See slide on </a:t>
            </a:r>
            <a:r>
              <a:rPr lang="en-US" sz="1900" i="1" dirty="0">
                <a:solidFill>
                  <a:schemeClr val="bg1"/>
                </a:solidFill>
              </a:rPr>
              <a:t>Road Signs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95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Road Signs – Looking for Clues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10032"/>
            <a:ext cx="9613861" cy="45555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Road Signs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Words that signal connection between ideas &amp; determine direction of relationship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Can be “straight ahead” or “detour” road signs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Straight Ahead Road Signs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Used to make one part of sentence support or elaborate on another part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Continues the sentence in the same direction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Examples:  and, since, also, </a:t>
            </a:r>
            <a:r>
              <a:rPr lang="en-US" dirty="0" smtClean="0">
                <a:solidFill>
                  <a:schemeClr val="bg1"/>
                </a:solidFill>
              </a:rPr>
              <a:t>thus, because, likewise, moreover, ; semicolon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Detour Road Signs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Change the direction of the sentence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Makes one part of sentence contradict or qualify another part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Examples:  but, despite, yet, however, unless, rather, although, nonetheless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41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Text Completion - Tips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Look for what’s directly implied &amp; not ambiguous interpretation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Correct answer is the one most directly implied by meaning of words in sentence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Don’t be too creative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Read literally &amp; do not use your imagination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Paraphrase long or complex sentences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Put difficult sentences in your own words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Use word roots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Use Greek or Latin roots to help figure out word meaning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79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</TotalTime>
  <Words>561</Words>
  <Application>Microsoft Office PowerPoint</Application>
  <PresentationFormat>Widescreen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GRE VERBAL REASONING</vt:lpstr>
      <vt:lpstr>Text Completion - Overview</vt:lpstr>
      <vt:lpstr>Text Completion -  3 Types</vt:lpstr>
      <vt:lpstr>Text Completion – Steps for 1 Blank</vt:lpstr>
      <vt:lpstr>Text Completion – Steps for 2 &amp; 3 Blank</vt:lpstr>
      <vt:lpstr>Road Signs – Looking for Clues</vt:lpstr>
      <vt:lpstr>Text Completion - Tips</vt:lpstr>
    </vt:vector>
  </TitlesOfParts>
  <Company>Sam Houston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 VERBAL REASONING</dc:title>
  <dc:creator>Hamrick, Tama</dc:creator>
  <cp:lastModifiedBy>Hamrick, Tama</cp:lastModifiedBy>
  <cp:revision>1</cp:revision>
  <dcterms:created xsi:type="dcterms:W3CDTF">2017-02-22T16:40:58Z</dcterms:created>
  <dcterms:modified xsi:type="dcterms:W3CDTF">2017-02-22T16:42:02Z</dcterms:modified>
</cp:coreProperties>
</file>