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2" d="100"/>
          <a:sy n="122" d="100"/>
        </p:scale>
        <p:origin x="1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135125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70790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1049181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2969363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94623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292611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1732192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330524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374318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3812258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2BAF95-8416-41FB-834B-46C84A48296C}" type="datetimeFigureOut">
              <a:rPr lang="en-US" smtClean="0"/>
              <a:t>6/29/2015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EEDA52-6DB5-4137-91CF-E44ACCDB4DA1}" type="slidenum">
              <a:rPr lang="en-US" smtClean="0"/>
              <a:t>‹#›</a:t>
            </a:fld>
            <a:endParaRPr lang="en-US" dirty="0"/>
          </a:p>
        </p:txBody>
      </p:sp>
    </p:spTree>
    <p:extLst>
      <p:ext uri="{BB962C8B-B14F-4D97-AF65-F5344CB8AC3E}">
        <p14:creationId xmlns:p14="http://schemas.microsoft.com/office/powerpoint/2010/main" val="4068326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BAF95-8416-41FB-834B-46C84A48296C}" type="datetimeFigureOut">
              <a:rPr lang="en-US" smtClean="0"/>
              <a:t>6/29/2015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EDA52-6DB5-4137-91CF-E44ACCDB4DA1}" type="slidenum">
              <a:rPr lang="en-US" smtClean="0"/>
              <a:t>‹#›</a:t>
            </a:fld>
            <a:endParaRPr lang="en-US" dirty="0"/>
          </a:p>
        </p:txBody>
      </p:sp>
    </p:spTree>
    <p:extLst>
      <p:ext uri="{BB962C8B-B14F-4D97-AF65-F5344CB8AC3E}">
        <p14:creationId xmlns:p14="http://schemas.microsoft.com/office/powerpoint/2010/main" val="402902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Michelle_Kaufmann"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brighthub.com/environment/green-living/articles/51601.aspx" TargetMode="External"/><Relationship Id="rId2" Type="http://schemas.openxmlformats.org/officeDocument/2006/relationships/hyperlink" Target="http://en.wikipedia.org/wiki/Green_building" TargetMode="External"/><Relationship Id="rId1" Type="http://schemas.openxmlformats.org/officeDocument/2006/relationships/slideLayout" Target="../slideLayouts/slideLayout7.xml"/><Relationship Id="rId6" Type="http://schemas.openxmlformats.org/officeDocument/2006/relationships/hyperlink" Target="http://commons.wikimedia.org/wiki/File:Zion_Visitors_Center_Cool_Tower.PNG" TargetMode="External"/><Relationship Id="rId5" Type="http://schemas.openxmlformats.org/officeDocument/2006/relationships/hyperlink" Target="http://www.seia.org/policy/solar-technology/solar-heating-cooling" TargetMode="External"/><Relationship Id="rId4" Type="http://schemas.openxmlformats.org/officeDocument/2006/relationships/hyperlink" Target="http://www.usgbc.org/le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8734" y="633151"/>
            <a:ext cx="10179116" cy="1141232"/>
          </a:xfrm>
        </p:spPr>
        <p:txBody>
          <a:bodyPr>
            <a:normAutofit/>
          </a:bodyPr>
          <a:lstStyle/>
          <a:p>
            <a:r>
              <a:rPr lang="en-US" dirty="0" smtClean="0"/>
              <a:t>Green Buildings – Part 1</a:t>
            </a:r>
            <a:endParaRPr lang="en-US" dirty="0"/>
          </a:p>
        </p:txBody>
      </p:sp>
      <p:sp>
        <p:nvSpPr>
          <p:cNvPr id="4" name="Subtitle 2"/>
          <p:cNvSpPr txBox="1">
            <a:spLocks/>
          </p:cNvSpPr>
          <p:nvPr/>
        </p:nvSpPr>
        <p:spPr>
          <a:xfrm>
            <a:off x="1496292" y="199144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smtClean="0"/>
              <a:t>Agricultural Sustainable Energy Education Network</a:t>
            </a:r>
          </a:p>
          <a:p>
            <a:r>
              <a:rPr lang="en-US" dirty="0" smtClean="0"/>
              <a:t>Renewable Energy Curriculum</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3894" y="3423800"/>
            <a:ext cx="1718644" cy="118479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943" y="3566814"/>
            <a:ext cx="2453952" cy="98585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681" y="3479721"/>
            <a:ext cx="3255222" cy="1072950"/>
          </a:xfrm>
          <a:prstGeom prst="rect">
            <a:avLst/>
          </a:prstGeom>
        </p:spPr>
      </p:pic>
    </p:spTree>
    <p:extLst>
      <p:ext uri="{BB962C8B-B14F-4D97-AF65-F5344CB8AC3E}">
        <p14:creationId xmlns:p14="http://schemas.microsoft.com/office/powerpoint/2010/main" val="4155690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1273" y="883227"/>
            <a:ext cx="5257800" cy="5170646"/>
          </a:xfrm>
          <a:prstGeom prst="rect">
            <a:avLst/>
          </a:prstGeom>
          <a:noFill/>
        </p:spPr>
        <p:txBody>
          <a:bodyPr wrap="square" rtlCol="0">
            <a:spAutoFit/>
          </a:bodyPr>
          <a:lstStyle/>
          <a:p>
            <a:pPr marL="342900" indent="-342900">
              <a:buFont typeface="Arial" panose="020B0604020202020204" pitchFamily="34" charset="0"/>
              <a:buChar char="•"/>
            </a:pPr>
            <a:r>
              <a:rPr lang="en-US" sz="2400" dirty="0"/>
              <a:t>According to David Gissen, curator of architecture and design and the National Building Museum in Washington DC, structures such as London’s Crystal Palace and Milan’s Galleria Vittorio Emanuele II used methods that decreased the impact of the structure on the environment.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Systems such as </a:t>
            </a:r>
            <a:r>
              <a:rPr lang="en-US" sz="2400" dirty="0"/>
              <a:t>roof ventilators and underground air cooling chambers were used to regulate indoor air temperature.  </a:t>
            </a:r>
            <a:r>
              <a:rPr lang="en-US" sz="1600" dirty="0" smtClean="0"/>
              <a:t>(2)</a:t>
            </a:r>
            <a:endParaRPr lang="en-US" sz="1600" dirty="0"/>
          </a:p>
          <a:p>
            <a:endParaRPr lang="en-US" dirty="0"/>
          </a:p>
        </p:txBody>
      </p:sp>
      <p:pic>
        <p:nvPicPr>
          <p:cNvPr id="3" name="Picture 2"/>
          <p:cNvPicPr>
            <a:picLocks noChangeAspect="1"/>
          </p:cNvPicPr>
          <p:nvPr/>
        </p:nvPicPr>
        <p:blipFill>
          <a:blip r:embed="rId2"/>
          <a:stretch>
            <a:fillRect/>
          </a:stretch>
        </p:blipFill>
        <p:spPr>
          <a:xfrm>
            <a:off x="7751617" y="558078"/>
            <a:ext cx="3136323" cy="2246819"/>
          </a:xfrm>
          <a:prstGeom prst="rect">
            <a:avLst/>
          </a:prstGeom>
        </p:spPr>
      </p:pic>
      <p:sp>
        <p:nvSpPr>
          <p:cNvPr id="4" name="TextBox 3"/>
          <p:cNvSpPr txBox="1"/>
          <p:nvPr/>
        </p:nvSpPr>
        <p:spPr>
          <a:xfrm>
            <a:off x="7751617" y="2913871"/>
            <a:ext cx="3136323" cy="369332"/>
          </a:xfrm>
          <a:prstGeom prst="rect">
            <a:avLst/>
          </a:prstGeom>
          <a:noFill/>
        </p:spPr>
        <p:txBody>
          <a:bodyPr wrap="square" rtlCol="0">
            <a:spAutoFit/>
          </a:bodyPr>
          <a:lstStyle/>
          <a:p>
            <a:pPr algn="ctr"/>
            <a:r>
              <a:rPr lang="en-US" dirty="0" smtClean="0"/>
              <a:t>Crystal Palace</a:t>
            </a:r>
            <a:endParaRPr lang="en-US" dirty="0"/>
          </a:p>
        </p:txBody>
      </p:sp>
      <p:pic>
        <p:nvPicPr>
          <p:cNvPr id="5" name="Picture 4"/>
          <p:cNvPicPr>
            <a:picLocks noChangeAspect="1"/>
          </p:cNvPicPr>
          <p:nvPr/>
        </p:nvPicPr>
        <p:blipFill>
          <a:blip r:embed="rId3"/>
          <a:stretch>
            <a:fillRect/>
          </a:stretch>
        </p:blipFill>
        <p:spPr>
          <a:xfrm>
            <a:off x="7751617" y="3465823"/>
            <a:ext cx="3005271" cy="1989405"/>
          </a:xfrm>
          <a:prstGeom prst="rect">
            <a:avLst/>
          </a:prstGeom>
        </p:spPr>
      </p:pic>
      <p:sp>
        <p:nvSpPr>
          <p:cNvPr id="6" name="TextBox 5"/>
          <p:cNvSpPr txBox="1"/>
          <p:nvPr/>
        </p:nvSpPr>
        <p:spPr>
          <a:xfrm>
            <a:off x="7751617" y="5766955"/>
            <a:ext cx="2992583" cy="369332"/>
          </a:xfrm>
          <a:prstGeom prst="rect">
            <a:avLst/>
          </a:prstGeom>
          <a:noFill/>
        </p:spPr>
        <p:txBody>
          <a:bodyPr wrap="square" rtlCol="0">
            <a:spAutoFit/>
          </a:bodyPr>
          <a:lstStyle/>
          <a:p>
            <a:pPr algn="ctr"/>
            <a:r>
              <a:rPr lang="en-US" dirty="0" smtClean="0"/>
              <a:t>Galleria Vittorio Emanuele</a:t>
            </a:r>
            <a:endParaRPr lang="en-US" dirty="0"/>
          </a:p>
        </p:txBody>
      </p:sp>
    </p:spTree>
    <p:extLst>
      <p:ext uri="{BB962C8B-B14F-4D97-AF65-F5344CB8AC3E}">
        <p14:creationId xmlns:p14="http://schemas.microsoft.com/office/powerpoint/2010/main" val="1066964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0664" y="522192"/>
            <a:ext cx="4184072" cy="5632311"/>
          </a:xfrm>
          <a:prstGeom prst="rect">
            <a:avLst/>
          </a:prstGeom>
        </p:spPr>
        <p:txBody>
          <a:bodyPr wrap="square">
            <a:spAutoFit/>
          </a:bodyPr>
          <a:lstStyle/>
          <a:p>
            <a:pPr marL="342900" indent="-342900">
              <a:buFont typeface="Arial" panose="020B0604020202020204" pitchFamily="34" charset="0"/>
              <a:buChar char="•"/>
            </a:pPr>
            <a:r>
              <a:rPr lang="en-US" sz="2400" dirty="0"/>
              <a:t>In the early twentieth century, several skyscrapers such as the Flatiron Building and the New York Times Building in New York utilized deep-set windows and the Carson Pirie Scott department store in Chicago had retractable awnings. Both of these techniques were effective in controlling interior temperature while lessoning the buildings’ impact on the environment. </a:t>
            </a:r>
            <a:r>
              <a:rPr lang="en-US" sz="1600" dirty="0" smtClean="0"/>
              <a:t>(2)</a:t>
            </a:r>
            <a:endParaRPr lang="en-US" sz="1600" dirty="0"/>
          </a:p>
        </p:txBody>
      </p:sp>
      <p:pic>
        <p:nvPicPr>
          <p:cNvPr id="3" name="Picture 2"/>
          <p:cNvPicPr>
            <a:picLocks noChangeAspect="1"/>
          </p:cNvPicPr>
          <p:nvPr/>
        </p:nvPicPr>
        <p:blipFill>
          <a:blip r:embed="rId2"/>
          <a:stretch>
            <a:fillRect/>
          </a:stretch>
        </p:blipFill>
        <p:spPr>
          <a:xfrm>
            <a:off x="8068446" y="176645"/>
            <a:ext cx="3770263" cy="5465616"/>
          </a:xfrm>
          <a:prstGeom prst="rect">
            <a:avLst/>
          </a:prstGeom>
        </p:spPr>
      </p:pic>
      <p:sp>
        <p:nvSpPr>
          <p:cNvPr id="4" name="TextBox 3"/>
          <p:cNvSpPr txBox="1"/>
          <p:nvPr/>
        </p:nvSpPr>
        <p:spPr>
          <a:xfrm>
            <a:off x="8094518" y="5933209"/>
            <a:ext cx="3667991" cy="369332"/>
          </a:xfrm>
          <a:prstGeom prst="rect">
            <a:avLst/>
          </a:prstGeom>
          <a:noFill/>
        </p:spPr>
        <p:txBody>
          <a:bodyPr wrap="square" rtlCol="0">
            <a:spAutoFit/>
          </a:bodyPr>
          <a:lstStyle/>
          <a:p>
            <a:pPr algn="ctr"/>
            <a:r>
              <a:rPr lang="en-US" dirty="0" smtClean="0"/>
              <a:t>Flatiron Building in New York</a:t>
            </a:r>
            <a:endParaRPr lang="en-US" dirty="0"/>
          </a:p>
        </p:txBody>
      </p:sp>
      <p:pic>
        <p:nvPicPr>
          <p:cNvPr id="5" name="Picture 4"/>
          <p:cNvPicPr>
            <a:picLocks noChangeAspect="1"/>
          </p:cNvPicPr>
          <p:nvPr/>
        </p:nvPicPr>
        <p:blipFill>
          <a:blip r:embed="rId3"/>
          <a:stretch>
            <a:fillRect/>
          </a:stretch>
        </p:blipFill>
        <p:spPr>
          <a:xfrm>
            <a:off x="4883888" y="176645"/>
            <a:ext cx="2368808" cy="3771034"/>
          </a:xfrm>
          <a:prstGeom prst="rect">
            <a:avLst/>
          </a:prstGeom>
        </p:spPr>
      </p:pic>
      <p:sp>
        <p:nvSpPr>
          <p:cNvPr id="6" name="TextBox 5"/>
          <p:cNvSpPr txBox="1"/>
          <p:nvPr/>
        </p:nvSpPr>
        <p:spPr>
          <a:xfrm>
            <a:off x="4883727" y="4239491"/>
            <a:ext cx="2358737" cy="923330"/>
          </a:xfrm>
          <a:prstGeom prst="rect">
            <a:avLst/>
          </a:prstGeom>
          <a:noFill/>
        </p:spPr>
        <p:txBody>
          <a:bodyPr wrap="square" rtlCol="0">
            <a:spAutoFit/>
          </a:bodyPr>
          <a:lstStyle/>
          <a:p>
            <a:pPr algn="ctr"/>
            <a:r>
              <a:rPr lang="en-US" dirty="0" smtClean="0"/>
              <a:t>Carson Pirie Scott Building with Retractable Awnings</a:t>
            </a:r>
            <a:endParaRPr lang="en-US" dirty="0"/>
          </a:p>
        </p:txBody>
      </p:sp>
    </p:spTree>
    <p:extLst>
      <p:ext uri="{BB962C8B-B14F-4D97-AF65-F5344CB8AC3E}">
        <p14:creationId xmlns:p14="http://schemas.microsoft.com/office/powerpoint/2010/main" val="2722749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937" y="904010"/>
            <a:ext cx="10754590" cy="5229573"/>
          </a:xfrm>
          <a:prstGeom prst="rect">
            <a:avLst/>
          </a:prstGeom>
        </p:spPr>
        <p:txBody>
          <a:bodyPr wrap="square">
            <a:spAutoFit/>
          </a:bodyPr>
          <a:lstStyle/>
          <a:p>
            <a:pPr marL="800100" lvl="1" indent="-34290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From the 1930’s through the 1960’s, the forward thinking cooling methods</a:t>
            </a:r>
          </a:p>
          <a:p>
            <a:pPr>
              <a:lnSpc>
                <a:spcPct val="107000"/>
              </a:lnSpc>
            </a:pPr>
            <a:r>
              <a:rPr lang="en-US" sz="2400" dirty="0" smtClean="0">
                <a:ea typeface="Calibri" panose="020F0502020204030204" pitchFamily="34" charset="0"/>
                <a:cs typeface="Times New Roman" panose="02020603050405020304" pitchFamily="18" charset="0"/>
              </a:rPr>
              <a:t>	mentioned </a:t>
            </a:r>
            <a:r>
              <a:rPr lang="en-US" sz="2400" dirty="0">
                <a:ea typeface="Calibri" panose="020F0502020204030204" pitchFamily="34" charset="0"/>
                <a:cs typeface="Times New Roman" panose="02020603050405020304" pitchFamily="18" charset="0"/>
              </a:rPr>
              <a:t>above gave way to some new building technologies that would </a:t>
            </a:r>
            <a:r>
              <a:rPr lang="en-US" sz="2400" dirty="0" smtClean="0">
                <a:ea typeface="Calibri" panose="020F0502020204030204" pitchFamily="34" charset="0"/>
                <a:cs typeface="Times New Roman" panose="02020603050405020304" pitchFamily="18" charset="0"/>
              </a:rPr>
              <a:t>	change </a:t>
            </a:r>
            <a:r>
              <a:rPr lang="en-US" sz="2400" dirty="0">
                <a:ea typeface="Calibri" panose="020F0502020204030204" pitchFamily="34" charset="0"/>
                <a:cs typeface="Times New Roman" panose="02020603050405020304" pitchFamily="18" charset="0"/>
              </a:rPr>
              <a:t>inner-city building construction dramatically. </a:t>
            </a:r>
            <a:r>
              <a:rPr lang="en-US" sz="1600" dirty="0" smtClean="0"/>
              <a:t>(2)</a:t>
            </a:r>
            <a:endParaRPr lang="en-US" sz="1600" dirty="0" smtClean="0">
              <a:ea typeface="Calibri" panose="020F0502020204030204" pitchFamily="34" charset="0"/>
              <a:cs typeface="Times New Roman" panose="02020603050405020304" pitchFamily="18" charset="0"/>
            </a:endParaRPr>
          </a:p>
          <a:p>
            <a:pPr>
              <a:lnSpc>
                <a:spcPct val="107000"/>
              </a:lnSpc>
            </a:pPr>
            <a:endParaRPr lang="en-US" sz="2400" dirty="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smtClean="0">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invention of air conditioning, reflective glass, and structural steel popularized the enclosed glass and steel buildings that litter the American city today. </a:t>
            </a:r>
            <a:endParaRPr lang="en-US" sz="2400" dirty="0" smtClean="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endParaRPr lang="en-US" sz="2400" dirty="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smtClean="0">
                <a:ea typeface="Calibri" panose="020F0502020204030204" pitchFamily="34" charset="0"/>
                <a:cs typeface="Times New Roman" panose="02020603050405020304" pitchFamily="18" charset="0"/>
              </a:rPr>
              <a:t>These buildings were </a:t>
            </a:r>
            <a:r>
              <a:rPr lang="en-US" sz="2400" dirty="0">
                <a:ea typeface="Calibri" panose="020F0502020204030204" pitchFamily="34" charset="0"/>
                <a:cs typeface="Times New Roman" panose="02020603050405020304" pitchFamily="18" charset="0"/>
              </a:rPr>
              <a:t>able to be heated and cooled with massive HVAC systems that consumed huge amounts of cheap and readily available fossil</a:t>
            </a:r>
          </a:p>
          <a:p>
            <a:pPr>
              <a:lnSpc>
                <a:spcPct val="107000"/>
              </a:lnSpc>
            </a:pPr>
            <a:r>
              <a:rPr lang="en-US" sz="2400" dirty="0">
                <a:ea typeface="Calibri" panose="020F0502020204030204" pitchFamily="34" charset="0"/>
                <a:cs typeface="Times New Roman" panose="02020603050405020304" pitchFamily="18" charset="0"/>
              </a:rPr>
              <a:t>	</a:t>
            </a:r>
            <a:r>
              <a:rPr lang="en-US" sz="2400" dirty="0" smtClean="0">
                <a:ea typeface="Calibri" panose="020F0502020204030204" pitchFamily="34" charset="0"/>
                <a:cs typeface="Times New Roman" panose="02020603050405020304" pitchFamily="18" charset="0"/>
              </a:rPr>
              <a:t>fuels. </a:t>
            </a:r>
          </a:p>
          <a:p>
            <a:pPr>
              <a:lnSpc>
                <a:spcPct val="107000"/>
              </a:lnSpc>
            </a:pPr>
            <a:endParaRPr lang="en-US" sz="2400" dirty="0" smtClean="0">
              <a:ea typeface="Calibri" panose="020F0502020204030204" pitchFamily="34" charset="0"/>
              <a:cs typeface="Times New Roman" panose="02020603050405020304" pitchFamily="18" charset="0"/>
            </a:endParaRPr>
          </a:p>
          <a:p>
            <a:pPr>
              <a:lnSpc>
                <a:spcPct val="107000"/>
              </a:lnSpc>
            </a:pP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358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3064" y="561109"/>
            <a:ext cx="6639791" cy="6278642"/>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The massive consumption of energy required to inhabit these buildings made their viability tenable and entirely dependent upon energy availability and cost. </a:t>
            </a:r>
            <a:r>
              <a:rPr lang="en-US" sz="1600" dirty="0" smtClean="0"/>
              <a:t>(2)</a:t>
            </a:r>
            <a:endParaRPr lang="en-US" sz="1600" dirty="0"/>
          </a:p>
          <a:p>
            <a:pPr marL="800100" lvl="1" indent="-342900">
              <a:buFont typeface="Arial" panose="020B0604020202020204" pitchFamily="34" charset="0"/>
              <a:buChar char="•"/>
            </a:pPr>
            <a:endParaRPr lang="en-US" sz="2400" dirty="0" smtClean="0"/>
          </a:p>
          <a:p>
            <a:pPr marL="800100" lvl="1" indent="-342900">
              <a:buFont typeface="Arial" panose="020B0604020202020204" pitchFamily="34" charset="0"/>
              <a:buChar char="•"/>
            </a:pPr>
            <a:r>
              <a:rPr lang="en-US" sz="2400" dirty="0" smtClean="0"/>
              <a:t>Around </a:t>
            </a:r>
            <a:r>
              <a:rPr lang="en-US" sz="2400" dirty="0"/>
              <a:t>the time that the “glass box” style high rise had become the icon of the American city (circa 1970), a forward thinking group of architects</a:t>
            </a:r>
            <a:r>
              <a:rPr lang="en-US" sz="2400" dirty="0" smtClean="0"/>
              <a:t>, environmentalists</a:t>
            </a:r>
            <a:r>
              <a:rPr lang="en-US" sz="2400" dirty="0"/>
              <a:t>, and ecologists were  inspired by the growing environmental movement and the higher fuel costs that were prevalent during the 1970s.  </a:t>
            </a:r>
            <a:endParaRPr lang="en-US" sz="2400" dirty="0" smtClean="0"/>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smtClean="0"/>
              <a:t>The </a:t>
            </a:r>
            <a:r>
              <a:rPr lang="en-US" sz="2400" dirty="0"/>
              <a:t>genesis of these two scenarios ultimately resulted in the modern build green movement.</a:t>
            </a:r>
          </a:p>
          <a:p>
            <a:endParaRPr lang="en-US" dirty="0"/>
          </a:p>
        </p:txBody>
      </p:sp>
      <p:pic>
        <p:nvPicPr>
          <p:cNvPr id="3" name="Picture 2"/>
          <p:cNvPicPr>
            <a:picLocks noChangeAspect="1"/>
          </p:cNvPicPr>
          <p:nvPr/>
        </p:nvPicPr>
        <p:blipFill>
          <a:blip r:embed="rId2"/>
          <a:stretch>
            <a:fillRect/>
          </a:stretch>
        </p:blipFill>
        <p:spPr>
          <a:xfrm>
            <a:off x="8385023" y="561109"/>
            <a:ext cx="3055366" cy="4072803"/>
          </a:xfrm>
          <a:prstGeom prst="rect">
            <a:avLst/>
          </a:prstGeom>
        </p:spPr>
      </p:pic>
      <p:sp>
        <p:nvSpPr>
          <p:cNvPr id="4" name="TextBox 3"/>
          <p:cNvSpPr txBox="1"/>
          <p:nvPr/>
        </p:nvSpPr>
        <p:spPr>
          <a:xfrm>
            <a:off x="8395855" y="4977245"/>
            <a:ext cx="3044536" cy="369332"/>
          </a:xfrm>
          <a:prstGeom prst="rect">
            <a:avLst/>
          </a:prstGeom>
          <a:noFill/>
        </p:spPr>
        <p:txBody>
          <a:bodyPr wrap="square" rtlCol="0">
            <a:spAutoFit/>
          </a:bodyPr>
          <a:lstStyle/>
          <a:p>
            <a:pPr algn="ctr"/>
            <a:r>
              <a:rPr lang="en-US" dirty="0" smtClean="0"/>
              <a:t>Glass Box Skyscraper</a:t>
            </a:r>
            <a:endParaRPr lang="en-US" dirty="0"/>
          </a:p>
        </p:txBody>
      </p:sp>
    </p:spTree>
    <p:extLst>
      <p:ext uri="{BB962C8B-B14F-4D97-AF65-F5344CB8AC3E}">
        <p14:creationId xmlns:p14="http://schemas.microsoft.com/office/powerpoint/2010/main" val="803572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706582"/>
            <a:ext cx="5507181" cy="6278642"/>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The first Earth Day, celebrated in April 1970, gave some credence to this new building concept, but the OPEC oil embargo of 1973 gave the burgeoning environmental movement, and subsequently the green </a:t>
            </a:r>
            <a:r>
              <a:rPr lang="en-US" sz="2400" dirty="0" smtClean="0"/>
              <a:t>build effort</a:t>
            </a:r>
            <a:r>
              <a:rPr lang="en-US" sz="2400" dirty="0"/>
              <a:t>, the kick start it needed. </a:t>
            </a:r>
            <a:r>
              <a:rPr lang="en-US" sz="1600" dirty="0" smtClean="0"/>
              <a:t>(2)</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smtClean="0"/>
              <a:t>With </a:t>
            </a:r>
            <a:r>
              <a:rPr lang="en-US" sz="2400" dirty="0"/>
              <a:t>gas lines stretching for blocks, some Americans began to question the conventional wisdom that we should be so independently reliant upon fossil fuels for our energy</a:t>
            </a:r>
            <a:r>
              <a:rPr lang="en-US" sz="2400" dirty="0" smtClean="0"/>
              <a:t>.</a:t>
            </a:r>
          </a:p>
          <a:p>
            <a:pPr marL="800100" lvl="1" indent="-342900">
              <a:buFont typeface="Arial" panose="020B0604020202020204" pitchFamily="34" charset="0"/>
              <a:buChar char="•"/>
            </a:pPr>
            <a:endParaRPr lang="en-US" sz="2400" dirty="0"/>
          </a:p>
          <a:p>
            <a:pPr lvl="1"/>
            <a:endParaRPr lang="en-US" sz="2400" dirty="0" smtClean="0"/>
          </a:p>
          <a:p>
            <a:endParaRPr lang="en-US" dirty="0"/>
          </a:p>
        </p:txBody>
      </p:sp>
      <p:pic>
        <p:nvPicPr>
          <p:cNvPr id="3" name="Picture 2"/>
          <p:cNvPicPr>
            <a:picLocks noChangeAspect="1"/>
          </p:cNvPicPr>
          <p:nvPr/>
        </p:nvPicPr>
        <p:blipFill>
          <a:blip r:embed="rId2"/>
          <a:stretch>
            <a:fillRect/>
          </a:stretch>
        </p:blipFill>
        <p:spPr>
          <a:xfrm>
            <a:off x="8792441" y="358486"/>
            <a:ext cx="2857500" cy="2857500"/>
          </a:xfrm>
          <a:prstGeom prst="rect">
            <a:avLst/>
          </a:prstGeom>
        </p:spPr>
      </p:pic>
      <p:pic>
        <p:nvPicPr>
          <p:cNvPr id="4" name="Picture 3"/>
          <p:cNvPicPr>
            <a:picLocks noChangeAspect="1"/>
          </p:cNvPicPr>
          <p:nvPr/>
        </p:nvPicPr>
        <p:blipFill>
          <a:blip r:embed="rId3"/>
          <a:stretch>
            <a:fillRect/>
          </a:stretch>
        </p:blipFill>
        <p:spPr>
          <a:xfrm>
            <a:off x="6606886" y="1236085"/>
            <a:ext cx="2552700" cy="3190875"/>
          </a:xfrm>
          <a:prstGeom prst="rect">
            <a:avLst/>
          </a:prstGeom>
        </p:spPr>
      </p:pic>
      <p:pic>
        <p:nvPicPr>
          <p:cNvPr id="5" name="Picture 4"/>
          <p:cNvPicPr>
            <a:picLocks noChangeAspect="1"/>
          </p:cNvPicPr>
          <p:nvPr/>
        </p:nvPicPr>
        <p:blipFill>
          <a:blip r:embed="rId4"/>
          <a:stretch>
            <a:fillRect/>
          </a:stretch>
        </p:blipFill>
        <p:spPr>
          <a:xfrm>
            <a:off x="8281555" y="4166498"/>
            <a:ext cx="3493076" cy="2094425"/>
          </a:xfrm>
          <a:prstGeom prst="rect">
            <a:avLst/>
          </a:prstGeom>
        </p:spPr>
      </p:pic>
    </p:spTree>
    <p:extLst>
      <p:ext uri="{BB962C8B-B14F-4D97-AF65-F5344CB8AC3E}">
        <p14:creationId xmlns:p14="http://schemas.microsoft.com/office/powerpoint/2010/main" val="362698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6355" y="997527"/>
            <a:ext cx="10203872" cy="3323987"/>
          </a:xfrm>
          <a:prstGeom prst="rect">
            <a:avLst/>
          </a:prstGeom>
          <a:noFill/>
        </p:spPr>
        <p:txBody>
          <a:bodyPr wrap="square" rtlCol="0">
            <a:spAutoFit/>
          </a:bodyPr>
          <a:lstStyle/>
          <a:p>
            <a:pPr marL="342900" indent="-342900">
              <a:buFont typeface="Arial" panose="020B0604020202020204" pitchFamily="34" charset="0"/>
              <a:buChar char="•"/>
            </a:pPr>
            <a:r>
              <a:rPr lang="en-US" sz="2400" dirty="0"/>
              <a:t>As a result of the oil embargo, amongst other energy concerns, the American Institute of Architects (AIA) formed a Committee on Energy that was broken into two camps. </a:t>
            </a:r>
            <a:r>
              <a:rPr lang="en-US" sz="1600" dirty="0" smtClean="0"/>
              <a:t>(2)</a:t>
            </a:r>
          </a:p>
          <a:p>
            <a:pPr marL="342900"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smtClean="0"/>
              <a:t>“</a:t>
            </a:r>
            <a:r>
              <a:rPr lang="en-US" sz="2400" dirty="0"/>
              <a:t>One group looked toward passive, such as reflective roofing materials and environmentally beneficial siting of buildings, to achieve energy savings, while the other concentrated more on technological solutions, such as the use of triple-glazed windows.”</a:t>
            </a:r>
          </a:p>
          <a:p>
            <a:endParaRPr lang="en-US" dirty="0"/>
          </a:p>
        </p:txBody>
      </p:sp>
      <p:pic>
        <p:nvPicPr>
          <p:cNvPr id="3" name="Picture 2"/>
          <p:cNvPicPr>
            <a:picLocks noChangeAspect="1"/>
          </p:cNvPicPr>
          <p:nvPr/>
        </p:nvPicPr>
        <p:blipFill>
          <a:blip r:embed="rId2"/>
          <a:stretch>
            <a:fillRect/>
          </a:stretch>
        </p:blipFill>
        <p:spPr>
          <a:xfrm>
            <a:off x="1205345" y="4127880"/>
            <a:ext cx="5337896" cy="2213171"/>
          </a:xfrm>
          <a:prstGeom prst="rect">
            <a:avLst/>
          </a:prstGeom>
        </p:spPr>
      </p:pic>
      <p:pic>
        <p:nvPicPr>
          <p:cNvPr id="4" name="Picture 3"/>
          <p:cNvPicPr>
            <a:picLocks noChangeAspect="1"/>
          </p:cNvPicPr>
          <p:nvPr/>
        </p:nvPicPr>
        <p:blipFill>
          <a:blip r:embed="rId3"/>
          <a:stretch>
            <a:fillRect/>
          </a:stretch>
        </p:blipFill>
        <p:spPr>
          <a:xfrm>
            <a:off x="8618393" y="3681890"/>
            <a:ext cx="2457450" cy="3105150"/>
          </a:xfrm>
          <a:prstGeom prst="rect">
            <a:avLst/>
          </a:prstGeom>
        </p:spPr>
      </p:pic>
    </p:spTree>
    <p:extLst>
      <p:ext uri="{BB962C8B-B14F-4D97-AF65-F5344CB8AC3E}">
        <p14:creationId xmlns:p14="http://schemas.microsoft.com/office/powerpoint/2010/main" val="2408569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841664"/>
            <a:ext cx="10525991" cy="2954655"/>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Through the late seventies, throughout the eighties, and into the early</a:t>
            </a:r>
          </a:p>
          <a:p>
            <a:r>
              <a:rPr lang="en-US" sz="2400" dirty="0" smtClean="0"/>
              <a:t>	nineties</a:t>
            </a:r>
            <a:r>
              <a:rPr lang="en-US" sz="2400" dirty="0"/>
              <a:t>, much research was commissioned on energy efficient processes. </a:t>
            </a:r>
            <a:endParaRPr lang="en-US" sz="2400" dirty="0" smtClean="0"/>
          </a:p>
          <a:p>
            <a:endParaRPr lang="en-US" sz="2400" dirty="0"/>
          </a:p>
          <a:p>
            <a:pPr marL="800100" lvl="1" indent="-342900">
              <a:buFont typeface="Arial" panose="020B0604020202020204" pitchFamily="34" charset="0"/>
              <a:buChar char="•"/>
            </a:pPr>
            <a:r>
              <a:rPr lang="en-US" sz="2400" dirty="0" smtClean="0"/>
              <a:t>This </a:t>
            </a:r>
            <a:r>
              <a:rPr lang="en-US" sz="2400" dirty="0"/>
              <a:t>research resulted in more effective solar panels, </a:t>
            </a:r>
            <a:r>
              <a:rPr lang="en-US" sz="2400" dirty="0" smtClean="0"/>
              <a:t>prefabricated efficient </a:t>
            </a:r>
            <a:r>
              <a:rPr lang="en-US" sz="2400" dirty="0"/>
              <a:t>wall systems, water reclamations systems, modular </a:t>
            </a:r>
            <a:r>
              <a:rPr lang="en-US" sz="2400" dirty="0" smtClean="0"/>
              <a:t>construction units</a:t>
            </a:r>
            <a:r>
              <a:rPr lang="en-US" sz="2400" dirty="0"/>
              <a:t>, and direct usage of light through windows in order to decrease day-time energy consumption. </a:t>
            </a:r>
            <a:r>
              <a:rPr lang="en-US" sz="1600" dirty="0" smtClean="0"/>
              <a:t>(2)</a:t>
            </a:r>
            <a:endParaRPr lang="en-US" sz="1600" dirty="0"/>
          </a:p>
          <a:p>
            <a:endParaRPr lang="en-US" dirty="0"/>
          </a:p>
        </p:txBody>
      </p:sp>
      <p:pic>
        <p:nvPicPr>
          <p:cNvPr id="3" name="Picture 2"/>
          <p:cNvPicPr>
            <a:picLocks noChangeAspect="1"/>
          </p:cNvPicPr>
          <p:nvPr/>
        </p:nvPicPr>
        <p:blipFill>
          <a:blip r:embed="rId2"/>
          <a:stretch>
            <a:fillRect/>
          </a:stretch>
        </p:blipFill>
        <p:spPr>
          <a:xfrm>
            <a:off x="7297514" y="3345871"/>
            <a:ext cx="3618296" cy="2584497"/>
          </a:xfrm>
          <a:prstGeom prst="rect">
            <a:avLst/>
          </a:prstGeom>
        </p:spPr>
      </p:pic>
      <p:pic>
        <p:nvPicPr>
          <p:cNvPr id="4" name="Picture 3"/>
          <p:cNvPicPr>
            <a:picLocks noChangeAspect="1"/>
          </p:cNvPicPr>
          <p:nvPr/>
        </p:nvPicPr>
        <p:blipFill>
          <a:blip r:embed="rId3"/>
          <a:stretch>
            <a:fillRect/>
          </a:stretch>
        </p:blipFill>
        <p:spPr>
          <a:xfrm>
            <a:off x="800100" y="3639681"/>
            <a:ext cx="5499749" cy="2480998"/>
          </a:xfrm>
          <a:prstGeom prst="rect">
            <a:avLst/>
          </a:prstGeom>
        </p:spPr>
      </p:pic>
    </p:spTree>
    <p:extLst>
      <p:ext uri="{BB962C8B-B14F-4D97-AF65-F5344CB8AC3E}">
        <p14:creationId xmlns:p14="http://schemas.microsoft.com/office/powerpoint/2010/main" val="180029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3064" y="519545"/>
            <a:ext cx="10858500" cy="6278642"/>
          </a:xfrm>
          <a:prstGeom prst="rect">
            <a:avLst/>
          </a:prstGeom>
          <a:noFill/>
        </p:spPr>
        <p:txBody>
          <a:bodyPr wrap="square" rtlCol="0">
            <a:spAutoFit/>
          </a:bodyPr>
          <a:lstStyle/>
          <a:p>
            <a:r>
              <a:rPr lang="en-US" sz="2400" b="1" dirty="0"/>
              <a:t>History of Green Building – Where are we Now</a:t>
            </a:r>
            <a:r>
              <a:rPr lang="en-US" sz="2400" b="1" dirty="0" smtClean="0"/>
              <a:t>? </a:t>
            </a:r>
            <a:r>
              <a:rPr lang="en-US" sz="1600" dirty="0" smtClean="0"/>
              <a:t>(2)</a:t>
            </a:r>
            <a:endParaRPr lang="en-US" sz="1600" b="1" dirty="0"/>
          </a:p>
          <a:p>
            <a:r>
              <a:rPr lang="en-US" sz="2400" dirty="0"/>
              <a:t> </a:t>
            </a:r>
          </a:p>
          <a:p>
            <a:pPr marL="342900" indent="-342900">
              <a:buFont typeface="Arial" panose="020B0604020202020204" pitchFamily="34" charset="0"/>
              <a:buChar char="•"/>
            </a:pPr>
            <a:r>
              <a:rPr lang="en-US" sz="2400" dirty="0"/>
              <a:t>The concepts of </a:t>
            </a:r>
            <a:r>
              <a:rPr lang="en-US" sz="2400" b="1" u="sng" dirty="0"/>
              <a:t>building green </a:t>
            </a:r>
            <a:r>
              <a:rPr lang="en-US" sz="2400" dirty="0"/>
              <a:t>and, on a larger scale, </a:t>
            </a:r>
            <a:r>
              <a:rPr lang="en-US" sz="2400" b="1" u="sng" dirty="0"/>
              <a:t>sustainability</a:t>
            </a:r>
            <a:r>
              <a:rPr lang="en-US" sz="2400" dirty="0"/>
              <a:t> are ideas that we hear all of the time.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These </a:t>
            </a:r>
            <a:r>
              <a:rPr lang="en-US" sz="2400" dirty="0"/>
              <a:t>two concepts, however, are rarely properly understood.  “Sustainability is a systemic concept, </a:t>
            </a:r>
            <a:r>
              <a:rPr lang="en-US" sz="2400" dirty="0" smtClean="0"/>
              <a:t>relating to </a:t>
            </a:r>
            <a:r>
              <a:rPr lang="en-US" sz="2400" dirty="0"/>
              <a:t>the continuity of economic, social, institutional and environmental aspects of human society, as well as the non-human environment. It is intended to be a means of configuring civilization and human activity </a:t>
            </a:r>
            <a:r>
              <a:rPr lang="en-US" sz="2400" dirty="0" smtClean="0"/>
              <a:t>so that </a:t>
            </a:r>
            <a:r>
              <a:rPr lang="en-US" sz="2400" dirty="0"/>
              <a:t>society, its members and its economies are able to meet their needs and express their greatest potential in the present, while preserving biodiversity and natural ecosystems, and planning and acting for </a:t>
            </a:r>
            <a:r>
              <a:rPr lang="en-US" sz="2400" dirty="0" smtClean="0"/>
              <a:t>the ability </a:t>
            </a:r>
            <a:r>
              <a:rPr lang="en-US" sz="2400" dirty="0"/>
              <a:t>to maintain these ideals for a very long time. Sustainability affects every level of organization, from the local neighborhood to the entire planet”.  In short, the concept of sustainability refers to thinking </a:t>
            </a:r>
            <a:r>
              <a:rPr lang="en-US" sz="2400" dirty="0" smtClean="0"/>
              <a:t>holistically about </a:t>
            </a:r>
            <a:r>
              <a:rPr lang="en-US" sz="2400" dirty="0"/>
              <a:t>how everything you do affects everything around you. It is an attempt to minimize each person’s impact on the world.</a:t>
            </a:r>
          </a:p>
          <a:p>
            <a:endParaRPr lang="en-US" dirty="0"/>
          </a:p>
        </p:txBody>
      </p:sp>
    </p:spTree>
    <p:extLst>
      <p:ext uri="{BB962C8B-B14F-4D97-AF65-F5344CB8AC3E}">
        <p14:creationId xmlns:p14="http://schemas.microsoft.com/office/powerpoint/2010/main" val="778110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0491" y="737755"/>
            <a:ext cx="10577945" cy="4154984"/>
          </a:xfrm>
          <a:prstGeom prst="rect">
            <a:avLst/>
          </a:prstGeom>
          <a:noFill/>
        </p:spPr>
        <p:txBody>
          <a:bodyPr wrap="square" rtlCol="0">
            <a:spAutoFit/>
          </a:bodyPr>
          <a:lstStyle/>
          <a:p>
            <a:r>
              <a:rPr lang="en-US" sz="2400" dirty="0" smtClean="0"/>
              <a:t>A standard needs to be established based on the research and the work that has been accomplished</a:t>
            </a:r>
            <a:r>
              <a:rPr lang="en-US" sz="2400" dirty="0"/>
              <a:t>. </a:t>
            </a:r>
            <a:r>
              <a:rPr lang="en-US" sz="1600" dirty="0"/>
              <a:t>(1)</a:t>
            </a:r>
            <a:endParaRPr lang="en-US" sz="1600" dirty="0" smtClean="0"/>
          </a:p>
          <a:p>
            <a:r>
              <a:rPr lang="en-US" sz="2400" dirty="0"/>
              <a:t> </a:t>
            </a:r>
          </a:p>
          <a:p>
            <a:pPr marL="342900" indent="-342900">
              <a:buFont typeface="Arial" panose="020B0604020202020204" pitchFamily="34" charset="0"/>
              <a:buChar char="•"/>
            </a:pPr>
            <a:r>
              <a:rPr lang="en-US" sz="2400" dirty="0"/>
              <a:t>The United States Green Build Council (USGBC) is the foremost leader and educator within the world of green building today.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They </a:t>
            </a:r>
            <a:r>
              <a:rPr lang="en-US" sz="2400" dirty="0"/>
              <a:t>are the sanctioning body for LEED (Leadership in Energy and Environmental Design), the program with which points are awarded to various design applications within a building ultimately resulting in LEED certification for the building.</a:t>
            </a:r>
          </a:p>
          <a:p>
            <a:endParaRPr lang="en-US" sz="2400" dirty="0"/>
          </a:p>
        </p:txBody>
      </p:sp>
      <p:pic>
        <p:nvPicPr>
          <p:cNvPr id="3" name="Picture 2"/>
          <p:cNvPicPr>
            <a:picLocks noChangeAspect="1"/>
          </p:cNvPicPr>
          <p:nvPr/>
        </p:nvPicPr>
        <p:blipFill>
          <a:blip r:embed="rId2"/>
          <a:stretch>
            <a:fillRect/>
          </a:stretch>
        </p:blipFill>
        <p:spPr>
          <a:xfrm>
            <a:off x="3127663" y="4429991"/>
            <a:ext cx="1905000" cy="1905000"/>
          </a:xfrm>
          <a:prstGeom prst="rect">
            <a:avLst/>
          </a:prstGeom>
        </p:spPr>
      </p:pic>
      <p:pic>
        <p:nvPicPr>
          <p:cNvPr id="4" name="Picture 3"/>
          <p:cNvPicPr>
            <a:picLocks noChangeAspect="1"/>
          </p:cNvPicPr>
          <p:nvPr/>
        </p:nvPicPr>
        <p:blipFill>
          <a:blip r:embed="rId3"/>
          <a:stretch>
            <a:fillRect/>
          </a:stretch>
        </p:blipFill>
        <p:spPr>
          <a:xfrm>
            <a:off x="6099464" y="4287116"/>
            <a:ext cx="3221182" cy="2418117"/>
          </a:xfrm>
          <a:prstGeom prst="rect">
            <a:avLst/>
          </a:prstGeom>
        </p:spPr>
      </p:pic>
    </p:spTree>
    <p:extLst>
      <p:ext uri="{BB962C8B-B14F-4D97-AF65-F5344CB8AC3E}">
        <p14:creationId xmlns:p14="http://schemas.microsoft.com/office/powerpoint/2010/main" val="3283975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882" y="841664"/>
            <a:ext cx="5039157" cy="4431983"/>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USGBC was created to promote the design and construction of buildings that are environmentally responsible, profitable, and healthy places to live and work.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They </a:t>
            </a:r>
            <a:r>
              <a:rPr lang="en-US" sz="2400" dirty="0"/>
              <a:t>are focused on integrating building </a:t>
            </a:r>
            <a:r>
              <a:rPr lang="en-US" sz="2400" dirty="0" smtClean="0"/>
              <a:t>industry sectors </a:t>
            </a:r>
            <a:r>
              <a:rPr lang="en-US" sz="2400" dirty="0"/>
              <a:t>and leading a market transformation towards greener construction. </a:t>
            </a:r>
            <a:endParaRPr lang="en-US" sz="2400" dirty="0" smtClean="0"/>
          </a:p>
          <a:p>
            <a:pPr marL="342900" indent="-342900">
              <a:buFont typeface="Arial" panose="020B0604020202020204" pitchFamily="34" charset="0"/>
              <a:buChar char="•"/>
            </a:pPr>
            <a:endParaRPr lang="en-US" sz="2400" dirty="0"/>
          </a:p>
          <a:p>
            <a:endParaRPr lang="en-US" dirty="0"/>
          </a:p>
        </p:txBody>
      </p:sp>
      <p:pic>
        <p:nvPicPr>
          <p:cNvPr id="3" name="Picture 2"/>
          <p:cNvPicPr>
            <a:picLocks noChangeAspect="1"/>
          </p:cNvPicPr>
          <p:nvPr/>
        </p:nvPicPr>
        <p:blipFill>
          <a:blip r:embed="rId2"/>
          <a:stretch>
            <a:fillRect/>
          </a:stretch>
        </p:blipFill>
        <p:spPr>
          <a:xfrm>
            <a:off x="6015903" y="1015278"/>
            <a:ext cx="5895975" cy="3933825"/>
          </a:xfrm>
          <a:prstGeom prst="rect">
            <a:avLst/>
          </a:prstGeom>
        </p:spPr>
      </p:pic>
      <p:sp>
        <p:nvSpPr>
          <p:cNvPr id="4" name="TextBox 3"/>
          <p:cNvSpPr txBox="1"/>
          <p:nvPr/>
        </p:nvSpPr>
        <p:spPr>
          <a:xfrm>
            <a:off x="820882" y="5195454"/>
            <a:ext cx="10525990" cy="1200329"/>
          </a:xfrm>
          <a:prstGeom prst="rect">
            <a:avLst/>
          </a:prstGeom>
          <a:noFill/>
        </p:spPr>
        <p:txBody>
          <a:bodyPr wrap="square" rtlCol="0">
            <a:spAutoFit/>
          </a:bodyPr>
          <a:lstStyle/>
          <a:p>
            <a:r>
              <a:rPr lang="en-US" sz="2400" dirty="0"/>
              <a:t>The organization consists of various trade associations, architects, designers, and individuals all interested in the greening of the construction business.</a:t>
            </a:r>
          </a:p>
          <a:p>
            <a:endParaRPr lang="en-US" sz="2400" dirty="0"/>
          </a:p>
        </p:txBody>
      </p:sp>
    </p:spTree>
    <p:extLst>
      <p:ext uri="{BB962C8B-B14F-4D97-AF65-F5344CB8AC3E}">
        <p14:creationId xmlns:p14="http://schemas.microsoft.com/office/powerpoint/2010/main" val="2059546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t>Introduction</a:t>
            </a:r>
            <a:endParaRPr lang="en-US" sz="4800" b="1" dirty="0"/>
          </a:p>
        </p:txBody>
      </p:sp>
      <p:sp>
        <p:nvSpPr>
          <p:cNvPr id="3" name="Content Placeholder 2"/>
          <p:cNvSpPr>
            <a:spLocks noGrp="1"/>
          </p:cNvSpPr>
          <p:nvPr>
            <p:ph idx="1"/>
          </p:nvPr>
        </p:nvSpPr>
        <p:spPr>
          <a:xfrm>
            <a:off x="838200" y="1825625"/>
            <a:ext cx="6193665" cy="4351338"/>
          </a:xfrm>
        </p:spPr>
        <p:txBody>
          <a:bodyPr>
            <a:normAutofit/>
          </a:bodyPr>
          <a:lstStyle/>
          <a:p>
            <a:r>
              <a:rPr lang="en-US" b="1" u="sng" dirty="0"/>
              <a:t>What is Green Building</a:t>
            </a:r>
            <a:r>
              <a:rPr lang="en-US" b="1" u="sng" dirty="0" smtClean="0"/>
              <a:t>?</a:t>
            </a:r>
          </a:p>
          <a:p>
            <a:endParaRPr lang="en-US" b="1" u="sng" dirty="0"/>
          </a:p>
          <a:p>
            <a:r>
              <a:rPr lang="en-US" b="1" u="sng" dirty="0" smtClean="0"/>
              <a:t>What is the History of Green Building?</a:t>
            </a:r>
          </a:p>
          <a:p>
            <a:pPr marL="0" indent="0">
              <a:buNone/>
            </a:pPr>
            <a:endParaRPr lang="en-US" b="1" u="sng" dirty="0" smtClean="0"/>
          </a:p>
          <a:p>
            <a:pPr marL="228600" lvl="1">
              <a:spcBef>
                <a:spcPts val="1000"/>
              </a:spcBef>
            </a:pPr>
            <a:r>
              <a:rPr lang="en-US" sz="2800" b="1" u="sng" dirty="0"/>
              <a:t>What </a:t>
            </a:r>
            <a:r>
              <a:rPr lang="en-US" sz="2800" b="1" u="sng" dirty="0" smtClean="0"/>
              <a:t>Makes </a:t>
            </a:r>
            <a:r>
              <a:rPr lang="en-US" sz="2800" b="1" u="sng" dirty="0"/>
              <a:t>a </a:t>
            </a:r>
            <a:r>
              <a:rPr lang="en-US" sz="2800" b="1" u="sng" dirty="0" smtClean="0"/>
              <a:t>Building Green?</a:t>
            </a:r>
          </a:p>
          <a:p>
            <a:pPr marL="0" lvl="1" indent="0">
              <a:spcBef>
                <a:spcPts val="1000"/>
              </a:spcBef>
              <a:buNone/>
            </a:pPr>
            <a:endParaRPr lang="en-US" sz="2800" b="1" u="sng" dirty="0"/>
          </a:p>
          <a:p>
            <a:pPr marL="228600" lvl="1">
              <a:spcBef>
                <a:spcPts val="1000"/>
              </a:spcBef>
            </a:pPr>
            <a:r>
              <a:rPr lang="en-US" sz="2800" b="1" u="sng" dirty="0"/>
              <a:t>Solar </a:t>
            </a:r>
            <a:r>
              <a:rPr lang="en-US" sz="2800" b="1" u="sng" dirty="0" smtClean="0"/>
              <a:t>Heating</a:t>
            </a:r>
            <a:r>
              <a:rPr lang="en-US" sz="2800" b="1" u="sng" dirty="0"/>
              <a:t>, </a:t>
            </a:r>
            <a:r>
              <a:rPr lang="en-US" sz="2800" b="1" u="sng" dirty="0" smtClean="0"/>
              <a:t>Cooling</a:t>
            </a:r>
            <a:r>
              <a:rPr lang="en-US" sz="2800" b="1" u="sng" dirty="0"/>
              <a:t>, </a:t>
            </a:r>
            <a:r>
              <a:rPr lang="en-US" sz="2800" b="1" u="sng" dirty="0" smtClean="0"/>
              <a:t>and</a:t>
            </a:r>
          </a:p>
          <a:p>
            <a:pPr marL="0" lvl="1" indent="0">
              <a:spcBef>
                <a:spcPts val="1000"/>
              </a:spcBef>
              <a:buNone/>
            </a:pPr>
            <a:r>
              <a:rPr lang="en-US" sz="2800" b="1" dirty="0" smtClean="0"/>
              <a:t>   </a:t>
            </a:r>
            <a:r>
              <a:rPr lang="en-US" sz="2800" b="1" u="sng" dirty="0" smtClean="0"/>
              <a:t>Ventilation Systems</a:t>
            </a:r>
            <a:endParaRPr lang="en-US" sz="2800" b="1" u="sng" dirty="0"/>
          </a:p>
          <a:p>
            <a:endParaRPr lang="en-US" b="1" u="sng" dirty="0"/>
          </a:p>
        </p:txBody>
      </p:sp>
      <p:pic>
        <p:nvPicPr>
          <p:cNvPr id="5" name="Picture 4"/>
          <p:cNvPicPr>
            <a:picLocks noChangeAspect="1"/>
          </p:cNvPicPr>
          <p:nvPr/>
        </p:nvPicPr>
        <p:blipFill>
          <a:blip r:embed="rId2"/>
          <a:stretch>
            <a:fillRect/>
          </a:stretch>
        </p:blipFill>
        <p:spPr>
          <a:xfrm>
            <a:off x="7349514" y="1690688"/>
            <a:ext cx="4203722" cy="3061616"/>
          </a:xfrm>
          <a:prstGeom prst="rect">
            <a:avLst/>
          </a:prstGeom>
        </p:spPr>
      </p:pic>
      <p:sp>
        <p:nvSpPr>
          <p:cNvPr id="6" name="TextBox 5"/>
          <p:cNvSpPr txBox="1"/>
          <p:nvPr/>
        </p:nvSpPr>
        <p:spPr>
          <a:xfrm>
            <a:off x="7366715" y="5125792"/>
            <a:ext cx="4185634" cy="830997"/>
          </a:xfrm>
          <a:prstGeom prst="rect">
            <a:avLst/>
          </a:prstGeom>
          <a:noFill/>
        </p:spPr>
        <p:txBody>
          <a:bodyPr wrap="square" rtlCol="0">
            <a:spAutoFit/>
          </a:bodyPr>
          <a:lstStyle/>
          <a:p>
            <a:pPr algn="ctr"/>
            <a:r>
              <a:rPr lang="en-US" sz="2400" dirty="0"/>
              <a:t>US EPA Kansas City Science &amp; Technology Center</a:t>
            </a:r>
          </a:p>
        </p:txBody>
      </p:sp>
    </p:spTree>
    <p:extLst>
      <p:ext uri="{BB962C8B-B14F-4D97-AF65-F5344CB8AC3E}">
        <p14:creationId xmlns:p14="http://schemas.microsoft.com/office/powerpoint/2010/main" val="539291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8927" y="571500"/>
            <a:ext cx="10577946" cy="584775"/>
          </a:xfrm>
          <a:prstGeom prst="rect">
            <a:avLst/>
          </a:prstGeom>
          <a:noFill/>
        </p:spPr>
        <p:txBody>
          <a:bodyPr wrap="square" rtlCol="0">
            <a:spAutoFit/>
          </a:bodyPr>
          <a:lstStyle/>
          <a:p>
            <a:pPr algn="ctr"/>
            <a:r>
              <a:rPr lang="en-US" sz="3200" dirty="0"/>
              <a:t>LEED (Leadership in Energy and Environmental Design</a:t>
            </a:r>
            <a:r>
              <a:rPr lang="en-US" sz="3200" dirty="0" smtClean="0"/>
              <a:t>) </a:t>
            </a:r>
            <a:r>
              <a:rPr lang="en-US" sz="1600" dirty="0" smtClean="0"/>
              <a:t>(4)</a:t>
            </a:r>
            <a:endParaRPr lang="en-US" sz="1600" dirty="0"/>
          </a:p>
        </p:txBody>
      </p:sp>
      <p:pic>
        <p:nvPicPr>
          <p:cNvPr id="5" name="Picture 4"/>
          <p:cNvPicPr>
            <a:picLocks noChangeAspect="1"/>
          </p:cNvPicPr>
          <p:nvPr/>
        </p:nvPicPr>
        <p:blipFill>
          <a:blip r:embed="rId2"/>
          <a:stretch>
            <a:fillRect/>
          </a:stretch>
        </p:blipFill>
        <p:spPr>
          <a:xfrm>
            <a:off x="1188843" y="1236516"/>
            <a:ext cx="5530178" cy="5421743"/>
          </a:xfrm>
          <a:prstGeom prst="rect">
            <a:avLst/>
          </a:prstGeom>
        </p:spPr>
      </p:pic>
      <p:sp>
        <p:nvSpPr>
          <p:cNvPr id="6" name="TextBox 5"/>
          <p:cNvSpPr txBox="1"/>
          <p:nvPr/>
        </p:nvSpPr>
        <p:spPr>
          <a:xfrm>
            <a:off x="7211291" y="2649681"/>
            <a:ext cx="4135582" cy="1938992"/>
          </a:xfrm>
          <a:prstGeom prst="rect">
            <a:avLst/>
          </a:prstGeom>
          <a:noFill/>
        </p:spPr>
        <p:txBody>
          <a:bodyPr wrap="square" rtlCol="0">
            <a:spAutoFit/>
          </a:bodyPr>
          <a:lstStyle/>
          <a:p>
            <a:r>
              <a:rPr lang="en-US" sz="2400" dirty="0" smtClean="0"/>
              <a:t>LEED </a:t>
            </a:r>
            <a:r>
              <a:rPr lang="en-US" sz="2400" dirty="0"/>
              <a:t>is a green building certification program that recognizes best-in-class building strategies and practices. </a:t>
            </a:r>
          </a:p>
        </p:txBody>
      </p:sp>
    </p:spTree>
    <p:extLst>
      <p:ext uri="{BB962C8B-B14F-4D97-AF65-F5344CB8AC3E}">
        <p14:creationId xmlns:p14="http://schemas.microsoft.com/office/powerpoint/2010/main" val="2185043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3391" y="872836"/>
            <a:ext cx="9746673" cy="5909310"/>
          </a:xfrm>
          <a:prstGeom prst="rect">
            <a:avLst/>
          </a:prstGeom>
          <a:noFill/>
        </p:spPr>
        <p:txBody>
          <a:bodyPr wrap="square" rtlCol="0">
            <a:spAutoFit/>
          </a:bodyPr>
          <a:lstStyle/>
          <a:p>
            <a:pPr marL="342900" indent="-342900">
              <a:buFont typeface="Arial" panose="020B0604020202020204" pitchFamily="34" charset="0"/>
              <a:buChar char="•"/>
            </a:pPr>
            <a:r>
              <a:rPr lang="en-US" sz="2400" dirty="0"/>
              <a:t>To receive LEED certification, building projects satisfy prerequisites and earn points to achieve different levels of certification.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Prerequisites </a:t>
            </a:r>
            <a:r>
              <a:rPr lang="en-US" sz="2400" dirty="0"/>
              <a:t>and credits differ for each rating system, and teams choose the best fit for their project. </a:t>
            </a:r>
            <a:endParaRPr lang="en-US" sz="2400" dirty="0" smtClean="0"/>
          </a:p>
          <a:p>
            <a:endParaRPr lang="en-US" sz="2400" b="1" dirty="0"/>
          </a:p>
          <a:p>
            <a:r>
              <a:rPr lang="en-US" sz="2400" b="1" dirty="0" smtClean="0"/>
              <a:t>LEED </a:t>
            </a:r>
            <a:r>
              <a:rPr lang="en-US" sz="2400" b="1" dirty="0"/>
              <a:t>is flexible enough to apply to all project types</a:t>
            </a:r>
            <a:r>
              <a:rPr lang="en-US" sz="2400" b="1" dirty="0" smtClean="0"/>
              <a:t>. </a:t>
            </a:r>
            <a:r>
              <a:rPr lang="en-US" sz="1600" dirty="0"/>
              <a:t>(4)</a:t>
            </a:r>
          </a:p>
          <a:p>
            <a:endParaRPr lang="en-US" sz="2400" b="1" dirty="0"/>
          </a:p>
          <a:p>
            <a:endParaRPr lang="en-US" sz="2400" dirty="0" smtClean="0"/>
          </a:p>
          <a:p>
            <a:pPr marL="342900" indent="-342900">
              <a:buFont typeface="Arial" panose="020B0604020202020204" pitchFamily="34" charset="0"/>
              <a:buChar char="•"/>
            </a:pPr>
            <a:r>
              <a:rPr lang="en-US" sz="2400" dirty="0" smtClean="0"/>
              <a:t>Each </a:t>
            </a:r>
            <a:r>
              <a:rPr lang="en-US" sz="2400" dirty="0"/>
              <a:t>rating system groups requirements that address the unique needs of building and project types on their path towards LEED certification.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Once </a:t>
            </a:r>
            <a:r>
              <a:rPr lang="en-US" sz="2400" dirty="0"/>
              <a:t>a project team chooses a rating system, they’ll use the appropriate credits to guide design and operational decisions.</a:t>
            </a:r>
          </a:p>
          <a:p>
            <a:pPr marL="342900" indent="-342900">
              <a:buFont typeface="Arial" panose="020B0604020202020204" pitchFamily="34" charset="0"/>
              <a:buChar char="•"/>
            </a:pPr>
            <a:endParaRPr lang="en-US" sz="2400" dirty="0"/>
          </a:p>
          <a:p>
            <a:endParaRPr lang="en-US" dirty="0"/>
          </a:p>
        </p:txBody>
      </p:sp>
    </p:spTree>
    <p:extLst>
      <p:ext uri="{BB962C8B-B14F-4D97-AF65-F5344CB8AC3E}">
        <p14:creationId xmlns:p14="http://schemas.microsoft.com/office/powerpoint/2010/main" val="343782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370" y="859957"/>
            <a:ext cx="10401300" cy="5909310"/>
          </a:xfrm>
          <a:prstGeom prst="rect">
            <a:avLst/>
          </a:prstGeom>
          <a:noFill/>
        </p:spPr>
        <p:txBody>
          <a:bodyPr wrap="square" rtlCol="0">
            <a:spAutoFit/>
          </a:bodyPr>
          <a:lstStyle/>
          <a:p>
            <a:r>
              <a:rPr lang="en-US" sz="2400" dirty="0"/>
              <a:t>There are five rating systems that address multiple project types:  </a:t>
            </a:r>
            <a:r>
              <a:rPr lang="en-US" sz="1600" dirty="0"/>
              <a:t>(4)</a:t>
            </a:r>
          </a:p>
          <a:p>
            <a:endParaRPr lang="en-US" sz="2400" dirty="0"/>
          </a:p>
          <a:p>
            <a:pPr marL="2628900" lvl="5" indent="-342900">
              <a:buFont typeface="Arial" panose="020B0604020202020204" pitchFamily="34" charset="0"/>
              <a:buChar char="•"/>
            </a:pPr>
            <a:r>
              <a:rPr lang="en-US" sz="2400" b="1" dirty="0"/>
              <a:t>Building Design</a:t>
            </a:r>
            <a:br>
              <a:rPr lang="en-US" sz="2400" b="1" dirty="0"/>
            </a:br>
            <a:r>
              <a:rPr lang="en-US" sz="2400" b="1" dirty="0"/>
              <a:t>and Construction</a:t>
            </a:r>
          </a:p>
          <a:p>
            <a:pPr marL="800100" lvl="1" indent="-342900">
              <a:buFont typeface="Arial" panose="020B0604020202020204" pitchFamily="34" charset="0"/>
              <a:buChar char="•"/>
            </a:pPr>
            <a:endParaRPr lang="en-US" sz="2400" b="1" dirty="0" smtClean="0"/>
          </a:p>
          <a:p>
            <a:pPr marL="2628900" lvl="5" indent="-342900">
              <a:buFont typeface="Arial" panose="020B0604020202020204" pitchFamily="34" charset="0"/>
              <a:buChar char="•"/>
            </a:pPr>
            <a:r>
              <a:rPr lang="en-US" sz="2400" b="1" dirty="0" smtClean="0"/>
              <a:t>Interior </a:t>
            </a:r>
            <a:r>
              <a:rPr lang="en-US" sz="2400" b="1" dirty="0"/>
              <a:t>Design</a:t>
            </a:r>
            <a:br>
              <a:rPr lang="en-US" sz="2400" b="1" dirty="0"/>
            </a:br>
            <a:r>
              <a:rPr lang="en-US" sz="2400" b="1" dirty="0"/>
              <a:t>and Construction</a:t>
            </a:r>
          </a:p>
          <a:p>
            <a:pPr marL="800100" lvl="1" indent="-342900">
              <a:buFont typeface="Arial" panose="020B0604020202020204" pitchFamily="34" charset="0"/>
              <a:buChar char="•"/>
            </a:pPr>
            <a:endParaRPr lang="en-US" sz="2400" b="1" dirty="0"/>
          </a:p>
          <a:p>
            <a:pPr marL="2628900" lvl="5" indent="-342900">
              <a:buFont typeface="Arial" panose="020B0604020202020204" pitchFamily="34" charset="0"/>
              <a:buChar char="•"/>
            </a:pPr>
            <a:r>
              <a:rPr lang="en-US" sz="2400" b="1" dirty="0" smtClean="0"/>
              <a:t>Building </a:t>
            </a:r>
            <a:r>
              <a:rPr lang="en-US" sz="2400" b="1" dirty="0"/>
              <a:t>Operations</a:t>
            </a:r>
            <a:br>
              <a:rPr lang="en-US" sz="2400" b="1" dirty="0"/>
            </a:br>
            <a:r>
              <a:rPr lang="en-US" sz="2400" b="1" dirty="0"/>
              <a:t>and Maintenance</a:t>
            </a:r>
          </a:p>
          <a:p>
            <a:endParaRPr lang="en-US" sz="2400" b="1" dirty="0" smtClean="0"/>
          </a:p>
          <a:p>
            <a:pPr marL="2628900" lvl="5" indent="-342900">
              <a:buFont typeface="Arial" panose="020B0604020202020204" pitchFamily="34" charset="0"/>
              <a:buChar char="•"/>
            </a:pPr>
            <a:r>
              <a:rPr lang="en-US" sz="2400" b="1" dirty="0" smtClean="0"/>
              <a:t>Neighborhood</a:t>
            </a:r>
            <a:r>
              <a:rPr lang="en-US" sz="2400" b="1" dirty="0"/>
              <a:t/>
            </a:r>
            <a:br>
              <a:rPr lang="en-US" sz="2400" b="1" dirty="0"/>
            </a:br>
            <a:r>
              <a:rPr lang="en-US" sz="2400" b="1" dirty="0"/>
              <a:t>Development</a:t>
            </a:r>
          </a:p>
          <a:p>
            <a:pPr marL="800100" lvl="1" indent="-342900">
              <a:buFont typeface="Arial" panose="020B0604020202020204" pitchFamily="34" charset="0"/>
              <a:buChar char="•"/>
            </a:pPr>
            <a:endParaRPr lang="en-US" sz="2400" b="1" dirty="0" smtClean="0"/>
          </a:p>
          <a:p>
            <a:pPr marL="2628900" lvl="5" indent="-342900">
              <a:buFont typeface="Arial" panose="020B0604020202020204" pitchFamily="34" charset="0"/>
              <a:buChar char="•"/>
            </a:pPr>
            <a:r>
              <a:rPr lang="en-US" sz="2400" b="1" dirty="0" smtClean="0"/>
              <a:t>Homes</a:t>
            </a:r>
            <a:endParaRPr lang="en-US" sz="2400" b="1" dirty="0"/>
          </a:p>
          <a:p>
            <a:endParaRPr lang="en-US" dirty="0"/>
          </a:p>
        </p:txBody>
      </p:sp>
      <p:pic>
        <p:nvPicPr>
          <p:cNvPr id="3" name="Picture 2"/>
          <p:cNvPicPr>
            <a:picLocks noChangeAspect="1"/>
          </p:cNvPicPr>
          <p:nvPr/>
        </p:nvPicPr>
        <p:blipFill>
          <a:blip r:embed="rId2"/>
          <a:stretch>
            <a:fillRect/>
          </a:stretch>
        </p:blipFill>
        <p:spPr>
          <a:xfrm>
            <a:off x="7001741" y="2213696"/>
            <a:ext cx="4210050" cy="3095625"/>
          </a:xfrm>
          <a:prstGeom prst="rect">
            <a:avLst/>
          </a:prstGeom>
        </p:spPr>
      </p:pic>
    </p:spTree>
    <p:extLst>
      <p:ext uri="{BB962C8B-B14F-4D97-AF65-F5344CB8AC3E}">
        <p14:creationId xmlns:p14="http://schemas.microsoft.com/office/powerpoint/2010/main" val="1954518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8309" y="665018"/>
            <a:ext cx="10151918" cy="2677656"/>
          </a:xfrm>
          <a:prstGeom prst="rect">
            <a:avLst/>
          </a:prstGeom>
          <a:noFill/>
        </p:spPr>
        <p:txBody>
          <a:bodyPr wrap="square" rtlCol="0">
            <a:spAutoFit/>
          </a:bodyPr>
          <a:lstStyle/>
          <a:p>
            <a:r>
              <a:rPr lang="en-US" sz="2400" b="1" dirty="0"/>
              <a:t>Each rating system is made up of a combination of credit categories.</a:t>
            </a:r>
          </a:p>
          <a:p>
            <a:pPr marL="742950" lvl="1" indent="-285750">
              <a:buFont typeface="Arial" panose="020B0604020202020204" pitchFamily="34" charset="0"/>
              <a:buChar char="•"/>
            </a:pPr>
            <a:r>
              <a:rPr lang="en-US" sz="2400" dirty="0"/>
              <a:t>Within each of the credit categories, there are specific prerequisites projects must satisfy and a variety of credits projects can pursue to earn points. The number of points the project earns determines its level of LEED certification. </a:t>
            </a:r>
            <a:r>
              <a:rPr lang="en-US" sz="1600" dirty="0"/>
              <a:t>(4)</a:t>
            </a:r>
          </a:p>
          <a:p>
            <a:pPr marL="742950" lvl="1" indent="-285750">
              <a:buFont typeface="Arial" panose="020B0604020202020204" pitchFamily="34" charset="0"/>
              <a:buChar char="•"/>
            </a:pPr>
            <a:endParaRPr lang="en-US" sz="2400" dirty="0"/>
          </a:p>
          <a:p>
            <a:endParaRPr lang="en-US" sz="2400" dirty="0"/>
          </a:p>
        </p:txBody>
      </p:sp>
      <p:pic>
        <p:nvPicPr>
          <p:cNvPr id="6" name="Picture 5"/>
          <p:cNvPicPr>
            <a:picLocks noChangeAspect="1"/>
          </p:cNvPicPr>
          <p:nvPr/>
        </p:nvPicPr>
        <p:blipFill>
          <a:blip r:embed="rId2"/>
          <a:stretch>
            <a:fillRect/>
          </a:stretch>
        </p:blipFill>
        <p:spPr>
          <a:xfrm>
            <a:off x="4647079" y="2213264"/>
            <a:ext cx="5764611" cy="4452937"/>
          </a:xfrm>
          <a:prstGeom prst="rect">
            <a:avLst/>
          </a:prstGeom>
        </p:spPr>
      </p:pic>
    </p:spTree>
    <p:extLst>
      <p:ext uri="{BB962C8B-B14F-4D97-AF65-F5344CB8AC3E}">
        <p14:creationId xmlns:p14="http://schemas.microsoft.com/office/powerpoint/2010/main" val="3176912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5187" y="548900"/>
            <a:ext cx="4769427" cy="2585323"/>
          </a:xfrm>
          <a:prstGeom prst="rect">
            <a:avLst/>
          </a:prstGeom>
          <a:noFill/>
        </p:spPr>
        <p:txBody>
          <a:bodyPr wrap="square" rtlCol="0">
            <a:spAutoFit/>
          </a:bodyPr>
          <a:lstStyle/>
          <a:p>
            <a:r>
              <a:rPr lang="en-US" sz="2400" b="1" dirty="0"/>
              <a:t>Integrative Process</a:t>
            </a:r>
          </a:p>
          <a:p>
            <a:r>
              <a:rPr lang="en-US" sz="2400" dirty="0"/>
              <a:t>requirements, while not a credit category, promote reaching across disciplines to incorporate diverse team members during the pre-design period.</a:t>
            </a:r>
          </a:p>
          <a:p>
            <a:endParaRPr lang="en-US" dirty="0"/>
          </a:p>
        </p:txBody>
      </p:sp>
      <p:pic>
        <p:nvPicPr>
          <p:cNvPr id="3" name="Picture 2"/>
          <p:cNvPicPr>
            <a:picLocks noChangeAspect="1"/>
          </p:cNvPicPr>
          <p:nvPr/>
        </p:nvPicPr>
        <p:blipFill>
          <a:blip r:embed="rId2"/>
          <a:stretch>
            <a:fillRect/>
          </a:stretch>
        </p:blipFill>
        <p:spPr>
          <a:xfrm>
            <a:off x="3248889" y="2479964"/>
            <a:ext cx="1614055" cy="1614055"/>
          </a:xfrm>
          <a:prstGeom prst="rect">
            <a:avLst/>
          </a:prstGeom>
        </p:spPr>
      </p:pic>
      <p:pic>
        <p:nvPicPr>
          <p:cNvPr id="4" name="Picture 3"/>
          <p:cNvPicPr>
            <a:picLocks noChangeAspect="1"/>
          </p:cNvPicPr>
          <p:nvPr/>
        </p:nvPicPr>
        <p:blipFill>
          <a:blip r:embed="rId3"/>
          <a:stretch>
            <a:fillRect/>
          </a:stretch>
        </p:blipFill>
        <p:spPr>
          <a:xfrm>
            <a:off x="9926783" y="374809"/>
            <a:ext cx="1503219" cy="1503219"/>
          </a:xfrm>
          <a:prstGeom prst="rect">
            <a:avLst/>
          </a:prstGeom>
        </p:spPr>
      </p:pic>
      <p:sp>
        <p:nvSpPr>
          <p:cNvPr id="5" name="TextBox 4"/>
          <p:cNvSpPr txBox="1"/>
          <p:nvPr/>
        </p:nvSpPr>
        <p:spPr>
          <a:xfrm>
            <a:off x="6068291" y="1487459"/>
            <a:ext cx="5538354" cy="2215991"/>
          </a:xfrm>
          <a:prstGeom prst="rect">
            <a:avLst/>
          </a:prstGeom>
          <a:noFill/>
        </p:spPr>
        <p:txBody>
          <a:bodyPr wrap="square" rtlCol="0">
            <a:spAutoFit/>
          </a:bodyPr>
          <a:lstStyle/>
          <a:p>
            <a:r>
              <a:rPr lang="en-US" sz="2400" b="1" dirty="0"/>
              <a:t>Location and transportation</a:t>
            </a:r>
          </a:p>
          <a:p>
            <a:r>
              <a:rPr lang="en-US" sz="2400" dirty="0"/>
              <a:t>credits reward projects within relatively dense areas, near diverse uses, with access to a variety of transportation options, or on sites with development constraints.</a:t>
            </a:r>
          </a:p>
          <a:p>
            <a:endParaRPr lang="en-US" dirty="0"/>
          </a:p>
        </p:txBody>
      </p:sp>
      <p:pic>
        <p:nvPicPr>
          <p:cNvPr id="6" name="Picture 5"/>
          <p:cNvPicPr>
            <a:picLocks noChangeAspect="1"/>
          </p:cNvPicPr>
          <p:nvPr/>
        </p:nvPicPr>
        <p:blipFill>
          <a:blip r:embed="rId4"/>
          <a:stretch>
            <a:fillRect/>
          </a:stretch>
        </p:blipFill>
        <p:spPr>
          <a:xfrm>
            <a:off x="7812233" y="4242219"/>
            <a:ext cx="1537854" cy="1537854"/>
          </a:xfrm>
          <a:prstGeom prst="rect">
            <a:avLst/>
          </a:prstGeom>
        </p:spPr>
      </p:pic>
      <p:sp>
        <p:nvSpPr>
          <p:cNvPr id="7" name="TextBox 6"/>
          <p:cNvSpPr txBox="1"/>
          <p:nvPr/>
        </p:nvSpPr>
        <p:spPr>
          <a:xfrm>
            <a:off x="1787237" y="4272677"/>
            <a:ext cx="6483928" cy="2215991"/>
          </a:xfrm>
          <a:prstGeom prst="rect">
            <a:avLst/>
          </a:prstGeom>
          <a:noFill/>
        </p:spPr>
        <p:txBody>
          <a:bodyPr wrap="square" rtlCol="0">
            <a:spAutoFit/>
          </a:bodyPr>
          <a:lstStyle/>
          <a:p>
            <a:r>
              <a:rPr lang="en-US" sz="2400" b="1" dirty="0"/>
              <a:t>Materials and Resources</a:t>
            </a:r>
          </a:p>
          <a:p>
            <a:r>
              <a:rPr lang="en-US" sz="2400" dirty="0"/>
              <a:t>credits encourage using sustainable building materials and reducing waste. Indoor environmental quality credits promote better indoor air quality and access to daylight and views.</a:t>
            </a:r>
          </a:p>
          <a:p>
            <a:endParaRPr lang="en-US" dirty="0"/>
          </a:p>
        </p:txBody>
      </p:sp>
    </p:spTree>
    <p:extLst>
      <p:ext uri="{BB962C8B-B14F-4D97-AF65-F5344CB8AC3E}">
        <p14:creationId xmlns:p14="http://schemas.microsoft.com/office/powerpoint/2010/main" val="1640820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6436" y="152400"/>
            <a:ext cx="1617518" cy="1617518"/>
          </a:xfrm>
          <a:prstGeom prst="rect">
            <a:avLst/>
          </a:prstGeom>
        </p:spPr>
      </p:pic>
      <p:sp>
        <p:nvSpPr>
          <p:cNvPr id="3" name="TextBox 2"/>
          <p:cNvSpPr txBox="1"/>
          <p:nvPr/>
        </p:nvSpPr>
        <p:spPr>
          <a:xfrm>
            <a:off x="467591" y="1336423"/>
            <a:ext cx="4156363" cy="1846659"/>
          </a:xfrm>
          <a:prstGeom prst="rect">
            <a:avLst/>
          </a:prstGeom>
          <a:noFill/>
        </p:spPr>
        <p:txBody>
          <a:bodyPr wrap="square" rtlCol="0">
            <a:spAutoFit/>
          </a:bodyPr>
          <a:lstStyle/>
          <a:p>
            <a:r>
              <a:rPr lang="en-US" sz="2400" b="1" dirty="0"/>
              <a:t>Water efficiency</a:t>
            </a:r>
          </a:p>
          <a:p>
            <a:r>
              <a:rPr lang="en-US" sz="2400" dirty="0"/>
              <a:t>credits promote smarter use of water, inside and out, to reduce potable water consumption.</a:t>
            </a:r>
          </a:p>
          <a:p>
            <a:endParaRPr lang="en-US" dirty="0"/>
          </a:p>
        </p:txBody>
      </p:sp>
      <p:pic>
        <p:nvPicPr>
          <p:cNvPr id="4" name="Picture 3"/>
          <p:cNvPicPr>
            <a:picLocks noChangeAspect="1"/>
          </p:cNvPicPr>
          <p:nvPr/>
        </p:nvPicPr>
        <p:blipFill>
          <a:blip r:embed="rId3"/>
          <a:stretch>
            <a:fillRect/>
          </a:stretch>
        </p:blipFill>
        <p:spPr>
          <a:xfrm>
            <a:off x="9725891" y="1269152"/>
            <a:ext cx="1527464" cy="1527464"/>
          </a:xfrm>
          <a:prstGeom prst="rect">
            <a:avLst/>
          </a:prstGeom>
        </p:spPr>
      </p:pic>
      <p:sp>
        <p:nvSpPr>
          <p:cNvPr id="5" name="TextBox 4"/>
          <p:cNvSpPr txBox="1"/>
          <p:nvPr/>
        </p:nvSpPr>
        <p:spPr>
          <a:xfrm>
            <a:off x="5507182" y="2032884"/>
            <a:ext cx="4218709" cy="1846659"/>
          </a:xfrm>
          <a:prstGeom prst="rect">
            <a:avLst/>
          </a:prstGeom>
          <a:noFill/>
        </p:spPr>
        <p:txBody>
          <a:bodyPr wrap="square" rtlCol="0">
            <a:spAutoFit/>
          </a:bodyPr>
          <a:lstStyle/>
          <a:p>
            <a:r>
              <a:rPr lang="en-US" sz="2400" b="1" dirty="0"/>
              <a:t>Energy and atmosphere</a:t>
            </a:r>
          </a:p>
          <a:p>
            <a:r>
              <a:rPr lang="en-US" sz="2400" dirty="0"/>
              <a:t>credits promote better building energy performance through innovative strategies.</a:t>
            </a:r>
          </a:p>
          <a:p>
            <a:endParaRPr lang="en-US" dirty="0"/>
          </a:p>
        </p:txBody>
      </p:sp>
      <p:pic>
        <p:nvPicPr>
          <p:cNvPr id="6" name="Picture 5"/>
          <p:cNvPicPr>
            <a:picLocks noChangeAspect="1"/>
          </p:cNvPicPr>
          <p:nvPr/>
        </p:nvPicPr>
        <p:blipFill>
          <a:blip r:embed="rId4"/>
          <a:stretch>
            <a:fillRect/>
          </a:stretch>
        </p:blipFill>
        <p:spPr>
          <a:xfrm>
            <a:off x="2297581" y="3879543"/>
            <a:ext cx="1569568" cy="1569568"/>
          </a:xfrm>
          <a:prstGeom prst="rect">
            <a:avLst/>
          </a:prstGeom>
        </p:spPr>
      </p:pic>
      <p:sp>
        <p:nvSpPr>
          <p:cNvPr id="7" name="TextBox 6"/>
          <p:cNvSpPr txBox="1"/>
          <p:nvPr/>
        </p:nvSpPr>
        <p:spPr>
          <a:xfrm>
            <a:off x="3979718" y="4623955"/>
            <a:ext cx="5746173" cy="1569660"/>
          </a:xfrm>
          <a:prstGeom prst="rect">
            <a:avLst/>
          </a:prstGeom>
          <a:noFill/>
        </p:spPr>
        <p:txBody>
          <a:bodyPr wrap="square" rtlCol="0">
            <a:spAutoFit/>
          </a:bodyPr>
          <a:lstStyle/>
          <a:p>
            <a:r>
              <a:rPr lang="en-US" sz="2400" b="1" dirty="0"/>
              <a:t>Sustainable sites</a:t>
            </a:r>
          </a:p>
          <a:p>
            <a:r>
              <a:rPr lang="en-US" sz="2400" dirty="0"/>
              <a:t>credits encourage strategies that minimize the impact on ecosystems and water resources.</a:t>
            </a:r>
          </a:p>
        </p:txBody>
      </p:sp>
    </p:spTree>
    <p:extLst>
      <p:ext uri="{BB962C8B-B14F-4D97-AF65-F5344CB8AC3E}">
        <p14:creationId xmlns:p14="http://schemas.microsoft.com/office/powerpoint/2010/main" val="1759872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7309" y="339437"/>
            <a:ext cx="1534391" cy="1534391"/>
          </a:xfrm>
          <a:prstGeom prst="rect">
            <a:avLst/>
          </a:prstGeom>
        </p:spPr>
      </p:pic>
      <p:sp>
        <p:nvSpPr>
          <p:cNvPr id="3" name="TextBox 2"/>
          <p:cNvSpPr txBox="1"/>
          <p:nvPr/>
        </p:nvSpPr>
        <p:spPr>
          <a:xfrm>
            <a:off x="2524991" y="602673"/>
            <a:ext cx="4364182" cy="1938992"/>
          </a:xfrm>
          <a:prstGeom prst="rect">
            <a:avLst/>
          </a:prstGeom>
          <a:noFill/>
        </p:spPr>
        <p:txBody>
          <a:bodyPr wrap="square" rtlCol="0">
            <a:spAutoFit/>
          </a:bodyPr>
          <a:lstStyle/>
          <a:p>
            <a:r>
              <a:rPr lang="en-US" sz="2400" b="1" dirty="0"/>
              <a:t>Indoor environmental quality</a:t>
            </a:r>
          </a:p>
          <a:p>
            <a:r>
              <a:rPr lang="en-US" sz="2400" dirty="0"/>
              <a:t>credits promote better indoor air quality and access to daylight and views.</a:t>
            </a:r>
          </a:p>
          <a:p>
            <a:endParaRPr lang="en-US" sz="2400" dirty="0"/>
          </a:p>
        </p:txBody>
      </p:sp>
      <p:pic>
        <p:nvPicPr>
          <p:cNvPr id="4" name="Picture 3"/>
          <p:cNvPicPr>
            <a:picLocks noChangeAspect="1"/>
          </p:cNvPicPr>
          <p:nvPr/>
        </p:nvPicPr>
        <p:blipFill>
          <a:blip r:embed="rId3"/>
          <a:stretch>
            <a:fillRect/>
          </a:stretch>
        </p:blipFill>
        <p:spPr>
          <a:xfrm>
            <a:off x="9718963" y="1873828"/>
            <a:ext cx="1586345" cy="1586345"/>
          </a:xfrm>
          <a:prstGeom prst="rect">
            <a:avLst/>
          </a:prstGeom>
        </p:spPr>
      </p:pic>
      <p:sp>
        <p:nvSpPr>
          <p:cNvPr id="5" name="TextBox 4"/>
          <p:cNvSpPr txBox="1"/>
          <p:nvPr/>
        </p:nvSpPr>
        <p:spPr>
          <a:xfrm>
            <a:off x="5039591" y="2667000"/>
            <a:ext cx="5330537" cy="2215991"/>
          </a:xfrm>
          <a:prstGeom prst="rect">
            <a:avLst/>
          </a:prstGeom>
          <a:noFill/>
        </p:spPr>
        <p:txBody>
          <a:bodyPr wrap="square" rtlCol="0">
            <a:spAutoFit/>
          </a:bodyPr>
          <a:lstStyle/>
          <a:p>
            <a:r>
              <a:rPr lang="en-US" sz="2400" b="1" dirty="0"/>
              <a:t>Innovation</a:t>
            </a:r>
          </a:p>
          <a:p>
            <a:r>
              <a:rPr lang="en-US" sz="2400" dirty="0"/>
              <a:t>credits address sustainable building expertise as well as design measures not covered under the five LEED credit categories.</a:t>
            </a:r>
          </a:p>
          <a:p>
            <a:endParaRPr lang="en-US" dirty="0"/>
          </a:p>
        </p:txBody>
      </p:sp>
      <p:pic>
        <p:nvPicPr>
          <p:cNvPr id="6" name="Picture 5"/>
          <p:cNvPicPr>
            <a:picLocks noChangeAspect="1"/>
          </p:cNvPicPr>
          <p:nvPr/>
        </p:nvPicPr>
        <p:blipFill>
          <a:blip r:embed="rId4"/>
          <a:stretch>
            <a:fillRect/>
          </a:stretch>
        </p:blipFill>
        <p:spPr>
          <a:xfrm>
            <a:off x="855519" y="2829884"/>
            <a:ext cx="1669472" cy="1669472"/>
          </a:xfrm>
          <a:prstGeom prst="rect">
            <a:avLst/>
          </a:prstGeom>
        </p:spPr>
      </p:pic>
      <p:sp>
        <p:nvSpPr>
          <p:cNvPr id="7" name="TextBox 6"/>
          <p:cNvSpPr txBox="1"/>
          <p:nvPr/>
        </p:nvSpPr>
        <p:spPr>
          <a:xfrm>
            <a:off x="1480705" y="4651294"/>
            <a:ext cx="4603173" cy="1846659"/>
          </a:xfrm>
          <a:prstGeom prst="rect">
            <a:avLst/>
          </a:prstGeom>
          <a:noFill/>
        </p:spPr>
        <p:txBody>
          <a:bodyPr wrap="square" rtlCol="0">
            <a:spAutoFit/>
          </a:bodyPr>
          <a:lstStyle/>
          <a:p>
            <a:r>
              <a:rPr lang="en-US" sz="2400" b="1" dirty="0"/>
              <a:t>Regional priority credits</a:t>
            </a:r>
          </a:p>
          <a:p>
            <a:r>
              <a:rPr lang="en-US" sz="2400" dirty="0"/>
              <a:t>address regional environmental priorities for buildings in different geographic regions.</a:t>
            </a:r>
          </a:p>
          <a:p>
            <a:endParaRPr lang="en-US" dirty="0"/>
          </a:p>
        </p:txBody>
      </p:sp>
    </p:spTree>
    <p:extLst>
      <p:ext uri="{BB962C8B-B14F-4D97-AF65-F5344CB8AC3E}">
        <p14:creationId xmlns:p14="http://schemas.microsoft.com/office/powerpoint/2010/main" val="4280137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98764"/>
            <a:ext cx="10338955" cy="738664"/>
          </a:xfrm>
          <a:prstGeom prst="rect">
            <a:avLst/>
          </a:prstGeom>
          <a:noFill/>
        </p:spPr>
        <p:txBody>
          <a:bodyPr wrap="square" rtlCol="0">
            <a:spAutoFit/>
          </a:bodyPr>
          <a:lstStyle/>
          <a:p>
            <a:pPr algn="ctr"/>
            <a:r>
              <a:rPr lang="en-US" sz="2400" b="1" dirty="0"/>
              <a:t>LEED for Neighborhood Development additional credit categories</a:t>
            </a:r>
          </a:p>
          <a:p>
            <a:endParaRPr lang="en-US" dirty="0"/>
          </a:p>
        </p:txBody>
      </p:sp>
      <p:pic>
        <p:nvPicPr>
          <p:cNvPr id="3" name="Picture 2"/>
          <p:cNvPicPr>
            <a:picLocks noChangeAspect="1"/>
          </p:cNvPicPr>
          <p:nvPr/>
        </p:nvPicPr>
        <p:blipFill>
          <a:blip r:embed="rId2"/>
          <a:stretch>
            <a:fillRect/>
          </a:stretch>
        </p:blipFill>
        <p:spPr>
          <a:xfrm>
            <a:off x="720436" y="1237428"/>
            <a:ext cx="1401863" cy="1401863"/>
          </a:xfrm>
          <a:prstGeom prst="rect">
            <a:avLst/>
          </a:prstGeom>
        </p:spPr>
      </p:pic>
      <p:sp>
        <p:nvSpPr>
          <p:cNvPr id="4" name="TextBox 3"/>
          <p:cNvSpPr txBox="1"/>
          <p:nvPr/>
        </p:nvSpPr>
        <p:spPr>
          <a:xfrm>
            <a:off x="2286000" y="1475509"/>
            <a:ext cx="4000500" cy="2308324"/>
          </a:xfrm>
          <a:prstGeom prst="rect">
            <a:avLst/>
          </a:prstGeom>
          <a:noFill/>
        </p:spPr>
        <p:txBody>
          <a:bodyPr wrap="square" rtlCol="0">
            <a:spAutoFit/>
          </a:bodyPr>
          <a:lstStyle/>
          <a:p>
            <a:r>
              <a:rPr lang="en-US" sz="2400" b="1" dirty="0"/>
              <a:t>Smart location &amp; linkage</a:t>
            </a:r>
          </a:p>
          <a:p>
            <a:r>
              <a:rPr lang="en-US" sz="2400" dirty="0"/>
              <a:t>credits promote walkable neighborhoods with efficient transportation options and open space.</a:t>
            </a:r>
          </a:p>
          <a:p>
            <a:endParaRPr lang="en-US" sz="2400" dirty="0"/>
          </a:p>
        </p:txBody>
      </p:sp>
      <p:pic>
        <p:nvPicPr>
          <p:cNvPr id="5" name="Picture 4"/>
          <p:cNvPicPr>
            <a:picLocks noChangeAspect="1"/>
          </p:cNvPicPr>
          <p:nvPr/>
        </p:nvPicPr>
        <p:blipFill>
          <a:blip r:embed="rId3"/>
          <a:stretch>
            <a:fillRect/>
          </a:stretch>
        </p:blipFill>
        <p:spPr>
          <a:xfrm>
            <a:off x="10169236" y="1046019"/>
            <a:ext cx="1427017" cy="1427017"/>
          </a:xfrm>
          <a:prstGeom prst="rect">
            <a:avLst/>
          </a:prstGeom>
        </p:spPr>
      </p:pic>
      <p:sp>
        <p:nvSpPr>
          <p:cNvPr id="6" name="TextBox 5"/>
          <p:cNvSpPr txBox="1"/>
          <p:nvPr/>
        </p:nvSpPr>
        <p:spPr>
          <a:xfrm>
            <a:off x="6286500" y="2473036"/>
            <a:ext cx="5309753" cy="2215991"/>
          </a:xfrm>
          <a:prstGeom prst="rect">
            <a:avLst/>
          </a:prstGeom>
          <a:noFill/>
        </p:spPr>
        <p:txBody>
          <a:bodyPr wrap="square" rtlCol="0">
            <a:spAutoFit/>
          </a:bodyPr>
          <a:lstStyle/>
          <a:p>
            <a:r>
              <a:rPr lang="en-US" sz="2400" b="1" dirty="0"/>
              <a:t>Neighborhood pattern &amp; design</a:t>
            </a:r>
          </a:p>
          <a:p>
            <a:r>
              <a:rPr lang="en-US" sz="2400" dirty="0"/>
              <a:t>credits emphasize compact, walkable, vibrant, mixed-use neighborhoods with good connections to nearby communities.</a:t>
            </a:r>
          </a:p>
          <a:p>
            <a:endParaRPr lang="en-US" dirty="0"/>
          </a:p>
        </p:txBody>
      </p:sp>
      <p:pic>
        <p:nvPicPr>
          <p:cNvPr id="7" name="Picture 6"/>
          <p:cNvPicPr>
            <a:picLocks noChangeAspect="1"/>
          </p:cNvPicPr>
          <p:nvPr/>
        </p:nvPicPr>
        <p:blipFill>
          <a:blip r:embed="rId4"/>
          <a:stretch>
            <a:fillRect/>
          </a:stretch>
        </p:blipFill>
        <p:spPr>
          <a:xfrm>
            <a:off x="1859063" y="4137124"/>
            <a:ext cx="1484358" cy="1484358"/>
          </a:xfrm>
          <a:prstGeom prst="rect">
            <a:avLst/>
          </a:prstGeom>
        </p:spPr>
      </p:pic>
      <p:sp>
        <p:nvSpPr>
          <p:cNvPr id="8" name="TextBox 7"/>
          <p:cNvSpPr txBox="1"/>
          <p:nvPr/>
        </p:nvSpPr>
        <p:spPr>
          <a:xfrm>
            <a:off x="3439391" y="4781360"/>
            <a:ext cx="5424054" cy="1846659"/>
          </a:xfrm>
          <a:prstGeom prst="rect">
            <a:avLst/>
          </a:prstGeom>
          <a:noFill/>
        </p:spPr>
        <p:txBody>
          <a:bodyPr wrap="square" rtlCol="0">
            <a:spAutoFit/>
          </a:bodyPr>
          <a:lstStyle/>
          <a:p>
            <a:r>
              <a:rPr lang="en-US" sz="2400" b="1" dirty="0"/>
              <a:t>Green infrastructure &amp; buildings</a:t>
            </a:r>
          </a:p>
          <a:p>
            <a:r>
              <a:rPr lang="en-US" sz="2400" dirty="0"/>
              <a:t>credits reduce the environmental consequences of the construction and operation of buildings and infrastructure.</a:t>
            </a:r>
          </a:p>
          <a:p>
            <a:endParaRPr lang="en-US" dirty="0"/>
          </a:p>
        </p:txBody>
      </p:sp>
    </p:spTree>
    <p:extLst>
      <p:ext uri="{BB962C8B-B14F-4D97-AF65-F5344CB8AC3E}">
        <p14:creationId xmlns:p14="http://schemas.microsoft.com/office/powerpoint/2010/main" val="2718202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2445" y="436418"/>
            <a:ext cx="10255828" cy="6278642"/>
          </a:xfrm>
          <a:prstGeom prst="rect">
            <a:avLst/>
          </a:prstGeom>
          <a:noFill/>
        </p:spPr>
        <p:txBody>
          <a:bodyPr wrap="square" rtlCol="0">
            <a:spAutoFit/>
          </a:bodyPr>
          <a:lstStyle/>
          <a:p>
            <a:r>
              <a:rPr lang="en-US" sz="2400" b="1" dirty="0"/>
              <a:t>The number of points a project earns determines the level of LEED certification.</a:t>
            </a:r>
          </a:p>
          <a:p>
            <a:endParaRPr lang="en-US" sz="2400" dirty="0" smtClean="0"/>
          </a:p>
          <a:p>
            <a:r>
              <a:rPr lang="en-US" sz="2400" dirty="0" smtClean="0"/>
              <a:t>There </a:t>
            </a:r>
            <a:r>
              <a:rPr lang="en-US" sz="2400" dirty="0"/>
              <a:t>are four levels of certification - the number of points a project earns determines the level of LEED certification that the project will receive. Typical certification thresholds are: </a:t>
            </a:r>
            <a:r>
              <a:rPr lang="en-US" sz="1600" dirty="0"/>
              <a:t>(4</a:t>
            </a:r>
            <a:r>
              <a:rPr lang="en-US" sz="1600" dirty="0" smtClean="0"/>
              <a:t>)</a:t>
            </a:r>
            <a:endParaRPr lang="en-US" sz="2400" dirty="0"/>
          </a:p>
          <a:p>
            <a:pPr lvl="5"/>
            <a:r>
              <a:rPr lang="en-US" sz="2400" b="1" cap="all" dirty="0"/>
              <a:t>PLATINUM</a:t>
            </a:r>
          </a:p>
          <a:p>
            <a:pPr lvl="5"/>
            <a:r>
              <a:rPr lang="en-US" sz="2400" b="1" dirty="0"/>
              <a:t>80+ </a:t>
            </a:r>
            <a:r>
              <a:rPr lang="en-US" sz="2400" b="1" dirty="0" smtClean="0"/>
              <a:t>Points</a:t>
            </a:r>
          </a:p>
          <a:p>
            <a:pPr lvl="5"/>
            <a:endParaRPr lang="en-US" sz="2400" b="1" cap="all" dirty="0"/>
          </a:p>
          <a:p>
            <a:pPr lvl="5"/>
            <a:r>
              <a:rPr lang="en-US" sz="2400" b="1" cap="all" dirty="0" smtClean="0"/>
              <a:t>GOLD</a:t>
            </a:r>
          </a:p>
          <a:p>
            <a:pPr lvl="5"/>
            <a:r>
              <a:rPr lang="en-US" sz="2400" b="1" dirty="0" smtClean="0"/>
              <a:t>60-79 Points</a:t>
            </a:r>
          </a:p>
          <a:p>
            <a:pPr lvl="5"/>
            <a:endParaRPr lang="en-US" sz="2400" b="1" cap="all" dirty="0" smtClean="0"/>
          </a:p>
          <a:p>
            <a:pPr lvl="5"/>
            <a:r>
              <a:rPr lang="en-US" sz="2400" b="1" cap="all" dirty="0" smtClean="0"/>
              <a:t>SILVER</a:t>
            </a:r>
          </a:p>
          <a:p>
            <a:pPr lvl="5"/>
            <a:r>
              <a:rPr lang="en-US" sz="2400" b="1" dirty="0" smtClean="0"/>
              <a:t>50-59 Points</a:t>
            </a:r>
          </a:p>
          <a:p>
            <a:pPr lvl="5"/>
            <a:endParaRPr lang="en-US" sz="2400" b="1" cap="all" dirty="0" smtClean="0"/>
          </a:p>
          <a:p>
            <a:pPr lvl="5"/>
            <a:r>
              <a:rPr lang="en-US" sz="2400" b="1" cap="all" dirty="0" smtClean="0"/>
              <a:t>CERTIFIED</a:t>
            </a:r>
          </a:p>
          <a:p>
            <a:pPr lvl="5"/>
            <a:r>
              <a:rPr lang="en-US" sz="2400" b="1" dirty="0" smtClean="0"/>
              <a:t>40-49 Points</a:t>
            </a:r>
          </a:p>
          <a:p>
            <a:endParaRPr lang="en-US" dirty="0"/>
          </a:p>
        </p:txBody>
      </p:sp>
      <p:pic>
        <p:nvPicPr>
          <p:cNvPr id="3" name="Picture 2"/>
          <p:cNvPicPr>
            <a:picLocks noChangeAspect="1"/>
          </p:cNvPicPr>
          <p:nvPr/>
        </p:nvPicPr>
        <p:blipFill>
          <a:blip r:embed="rId2"/>
          <a:stretch>
            <a:fillRect/>
          </a:stretch>
        </p:blipFill>
        <p:spPr>
          <a:xfrm>
            <a:off x="7803573" y="1965614"/>
            <a:ext cx="3314700" cy="2246836"/>
          </a:xfrm>
          <a:prstGeom prst="rect">
            <a:avLst/>
          </a:prstGeom>
        </p:spPr>
      </p:pic>
      <p:pic>
        <p:nvPicPr>
          <p:cNvPr id="4" name="Picture 3"/>
          <p:cNvPicPr>
            <a:picLocks noChangeAspect="1"/>
          </p:cNvPicPr>
          <p:nvPr/>
        </p:nvPicPr>
        <p:blipFill>
          <a:blip r:embed="rId3"/>
          <a:stretch>
            <a:fillRect/>
          </a:stretch>
        </p:blipFill>
        <p:spPr>
          <a:xfrm>
            <a:off x="5756563" y="3910248"/>
            <a:ext cx="3759344" cy="2513230"/>
          </a:xfrm>
          <a:prstGeom prst="rect">
            <a:avLst/>
          </a:prstGeom>
        </p:spPr>
      </p:pic>
    </p:spTree>
    <p:extLst>
      <p:ext uri="{BB962C8B-B14F-4D97-AF65-F5344CB8AC3E}">
        <p14:creationId xmlns:p14="http://schemas.microsoft.com/office/powerpoint/2010/main" val="155130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2885" y="373488"/>
            <a:ext cx="10419008" cy="800219"/>
          </a:xfrm>
          <a:prstGeom prst="rect">
            <a:avLst/>
          </a:prstGeom>
          <a:noFill/>
        </p:spPr>
        <p:txBody>
          <a:bodyPr wrap="square" rtlCol="0">
            <a:spAutoFit/>
          </a:bodyPr>
          <a:lstStyle/>
          <a:p>
            <a:pPr marL="228600" lvl="1" algn="ctr">
              <a:spcBef>
                <a:spcPts val="1000"/>
              </a:spcBef>
            </a:pPr>
            <a:r>
              <a:rPr lang="en-US" sz="2800" b="1" u="sng" dirty="0"/>
              <a:t>Solar Heating, Cooling, </a:t>
            </a:r>
            <a:r>
              <a:rPr lang="en-US" sz="2800" b="1" u="sng" dirty="0" smtClean="0"/>
              <a:t>and Ventilation </a:t>
            </a:r>
            <a:r>
              <a:rPr lang="en-US" sz="2800" b="1" u="sng" dirty="0"/>
              <a:t>Systems</a:t>
            </a:r>
          </a:p>
          <a:p>
            <a:endParaRPr lang="en-US" dirty="0"/>
          </a:p>
        </p:txBody>
      </p:sp>
      <p:sp>
        <p:nvSpPr>
          <p:cNvPr id="5" name="TextBox 4"/>
          <p:cNvSpPr txBox="1"/>
          <p:nvPr/>
        </p:nvSpPr>
        <p:spPr>
          <a:xfrm>
            <a:off x="965916" y="1056067"/>
            <a:ext cx="6478073"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Solar heating &amp; cooling (SHC) technologies collect the thermal energy from the sun and use this heat to provide hot water, space heating, cooling, and pool heating for residential, commercial, and industrial applications.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These </a:t>
            </a:r>
            <a:r>
              <a:rPr lang="en-US" sz="2400" dirty="0"/>
              <a:t>technologies displace the need to use electricity or natural gas.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Today</a:t>
            </a:r>
            <a:r>
              <a:rPr lang="en-US" sz="2400" dirty="0"/>
              <a:t>, Americans across the country are at work manufacturing and installing solar heating and cooling systems that significantly reduce our dependence on imported fuels. </a:t>
            </a:r>
            <a:r>
              <a:rPr lang="en-US" sz="1600" dirty="0" smtClean="0"/>
              <a:t>(5) </a:t>
            </a:r>
            <a:r>
              <a:rPr lang="en-US" sz="1400" dirty="0" smtClean="0"/>
              <a:t>http</a:t>
            </a:r>
            <a:r>
              <a:rPr lang="en-US" sz="1400" dirty="0"/>
              <a:t>://www.seia.org/policy/solar-technology/solar-heating-cooling</a:t>
            </a:r>
          </a:p>
        </p:txBody>
      </p:sp>
      <p:sp>
        <p:nvSpPr>
          <p:cNvPr id="6" name="Rectangle 5"/>
          <p:cNvSpPr/>
          <p:nvPr/>
        </p:nvSpPr>
        <p:spPr>
          <a:xfrm>
            <a:off x="8525814" y="3433044"/>
            <a:ext cx="3266941" cy="1754326"/>
          </a:xfrm>
          <a:prstGeom prst="rect">
            <a:avLst/>
          </a:prstGeom>
        </p:spPr>
        <p:txBody>
          <a:bodyPr wrap="square">
            <a:spAutoFit/>
          </a:bodyPr>
          <a:lstStyle/>
          <a:p>
            <a:r>
              <a:rPr lang="en-US" dirty="0"/>
              <a:t>A solar water heating system installed on the roof of George Washington University in Washington, DC.</a:t>
            </a:r>
          </a:p>
          <a:p>
            <a:r>
              <a:rPr lang="en-US" dirty="0" smtClean="0"/>
              <a:t>(</a:t>
            </a:r>
            <a:r>
              <a:rPr lang="en-US" dirty="0"/>
              <a:t>Photo courtesy of Skyline </a:t>
            </a:r>
            <a:r>
              <a:rPr lang="en-US" dirty="0" smtClean="0"/>
              <a:t>Innovations)</a:t>
            </a:r>
            <a:endParaRPr lang="en-US" dirty="0"/>
          </a:p>
        </p:txBody>
      </p:sp>
      <p:pic>
        <p:nvPicPr>
          <p:cNvPr id="7" name="Picture 6"/>
          <p:cNvPicPr>
            <a:picLocks noChangeAspect="1"/>
          </p:cNvPicPr>
          <p:nvPr/>
        </p:nvPicPr>
        <p:blipFill>
          <a:blip r:embed="rId2"/>
          <a:stretch>
            <a:fillRect/>
          </a:stretch>
        </p:blipFill>
        <p:spPr>
          <a:xfrm>
            <a:off x="8640465" y="1289699"/>
            <a:ext cx="3037638" cy="2027352"/>
          </a:xfrm>
          <a:prstGeom prst="rect">
            <a:avLst/>
          </a:prstGeom>
        </p:spPr>
      </p:pic>
    </p:spTree>
    <p:extLst>
      <p:ext uri="{BB962C8B-B14F-4D97-AF65-F5344CB8AC3E}">
        <p14:creationId xmlns:p14="http://schemas.microsoft.com/office/powerpoint/2010/main" val="15836144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3067"/>
          </a:xfrm>
        </p:spPr>
        <p:txBody>
          <a:bodyPr>
            <a:normAutofit/>
          </a:bodyPr>
          <a:lstStyle/>
          <a:p>
            <a:pPr algn="ctr"/>
            <a:r>
              <a:rPr lang="en-US" sz="3600" b="1" dirty="0" smtClean="0"/>
              <a:t>What is Green Building?  </a:t>
            </a:r>
            <a:r>
              <a:rPr lang="en-US" sz="1600" dirty="0" smtClean="0"/>
              <a:t>(1)</a:t>
            </a:r>
            <a:r>
              <a:rPr lang="en-US" sz="3600" b="1" u="sng" dirty="0" smtClean="0"/>
              <a:t/>
            </a:r>
            <a:br>
              <a:rPr lang="en-US" sz="3600" b="1" u="sng" dirty="0" smtClean="0"/>
            </a:br>
            <a:endParaRPr lang="en-US" sz="3600" dirty="0"/>
          </a:p>
        </p:txBody>
      </p:sp>
      <p:sp>
        <p:nvSpPr>
          <p:cNvPr id="3" name="Content Placeholder 2"/>
          <p:cNvSpPr>
            <a:spLocks noGrp="1"/>
          </p:cNvSpPr>
          <p:nvPr>
            <p:ph idx="1"/>
          </p:nvPr>
        </p:nvSpPr>
        <p:spPr>
          <a:xfrm>
            <a:off x="838200" y="1825625"/>
            <a:ext cx="5382296" cy="4351338"/>
          </a:xfrm>
        </p:spPr>
        <p:txBody>
          <a:bodyPr>
            <a:normAutofit/>
          </a:bodyPr>
          <a:lstStyle/>
          <a:p>
            <a:r>
              <a:rPr lang="en-US" sz="2400" dirty="0"/>
              <a:t>Green </a:t>
            </a:r>
            <a:r>
              <a:rPr lang="en-US" sz="2400" dirty="0" smtClean="0"/>
              <a:t>Building</a:t>
            </a:r>
            <a:r>
              <a:rPr lang="en-US" sz="2400" dirty="0"/>
              <a:t> </a:t>
            </a:r>
            <a:r>
              <a:rPr lang="en-US" sz="2400" dirty="0" smtClean="0"/>
              <a:t>refers </a:t>
            </a:r>
            <a:r>
              <a:rPr lang="en-US" sz="2400" dirty="0"/>
              <a:t>to a structure </a:t>
            </a:r>
            <a:r>
              <a:rPr lang="en-US" sz="2400" dirty="0" smtClean="0"/>
              <a:t>which is constructed using processes that are </a:t>
            </a:r>
            <a:r>
              <a:rPr lang="en-US" sz="2400" dirty="0"/>
              <a:t>environmentally </a:t>
            </a:r>
            <a:r>
              <a:rPr lang="en-US" sz="2400" dirty="0" smtClean="0"/>
              <a:t>responsible</a:t>
            </a:r>
            <a:r>
              <a:rPr lang="en-US" sz="2400" dirty="0"/>
              <a:t> and resource-efficient throughout a building's </a:t>
            </a:r>
            <a:r>
              <a:rPr lang="en-US" sz="2400" dirty="0" smtClean="0"/>
              <a:t>life-cycle. </a:t>
            </a:r>
          </a:p>
          <a:p>
            <a:r>
              <a:rPr lang="en-US" sz="2400" dirty="0" smtClean="0"/>
              <a:t>Processes range from </a:t>
            </a:r>
            <a:r>
              <a:rPr lang="en-US" sz="2400" dirty="0"/>
              <a:t>siting to design, construction, operation, maintenance, renovation, and demolition. </a:t>
            </a:r>
            <a:endParaRPr lang="en-US" sz="2400" dirty="0" smtClean="0"/>
          </a:p>
          <a:p>
            <a:r>
              <a:rPr lang="en-US" sz="2400" dirty="0" smtClean="0"/>
              <a:t>Green Building Design </a:t>
            </a:r>
            <a:r>
              <a:rPr lang="en-US" sz="2400" dirty="0"/>
              <a:t>involves finding the balance between </a:t>
            </a:r>
            <a:r>
              <a:rPr lang="en-US" sz="2400" dirty="0" smtClean="0"/>
              <a:t>building </a:t>
            </a:r>
            <a:r>
              <a:rPr lang="en-US" sz="2400" dirty="0"/>
              <a:t>and the sustainable environment.</a:t>
            </a:r>
          </a:p>
        </p:txBody>
      </p:sp>
      <p:pic>
        <p:nvPicPr>
          <p:cNvPr id="4" name="Picture 3"/>
          <p:cNvPicPr>
            <a:picLocks noChangeAspect="1"/>
          </p:cNvPicPr>
          <p:nvPr/>
        </p:nvPicPr>
        <p:blipFill>
          <a:blip r:embed="rId2"/>
          <a:stretch>
            <a:fillRect/>
          </a:stretch>
        </p:blipFill>
        <p:spPr>
          <a:xfrm>
            <a:off x="7276563" y="2088749"/>
            <a:ext cx="4043880" cy="2315826"/>
          </a:xfrm>
          <a:prstGeom prst="rect">
            <a:avLst/>
          </a:prstGeom>
        </p:spPr>
      </p:pic>
      <p:sp>
        <p:nvSpPr>
          <p:cNvPr id="5" name="TextBox 4"/>
          <p:cNvSpPr txBox="1"/>
          <p:nvPr/>
        </p:nvSpPr>
        <p:spPr>
          <a:xfrm>
            <a:off x="7276563" y="5151549"/>
            <a:ext cx="4077237" cy="646331"/>
          </a:xfrm>
          <a:prstGeom prst="rect">
            <a:avLst/>
          </a:prstGeom>
          <a:noFill/>
        </p:spPr>
        <p:txBody>
          <a:bodyPr wrap="square" rtlCol="0">
            <a:spAutoFit/>
          </a:bodyPr>
          <a:lstStyle/>
          <a:p>
            <a:pPr algn="ctr"/>
            <a:r>
              <a:rPr lang="en-US" dirty="0"/>
              <a:t>Blu Homes mkSolaire, a green building designed by </a:t>
            </a:r>
            <a:r>
              <a:rPr lang="en-US" u="sng" dirty="0">
                <a:hlinkClick r:id="rId3" tooltip="Michelle Kaufmann"/>
              </a:rPr>
              <a:t>Michelle Kaufmann</a:t>
            </a:r>
            <a:endParaRPr lang="en-US" dirty="0"/>
          </a:p>
        </p:txBody>
      </p:sp>
    </p:spTree>
    <p:extLst>
      <p:ext uri="{BB962C8B-B14F-4D97-AF65-F5344CB8AC3E}">
        <p14:creationId xmlns:p14="http://schemas.microsoft.com/office/powerpoint/2010/main" val="17727464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4552" y="850006"/>
            <a:ext cx="9736428" cy="5909310"/>
          </a:xfrm>
          <a:prstGeom prst="rect">
            <a:avLst/>
          </a:prstGeom>
          <a:noFill/>
        </p:spPr>
        <p:txBody>
          <a:bodyPr wrap="square" rtlCol="0">
            <a:spAutoFit/>
          </a:bodyPr>
          <a:lstStyle/>
          <a:p>
            <a:r>
              <a:rPr lang="en-US" sz="2400" b="1" dirty="0" smtClean="0"/>
              <a:t>Solar </a:t>
            </a:r>
            <a:r>
              <a:rPr lang="en-US" sz="2400" b="1" dirty="0"/>
              <a:t>Heating &amp; Cooling Fast </a:t>
            </a:r>
            <a:r>
              <a:rPr lang="en-US" sz="2400" b="1" dirty="0" smtClean="0"/>
              <a:t>Facts </a:t>
            </a:r>
            <a:r>
              <a:rPr lang="en-US" sz="1600" dirty="0"/>
              <a:t>(5) </a:t>
            </a:r>
            <a:endParaRPr lang="en-US" sz="1600" b="1" dirty="0" smtClean="0"/>
          </a:p>
          <a:p>
            <a:endParaRPr lang="en-US" sz="2400" b="1" dirty="0"/>
          </a:p>
          <a:p>
            <a:pPr marL="342900" indent="-342900">
              <a:buFont typeface="Arial" panose="020B0604020202020204" pitchFamily="34" charset="0"/>
              <a:buChar char="•"/>
            </a:pPr>
            <a:r>
              <a:rPr lang="en-US" sz="2400" dirty="0" smtClean="0"/>
              <a:t>Heating and Cooling systems can be powered by the electricity generated through photovoltaic panels.</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Solar </a:t>
            </a:r>
            <a:r>
              <a:rPr lang="en-US" sz="2400" dirty="0"/>
              <a:t>water heating systems are affordable for families. The return on investment can be as little as 3-6 years. Commercial systems help companies reduce and manage their energy bills, managing long-term costs. Meanwhile, fossil fuel prices fluctuate considerably and are expected to rise significantly over the next decade.</a:t>
            </a:r>
          </a:p>
          <a:p>
            <a:endParaRPr lang="en-US" sz="2400" dirty="0" smtClean="0"/>
          </a:p>
          <a:p>
            <a:pPr marL="342900" indent="-342900">
              <a:buFont typeface="Arial" panose="020B0604020202020204" pitchFamily="34" charset="0"/>
              <a:buChar char="•"/>
            </a:pPr>
            <a:r>
              <a:rPr lang="en-US" sz="2400" dirty="0" smtClean="0"/>
              <a:t>Water </a:t>
            </a:r>
            <a:r>
              <a:rPr lang="en-US" sz="2400" dirty="0"/>
              <a:t>heating, space heating, and space cooling accounted for 72 percent of the energy used in an average household in the U.S. in 2010 ‐ representing a huge market potential for solar heating and cooling technologies!</a:t>
            </a:r>
          </a:p>
          <a:p>
            <a:endParaRPr lang="en-US" dirty="0"/>
          </a:p>
        </p:txBody>
      </p:sp>
    </p:spTree>
    <p:extLst>
      <p:ext uri="{BB962C8B-B14F-4D97-AF65-F5344CB8AC3E}">
        <p14:creationId xmlns:p14="http://schemas.microsoft.com/office/powerpoint/2010/main" val="3282968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642" y="489397"/>
            <a:ext cx="10097037" cy="6278642"/>
          </a:xfrm>
          <a:prstGeom prst="rect">
            <a:avLst/>
          </a:prstGeom>
          <a:noFill/>
        </p:spPr>
        <p:txBody>
          <a:bodyPr wrap="square" rtlCol="0">
            <a:spAutoFit/>
          </a:bodyPr>
          <a:lstStyle/>
          <a:p>
            <a:r>
              <a:rPr lang="en-US" sz="2400" b="1" dirty="0"/>
              <a:t>Solar Heating &amp; Cooling Fast </a:t>
            </a:r>
            <a:r>
              <a:rPr lang="en-US" sz="2400" b="1" dirty="0" smtClean="0"/>
              <a:t>Facts - Continued</a:t>
            </a:r>
            <a:endParaRPr lang="en-US" sz="2400" b="1" dirty="0"/>
          </a:p>
          <a:p>
            <a:endParaRPr lang="en-US" sz="2400" dirty="0" smtClean="0"/>
          </a:p>
          <a:p>
            <a:pPr marL="342900" indent="-342900">
              <a:buFont typeface="Arial" panose="020B0604020202020204" pitchFamily="34" charset="0"/>
              <a:buChar char="•"/>
            </a:pPr>
            <a:r>
              <a:rPr lang="en-US" sz="2400" dirty="0" smtClean="0"/>
              <a:t>In </a:t>
            </a:r>
            <a:r>
              <a:rPr lang="en-US" sz="2400" dirty="0"/>
              <a:t>2010, the U.S. saw 35,464 solar water heating systems and 29,540 solar pool heating systems installed, heating a total of more than 65,000 homes, businesses and pools</a:t>
            </a:r>
            <a:r>
              <a:rPr lang="en-US" sz="2400" dirty="0" smtClean="0"/>
              <a:t>.</a:t>
            </a:r>
          </a:p>
          <a:p>
            <a:endParaRPr lang="en-US" sz="2400" dirty="0"/>
          </a:p>
          <a:p>
            <a:pPr marL="342900" indent="-342900">
              <a:buFont typeface="Arial" panose="020B0604020202020204" pitchFamily="34" charset="0"/>
              <a:buChar char="•"/>
            </a:pPr>
            <a:r>
              <a:rPr lang="en-US" sz="2400" dirty="0"/>
              <a:t>Three out of four (74 percent) Americans agree, ‘the growth of the solar water heating industry will produce jobs and help the American economy</a:t>
            </a:r>
            <a:r>
              <a:rPr lang="en-US" sz="2400" dirty="0" smtClean="0"/>
              <a:t>.’</a:t>
            </a:r>
          </a:p>
          <a:p>
            <a:pPr marL="342900" indent="-342900">
              <a:buFont typeface="Arial" panose="020B0604020202020204" pitchFamily="34" charset="0"/>
              <a:buChar char="•"/>
            </a:pPr>
            <a:endParaRPr lang="en-US" sz="2400" dirty="0"/>
          </a:p>
          <a:p>
            <a:r>
              <a:rPr lang="en-US" sz="2400" b="1" dirty="0"/>
              <a:t>How Does SHC Work</a:t>
            </a:r>
            <a:r>
              <a:rPr lang="en-US" sz="2400" b="1" dirty="0" smtClean="0"/>
              <a:t>? </a:t>
            </a:r>
            <a:r>
              <a:rPr lang="en-US" sz="1600" dirty="0"/>
              <a:t>(5) </a:t>
            </a:r>
            <a:endParaRPr lang="en-US" sz="1600" b="1" dirty="0" smtClean="0"/>
          </a:p>
          <a:p>
            <a:endParaRPr lang="en-US" sz="2400" b="1" dirty="0"/>
          </a:p>
          <a:p>
            <a:pPr marL="342900" indent="-342900">
              <a:buFont typeface="Arial" panose="020B0604020202020204" pitchFamily="34" charset="0"/>
              <a:buChar char="•"/>
            </a:pPr>
            <a:r>
              <a:rPr lang="en-US" sz="2400" dirty="0"/>
              <a:t>SHC systems trap the heat from the sun (solar radiation) and transfer the heat to water or air for use as thermal energy.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While both SHC systems and solar photovoltaic (PV) systems involve collector panels , they are very different technologies.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934088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854" y="489397"/>
            <a:ext cx="9890974" cy="2215991"/>
          </a:xfrm>
          <a:prstGeom prst="rect">
            <a:avLst/>
          </a:prstGeom>
          <a:noFill/>
        </p:spPr>
        <p:txBody>
          <a:bodyPr wrap="square" rtlCol="0">
            <a:spAutoFit/>
          </a:bodyPr>
          <a:lstStyle/>
          <a:p>
            <a:endParaRPr lang="en-US" dirty="0" smtClean="0"/>
          </a:p>
          <a:p>
            <a:pPr marL="342900" indent="-342900">
              <a:buFont typeface="Arial" panose="020B0604020202020204" pitchFamily="34" charset="0"/>
              <a:buChar char="•"/>
            </a:pPr>
            <a:r>
              <a:rPr lang="en-US" sz="2400" b="1" dirty="0"/>
              <a:t>Solar water heating systems </a:t>
            </a:r>
            <a:r>
              <a:rPr lang="en-US" sz="2400" dirty="0"/>
              <a:t>are composed of three main elements: the solar collector, insulated piping, and a hot water storage tank. While there are many design variations, essentially the solar collector gathers the heat from the sun and transfers the heat to potable water. This heated water flows out of the collector to a hot water tank, and is used as necessary. </a:t>
            </a:r>
            <a:r>
              <a:rPr lang="en-US" sz="1600" dirty="0"/>
              <a:t>(5)</a:t>
            </a:r>
            <a:r>
              <a:rPr lang="en-US" sz="2400" dirty="0"/>
              <a:t> </a:t>
            </a:r>
          </a:p>
        </p:txBody>
      </p:sp>
      <p:pic>
        <p:nvPicPr>
          <p:cNvPr id="4" name="Picture 3"/>
          <p:cNvPicPr>
            <a:picLocks noChangeAspect="1"/>
          </p:cNvPicPr>
          <p:nvPr/>
        </p:nvPicPr>
        <p:blipFill>
          <a:blip r:embed="rId2"/>
          <a:stretch>
            <a:fillRect/>
          </a:stretch>
        </p:blipFill>
        <p:spPr>
          <a:xfrm>
            <a:off x="3212041" y="2705388"/>
            <a:ext cx="4721344" cy="3613484"/>
          </a:xfrm>
          <a:prstGeom prst="rect">
            <a:avLst/>
          </a:prstGeom>
        </p:spPr>
      </p:pic>
    </p:spTree>
    <p:extLst>
      <p:ext uri="{BB962C8B-B14F-4D97-AF65-F5344CB8AC3E}">
        <p14:creationId xmlns:p14="http://schemas.microsoft.com/office/powerpoint/2010/main" val="809148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2468" y="1094704"/>
            <a:ext cx="5449993" cy="4603392"/>
          </a:xfrm>
          <a:prstGeom prst="rect">
            <a:avLst/>
          </a:prstGeom>
        </p:spPr>
      </p:pic>
      <p:sp>
        <p:nvSpPr>
          <p:cNvPr id="3" name="TextBox 2"/>
          <p:cNvSpPr txBox="1"/>
          <p:nvPr/>
        </p:nvSpPr>
        <p:spPr>
          <a:xfrm>
            <a:off x="7443989" y="1094704"/>
            <a:ext cx="3786389" cy="4524315"/>
          </a:xfrm>
          <a:prstGeom prst="rect">
            <a:avLst/>
          </a:prstGeom>
          <a:noFill/>
        </p:spPr>
        <p:txBody>
          <a:bodyPr wrap="square" rtlCol="0">
            <a:spAutoFit/>
          </a:bodyPr>
          <a:lstStyle/>
          <a:p>
            <a:r>
              <a:rPr lang="en-US" sz="2400" dirty="0" smtClean="0"/>
              <a:t>The </a:t>
            </a:r>
            <a:r>
              <a:rPr lang="en-US" sz="2400" b="1" dirty="0" smtClean="0"/>
              <a:t>Solar Air Heating System </a:t>
            </a:r>
            <a:r>
              <a:rPr lang="en-US" sz="2400" dirty="0" smtClean="0"/>
              <a:t>follows the same principals as the solar water heating system.  The system captures air that has been heated by the sun and pumps it into the home as heated air.  As that air cools it is captured back into the system and recycled through the collector to be reheated.</a:t>
            </a:r>
          </a:p>
          <a:p>
            <a:r>
              <a:rPr lang="en-US" sz="1600" dirty="0"/>
              <a:t>(5)</a:t>
            </a:r>
          </a:p>
        </p:txBody>
      </p:sp>
    </p:spTree>
    <p:extLst>
      <p:ext uri="{BB962C8B-B14F-4D97-AF65-F5344CB8AC3E}">
        <p14:creationId xmlns:p14="http://schemas.microsoft.com/office/powerpoint/2010/main" val="42285451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143" y="668354"/>
            <a:ext cx="3099517" cy="5262979"/>
          </a:xfrm>
          <a:prstGeom prst="rect">
            <a:avLst/>
          </a:prstGeom>
        </p:spPr>
        <p:txBody>
          <a:bodyPr wrap="square">
            <a:spAutoFit/>
          </a:bodyPr>
          <a:lstStyle/>
          <a:p>
            <a:r>
              <a:rPr lang="en-US" sz="2400" b="1" dirty="0"/>
              <a:t>Why is the SHC important?</a:t>
            </a:r>
          </a:p>
          <a:p>
            <a:endParaRPr lang="en-US" sz="2400" dirty="0" smtClean="0"/>
          </a:p>
          <a:p>
            <a:r>
              <a:rPr lang="en-US" sz="2400" dirty="0" smtClean="0"/>
              <a:t>Water heating, space heating, and space cooling accounted for 72% of the energy used in an average household in the U.S. in 2010 ‐ representing a huge market potential for solar heating and cooling technologies! </a:t>
            </a:r>
            <a:r>
              <a:rPr lang="en-US" sz="1600" dirty="0" smtClean="0"/>
              <a:t>(5)</a:t>
            </a:r>
            <a:endParaRPr lang="en-US" sz="2400" dirty="0"/>
          </a:p>
        </p:txBody>
      </p:sp>
      <p:pic>
        <p:nvPicPr>
          <p:cNvPr id="3" name="Picture 2"/>
          <p:cNvPicPr>
            <a:picLocks noChangeAspect="1"/>
          </p:cNvPicPr>
          <p:nvPr/>
        </p:nvPicPr>
        <p:blipFill>
          <a:blip r:embed="rId2"/>
          <a:stretch>
            <a:fillRect/>
          </a:stretch>
        </p:blipFill>
        <p:spPr>
          <a:xfrm>
            <a:off x="629522" y="786073"/>
            <a:ext cx="6207045" cy="4571538"/>
          </a:xfrm>
          <a:prstGeom prst="rect">
            <a:avLst/>
          </a:prstGeom>
        </p:spPr>
      </p:pic>
      <p:sp>
        <p:nvSpPr>
          <p:cNvPr id="4" name="TextBox 3"/>
          <p:cNvSpPr txBox="1"/>
          <p:nvPr/>
        </p:nvSpPr>
        <p:spPr>
          <a:xfrm>
            <a:off x="656823" y="5628068"/>
            <a:ext cx="6246253" cy="307777"/>
          </a:xfrm>
          <a:prstGeom prst="rect">
            <a:avLst/>
          </a:prstGeom>
          <a:noFill/>
        </p:spPr>
        <p:txBody>
          <a:bodyPr wrap="square" rtlCol="0">
            <a:spAutoFit/>
          </a:bodyPr>
          <a:lstStyle/>
          <a:p>
            <a:r>
              <a:rPr lang="en-US" sz="1400" dirty="0"/>
              <a:t>http://www.seia.org/research-resources/solar-heating-cooling-technology</a:t>
            </a:r>
          </a:p>
        </p:txBody>
      </p:sp>
    </p:spTree>
    <p:extLst>
      <p:ext uri="{BB962C8B-B14F-4D97-AF65-F5344CB8AC3E}">
        <p14:creationId xmlns:p14="http://schemas.microsoft.com/office/powerpoint/2010/main" val="3386300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5915" y="386366"/>
            <a:ext cx="10135673" cy="6647974"/>
          </a:xfrm>
          <a:prstGeom prst="rect">
            <a:avLst/>
          </a:prstGeom>
          <a:noFill/>
        </p:spPr>
        <p:txBody>
          <a:bodyPr wrap="square" rtlCol="0">
            <a:spAutoFit/>
          </a:bodyPr>
          <a:lstStyle/>
          <a:p>
            <a:r>
              <a:rPr lang="en-US" sz="2400" b="1" dirty="0"/>
              <a:t>Solar </a:t>
            </a:r>
            <a:r>
              <a:rPr lang="en-US" sz="2400" b="1" dirty="0" smtClean="0"/>
              <a:t>Cooling </a:t>
            </a:r>
            <a:r>
              <a:rPr lang="en-US" sz="1600" dirty="0"/>
              <a:t>(5) </a:t>
            </a:r>
            <a:endParaRPr lang="en-US" sz="1600" b="1" dirty="0" smtClean="0"/>
          </a:p>
          <a:p>
            <a:endParaRPr lang="en-US" sz="2400" b="1" dirty="0"/>
          </a:p>
          <a:p>
            <a:pPr marL="342900" indent="-342900">
              <a:buFont typeface="Arial" panose="020B0604020202020204" pitchFamily="34" charset="0"/>
              <a:buChar char="•"/>
            </a:pPr>
            <a:r>
              <a:rPr lang="en-US" sz="2400" dirty="0"/>
              <a:t>Solar energy can also be used to generate cool air.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There </a:t>
            </a:r>
            <a:r>
              <a:rPr lang="en-US" sz="2400" dirty="0"/>
              <a:t>are two kinds of solar cooling systems: desiccant systems and absorption chiller systems</a:t>
            </a:r>
            <a:r>
              <a:rPr lang="en-US" sz="2400" dirty="0" smtClean="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In </a:t>
            </a:r>
            <a:r>
              <a:rPr lang="en-US" sz="2400" dirty="0"/>
              <a:t>a desiccant system, air passes over a common desiccant or “drying material” such as silica gel to draw moisture from the air and make the air more comfortable. The desiccant is regenerated by using solar heat to dry it out.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Absorption </a:t>
            </a:r>
            <a:r>
              <a:rPr lang="en-US" sz="2400" dirty="0"/>
              <a:t>chiller systems, the most common solar cooling systems, use solar water heating collectors and a thermal-chemical absorption process to produce air-conditioning without using electricity. The process is nearly identical to that of a refrigerator, only no compressor is used. Instead, the absorption cycle is driven by a heated fluid from the solar collector.</a:t>
            </a:r>
          </a:p>
          <a:p>
            <a:endParaRPr lang="en-US" dirty="0"/>
          </a:p>
        </p:txBody>
      </p:sp>
    </p:spTree>
    <p:extLst>
      <p:ext uri="{BB962C8B-B14F-4D97-AF65-F5344CB8AC3E}">
        <p14:creationId xmlns:p14="http://schemas.microsoft.com/office/powerpoint/2010/main" val="714694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4552" y="927279"/>
            <a:ext cx="9736428" cy="1200329"/>
          </a:xfrm>
          <a:prstGeom prst="rect">
            <a:avLst/>
          </a:prstGeom>
          <a:noFill/>
        </p:spPr>
        <p:txBody>
          <a:bodyPr wrap="square" rtlCol="0">
            <a:spAutoFit/>
          </a:bodyPr>
          <a:lstStyle/>
          <a:p>
            <a:r>
              <a:rPr lang="en-US" sz="2400" b="1" dirty="0"/>
              <a:t>Solar thermal energy</a:t>
            </a:r>
            <a:r>
              <a:rPr lang="en-US" sz="2400" dirty="0"/>
              <a:t> (</a:t>
            </a:r>
            <a:r>
              <a:rPr lang="en-US" sz="2400" b="1" dirty="0"/>
              <a:t>STE</a:t>
            </a:r>
            <a:r>
              <a:rPr lang="en-US" sz="2400" dirty="0"/>
              <a:t>) is a form of energy and a technology for harnessing solar energy to generate thermal energy or electrical energy for use in industry, and in the residential and commercial sectors. </a:t>
            </a:r>
            <a:r>
              <a:rPr lang="en-US" sz="1600" dirty="0"/>
              <a:t> (5) </a:t>
            </a:r>
          </a:p>
        </p:txBody>
      </p:sp>
      <p:pic>
        <p:nvPicPr>
          <p:cNvPr id="3" name="Picture 2"/>
          <p:cNvPicPr>
            <a:picLocks noChangeAspect="1"/>
          </p:cNvPicPr>
          <p:nvPr/>
        </p:nvPicPr>
        <p:blipFill>
          <a:blip r:embed="rId2"/>
          <a:stretch>
            <a:fillRect/>
          </a:stretch>
        </p:blipFill>
        <p:spPr>
          <a:xfrm>
            <a:off x="3456636" y="2293043"/>
            <a:ext cx="4502508" cy="3376881"/>
          </a:xfrm>
          <a:prstGeom prst="rect">
            <a:avLst/>
          </a:prstGeom>
        </p:spPr>
      </p:pic>
      <p:sp>
        <p:nvSpPr>
          <p:cNvPr id="4" name="TextBox 3"/>
          <p:cNvSpPr txBox="1"/>
          <p:nvPr/>
        </p:nvSpPr>
        <p:spPr>
          <a:xfrm>
            <a:off x="3456636" y="5962918"/>
            <a:ext cx="4559121" cy="646331"/>
          </a:xfrm>
          <a:prstGeom prst="rect">
            <a:avLst/>
          </a:prstGeom>
          <a:noFill/>
        </p:spPr>
        <p:txBody>
          <a:bodyPr wrap="square" rtlCol="0">
            <a:spAutoFit/>
          </a:bodyPr>
          <a:lstStyle/>
          <a:p>
            <a:pPr algn="ctr"/>
            <a:r>
              <a:rPr lang="en-US" dirty="0"/>
              <a:t>Roof-mounted close-coupled thermosiphon solar water heater.</a:t>
            </a:r>
          </a:p>
        </p:txBody>
      </p:sp>
    </p:spTree>
    <p:extLst>
      <p:ext uri="{BB962C8B-B14F-4D97-AF65-F5344CB8AC3E}">
        <p14:creationId xmlns:p14="http://schemas.microsoft.com/office/powerpoint/2010/main" val="2361768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642" y="1159099"/>
            <a:ext cx="10303099" cy="4524315"/>
          </a:xfrm>
          <a:prstGeom prst="rect">
            <a:avLst/>
          </a:prstGeom>
          <a:noFill/>
        </p:spPr>
        <p:txBody>
          <a:bodyPr wrap="square" rtlCol="0">
            <a:spAutoFit/>
          </a:bodyPr>
          <a:lstStyle/>
          <a:p>
            <a:r>
              <a:rPr lang="en-US" sz="2400" b="1" dirty="0"/>
              <a:t>Solar thermal collectors</a:t>
            </a:r>
            <a:r>
              <a:rPr lang="en-US" sz="2400" dirty="0"/>
              <a:t> are classified by the United States Energy Information Administration as low-, medium-, or high-temperature collectors. </a:t>
            </a:r>
            <a:endParaRPr lang="en-US" sz="2400" dirty="0" smtClean="0"/>
          </a:p>
          <a:p>
            <a:endParaRPr lang="en-US" sz="2400" dirty="0" smtClean="0"/>
          </a:p>
          <a:p>
            <a:pPr marL="342900" indent="-342900">
              <a:buFont typeface="Arial" panose="020B0604020202020204" pitchFamily="34" charset="0"/>
              <a:buChar char="•"/>
            </a:pPr>
            <a:r>
              <a:rPr lang="en-US" sz="2400" dirty="0" smtClean="0"/>
              <a:t>Low-temperature </a:t>
            </a:r>
            <a:r>
              <a:rPr lang="en-US" sz="2400" dirty="0"/>
              <a:t>collectors are flat plates generally used to heat swimming pools.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Medium-temperature </a:t>
            </a:r>
            <a:r>
              <a:rPr lang="en-US" sz="2400" dirty="0"/>
              <a:t>collectors are also usually flat plates but are used for heating water or air for residential and commercial use.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High-temperature </a:t>
            </a:r>
            <a:r>
              <a:rPr lang="en-US" sz="2400" dirty="0"/>
              <a:t>collectors concentrate sunlight using mirrors or lenses and are generally used for fulfilling heat requirements up to 300 deg C / 20 bar pressure in industries, and for electric power production. </a:t>
            </a:r>
          </a:p>
        </p:txBody>
      </p:sp>
    </p:spTree>
    <p:extLst>
      <p:ext uri="{BB962C8B-B14F-4D97-AF65-F5344CB8AC3E}">
        <p14:creationId xmlns:p14="http://schemas.microsoft.com/office/powerpoint/2010/main" val="4027630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549" y="592428"/>
            <a:ext cx="7585656" cy="6001643"/>
          </a:xfrm>
          <a:prstGeom prst="rect">
            <a:avLst/>
          </a:prstGeom>
          <a:noFill/>
        </p:spPr>
        <p:txBody>
          <a:bodyPr wrap="square" rtlCol="0">
            <a:spAutoFit/>
          </a:bodyPr>
          <a:lstStyle/>
          <a:p>
            <a:r>
              <a:rPr lang="en-US" sz="2400" dirty="0"/>
              <a:t>Systems for utilizing </a:t>
            </a:r>
            <a:r>
              <a:rPr lang="en-US" sz="2400" b="1" dirty="0"/>
              <a:t>low-temperature solar thermal energy </a:t>
            </a:r>
            <a:r>
              <a:rPr lang="en-US" sz="2400" dirty="0" smtClean="0"/>
              <a:t>include: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means </a:t>
            </a:r>
            <a:r>
              <a:rPr lang="en-US" sz="2400" dirty="0"/>
              <a:t>for heat collection;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usually </a:t>
            </a:r>
            <a:r>
              <a:rPr lang="en-US" sz="2400" dirty="0"/>
              <a:t>heat storage, either short-term or interseasonal; and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distribution </a:t>
            </a:r>
            <a:r>
              <a:rPr lang="en-US" sz="2400" dirty="0"/>
              <a:t>within a structure or a district heating network.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In </a:t>
            </a:r>
            <a:r>
              <a:rPr lang="en-US" sz="2400" dirty="0"/>
              <a:t>some cases more than one of these functions is inherent to a single feature of the system (e.g. some kinds of solar collectors also store heat). Some systems are passive, others are active (requiring other external energy to function</a:t>
            </a:r>
            <a:r>
              <a:rPr lang="en-US" sz="2400" dirty="0" smtClean="0"/>
              <a:t>).</a:t>
            </a:r>
            <a:endParaRPr lang="en-US" sz="2400" dirty="0"/>
          </a:p>
        </p:txBody>
      </p:sp>
      <p:pic>
        <p:nvPicPr>
          <p:cNvPr id="3" name="Picture 2"/>
          <p:cNvPicPr>
            <a:picLocks noChangeAspect="1"/>
          </p:cNvPicPr>
          <p:nvPr/>
        </p:nvPicPr>
        <p:blipFill>
          <a:blip r:embed="rId2"/>
          <a:stretch>
            <a:fillRect/>
          </a:stretch>
        </p:blipFill>
        <p:spPr>
          <a:xfrm>
            <a:off x="8783123" y="1206053"/>
            <a:ext cx="3003916" cy="2348516"/>
          </a:xfrm>
          <a:prstGeom prst="rect">
            <a:avLst/>
          </a:prstGeom>
        </p:spPr>
      </p:pic>
    </p:spTree>
    <p:extLst>
      <p:ext uri="{BB962C8B-B14F-4D97-AF65-F5344CB8AC3E}">
        <p14:creationId xmlns:p14="http://schemas.microsoft.com/office/powerpoint/2010/main" val="2061598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7126" y="579358"/>
            <a:ext cx="10225826" cy="4431983"/>
          </a:xfrm>
          <a:prstGeom prst="rect">
            <a:avLst/>
          </a:prstGeom>
          <a:noFill/>
        </p:spPr>
        <p:txBody>
          <a:bodyPr wrap="square" rtlCol="0">
            <a:spAutoFit/>
          </a:bodyPr>
          <a:lstStyle/>
          <a:p>
            <a:r>
              <a:rPr lang="en-US" sz="2400" b="1" dirty="0" smtClean="0"/>
              <a:t>Low-temperature Collectors </a:t>
            </a:r>
            <a:r>
              <a:rPr lang="en-US" sz="1600" dirty="0" smtClean="0"/>
              <a:t>(5)</a:t>
            </a:r>
            <a:endParaRPr lang="en-US" sz="2400" dirty="0" smtClean="0"/>
          </a:p>
          <a:p>
            <a:endParaRPr lang="en-US" sz="2400" i="1" dirty="0"/>
          </a:p>
          <a:p>
            <a:pPr marL="342900" indent="-342900">
              <a:buFont typeface="Arial" panose="020B0604020202020204" pitchFamily="34" charset="0"/>
              <a:buChar char="•"/>
            </a:pPr>
            <a:r>
              <a:rPr lang="en-US" sz="2400" u="sng" dirty="0"/>
              <a:t>Glazed Solar Collectors </a:t>
            </a:r>
            <a:r>
              <a:rPr lang="en-US" sz="2400" dirty="0"/>
              <a:t>are designed primarily for space heating and they recirculate building air through a solar air panel where the air is heated and then directed back into the building.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These </a:t>
            </a:r>
            <a:r>
              <a:rPr lang="en-US" sz="2400" dirty="0"/>
              <a:t>solar space heating systems require at least two penetrations into the building and only perform when the air in the solar collector is warmer than the building room temperature.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Most </a:t>
            </a:r>
            <a:r>
              <a:rPr lang="en-US" sz="2400" dirty="0"/>
              <a:t>glazed collectors are used in the residential sector.</a:t>
            </a:r>
          </a:p>
          <a:p>
            <a:endParaRPr lang="en-US" dirty="0"/>
          </a:p>
        </p:txBody>
      </p:sp>
    </p:spTree>
    <p:extLst>
      <p:ext uri="{BB962C8B-B14F-4D97-AF65-F5344CB8AC3E}">
        <p14:creationId xmlns:p14="http://schemas.microsoft.com/office/powerpoint/2010/main" val="328881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6355" y="1018309"/>
            <a:ext cx="9570027" cy="4431983"/>
          </a:xfrm>
          <a:prstGeom prst="rect">
            <a:avLst/>
          </a:prstGeom>
          <a:noFill/>
        </p:spPr>
        <p:txBody>
          <a:bodyPr wrap="square" rtlCol="0">
            <a:spAutoFit/>
          </a:bodyPr>
          <a:lstStyle/>
          <a:p>
            <a:r>
              <a:rPr lang="en-US" sz="2400" dirty="0"/>
              <a:t>Although new technologies are constantly being developed to complement current practices in creating greener structures, the common objective is that green buildings are designed to reduce the overall impact of the built environment on human health and the natural environment by: </a:t>
            </a:r>
            <a:r>
              <a:rPr lang="en-US" sz="1600" dirty="0"/>
              <a:t>(1)</a:t>
            </a:r>
            <a:endParaRPr lang="en-US" sz="1600" dirty="0" smtClean="0"/>
          </a:p>
          <a:p>
            <a:endParaRPr lang="en-US" sz="2400" dirty="0"/>
          </a:p>
          <a:p>
            <a:pPr lvl="0"/>
            <a:r>
              <a:rPr lang="en-US" sz="2400" dirty="0" smtClean="0"/>
              <a:t>	1.	Efficiently </a:t>
            </a:r>
            <a:r>
              <a:rPr lang="en-US" sz="2400" dirty="0"/>
              <a:t>using energy, water, and other </a:t>
            </a:r>
            <a:r>
              <a:rPr lang="en-US" sz="2400" dirty="0" smtClean="0"/>
              <a:t>resources</a:t>
            </a:r>
          </a:p>
          <a:p>
            <a:pPr lvl="0"/>
            <a:endParaRPr lang="en-US" sz="2400" dirty="0" smtClean="0"/>
          </a:p>
          <a:p>
            <a:pPr lvl="0"/>
            <a:r>
              <a:rPr lang="en-US" sz="2400" dirty="0"/>
              <a:t>	</a:t>
            </a:r>
            <a:r>
              <a:rPr lang="en-US" sz="2400" dirty="0" smtClean="0"/>
              <a:t>2.	Protecting </a:t>
            </a:r>
            <a:r>
              <a:rPr lang="en-US" sz="2400" dirty="0"/>
              <a:t>occupant health and improving employee </a:t>
            </a:r>
            <a:r>
              <a:rPr lang="en-US" sz="2400" dirty="0" smtClean="0"/>
              <a:t>			productivity</a:t>
            </a:r>
          </a:p>
          <a:p>
            <a:pPr lvl="0"/>
            <a:endParaRPr lang="en-US" sz="2400" dirty="0"/>
          </a:p>
          <a:p>
            <a:pPr lvl="0"/>
            <a:r>
              <a:rPr lang="en-US" sz="2400" dirty="0" smtClean="0"/>
              <a:t>	3.	Reducing </a:t>
            </a:r>
            <a:r>
              <a:rPr lang="en-US" sz="2400" dirty="0"/>
              <a:t>waste, pollution and environmental </a:t>
            </a:r>
            <a:r>
              <a:rPr lang="en-US" sz="2400" dirty="0" smtClean="0"/>
              <a:t>degradation.</a:t>
            </a:r>
            <a:endParaRPr lang="en-US" sz="2400" dirty="0"/>
          </a:p>
          <a:p>
            <a:endParaRPr lang="en-US" dirty="0"/>
          </a:p>
        </p:txBody>
      </p:sp>
    </p:spTree>
    <p:extLst>
      <p:ext uri="{BB962C8B-B14F-4D97-AF65-F5344CB8AC3E}">
        <p14:creationId xmlns:p14="http://schemas.microsoft.com/office/powerpoint/2010/main" val="1713647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60608" y="762762"/>
            <a:ext cx="2740011" cy="2637261"/>
          </a:xfrm>
          <a:prstGeom prst="rect">
            <a:avLst/>
          </a:prstGeom>
        </p:spPr>
      </p:pic>
      <p:sp>
        <p:nvSpPr>
          <p:cNvPr id="3" name="TextBox 2"/>
          <p:cNvSpPr txBox="1"/>
          <p:nvPr/>
        </p:nvSpPr>
        <p:spPr>
          <a:xfrm>
            <a:off x="540913" y="1056068"/>
            <a:ext cx="7856112" cy="3785652"/>
          </a:xfrm>
          <a:prstGeom prst="rect">
            <a:avLst/>
          </a:prstGeom>
          <a:noFill/>
        </p:spPr>
        <p:txBody>
          <a:bodyPr wrap="square" rtlCol="0">
            <a:spAutoFit/>
          </a:bodyPr>
          <a:lstStyle/>
          <a:p>
            <a:pPr marL="342900" indent="-342900">
              <a:buFont typeface="Arial" panose="020B0604020202020204" pitchFamily="34" charset="0"/>
              <a:buChar char="•"/>
            </a:pPr>
            <a:r>
              <a:rPr lang="en-US" sz="2400" u="sng" dirty="0"/>
              <a:t>Unglazed Solar Collectors </a:t>
            </a:r>
            <a:r>
              <a:rPr lang="en-US" sz="2400" dirty="0"/>
              <a:t>are primarily used to pre-heat make-up ventilation air in commercial, industrial and institutional buildings with a high ventilation load.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They </a:t>
            </a:r>
            <a:r>
              <a:rPr lang="en-US" sz="2400" dirty="0"/>
              <a:t>turn building walls or sections of walls into low cost, high performance, unglazed solar collectors.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Also </a:t>
            </a:r>
            <a:r>
              <a:rPr lang="en-US" sz="2400" dirty="0"/>
              <a:t>called, "transpired solar panels", they employ a painted perforated metal solar heat absorber that also serves as the exterior wall surface of the building. </a:t>
            </a:r>
          </a:p>
        </p:txBody>
      </p:sp>
    </p:spTree>
    <p:extLst>
      <p:ext uri="{BB962C8B-B14F-4D97-AF65-F5344CB8AC3E}">
        <p14:creationId xmlns:p14="http://schemas.microsoft.com/office/powerpoint/2010/main" val="1556765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4552" y="734096"/>
            <a:ext cx="10174310" cy="4524315"/>
          </a:xfrm>
          <a:prstGeom prst="rect">
            <a:avLst/>
          </a:prstGeom>
          <a:noFill/>
        </p:spPr>
        <p:txBody>
          <a:bodyPr wrap="square" rtlCol="0">
            <a:spAutoFit/>
          </a:bodyPr>
          <a:lstStyle/>
          <a:p>
            <a:r>
              <a:rPr lang="en-US" sz="2400" u="sng" dirty="0"/>
              <a:t>Unglazed Solar </a:t>
            </a:r>
            <a:r>
              <a:rPr lang="en-US" sz="2400" u="sng" dirty="0" smtClean="0"/>
              <a:t>Collectors – Continued</a:t>
            </a:r>
          </a:p>
          <a:p>
            <a:endParaRPr lang="en-US" sz="2400" dirty="0" smtClean="0"/>
          </a:p>
          <a:p>
            <a:pPr marL="342900" indent="-342900">
              <a:buFont typeface="Arial" panose="020B0604020202020204" pitchFamily="34" charset="0"/>
              <a:buChar char="•"/>
            </a:pPr>
            <a:r>
              <a:rPr lang="en-US" sz="2400" dirty="0" smtClean="0"/>
              <a:t>Heat </a:t>
            </a:r>
            <a:r>
              <a:rPr lang="en-US" sz="2400" dirty="0"/>
              <a:t>conducts from the absorber surface to the thermal boundary layer of air 1 mm thick on the outside of the absorber and to air that passes behind the absorber.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 </a:t>
            </a:r>
            <a:r>
              <a:rPr lang="en-US" sz="2400" dirty="0"/>
              <a:t>boundary layer of air is drawn into a nearby perforation before the heat can escape by convection to the outside air.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 </a:t>
            </a:r>
            <a:r>
              <a:rPr lang="en-US" sz="2400" dirty="0"/>
              <a:t>heated air is then drawn from behind the absorber plate into the building's ventilation system.</a:t>
            </a:r>
          </a:p>
          <a:p>
            <a:endParaRPr lang="en-US" sz="2400" dirty="0"/>
          </a:p>
        </p:txBody>
      </p:sp>
    </p:spTree>
    <p:extLst>
      <p:ext uri="{BB962C8B-B14F-4D97-AF65-F5344CB8AC3E}">
        <p14:creationId xmlns:p14="http://schemas.microsoft.com/office/powerpoint/2010/main" val="9016882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732" y="425003"/>
            <a:ext cx="1052204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A </a:t>
            </a:r>
            <a:r>
              <a:rPr lang="en-US" sz="2400" u="sng" dirty="0"/>
              <a:t>Trombe wall </a:t>
            </a:r>
            <a:r>
              <a:rPr lang="en-US" sz="2400" dirty="0"/>
              <a:t>is a passive solar heating and ventilation system consisting of an air channel sandwiched between a window and a sun-facing thermal mass.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During </a:t>
            </a:r>
            <a:r>
              <a:rPr lang="en-US" sz="2400" dirty="0"/>
              <a:t>the ventilation cycle, sunlight stores heat in the thermal mass and warms the air channel causing </a:t>
            </a:r>
            <a:r>
              <a:rPr lang="en-US" sz="2400" dirty="0" smtClean="0"/>
              <a:t>circulation through </a:t>
            </a:r>
            <a:r>
              <a:rPr lang="en-US" sz="2400" dirty="0"/>
              <a:t>vents at the top and bottom of the wall.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During </a:t>
            </a:r>
            <a:r>
              <a:rPr lang="en-US" sz="2400" dirty="0"/>
              <a:t>the heating cycle the Trombe wall radiates stored heat</a:t>
            </a:r>
          </a:p>
        </p:txBody>
      </p:sp>
      <p:pic>
        <p:nvPicPr>
          <p:cNvPr id="3" name="Picture 2"/>
          <p:cNvPicPr>
            <a:picLocks noChangeAspect="1"/>
          </p:cNvPicPr>
          <p:nvPr/>
        </p:nvPicPr>
        <p:blipFill>
          <a:blip r:embed="rId2"/>
          <a:stretch>
            <a:fillRect/>
          </a:stretch>
        </p:blipFill>
        <p:spPr>
          <a:xfrm>
            <a:off x="5354660" y="3471991"/>
            <a:ext cx="5940112" cy="3571875"/>
          </a:xfrm>
          <a:prstGeom prst="rect">
            <a:avLst/>
          </a:prstGeom>
        </p:spPr>
      </p:pic>
    </p:spTree>
    <p:extLst>
      <p:ext uri="{BB962C8B-B14F-4D97-AF65-F5344CB8AC3E}">
        <p14:creationId xmlns:p14="http://schemas.microsoft.com/office/powerpoint/2010/main" val="40105067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0157" y="656822"/>
            <a:ext cx="10071279" cy="5909310"/>
          </a:xfrm>
          <a:prstGeom prst="rect">
            <a:avLst/>
          </a:prstGeom>
          <a:noFill/>
        </p:spPr>
        <p:txBody>
          <a:bodyPr wrap="square" rtlCol="0">
            <a:spAutoFit/>
          </a:bodyPr>
          <a:lstStyle/>
          <a:p>
            <a:r>
              <a:rPr lang="en-US" sz="2400" b="1" u="sng" dirty="0"/>
              <a:t>Solar-driven </a:t>
            </a:r>
            <a:r>
              <a:rPr lang="en-US" sz="2400" b="1" u="sng" dirty="0" smtClean="0"/>
              <a:t>cooling</a:t>
            </a:r>
          </a:p>
          <a:p>
            <a:endParaRPr lang="en-US" sz="2400" i="1" u="sng" dirty="0"/>
          </a:p>
          <a:p>
            <a:pPr marL="342900" indent="-342900">
              <a:buFont typeface="Arial" panose="020B0604020202020204" pitchFamily="34" charset="0"/>
              <a:buChar char="•"/>
            </a:pPr>
            <a:r>
              <a:rPr lang="en-US" sz="2400" dirty="0" smtClean="0"/>
              <a:t>Is </a:t>
            </a:r>
            <a:r>
              <a:rPr lang="en-US" sz="2400" dirty="0"/>
              <a:t>a niche market because the economics are challenging, with the annual number of cooling hours a limiting factor.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Respectively</a:t>
            </a:r>
            <a:r>
              <a:rPr lang="en-US" sz="2400" dirty="0"/>
              <a:t>, the annual cooling hours are roughly 1000 in the Mediterranean, 2500 in Southeast Asia, and only 50 to 200 in Central Europe. However, </a:t>
            </a:r>
            <a:r>
              <a:rPr lang="en-US" sz="2400" dirty="0" smtClean="0"/>
              <a:t>system </a:t>
            </a:r>
            <a:r>
              <a:rPr lang="en-US" sz="2400" dirty="0"/>
              <a:t>construction costs dropped about 50% between 2007 and 2011.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 International </a:t>
            </a:r>
            <a:r>
              <a:rPr lang="en-US" sz="2400" dirty="0"/>
              <a:t>Energy Agency (IEA) Solar Heating and Cooling program (IEA-SHC) task groups working on further development of the technologies involved</a:t>
            </a:r>
            <a:r>
              <a:rPr lang="en-US" sz="2400" dirty="0" smtClean="0"/>
              <a:t>.</a:t>
            </a:r>
            <a:r>
              <a:rPr lang="en-US" sz="2400" dirty="0"/>
              <a:t> The International Energy Agency (IEA) Solar Heating and Cooling program (IEA-SHC) task groups working on further development of the technologies involved.</a:t>
            </a:r>
          </a:p>
          <a:p>
            <a:endParaRPr lang="en-US" dirty="0"/>
          </a:p>
        </p:txBody>
      </p:sp>
    </p:spTree>
    <p:extLst>
      <p:ext uri="{BB962C8B-B14F-4D97-AF65-F5344CB8AC3E}">
        <p14:creationId xmlns:p14="http://schemas.microsoft.com/office/powerpoint/2010/main" val="15309410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0005" y="360609"/>
            <a:ext cx="4803820" cy="6647974"/>
          </a:xfrm>
          <a:prstGeom prst="rect">
            <a:avLst/>
          </a:prstGeom>
          <a:noFill/>
        </p:spPr>
        <p:txBody>
          <a:bodyPr wrap="square" rtlCol="0">
            <a:spAutoFit/>
          </a:bodyPr>
          <a:lstStyle/>
          <a:p>
            <a:r>
              <a:rPr lang="en-US" sz="2400" b="1" dirty="0" smtClean="0"/>
              <a:t>Solar Heat-driven Ventilation</a:t>
            </a: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A </a:t>
            </a:r>
            <a:r>
              <a:rPr lang="en-US" sz="2400" dirty="0"/>
              <a:t>solar chimney (or thermal chimney) is a passive solar ventilation system composed of a hollow thermal mass connecting the interior and exterior of a building.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As </a:t>
            </a:r>
            <a:r>
              <a:rPr lang="en-US" sz="2400" dirty="0"/>
              <a:t>the chimney warms, the air inside is heated causing an updraft that pulls air through the building.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These </a:t>
            </a:r>
            <a:r>
              <a:rPr lang="en-US" sz="2400" dirty="0"/>
              <a:t>systems have been in use since Roman times and remain common in the Middle East</a:t>
            </a:r>
            <a:r>
              <a:rPr lang="en-US" sz="2400" dirty="0" smtClean="0"/>
              <a:t>. </a:t>
            </a:r>
            <a:r>
              <a:rPr lang="en-US" sz="1600" dirty="0" smtClean="0"/>
              <a:t>(6)</a:t>
            </a:r>
            <a:endParaRPr lang="en-US" sz="2400" dirty="0"/>
          </a:p>
          <a:p>
            <a:endParaRPr lang="en-US" dirty="0"/>
          </a:p>
        </p:txBody>
      </p:sp>
      <p:pic>
        <p:nvPicPr>
          <p:cNvPr id="3" name="Picture 2"/>
          <p:cNvPicPr>
            <a:picLocks noChangeAspect="1"/>
          </p:cNvPicPr>
          <p:nvPr/>
        </p:nvPicPr>
        <p:blipFill>
          <a:blip r:embed="rId2"/>
          <a:stretch>
            <a:fillRect/>
          </a:stretch>
        </p:blipFill>
        <p:spPr>
          <a:xfrm>
            <a:off x="6014434" y="360609"/>
            <a:ext cx="5615487" cy="3470352"/>
          </a:xfrm>
          <a:prstGeom prst="rect">
            <a:avLst/>
          </a:prstGeom>
        </p:spPr>
      </p:pic>
      <p:pic>
        <p:nvPicPr>
          <p:cNvPr id="4" name="Picture 3"/>
          <p:cNvPicPr>
            <a:picLocks noChangeAspect="1"/>
          </p:cNvPicPr>
          <p:nvPr/>
        </p:nvPicPr>
        <p:blipFill>
          <a:blip r:embed="rId3"/>
          <a:stretch>
            <a:fillRect/>
          </a:stretch>
        </p:blipFill>
        <p:spPr>
          <a:xfrm>
            <a:off x="7868992" y="3830961"/>
            <a:ext cx="3760929" cy="2471080"/>
          </a:xfrm>
          <a:prstGeom prst="rect">
            <a:avLst/>
          </a:prstGeom>
        </p:spPr>
      </p:pic>
      <p:sp>
        <p:nvSpPr>
          <p:cNvPr id="5" name="TextBox 4"/>
          <p:cNvSpPr txBox="1"/>
          <p:nvPr/>
        </p:nvSpPr>
        <p:spPr>
          <a:xfrm>
            <a:off x="5769735" y="4108361"/>
            <a:ext cx="1777285" cy="1200329"/>
          </a:xfrm>
          <a:prstGeom prst="rect">
            <a:avLst/>
          </a:prstGeom>
          <a:noFill/>
        </p:spPr>
        <p:txBody>
          <a:bodyPr wrap="square" rtlCol="0">
            <a:spAutoFit/>
          </a:bodyPr>
          <a:lstStyle/>
          <a:p>
            <a:r>
              <a:rPr lang="en-US" dirty="0" smtClean="0"/>
              <a:t>Zion National Park Visitors Center, Solar Chimneys</a:t>
            </a:r>
            <a:endParaRPr lang="en-US" dirty="0"/>
          </a:p>
        </p:txBody>
      </p:sp>
    </p:spTree>
    <p:extLst>
      <p:ext uri="{BB962C8B-B14F-4D97-AF65-F5344CB8AC3E}">
        <p14:creationId xmlns:p14="http://schemas.microsoft.com/office/powerpoint/2010/main" val="2336439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59" y="927279"/>
            <a:ext cx="10637949" cy="5632311"/>
          </a:xfrm>
          <a:prstGeom prst="rect">
            <a:avLst/>
          </a:prstGeom>
          <a:noFill/>
        </p:spPr>
        <p:txBody>
          <a:bodyPr wrap="square" rtlCol="0">
            <a:spAutoFit/>
          </a:bodyPr>
          <a:lstStyle/>
          <a:p>
            <a:r>
              <a:rPr lang="en-US" sz="2400" b="1" dirty="0" smtClean="0"/>
              <a:t>Medium-temperature Collectors</a:t>
            </a:r>
          </a:p>
          <a:p>
            <a:endParaRPr lang="en-US" sz="2400" dirty="0" smtClean="0"/>
          </a:p>
          <a:p>
            <a:pPr marL="342900" indent="-342900">
              <a:buFont typeface="Arial" panose="020B0604020202020204" pitchFamily="34" charset="0"/>
              <a:buChar char="•"/>
            </a:pPr>
            <a:r>
              <a:rPr lang="en-US" sz="2400" dirty="0" smtClean="0"/>
              <a:t>These </a:t>
            </a:r>
            <a:r>
              <a:rPr lang="en-US" sz="2400" dirty="0"/>
              <a:t>collectors could be used to produce approximately 50% and more of the hot water needed for residential and commercial use in the United States</a:t>
            </a:r>
            <a:r>
              <a:rPr lang="en-US" sz="2400" dirty="0" smtClean="0"/>
              <a:t>.</a:t>
            </a:r>
            <a:r>
              <a:rPr lang="en-US" sz="2400" dirty="0"/>
              <a:t> </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In </a:t>
            </a:r>
            <a:r>
              <a:rPr lang="en-US" sz="2400" dirty="0"/>
              <a:t>the United States, a typical system costs $4000–$6000 retail ($1400 to $2200 wholesale for the materials) and 30% of the system qualifies for a federal tax credit + additional state credit exists in about half of the states.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Solar </a:t>
            </a:r>
            <a:r>
              <a:rPr lang="en-US" sz="2400" dirty="0"/>
              <a:t>thermal energy can be useful for drying wood for construction and wood fuels such as wood chips for combustion.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Solar </a:t>
            </a:r>
            <a:r>
              <a:rPr lang="en-US" sz="2400" dirty="0"/>
              <a:t>is also used for food products such as fruits, grains, and fish. Crop drying by solar means is environmentally friendly as well as cost effective while improving the quality. The less money it takes to make a product, the less it can be sold for,</a:t>
            </a:r>
          </a:p>
        </p:txBody>
      </p:sp>
    </p:spTree>
    <p:extLst>
      <p:ext uri="{BB962C8B-B14F-4D97-AF65-F5344CB8AC3E}">
        <p14:creationId xmlns:p14="http://schemas.microsoft.com/office/powerpoint/2010/main" val="6911382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518" y="296215"/>
            <a:ext cx="5731099" cy="6001643"/>
          </a:xfrm>
          <a:prstGeom prst="rect">
            <a:avLst/>
          </a:prstGeom>
          <a:noFill/>
        </p:spPr>
        <p:txBody>
          <a:bodyPr wrap="square" rtlCol="0">
            <a:spAutoFit/>
          </a:bodyPr>
          <a:lstStyle/>
          <a:p>
            <a:r>
              <a:rPr lang="en-US" sz="2400" b="1" dirty="0" smtClean="0"/>
              <a:t>High-temperature Collectors</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The </a:t>
            </a:r>
            <a:r>
              <a:rPr lang="en-US" sz="2400" dirty="0"/>
              <a:t>efficiency of heat engines increases with the temperature of the heat source.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To </a:t>
            </a:r>
            <a:r>
              <a:rPr lang="en-US" sz="2400" dirty="0"/>
              <a:t>achieve this in solar thermal energy plants, solar radiation is concentrated by mirrors or lenses to obtain higher temperatures – a technique called Concentrated Solar Power (CSP).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 </a:t>
            </a:r>
            <a:r>
              <a:rPr lang="en-US" sz="2400" dirty="0"/>
              <a:t>practical effect of high efficiencies is to reduce the plant's collector size and total land use per unit power generated, reducing the environmental impacts of a power plant as well as its expense.</a:t>
            </a:r>
          </a:p>
        </p:txBody>
      </p:sp>
      <p:pic>
        <p:nvPicPr>
          <p:cNvPr id="3" name="Picture 2"/>
          <p:cNvPicPr>
            <a:picLocks noChangeAspect="1"/>
          </p:cNvPicPr>
          <p:nvPr/>
        </p:nvPicPr>
        <p:blipFill>
          <a:blip r:embed="rId2"/>
          <a:stretch>
            <a:fillRect/>
          </a:stretch>
        </p:blipFill>
        <p:spPr>
          <a:xfrm>
            <a:off x="7121749" y="2196116"/>
            <a:ext cx="4106047" cy="2762250"/>
          </a:xfrm>
          <a:prstGeom prst="rect">
            <a:avLst/>
          </a:prstGeom>
        </p:spPr>
      </p:pic>
    </p:spTree>
    <p:extLst>
      <p:ext uri="{BB962C8B-B14F-4D97-AF65-F5344CB8AC3E}">
        <p14:creationId xmlns:p14="http://schemas.microsoft.com/office/powerpoint/2010/main" val="4332975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5763" y="772732"/>
            <a:ext cx="10225826" cy="4524315"/>
          </a:xfrm>
          <a:prstGeom prst="rect">
            <a:avLst/>
          </a:prstGeom>
          <a:noFill/>
        </p:spPr>
        <p:txBody>
          <a:bodyPr wrap="square" rtlCol="0">
            <a:spAutoFit/>
          </a:bodyPr>
          <a:lstStyle/>
          <a:p>
            <a:r>
              <a:rPr lang="en-US" sz="2400" dirty="0" smtClean="0"/>
              <a:t>Of the three heating techniques identified here the low and medium  techniques are most practical to be used in a residential and small commercial green building projects.</a:t>
            </a:r>
          </a:p>
          <a:p>
            <a:endParaRPr lang="en-US" sz="2400" dirty="0"/>
          </a:p>
          <a:p>
            <a:r>
              <a:rPr lang="en-US" sz="2400" dirty="0" smtClean="0"/>
              <a:t>As explained above each of these systems can be used to heat, cool and ventilate a building.  By using these techniques the green builder can address the concerns about sustainability and the environment expressed through the LEED program.</a:t>
            </a:r>
          </a:p>
          <a:p>
            <a:endParaRPr lang="en-US" sz="2400" dirty="0"/>
          </a:p>
          <a:p>
            <a:endParaRPr lang="en-US" sz="2400" dirty="0" smtClean="0"/>
          </a:p>
          <a:p>
            <a:r>
              <a:rPr lang="en-US" sz="2400" dirty="0"/>
              <a:t>"When we tug at a single thing in nature, we find it attached to the rest of the world."</a:t>
            </a:r>
          </a:p>
          <a:p>
            <a:r>
              <a:rPr lang="en-US" sz="2400" dirty="0"/>
              <a:t>John Muir</a:t>
            </a:r>
          </a:p>
        </p:txBody>
      </p:sp>
    </p:spTree>
    <p:extLst>
      <p:ext uri="{BB962C8B-B14F-4D97-AF65-F5344CB8AC3E}">
        <p14:creationId xmlns:p14="http://schemas.microsoft.com/office/powerpoint/2010/main" val="27188758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4856" y="1056068"/>
            <a:ext cx="9594761" cy="5355312"/>
          </a:xfrm>
          <a:prstGeom prst="rect">
            <a:avLst/>
          </a:prstGeom>
          <a:noFill/>
        </p:spPr>
        <p:txBody>
          <a:bodyPr wrap="square" rtlCol="0">
            <a:spAutoFit/>
          </a:bodyPr>
          <a:lstStyle/>
          <a:p>
            <a:r>
              <a:rPr lang="en-US" b="1" dirty="0" smtClean="0"/>
              <a:t>References:</a:t>
            </a:r>
          </a:p>
          <a:p>
            <a:endParaRPr lang="en-US" b="1" dirty="0"/>
          </a:p>
          <a:p>
            <a:pPr marL="342900" indent="-342900">
              <a:buAutoNum type="arabicPeriod"/>
            </a:pPr>
            <a:r>
              <a:rPr lang="en-US" u="sng" dirty="0" smtClean="0">
                <a:hlinkClick r:id="rId2"/>
              </a:rPr>
              <a:t>http</a:t>
            </a:r>
            <a:r>
              <a:rPr lang="en-US" u="sng" dirty="0">
                <a:hlinkClick r:id="rId2"/>
              </a:rPr>
              <a:t>://</a:t>
            </a:r>
            <a:r>
              <a:rPr lang="en-US" u="sng" dirty="0" smtClean="0">
                <a:hlinkClick r:id="rId2"/>
              </a:rPr>
              <a:t>en.wikipedia.org/wiki/Green_building</a:t>
            </a:r>
            <a:endParaRPr lang="en-US" dirty="0" smtClean="0"/>
          </a:p>
          <a:p>
            <a:pPr marL="342900" indent="-342900">
              <a:buFontTx/>
              <a:buAutoNum type="arabicPeriod"/>
            </a:pPr>
            <a:r>
              <a:rPr lang="en-US" b="1" dirty="0" smtClean="0"/>
              <a:t>How </a:t>
            </a:r>
            <a:r>
              <a:rPr lang="en-US" b="1" dirty="0"/>
              <a:t>Building Green Got Its Start, </a:t>
            </a:r>
            <a:r>
              <a:rPr lang="en-US" dirty="0"/>
              <a:t>written by: </a:t>
            </a:r>
            <a:r>
              <a:rPr lang="en-US" dirty="0" err="1" smtClean="0"/>
              <a:t>Bstone</a:t>
            </a:r>
            <a:r>
              <a:rPr lang="en-US" dirty="0" smtClean="0"/>
              <a:t> • edited </a:t>
            </a:r>
            <a:r>
              <a:rPr lang="en-US" dirty="0"/>
              <a:t>by: Laurie </a:t>
            </a:r>
            <a:r>
              <a:rPr lang="en-US" dirty="0" err="1" smtClean="0"/>
              <a:t>Patsalides</a:t>
            </a:r>
            <a:r>
              <a:rPr lang="en-US" dirty="0" smtClean="0"/>
              <a:t> • updated</a:t>
            </a:r>
            <a:r>
              <a:rPr lang="en-US" dirty="0"/>
              <a:t>: </a:t>
            </a:r>
            <a:r>
              <a:rPr lang="en-US" dirty="0" smtClean="0"/>
              <a:t>5/2/2011</a:t>
            </a:r>
          </a:p>
          <a:p>
            <a:pPr marL="342900" indent="-342900">
              <a:buFontTx/>
              <a:buAutoNum type="arabicPeriod"/>
            </a:pPr>
            <a:r>
              <a:rPr lang="en-US" dirty="0" smtClean="0">
                <a:hlinkClick r:id="rId3"/>
              </a:rPr>
              <a:t>http</a:t>
            </a:r>
            <a:r>
              <a:rPr lang="en-US" dirty="0">
                <a:hlinkClick r:id="rId3"/>
              </a:rPr>
              <a:t>://</a:t>
            </a:r>
            <a:r>
              <a:rPr lang="en-US" dirty="0" smtClean="0">
                <a:hlinkClick r:id="rId3"/>
              </a:rPr>
              <a:t>www.brighthub.com/environment/green-living/articles/51601.aspx</a:t>
            </a:r>
            <a:r>
              <a:rPr lang="en-US" dirty="0" smtClean="0"/>
              <a:t>   </a:t>
            </a:r>
          </a:p>
          <a:p>
            <a:pPr marL="342900" indent="-342900">
              <a:buFontTx/>
              <a:buAutoNum type="arabicPeriod"/>
            </a:pPr>
            <a:r>
              <a:rPr lang="en-US" dirty="0" smtClean="0">
                <a:hlinkClick r:id="rId4"/>
              </a:rPr>
              <a:t>http</a:t>
            </a:r>
            <a:r>
              <a:rPr lang="en-US" dirty="0">
                <a:hlinkClick r:id="rId4"/>
              </a:rPr>
              <a:t>://</a:t>
            </a:r>
            <a:r>
              <a:rPr lang="en-US" dirty="0" smtClean="0">
                <a:hlinkClick r:id="rId4"/>
              </a:rPr>
              <a:t>www.usgbc.org/leed</a:t>
            </a:r>
            <a:r>
              <a:rPr lang="en-US" dirty="0" smtClean="0"/>
              <a:t>  </a:t>
            </a:r>
          </a:p>
          <a:p>
            <a:pPr marL="342900" indent="-342900">
              <a:buFontTx/>
              <a:buAutoNum type="arabicPeriod"/>
            </a:pPr>
            <a:r>
              <a:rPr lang="en-US" dirty="0">
                <a:hlinkClick r:id="rId5"/>
              </a:rPr>
              <a:t>http://</a:t>
            </a:r>
            <a:r>
              <a:rPr lang="en-US" dirty="0" smtClean="0">
                <a:hlinkClick r:id="rId5"/>
              </a:rPr>
              <a:t>www.seia.org/policy/solar-technology/solar-heating-cooling</a:t>
            </a:r>
            <a:endParaRPr lang="en-US" dirty="0" smtClean="0"/>
          </a:p>
          <a:p>
            <a:pPr marL="342900" indent="-342900">
              <a:buFontTx/>
              <a:buAutoNum type="arabicPeriod"/>
            </a:pPr>
            <a:r>
              <a:rPr lang="en-US" dirty="0">
                <a:hlinkClick r:id="rId6"/>
              </a:rPr>
              <a:t>http://</a:t>
            </a:r>
            <a:r>
              <a:rPr lang="en-US" dirty="0" smtClean="0">
                <a:hlinkClick r:id="rId6"/>
              </a:rPr>
              <a:t>commons.wikimedia.org/wiki/File:Zion_Visitors_Center_Cool_Tower.PNG</a:t>
            </a:r>
            <a:endParaRPr lang="en-US" dirty="0" smtClean="0"/>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dirty="0" smtClean="0"/>
          </a:p>
          <a:p>
            <a:pPr marL="342900" indent="-342900">
              <a:buFontTx/>
              <a:buAutoNum type="arabicPeriod"/>
            </a:pPr>
            <a:endParaRPr lang="en-US" dirty="0"/>
          </a:p>
          <a:p>
            <a:pPr marL="342900" indent="-342900">
              <a:buFontTx/>
              <a:buAutoNum type="arabicPeriod"/>
            </a:pPr>
            <a:endParaRPr lang="en-US" dirty="0"/>
          </a:p>
          <a:p>
            <a:endParaRPr lang="en-US" dirty="0"/>
          </a:p>
          <a:p>
            <a:endParaRPr lang="en-US" dirty="0"/>
          </a:p>
          <a:p>
            <a:endParaRPr lang="en-US" dirty="0" smtClean="0"/>
          </a:p>
          <a:p>
            <a:endParaRPr lang="en-US" dirty="0"/>
          </a:p>
          <a:p>
            <a:endParaRPr lang="en-US" b="1" dirty="0"/>
          </a:p>
        </p:txBody>
      </p:sp>
    </p:spTree>
    <p:extLst>
      <p:ext uri="{BB962C8B-B14F-4D97-AF65-F5344CB8AC3E}">
        <p14:creationId xmlns:p14="http://schemas.microsoft.com/office/powerpoint/2010/main" val="2781549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2382" y="1018309"/>
            <a:ext cx="9746673"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t>Green building brings together a vast array of practices, techniques, and skills to reduce and ultimately eliminate the impacts of buildings on the environment and human health.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It </a:t>
            </a:r>
            <a:r>
              <a:rPr lang="en-US" sz="2400" dirty="0"/>
              <a:t>often emphasizes taking advantage of renewable resources, e.g., using sunlight through passive solar, active solar, and photovoltaic equipment, and using plants and trees through green roofs, rain gardens, and reduction of rainwater run-off.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Many </a:t>
            </a:r>
            <a:r>
              <a:rPr lang="en-US" sz="2400" dirty="0"/>
              <a:t>other techniques are used, such as using low-impact building materials or using packed gravel or permeable concrete instead of conventional concrete or asphalt to enhance replenishment of ground water.</a:t>
            </a:r>
          </a:p>
        </p:txBody>
      </p:sp>
    </p:spTree>
    <p:extLst>
      <p:ext uri="{BB962C8B-B14F-4D97-AF65-F5344CB8AC3E}">
        <p14:creationId xmlns:p14="http://schemas.microsoft.com/office/powerpoint/2010/main" val="2697917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2445" y="800100"/>
            <a:ext cx="10505210" cy="4524315"/>
          </a:xfrm>
          <a:prstGeom prst="rect">
            <a:avLst/>
          </a:prstGeom>
          <a:noFill/>
        </p:spPr>
        <p:txBody>
          <a:bodyPr wrap="square" rtlCol="0">
            <a:spAutoFit/>
          </a:bodyPr>
          <a:lstStyle/>
          <a:p>
            <a:endParaRPr lang="en-US" sz="2400" dirty="0" smtClean="0"/>
          </a:p>
          <a:p>
            <a:endParaRPr lang="en-US" sz="2400" dirty="0" smtClean="0"/>
          </a:p>
          <a:p>
            <a:r>
              <a:rPr lang="en-US" sz="2400" dirty="0" smtClean="0"/>
              <a:t>Green </a:t>
            </a:r>
            <a:r>
              <a:rPr lang="en-US" sz="2400" dirty="0"/>
              <a:t>building is defined by the Office of the Federal Environmental</a:t>
            </a:r>
          </a:p>
          <a:p>
            <a:r>
              <a:rPr lang="en-US" sz="2400" dirty="0"/>
              <a:t>Executive as “the practice of: </a:t>
            </a:r>
            <a:r>
              <a:rPr lang="en-US" sz="1600" dirty="0"/>
              <a:t>(1)</a:t>
            </a:r>
            <a:endParaRPr lang="en-US" sz="1600" dirty="0" smtClean="0"/>
          </a:p>
          <a:p>
            <a:endParaRPr lang="en-US" sz="2400" dirty="0"/>
          </a:p>
          <a:p>
            <a:pPr marL="342900" indent="-342900">
              <a:buFont typeface="Arial" panose="020B0604020202020204" pitchFamily="34" charset="0"/>
              <a:buChar char="•"/>
            </a:pPr>
            <a:r>
              <a:rPr lang="en-US" sz="2400" dirty="0" smtClean="0"/>
              <a:t>Increasing the efficiency with which buildings and their sites use energy, water, and materials, </a:t>
            </a:r>
            <a:r>
              <a:rPr lang="en-US" sz="2400" dirty="0"/>
              <a:t>and </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Reducing building impacts of human health and the environment, through better siting, design, construction, operation, maintenance, and removal throughout the complete life cycle.”</a:t>
            </a:r>
          </a:p>
          <a:p>
            <a:endParaRPr lang="en-US" sz="2400" dirty="0"/>
          </a:p>
        </p:txBody>
      </p:sp>
    </p:spTree>
    <p:extLst>
      <p:ext uri="{BB962C8B-B14F-4D97-AF65-F5344CB8AC3E}">
        <p14:creationId xmlns:p14="http://schemas.microsoft.com/office/powerpoint/2010/main" val="2447203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History of Green </a:t>
            </a:r>
            <a:r>
              <a:rPr lang="en-US" b="1" u="sng" dirty="0" smtClean="0"/>
              <a:t>Building  </a:t>
            </a:r>
            <a:r>
              <a:rPr lang="en-US" sz="1600" dirty="0" smtClean="0"/>
              <a:t>(2)</a:t>
            </a:r>
            <a:r>
              <a:rPr lang="en-US" dirty="0"/>
              <a:t/>
            </a:r>
            <a:br>
              <a:rPr lang="en-US" dirty="0"/>
            </a:br>
            <a:endParaRPr lang="en-US" dirty="0"/>
          </a:p>
        </p:txBody>
      </p:sp>
      <p:sp>
        <p:nvSpPr>
          <p:cNvPr id="3" name="Content Placeholder 2"/>
          <p:cNvSpPr>
            <a:spLocks noGrp="1"/>
          </p:cNvSpPr>
          <p:nvPr>
            <p:ph idx="1"/>
          </p:nvPr>
        </p:nvSpPr>
        <p:spPr>
          <a:xfrm>
            <a:off x="838200" y="1226127"/>
            <a:ext cx="7557655" cy="4950836"/>
          </a:xfrm>
        </p:spPr>
        <p:txBody>
          <a:bodyPr>
            <a:normAutofit fontScale="92500"/>
          </a:bodyPr>
          <a:lstStyle/>
          <a:p>
            <a:r>
              <a:rPr lang="en-US" b="1" dirty="0"/>
              <a:t>How Building Green Got Its </a:t>
            </a:r>
            <a:r>
              <a:rPr lang="en-US" b="1" dirty="0" smtClean="0"/>
              <a:t>Start </a:t>
            </a:r>
            <a:r>
              <a:rPr lang="en-US" sz="1400" dirty="0" smtClean="0"/>
              <a:t>written </a:t>
            </a:r>
            <a:r>
              <a:rPr lang="en-US" sz="1400" dirty="0"/>
              <a:t>by: </a:t>
            </a:r>
            <a:r>
              <a:rPr lang="en-US" sz="1400" dirty="0" smtClean="0"/>
              <a:t>Bstone edited </a:t>
            </a:r>
            <a:r>
              <a:rPr lang="en-US" sz="1400" dirty="0"/>
              <a:t>by: Laurie </a:t>
            </a:r>
            <a:r>
              <a:rPr lang="en-US" sz="1400" dirty="0" smtClean="0"/>
              <a:t>Patsalides updated</a:t>
            </a:r>
            <a:r>
              <a:rPr lang="en-US" sz="1400" dirty="0"/>
              <a:t>: 5/2/2011</a:t>
            </a:r>
          </a:p>
          <a:p>
            <a:pPr lvl="1"/>
            <a:r>
              <a:rPr lang="en-US" dirty="0"/>
              <a:t>Individuals and companies have only been building green </a:t>
            </a:r>
            <a:r>
              <a:rPr lang="en-US" dirty="0" smtClean="0"/>
              <a:t>homes (buildings) </a:t>
            </a:r>
            <a:r>
              <a:rPr lang="en-US" dirty="0"/>
              <a:t>for the past thirty years; still, within that time, the green movement has been constantly growing. </a:t>
            </a:r>
            <a:endParaRPr lang="en-US" dirty="0" smtClean="0"/>
          </a:p>
          <a:p>
            <a:pPr marL="457200" lvl="1" indent="0">
              <a:buNone/>
            </a:pPr>
            <a:endParaRPr lang="en-US" dirty="0" smtClean="0"/>
          </a:p>
          <a:p>
            <a:pPr lvl="1"/>
            <a:r>
              <a:rPr lang="en-US" dirty="0"/>
              <a:t>The history of green building dates back much further than the 1970's</a:t>
            </a:r>
            <a:r>
              <a:rPr lang="en-US" dirty="0" smtClean="0"/>
              <a:t>.</a:t>
            </a:r>
          </a:p>
          <a:p>
            <a:pPr marL="457200" lvl="1" indent="0">
              <a:buNone/>
            </a:pPr>
            <a:r>
              <a:rPr lang="en-US" dirty="0" smtClean="0"/>
              <a:t> </a:t>
            </a:r>
          </a:p>
          <a:p>
            <a:pPr lvl="1"/>
            <a:r>
              <a:rPr lang="en-US" dirty="0"/>
              <a:t>It was in the midst of the industrial revolution that Henri Becquerel first witnessed the transformation of solar energy into electrical energy, known as photovoltaic power. Around this time, the late 1800's to early 1900's, a number of solar power plants were built to utilize the sun's energy for steam power. </a:t>
            </a:r>
          </a:p>
        </p:txBody>
      </p:sp>
      <p:pic>
        <p:nvPicPr>
          <p:cNvPr id="4" name="Picture 3"/>
          <p:cNvPicPr>
            <a:picLocks noChangeAspect="1"/>
          </p:cNvPicPr>
          <p:nvPr/>
        </p:nvPicPr>
        <p:blipFill>
          <a:blip r:embed="rId2"/>
          <a:stretch>
            <a:fillRect/>
          </a:stretch>
        </p:blipFill>
        <p:spPr>
          <a:xfrm>
            <a:off x="8571433" y="1226127"/>
            <a:ext cx="3320961" cy="2749695"/>
          </a:xfrm>
          <a:prstGeom prst="rect">
            <a:avLst/>
          </a:prstGeom>
        </p:spPr>
      </p:pic>
      <p:sp>
        <p:nvSpPr>
          <p:cNvPr id="5" name="TextBox 4"/>
          <p:cNvSpPr txBox="1"/>
          <p:nvPr/>
        </p:nvSpPr>
        <p:spPr>
          <a:xfrm>
            <a:off x="8582891" y="4343400"/>
            <a:ext cx="3304309" cy="646331"/>
          </a:xfrm>
          <a:prstGeom prst="rect">
            <a:avLst/>
          </a:prstGeom>
          <a:noFill/>
        </p:spPr>
        <p:txBody>
          <a:bodyPr wrap="square" rtlCol="0">
            <a:spAutoFit/>
          </a:bodyPr>
          <a:lstStyle/>
          <a:p>
            <a:pPr algn="ctr"/>
            <a:r>
              <a:rPr lang="en-US" dirty="0" smtClean="0"/>
              <a:t>Henri Becquerel’s Solar Energy Device</a:t>
            </a:r>
            <a:endParaRPr lang="en-US" dirty="0"/>
          </a:p>
        </p:txBody>
      </p:sp>
    </p:spTree>
    <p:extLst>
      <p:ext uri="{BB962C8B-B14F-4D97-AF65-F5344CB8AC3E}">
        <p14:creationId xmlns:p14="http://schemas.microsoft.com/office/powerpoint/2010/main" val="654309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0" y="862445"/>
            <a:ext cx="6858000" cy="5909310"/>
          </a:xfrm>
          <a:prstGeom prst="rect">
            <a:avLst/>
          </a:prstGeom>
          <a:noFill/>
        </p:spPr>
        <p:txBody>
          <a:bodyPr wrap="square" rtlCol="0">
            <a:spAutoFit/>
          </a:bodyPr>
          <a:lstStyle/>
          <a:p>
            <a:pPr marL="742950" lvl="1" indent="-285750">
              <a:buFont typeface="Arial" panose="020B0604020202020204" pitchFamily="34" charset="0"/>
              <a:buChar char="•"/>
            </a:pPr>
            <a:r>
              <a:rPr lang="en-US" sz="2400" dirty="0" smtClean="0"/>
              <a:t>In the 1950's, solar energy was used on an extremely small-scale, making way for the solar panel solution twenty years later</a:t>
            </a:r>
            <a:r>
              <a:rPr lang="en-US" sz="2400" dirty="0"/>
              <a:t>. </a:t>
            </a:r>
            <a:r>
              <a:rPr lang="en-US" sz="1600" dirty="0" smtClean="0"/>
              <a:t>(2)</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r>
              <a:rPr lang="en-US" sz="2400" dirty="0"/>
              <a:t>During the energy crisis of the 1970's, green building moved from research and development to reality. </a:t>
            </a:r>
            <a:endParaRPr lang="en-US" sz="2400" dirty="0" smtClean="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smtClean="0"/>
              <a:t>Builders </a:t>
            </a:r>
            <a:r>
              <a:rPr lang="en-US" sz="2400" dirty="0"/>
              <a:t>and designers were looking for a way to reduce the reliance of buildings and homes on fossil fuels. </a:t>
            </a:r>
            <a:endParaRPr lang="en-US" sz="2400" dirty="0" smtClean="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smtClean="0"/>
              <a:t>Solar </a:t>
            </a:r>
            <a:r>
              <a:rPr lang="en-US" sz="2400" dirty="0"/>
              <a:t>panels were used to make more environmentally friendly homes, although only in small numbers due to high initial costs.</a:t>
            </a:r>
          </a:p>
          <a:p>
            <a:pPr marL="742950" lvl="1" indent="-285750">
              <a:buFont typeface="Arial" panose="020B0604020202020204" pitchFamily="34" charset="0"/>
              <a:buChar char="•"/>
            </a:pPr>
            <a:endParaRPr lang="en-US" sz="2400" dirty="0"/>
          </a:p>
        </p:txBody>
      </p:sp>
      <p:pic>
        <p:nvPicPr>
          <p:cNvPr id="3" name="Picture 2"/>
          <p:cNvPicPr>
            <a:picLocks noChangeAspect="1"/>
          </p:cNvPicPr>
          <p:nvPr/>
        </p:nvPicPr>
        <p:blipFill>
          <a:blip r:embed="rId2"/>
          <a:stretch>
            <a:fillRect/>
          </a:stretch>
        </p:blipFill>
        <p:spPr>
          <a:xfrm>
            <a:off x="713509" y="1033029"/>
            <a:ext cx="3886200" cy="1924050"/>
          </a:xfrm>
          <a:prstGeom prst="rect">
            <a:avLst/>
          </a:prstGeom>
        </p:spPr>
      </p:pic>
      <p:pic>
        <p:nvPicPr>
          <p:cNvPr id="4" name="Picture 3"/>
          <p:cNvPicPr>
            <a:picLocks noChangeAspect="1"/>
          </p:cNvPicPr>
          <p:nvPr/>
        </p:nvPicPr>
        <p:blipFill>
          <a:blip r:embed="rId3"/>
          <a:stretch>
            <a:fillRect/>
          </a:stretch>
        </p:blipFill>
        <p:spPr>
          <a:xfrm>
            <a:off x="713508" y="3792682"/>
            <a:ext cx="3231005" cy="1940847"/>
          </a:xfrm>
          <a:prstGeom prst="rect">
            <a:avLst/>
          </a:prstGeom>
        </p:spPr>
      </p:pic>
    </p:spTree>
    <p:extLst>
      <p:ext uri="{BB962C8B-B14F-4D97-AF65-F5344CB8AC3E}">
        <p14:creationId xmlns:p14="http://schemas.microsoft.com/office/powerpoint/2010/main" val="445786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882" y="301336"/>
            <a:ext cx="5340927" cy="6647065"/>
          </a:xfrm>
          <a:prstGeom prst="rect">
            <a:avLst/>
          </a:prstGeom>
          <a:noFill/>
        </p:spPr>
        <p:txBody>
          <a:bodyPr wrap="square" rtlCol="0">
            <a:spAutoFit/>
          </a:bodyPr>
          <a:lstStyle/>
          <a:p>
            <a:pPr marL="285750" indent="-285750">
              <a:buFont typeface="Arial" panose="020B0604020202020204" pitchFamily="34" charset="0"/>
              <a:buChar char="•"/>
            </a:pPr>
            <a:r>
              <a:rPr lang="en-US" sz="2400" dirty="0"/>
              <a:t>Since then, developers have been able to construct more efficient and less expensive solar panels, making solar energy more of a reality. </a:t>
            </a:r>
            <a:r>
              <a:rPr lang="en-US" sz="1600" dirty="0" smtClean="0"/>
              <a:t>(2)</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Also</a:t>
            </a:r>
            <a:r>
              <a:rPr lang="en-US" sz="2400" dirty="0"/>
              <a:t>, during this transition period, designers and consumers started wondering, if solar panels can make buildings more efficient, lower energy bills, and reduce the negative impact on the environment, what other steps can be taken to build even greener homes? </a:t>
            </a: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Now</a:t>
            </a:r>
            <a:r>
              <a:rPr lang="en-US" sz="2400" dirty="0"/>
              <a:t>, Eco construction involves so much more than simply using solar panels.</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2"/>
          <a:stretch>
            <a:fillRect/>
          </a:stretch>
        </p:blipFill>
        <p:spPr>
          <a:xfrm>
            <a:off x="7055908" y="794905"/>
            <a:ext cx="4041583" cy="4453535"/>
          </a:xfrm>
          <a:prstGeom prst="rect">
            <a:avLst/>
          </a:prstGeom>
        </p:spPr>
      </p:pic>
      <p:sp>
        <p:nvSpPr>
          <p:cNvPr id="4" name="TextBox 3"/>
          <p:cNvSpPr txBox="1"/>
          <p:nvPr/>
        </p:nvSpPr>
        <p:spPr>
          <a:xfrm>
            <a:off x="7055427" y="5517573"/>
            <a:ext cx="4031673" cy="369332"/>
          </a:xfrm>
          <a:prstGeom prst="rect">
            <a:avLst/>
          </a:prstGeom>
          <a:noFill/>
        </p:spPr>
        <p:txBody>
          <a:bodyPr wrap="square" rtlCol="0">
            <a:spAutoFit/>
          </a:bodyPr>
          <a:lstStyle/>
          <a:p>
            <a:pPr algn="ctr"/>
            <a:r>
              <a:rPr lang="en-US" dirty="0" smtClean="0"/>
              <a:t>1970’s Gas Crisis – Line at Gas Station</a:t>
            </a:r>
            <a:endParaRPr lang="en-US" dirty="0"/>
          </a:p>
        </p:txBody>
      </p:sp>
    </p:spTree>
    <p:extLst>
      <p:ext uri="{BB962C8B-B14F-4D97-AF65-F5344CB8AC3E}">
        <p14:creationId xmlns:p14="http://schemas.microsoft.com/office/powerpoint/2010/main" val="1372081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2566</Words>
  <Application>Microsoft Office PowerPoint</Application>
  <PresentationFormat>Widescreen</PresentationFormat>
  <Paragraphs>308</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Times New Roman</vt:lpstr>
      <vt:lpstr>Office Theme</vt:lpstr>
      <vt:lpstr>Green Buildings – Part 1</vt:lpstr>
      <vt:lpstr>Introduction</vt:lpstr>
      <vt:lpstr>What is Green Building?  (1) </vt:lpstr>
      <vt:lpstr>PowerPoint Presentation</vt:lpstr>
      <vt:lpstr>PowerPoint Presentation</vt:lpstr>
      <vt:lpstr>PowerPoint Presentation</vt:lpstr>
      <vt:lpstr>History of Green Building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BUILDINGS AGRICULTURAL SUSTAINABLE ENERGY EDUCATION NETWORK (ASEEN)</dc:title>
  <dc:creator>Sargent, John</dc:creator>
  <cp:lastModifiedBy>Kane, Steven</cp:lastModifiedBy>
  <cp:revision>37</cp:revision>
  <dcterms:created xsi:type="dcterms:W3CDTF">2014-12-03T15:59:23Z</dcterms:created>
  <dcterms:modified xsi:type="dcterms:W3CDTF">2015-06-29T14:38:08Z</dcterms:modified>
</cp:coreProperties>
</file>