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62" r:id="rId12"/>
    <p:sldId id="272" r:id="rId13"/>
    <p:sldId id="273" r:id="rId14"/>
    <p:sldId id="261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3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B1436-6B28-4096-8144-DF6C497BB6D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FAFDE-71BA-462B-B226-1C3690776F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7E6066-D732-463A-9494-B9446FDD66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39F07E2-5C32-4AC3-9134-7EE42B2F35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F6ED10-08AB-45B6-9FF7-B4157F0DCD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E1A17-4C56-40C2-A9B4-D8693F65B3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5405D7-F4B3-4A70-9534-89A066DC84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902BD-E21A-47D4-80BE-7446686134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69294-D278-4613-B9BA-4B1B1223F4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F3B6EF2-694F-4F87-8402-5FC5A47431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385949-774F-49E0-8FAE-1F39E20243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5F51A68-61BA-4971-BB90-BB7BB8AB1F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/>
              <a:t>Feeding Practices, Socialization, </a:t>
            </a:r>
          </a:p>
          <a:p>
            <a:pPr eaLnBrk="1" hangingPunct="1"/>
            <a:r>
              <a:rPr lang="en-US" sz="3200" b="1" dirty="0" smtClean="0"/>
              <a:t>Parasites, and Teeth </a:t>
            </a:r>
            <a:endParaRPr lang="en-US" sz="3200" b="1" dirty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1295400"/>
            <a:ext cx="6629400" cy="2209800"/>
          </a:xfrm>
        </p:spPr>
        <p:txBody>
          <a:bodyPr/>
          <a:lstStyle/>
          <a:p>
            <a:pPr eaLnBrk="1" hangingPunct="1"/>
            <a:r>
              <a:rPr lang="en-US" b="1" dirty="0" smtClean="0"/>
              <a:t>Equine Nutrition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b="1" dirty="0" smtClean="0"/>
              <a:t>Grain Feeding: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0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Grains and forages are generally fed at the same time</a:t>
            </a:r>
          </a:p>
          <a:p>
            <a:pPr lvl="1" eaLnBrk="1" hangingPunct="1">
              <a:lnSpc>
                <a:spcPct val="90000"/>
              </a:lnSpc>
            </a:pPr>
            <a:endParaRPr lang="en-US" sz="10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Most horses will consume </a:t>
            </a:r>
            <a:r>
              <a:rPr lang="en-US" b="1" dirty="0" smtClean="0"/>
              <a:t>which first?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Grain</a:t>
            </a:r>
            <a:endParaRPr lang="en-US" b="1" dirty="0" smtClean="0"/>
          </a:p>
          <a:p>
            <a:pPr lvl="1" eaLnBrk="1" hangingPunct="1">
              <a:lnSpc>
                <a:spcPct val="90000"/>
              </a:lnSpc>
            </a:pPr>
            <a:endParaRPr lang="en-US" sz="10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Grains should be fed in a feeder</a:t>
            </a:r>
          </a:p>
          <a:p>
            <a:pPr lvl="1" eaLnBrk="1" hangingPunct="1">
              <a:lnSpc>
                <a:spcPct val="90000"/>
              </a:lnSpc>
            </a:pPr>
            <a:endParaRPr lang="en-US" sz="10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3200" b="1" dirty="0" smtClean="0"/>
              <a:t>Feed by weight, not by volume!!!!!!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General Horse Feeding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28800" y="1676400"/>
            <a:ext cx="5375275" cy="4662488"/>
          </a:xfrm>
          <a:noFill/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General Horse Feeding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b="1" dirty="0" smtClean="0"/>
              <a:t>Feeding Frequency:</a:t>
            </a:r>
          </a:p>
          <a:p>
            <a:pPr eaLnBrk="1" hangingPunct="1">
              <a:lnSpc>
                <a:spcPct val="90000"/>
              </a:lnSpc>
            </a:pPr>
            <a:endParaRPr lang="en-US" sz="10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Horse’s stomach comprises </a:t>
            </a:r>
            <a:endParaRPr lang="en-US" b="1" dirty="0" smtClean="0"/>
          </a:p>
          <a:p>
            <a:pPr lvl="2">
              <a:lnSpc>
                <a:spcPct val="90000"/>
              </a:lnSpc>
            </a:pPr>
            <a:r>
              <a:rPr lang="en-US" b="1" dirty="0" smtClean="0"/>
              <a:t>~</a:t>
            </a:r>
            <a:r>
              <a:rPr lang="en-US" b="1" dirty="0" smtClean="0"/>
              <a:t>7% of the entire G.I. tract</a:t>
            </a:r>
          </a:p>
          <a:p>
            <a:pPr eaLnBrk="1" hangingPunct="1">
              <a:lnSpc>
                <a:spcPct val="90000"/>
              </a:lnSpc>
            </a:pPr>
            <a:endParaRPr lang="en-US" sz="10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Horses spend </a:t>
            </a:r>
            <a:r>
              <a:rPr lang="en-US" b="1" dirty="0" smtClean="0"/>
              <a:t>what percent of </a:t>
            </a:r>
            <a:r>
              <a:rPr lang="en-US" b="1" dirty="0" smtClean="0"/>
              <a:t>their time </a:t>
            </a:r>
            <a:r>
              <a:rPr lang="en-US" b="1" dirty="0" smtClean="0"/>
              <a:t>grazing?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50 to 70%</a:t>
            </a:r>
            <a:endParaRPr lang="en-US" b="1" dirty="0" smtClean="0"/>
          </a:p>
          <a:p>
            <a:pPr eaLnBrk="1" hangingPunct="1">
              <a:lnSpc>
                <a:spcPct val="90000"/>
              </a:lnSpc>
            </a:pPr>
            <a:endParaRPr lang="en-US" sz="10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When feeding </a:t>
            </a:r>
            <a:r>
              <a:rPr lang="en-US" b="1" dirty="0" smtClean="0"/>
              <a:t>grain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S</a:t>
            </a:r>
            <a:r>
              <a:rPr lang="en-US" b="1" dirty="0" smtClean="0"/>
              <a:t>hould </a:t>
            </a:r>
            <a:r>
              <a:rPr lang="en-US" b="1" dirty="0" smtClean="0"/>
              <a:t>be fed 2 to 3 times/d</a:t>
            </a:r>
          </a:p>
          <a:p>
            <a:pPr eaLnBrk="1" hangingPunct="1">
              <a:lnSpc>
                <a:spcPct val="90000"/>
              </a:lnSpc>
            </a:pPr>
            <a:endParaRPr lang="en-US" sz="10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More grain fed at one time </a:t>
            </a:r>
            <a:r>
              <a:rPr lang="en-US" b="1" dirty="0" smtClean="0">
                <a:cs typeface="Arial" charset="0"/>
              </a:rPr>
              <a:t>↑ chances of </a:t>
            </a:r>
            <a:endParaRPr lang="en-US" b="1" dirty="0" smtClean="0">
              <a:cs typeface="Arial" charset="0"/>
            </a:endParaRPr>
          </a:p>
          <a:p>
            <a:pPr lvl="2">
              <a:lnSpc>
                <a:spcPct val="90000"/>
              </a:lnSpc>
            </a:pPr>
            <a:r>
              <a:rPr lang="en-US" b="1" dirty="0" smtClean="0">
                <a:cs typeface="Arial" charset="0"/>
              </a:rPr>
              <a:t>G</a:t>
            </a:r>
            <a:r>
              <a:rPr lang="en-US" b="1" dirty="0" smtClean="0">
                <a:cs typeface="Arial" charset="0"/>
              </a:rPr>
              <a:t>rain </a:t>
            </a:r>
            <a:r>
              <a:rPr lang="en-US" b="1" dirty="0" smtClean="0">
                <a:cs typeface="Arial" charset="0"/>
              </a:rPr>
              <a:t>overload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General Horse Feeding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Summary:</a:t>
            </a:r>
          </a:p>
          <a:p>
            <a:pPr eaLnBrk="1" hangingPunct="1"/>
            <a:endParaRPr lang="en-US" sz="1000" b="1" smtClean="0"/>
          </a:p>
          <a:p>
            <a:pPr eaLnBrk="1" hangingPunct="1"/>
            <a:r>
              <a:rPr lang="en-US" b="1" smtClean="0"/>
              <a:t>It is recommended that all feeds be fed to all horses:</a:t>
            </a:r>
          </a:p>
          <a:p>
            <a:pPr eaLnBrk="1" hangingPunct="1"/>
            <a:endParaRPr lang="en-US" sz="1000" b="1" smtClean="0"/>
          </a:p>
          <a:p>
            <a:pPr lvl="1" eaLnBrk="1" hangingPunct="1"/>
            <a:r>
              <a:rPr lang="en-US" b="1" smtClean="0"/>
              <a:t>In equally divided amounts</a:t>
            </a:r>
          </a:p>
          <a:p>
            <a:pPr lvl="1" eaLnBrk="1" hangingPunct="1"/>
            <a:endParaRPr lang="en-US" sz="1000" b="1" smtClean="0"/>
          </a:p>
          <a:p>
            <a:pPr lvl="1" eaLnBrk="1" hangingPunct="1"/>
            <a:r>
              <a:rPr lang="en-US" b="1" smtClean="0"/>
              <a:t>As near the same time each day</a:t>
            </a:r>
          </a:p>
          <a:p>
            <a:pPr lvl="1" eaLnBrk="1" hangingPunct="1"/>
            <a:endParaRPr lang="en-US" sz="1000" b="1" smtClean="0"/>
          </a:p>
          <a:p>
            <a:pPr lvl="1" eaLnBrk="1" hangingPunct="1"/>
            <a:r>
              <a:rPr lang="en-US" b="1" smtClean="0"/>
              <a:t>At least twice daily 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General Horse Feeding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7980363" cy="618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Nutritional and health status should be observed </a:t>
            </a:r>
            <a:endParaRPr lang="en-US" b="1" dirty="0" smtClean="0"/>
          </a:p>
          <a:p>
            <a:pPr lvl="1"/>
            <a:r>
              <a:rPr lang="en-US" b="1" dirty="0" smtClean="0"/>
              <a:t>1 </a:t>
            </a:r>
            <a:r>
              <a:rPr lang="en-US" b="1" dirty="0" smtClean="0"/>
              <a:t>– 2 times daily</a:t>
            </a:r>
          </a:p>
          <a:p>
            <a:pPr eaLnBrk="1" hangingPunct="1"/>
            <a:endParaRPr lang="en-US" sz="1000" b="1" dirty="0" smtClean="0"/>
          </a:p>
          <a:p>
            <a:pPr eaLnBrk="1" hangingPunct="1"/>
            <a:r>
              <a:rPr lang="en-US" b="1" dirty="0" smtClean="0"/>
              <a:t>Observed for:</a:t>
            </a:r>
            <a:endParaRPr lang="en-US" sz="1000" b="1" dirty="0" smtClean="0"/>
          </a:p>
          <a:p>
            <a:pPr lvl="1" eaLnBrk="1" hangingPunct="1"/>
            <a:r>
              <a:rPr lang="en-US" b="1" dirty="0" smtClean="0"/>
              <a:t>Injuries</a:t>
            </a:r>
          </a:p>
          <a:p>
            <a:pPr lvl="1" eaLnBrk="1" hangingPunct="1"/>
            <a:r>
              <a:rPr lang="en-US" b="1" dirty="0" smtClean="0"/>
              <a:t>Attitude</a:t>
            </a:r>
          </a:p>
          <a:p>
            <a:pPr lvl="1" eaLnBrk="1" hangingPunct="1"/>
            <a:r>
              <a:rPr lang="en-US" b="1" dirty="0" smtClean="0"/>
              <a:t>Feeding behavior</a:t>
            </a:r>
          </a:p>
          <a:p>
            <a:pPr lvl="2" eaLnBrk="1" hangingPunct="1"/>
            <a:r>
              <a:rPr lang="en-US" b="1" dirty="0" smtClean="0"/>
              <a:t>including: appetite, eagerness to eat, and amount consumed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800" b="1" smtClean="0"/>
              <a:t>Monitoring Horses’ Nutritional Status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Common causes of poor intake:</a:t>
            </a:r>
          </a:p>
          <a:p>
            <a:pPr eaLnBrk="1" hangingPunct="1"/>
            <a:endParaRPr lang="en-US" sz="1000" b="1" dirty="0" smtClean="0"/>
          </a:p>
          <a:p>
            <a:pPr lvl="1" eaLnBrk="1" hangingPunct="1"/>
            <a:r>
              <a:rPr lang="en-US" b="1" dirty="0" smtClean="0"/>
              <a:t>Sore tongue or bad teeth</a:t>
            </a:r>
          </a:p>
          <a:p>
            <a:pPr lvl="1" eaLnBrk="1" hangingPunct="1"/>
            <a:r>
              <a:rPr lang="en-US" b="1" dirty="0" smtClean="0"/>
              <a:t>Moldy or contaminated feeds</a:t>
            </a:r>
          </a:p>
          <a:p>
            <a:pPr lvl="1" eaLnBrk="1" hangingPunct="1"/>
            <a:endParaRPr lang="en-US" sz="1000" b="1" dirty="0" smtClean="0"/>
          </a:p>
          <a:p>
            <a:pPr eaLnBrk="1" hangingPunct="1"/>
            <a:r>
              <a:rPr lang="en-US" b="1" dirty="0" smtClean="0"/>
              <a:t>Any signs of reduced intake should </a:t>
            </a:r>
            <a:endParaRPr lang="en-US" b="1" dirty="0" smtClean="0"/>
          </a:p>
          <a:p>
            <a:pPr lvl="1"/>
            <a:r>
              <a:rPr lang="en-US" b="1" dirty="0" smtClean="0"/>
              <a:t>W</a:t>
            </a:r>
            <a:r>
              <a:rPr lang="en-US" b="1" dirty="0" smtClean="0"/>
              <a:t>arrant </a:t>
            </a:r>
            <a:r>
              <a:rPr lang="en-US" b="1" dirty="0" smtClean="0"/>
              <a:t>concern</a:t>
            </a:r>
          </a:p>
          <a:p>
            <a:pPr eaLnBrk="1" hangingPunct="1"/>
            <a:endParaRPr lang="en-US" sz="1000" b="1" dirty="0" smtClean="0"/>
          </a:p>
          <a:p>
            <a:pPr eaLnBrk="1" hangingPunct="1"/>
            <a:r>
              <a:rPr lang="en-US" b="1" dirty="0" smtClean="0"/>
              <a:t>Any signs of abnormal feces should also </a:t>
            </a:r>
            <a:endParaRPr lang="en-US" b="1" dirty="0" smtClean="0"/>
          </a:p>
          <a:p>
            <a:pPr lvl="1"/>
            <a:r>
              <a:rPr lang="en-US" b="1" dirty="0" smtClean="0"/>
              <a:t>C</a:t>
            </a:r>
            <a:r>
              <a:rPr lang="en-US" b="1" dirty="0" smtClean="0"/>
              <a:t>ause </a:t>
            </a:r>
            <a:r>
              <a:rPr lang="en-US" b="1" dirty="0" smtClean="0"/>
              <a:t>concern</a:t>
            </a:r>
          </a:p>
          <a:p>
            <a:pPr eaLnBrk="1" hangingPunct="1">
              <a:buFont typeface="Wingdings" pitchFamily="2" charset="2"/>
              <a:buNone/>
            </a:pPr>
            <a:endParaRPr lang="en-US" b="1" dirty="0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800" b="1" smtClean="0"/>
              <a:t>Monitoring Horses’ Nutritional Status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b="1" dirty="0" smtClean="0"/>
              <a:t>Horses are very gregarious</a:t>
            </a:r>
          </a:p>
          <a:p>
            <a:pPr eaLnBrk="1" hangingPunct="1"/>
            <a:endParaRPr lang="en-US" sz="900" b="1" dirty="0" smtClean="0"/>
          </a:p>
          <a:p>
            <a:pPr eaLnBrk="1" hangingPunct="1"/>
            <a:r>
              <a:rPr lang="en-US" sz="2400" b="1" dirty="0" smtClean="0"/>
              <a:t>Dominance hierarchies are present</a:t>
            </a:r>
          </a:p>
          <a:p>
            <a:pPr eaLnBrk="1" hangingPunct="1"/>
            <a:endParaRPr lang="en-US" sz="900" b="1" dirty="0" smtClean="0"/>
          </a:p>
          <a:p>
            <a:pPr eaLnBrk="1" hangingPunct="1"/>
            <a:r>
              <a:rPr lang="en-US" sz="2400" b="1" dirty="0" smtClean="0"/>
              <a:t>This is important to manage when feeding in groups</a:t>
            </a:r>
          </a:p>
          <a:p>
            <a:pPr eaLnBrk="1" hangingPunct="1"/>
            <a:endParaRPr lang="en-US" sz="900" b="1" dirty="0" smtClean="0"/>
          </a:p>
          <a:p>
            <a:pPr eaLnBrk="1" hangingPunct="1"/>
            <a:r>
              <a:rPr lang="en-US" sz="2400" b="1" dirty="0" smtClean="0"/>
              <a:t>Feeders should be spaced accordingly and </a:t>
            </a:r>
            <a:endParaRPr lang="en-US" sz="2400" b="1" dirty="0" smtClean="0"/>
          </a:p>
          <a:p>
            <a:pPr lvl="1"/>
            <a:r>
              <a:rPr lang="en-US" sz="2200" b="1" dirty="0" smtClean="0"/>
              <a:t>P</a:t>
            </a:r>
            <a:r>
              <a:rPr lang="en-US" sz="2200" b="1" dirty="0" smtClean="0"/>
              <a:t>lenty </a:t>
            </a:r>
            <a:r>
              <a:rPr lang="en-US" sz="2200" b="1" dirty="0" smtClean="0"/>
              <a:t>of bunk space should be available</a:t>
            </a:r>
          </a:p>
          <a:p>
            <a:pPr eaLnBrk="1" hangingPunct="1"/>
            <a:endParaRPr lang="en-US" sz="900" b="1" dirty="0" smtClean="0"/>
          </a:p>
          <a:p>
            <a:pPr eaLnBrk="1" hangingPunct="1"/>
            <a:r>
              <a:rPr lang="en-US" sz="2400" b="1" dirty="0" smtClean="0"/>
              <a:t>Aggressive horses may have to be separated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Group Socialization and Feeding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Should be changed gradually</a:t>
            </a:r>
          </a:p>
          <a:p>
            <a:pPr eaLnBrk="1" hangingPunct="1"/>
            <a:endParaRPr lang="en-US" sz="1200" b="1" dirty="0" smtClean="0"/>
          </a:p>
          <a:p>
            <a:pPr eaLnBrk="1" hangingPunct="1"/>
            <a:r>
              <a:rPr lang="en-US" b="1" dirty="0" smtClean="0"/>
              <a:t>Increasing feed should be changed slowly</a:t>
            </a:r>
          </a:p>
          <a:p>
            <a:pPr eaLnBrk="1" hangingPunct="1"/>
            <a:endParaRPr lang="en-US" sz="1200" b="1" dirty="0" smtClean="0"/>
          </a:p>
          <a:p>
            <a:pPr eaLnBrk="1" hangingPunct="1"/>
            <a:r>
              <a:rPr lang="en-US" b="1" dirty="0" smtClean="0"/>
              <a:t>When feed is changed, initial intake may go down</a:t>
            </a:r>
          </a:p>
          <a:p>
            <a:pPr lvl="1" eaLnBrk="1" hangingPunct="1"/>
            <a:r>
              <a:rPr lang="en-US" b="1" dirty="0" smtClean="0"/>
              <a:t>Does not mean the feed is </a:t>
            </a:r>
            <a:r>
              <a:rPr lang="en-US" b="1" dirty="0" smtClean="0"/>
              <a:t>bad or </a:t>
            </a:r>
          </a:p>
          <a:p>
            <a:pPr lvl="1" eaLnBrk="1" hangingPunct="1"/>
            <a:r>
              <a:rPr lang="en-US" b="1" dirty="0" smtClean="0"/>
              <a:t>O</a:t>
            </a:r>
            <a:r>
              <a:rPr lang="en-US" b="1" dirty="0" smtClean="0"/>
              <a:t>nly </a:t>
            </a:r>
            <a:r>
              <a:rPr lang="en-US" b="1" dirty="0" smtClean="0"/>
              <a:t>that the horse is not accustomed</a:t>
            </a:r>
          </a:p>
          <a:p>
            <a:pPr eaLnBrk="1" hangingPunct="1"/>
            <a:endParaRPr lang="en-US" sz="1000" b="1" dirty="0" smtClean="0"/>
          </a:p>
          <a:p>
            <a:pPr eaLnBrk="1" hangingPunct="1"/>
            <a:r>
              <a:rPr lang="en-US" b="1" dirty="0" smtClean="0"/>
              <a:t>Horses under strenuous exercise may need grain reduced on days off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Changing Diets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One of the most costly and harmful disease problems</a:t>
            </a:r>
          </a:p>
          <a:p>
            <a:pPr eaLnBrk="1" hangingPunct="1"/>
            <a:endParaRPr lang="en-US" sz="1000" b="1" dirty="0" smtClean="0"/>
          </a:p>
          <a:p>
            <a:pPr eaLnBrk="1" hangingPunct="1"/>
            <a:r>
              <a:rPr lang="en-US" b="1" dirty="0" smtClean="0"/>
              <a:t>We are most concerned about:</a:t>
            </a:r>
          </a:p>
          <a:p>
            <a:pPr lvl="1" eaLnBrk="1" hangingPunct="1"/>
            <a:r>
              <a:rPr lang="en-US" b="1" dirty="0" smtClean="0"/>
              <a:t>Large and small </a:t>
            </a:r>
            <a:r>
              <a:rPr lang="en-US" b="1" dirty="0" err="1" smtClean="0"/>
              <a:t>strongyles</a:t>
            </a:r>
            <a:endParaRPr lang="en-US" b="1" dirty="0" smtClean="0"/>
          </a:p>
          <a:p>
            <a:pPr lvl="1" eaLnBrk="1" hangingPunct="1"/>
            <a:r>
              <a:rPr lang="en-US" b="1" dirty="0" err="1" smtClean="0"/>
              <a:t>Ascarids</a:t>
            </a:r>
            <a:r>
              <a:rPr lang="en-US" b="1" dirty="0" smtClean="0"/>
              <a:t> </a:t>
            </a:r>
          </a:p>
          <a:p>
            <a:pPr lvl="1" eaLnBrk="1" hangingPunct="1"/>
            <a:r>
              <a:rPr lang="en-US" b="1" dirty="0" smtClean="0"/>
              <a:t>Bots</a:t>
            </a:r>
          </a:p>
          <a:p>
            <a:pPr lvl="1" eaLnBrk="1" hangingPunct="1"/>
            <a:r>
              <a:rPr lang="en-US" b="1" dirty="0" smtClean="0"/>
              <a:t>Pinworms</a:t>
            </a:r>
          </a:p>
          <a:p>
            <a:pPr lvl="1" eaLnBrk="1" hangingPunct="1"/>
            <a:r>
              <a:rPr lang="en-US" b="1" dirty="0" smtClean="0"/>
              <a:t>Threadworms (only in foals)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Internal Parasites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Water Feeding:</a:t>
            </a:r>
          </a:p>
          <a:p>
            <a:pPr eaLnBrk="1" hangingPunct="1">
              <a:lnSpc>
                <a:spcPct val="90000"/>
              </a:lnSpc>
            </a:pPr>
            <a:endParaRPr lang="en-US" sz="10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Before and during prolonged </a:t>
            </a:r>
            <a:r>
              <a:rPr lang="en-US" b="1" dirty="0" smtClean="0"/>
              <a:t>exercise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S</a:t>
            </a:r>
            <a:r>
              <a:rPr lang="en-US" b="1" dirty="0" smtClean="0"/>
              <a:t>hould </a:t>
            </a:r>
            <a:r>
              <a:rPr lang="en-US" b="1" dirty="0" smtClean="0"/>
              <a:t>be allowed to consume </a:t>
            </a:r>
            <a:r>
              <a:rPr lang="en-US" b="1" dirty="0" smtClean="0"/>
              <a:t>at will</a:t>
            </a:r>
            <a:endParaRPr lang="en-US" b="1" dirty="0" smtClean="0"/>
          </a:p>
          <a:p>
            <a:pPr eaLnBrk="1" hangingPunct="1">
              <a:lnSpc>
                <a:spcPct val="90000"/>
              </a:lnSpc>
            </a:pPr>
            <a:endParaRPr lang="en-US" sz="10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Following </a:t>
            </a:r>
            <a:r>
              <a:rPr lang="en-US" b="1" dirty="0" smtClean="0"/>
              <a:t>Exercise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S</a:t>
            </a:r>
            <a:r>
              <a:rPr lang="en-US" b="1" dirty="0" smtClean="0"/>
              <a:t>hould </a:t>
            </a:r>
            <a:r>
              <a:rPr lang="en-US" b="1" dirty="0" smtClean="0"/>
              <a:t>be cooled down before allowing to drink</a:t>
            </a:r>
          </a:p>
          <a:p>
            <a:pPr eaLnBrk="1" hangingPunct="1">
              <a:lnSpc>
                <a:spcPct val="90000"/>
              </a:lnSpc>
            </a:pPr>
            <a:endParaRPr lang="en-US" sz="10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Over consumption of water while horse is hot  </a:t>
            </a:r>
            <a:endParaRPr lang="en-US" b="1" dirty="0" smtClean="0"/>
          </a:p>
          <a:p>
            <a:pPr lvl="2">
              <a:lnSpc>
                <a:spcPct val="90000"/>
              </a:lnSpc>
            </a:pPr>
            <a:r>
              <a:rPr lang="en-US" b="1" dirty="0" smtClean="0"/>
              <a:t>M</a:t>
            </a:r>
            <a:r>
              <a:rPr lang="en-US" b="1" dirty="0" smtClean="0"/>
              <a:t>ay </a:t>
            </a:r>
            <a:r>
              <a:rPr lang="en-US" b="1" dirty="0" smtClean="0"/>
              <a:t>cause colic or laminitis</a:t>
            </a:r>
          </a:p>
          <a:p>
            <a:pPr lvl="1" eaLnBrk="1" hangingPunct="1">
              <a:lnSpc>
                <a:spcPct val="90000"/>
              </a:lnSpc>
            </a:pPr>
            <a:endParaRPr lang="en-US" sz="12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All other </a:t>
            </a:r>
            <a:r>
              <a:rPr lang="en-US" b="1" dirty="0" smtClean="0"/>
              <a:t>times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adequate </a:t>
            </a:r>
            <a:r>
              <a:rPr lang="en-US" b="1" dirty="0" smtClean="0"/>
              <a:t>quantities is important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General Horse Feeding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Effect digestibility of feed</a:t>
            </a:r>
          </a:p>
          <a:p>
            <a:pPr eaLnBrk="1" hangingPunct="1"/>
            <a:endParaRPr lang="en-US" sz="1000" b="1" smtClean="0"/>
          </a:p>
          <a:p>
            <a:pPr eaLnBrk="1" hangingPunct="1"/>
            <a:r>
              <a:rPr lang="en-US" b="1" smtClean="0"/>
              <a:t>Cause damage to G.I tract effecting lifelong absorption of nutrients</a:t>
            </a:r>
          </a:p>
          <a:p>
            <a:pPr eaLnBrk="1" hangingPunct="1"/>
            <a:endParaRPr lang="en-US" sz="1000" b="1" smtClean="0"/>
          </a:p>
          <a:p>
            <a:pPr eaLnBrk="1" hangingPunct="1"/>
            <a:r>
              <a:rPr lang="en-US" b="1" smtClean="0"/>
              <a:t>Can cause colic or potential blockage</a:t>
            </a:r>
          </a:p>
          <a:p>
            <a:pPr eaLnBrk="1" hangingPunct="1"/>
            <a:endParaRPr lang="en-US" sz="1000" b="1" smtClean="0"/>
          </a:p>
          <a:p>
            <a:pPr eaLnBrk="1" hangingPunct="1"/>
            <a:r>
              <a:rPr lang="en-US" b="1" smtClean="0"/>
              <a:t>Rob nutrients </a:t>
            </a:r>
          </a:p>
          <a:p>
            <a:pPr eaLnBrk="1" hangingPunct="1"/>
            <a:endParaRPr lang="en-US" b="1" smtClean="0"/>
          </a:p>
          <a:p>
            <a:pPr eaLnBrk="1" hangingPunct="1"/>
            <a:endParaRPr lang="en-US" b="1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Internal Parasites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b="1" smtClean="0"/>
              <a:t>Should be treated every 30 to 60 d with anthelmintics</a:t>
            </a:r>
          </a:p>
          <a:p>
            <a:pPr eaLnBrk="1" hangingPunct="1"/>
            <a:endParaRPr lang="en-US" sz="900" b="1" smtClean="0"/>
          </a:p>
          <a:p>
            <a:pPr eaLnBrk="1" hangingPunct="1"/>
            <a:r>
              <a:rPr lang="en-US" sz="2400" b="1" smtClean="0"/>
              <a:t>Four aspects important for the control of internal parasites:</a:t>
            </a:r>
          </a:p>
          <a:p>
            <a:pPr eaLnBrk="1" hangingPunct="1"/>
            <a:endParaRPr lang="en-US" sz="900" b="1" smtClean="0"/>
          </a:p>
          <a:p>
            <a:pPr lvl="1" eaLnBrk="1" hangingPunct="1"/>
            <a:r>
              <a:rPr lang="en-US" sz="2200" b="1" smtClean="0"/>
              <a:t>Choice and rotation of de-wormer or anthelmintic </a:t>
            </a:r>
          </a:p>
          <a:p>
            <a:pPr lvl="1" eaLnBrk="1" hangingPunct="1"/>
            <a:endParaRPr lang="en-US" sz="1000" b="1" smtClean="0"/>
          </a:p>
          <a:p>
            <a:pPr lvl="1" eaLnBrk="1" hangingPunct="1"/>
            <a:r>
              <a:rPr lang="en-US" sz="2200" b="1" smtClean="0"/>
              <a:t>De-wormer administration schedule</a:t>
            </a:r>
          </a:p>
          <a:p>
            <a:pPr lvl="1" eaLnBrk="1" hangingPunct="1"/>
            <a:endParaRPr lang="en-US" sz="1000" b="1" smtClean="0"/>
          </a:p>
          <a:p>
            <a:pPr lvl="1" eaLnBrk="1" hangingPunct="1"/>
            <a:r>
              <a:rPr lang="en-US" sz="2200" b="1" smtClean="0"/>
              <a:t>Non-dewormer management practices</a:t>
            </a:r>
          </a:p>
          <a:p>
            <a:pPr lvl="1" eaLnBrk="1" hangingPunct="1"/>
            <a:endParaRPr lang="en-US" sz="1000" b="1" smtClean="0"/>
          </a:p>
          <a:p>
            <a:pPr lvl="1" eaLnBrk="1" hangingPunct="1"/>
            <a:r>
              <a:rPr lang="en-US" sz="2200" b="1" smtClean="0"/>
              <a:t>Monitoring schedule so the program can be modified</a:t>
            </a:r>
            <a:r>
              <a:rPr lang="en-US" sz="2200" smtClean="0"/>
              <a:t> 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Internal Parasites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Proper dental care is necessary</a:t>
            </a:r>
          </a:p>
          <a:p>
            <a:pPr eaLnBrk="1" hangingPunct="1"/>
            <a:endParaRPr lang="en-US" sz="1000" b="1" smtClean="0"/>
          </a:p>
          <a:p>
            <a:pPr eaLnBrk="1" hangingPunct="1"/>
            <a:r>
              <a:rPr lang="en-US" b="1" smtClean="0"/>
              <a:t>Horses teeth never stop growing</a:t>
            </a:r>
          </a:p>
          <a:p>
            <a:pPr eaLnBrk="1" hangingPunct="1"/>
            <a:endParaRPr lang="en-US" sz="1000" b="1" smtClean="0"/>
          </a:p>
          <a:p>
            <a:pPr eaLnBrk="1" hangingPunct="1"/>
            <a:r>
              <a:rPr lang="en-US" b="1" smtClean="0"/>
              <a:t>Chew in a circular fashion </a:t>
            </a:r>
          </a:p>
          <a:p>
            <a:pPr eaLnBrk="1" hangingPunct="1"/>
            <a:endParaRPr lang="en-US" sz="1000" b="1" smtClean="0"/>
          </a:p>
          <a:p>
            <a:pPr eaLnBrk="1" hangingPunct="1"/>
            <a:r>
              <a:rPr lang="en-US" b="1" smtClean="0"/>
              <a:t>This can cause sharp angles on the teeth</a:t>
            </a:r>
          </a:p>
          <a:p>
            <a:pPr eaLnBrk="1" hangingPunct="1"/>
            <a:endParaRPr lang="en-US" sz="1000" b="1" smtClean="0"/>
          </a:p>
          <a:p>
            <a:pPr eaLnBrk="1" hangingPunct="1"/>
            <a:r>
              <a:rPr lang="en-US" b="1" smtClean="0"/>
              <a:t>Reduced chewing may lead to colic</a:t>
            </a:r>
          </a:p>
          <a:p>
            <a:pPr eaLnBrk="1" hangingPunct="1"/>
            <a:endParaRPr lang="en-US" sz="1000" b="1" smtClean="0"/>
          </a:p>
          <a:p>
            <a:pPr eaLnBrk="1" hangingPunct="1"/>
            <a:r>
              <a:rPr lang="en-US" b="1" smtClean="0"/>
              <a:t>Also reduced feed intake</a:t>
            </a:r>
          </a:p>
          <a:p>
            <a:pPr eaLnBrk="1" hangingPunct="1"/>
            <a:endParaRPr lang="en-US" sz="1200" b="1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Teeth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Floating is necessary</a:t>
            </a:r>
          </a:p>
          <a:p>
            <a:pPr eaLnBrk="1" hangingPunct="1"/>
            <a:endParaRPr lang="en-US" sz="1000" b="1" smtClean="0"/>
          </a:p>
          <a:p>
            <a:pPr eaLnBrk="1" hangingPunct="1"/>
            <a:r>
              <a:rPr lang="en-US" b="1" smtClean="0"/>
              <a:t>Teeth should be checked every six months in young horses and annually in aged horses</a:t>
            </a:r>
          </a:p>
          <a:p>
            <a:pPr eaLnBrk="1" hangingPunct="1"/>
            <a:endParaRPr lang="en-US" sz="1000" b="1" smtClean="0"/>
          </a:p>
          <a:p>
            <a:pPr eaLnBrk="1" hangingPunct="1"/>
            <a:r>
              <a:rPr lang="en-US" b="1" smtClean="0"/>
              <a:t>Some horses may have underbites or overbites</a:t>
            </a:r>
          </a:p>
          <a:p>
            <a:pPr eaLnBrk="1" hangingPunct="1"/>
            <a:endParaRPr lang="en-US" sz="1000" b="1" smtClean="0"/>
          </a:p>
          <a:p>
            <a:pPr eaLnBrk="1" hangingPunct="1"/>
            <a:r>
              <a:rPr lang="en-US" b="1" smtClean="0"/>
              <a:t>These can be improved or corrected by initiating bite plates at an early age</a:t>
            </a:r>
          </a:p>
          <a:p>
            <a:pPr eaLnBrk="1" hangingPunct="1"/>
            <a:endParaRPr lang="en-US" b="1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Teeth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Water Feeding:</a:t>
            </a:r>
          </a:p>
          <a:p>
            <a:pPr eaLnBrk="1" hangingPunct="1"/>
            <a:endParaRPr lang="en-US" sz="1000" b="1" dirty="0" smtClean="0"/>
          </a:p>
          <a:p>
            <a:pPr lvl="1" eaLnBrk="1" hangingPunct="1"/>
            <a:r>
              <a:rPr lang="en-US" b="1" dirty="0" smtClean="0"/>
              <a:t>Whether the horse drinks before or after feeding does not affect </a:t>
            </a:r>
            <a:endParaRPr lang="en-US" b="1" dirty="0" smtClean="0"/>
          </a:p>
          <a:p>
            <a:pPr lvl="2"/>
            <a:r>
              <a:rPr lang="en-US" b="1" dirty="0" smtClean="0"/>
              <a:t>F</a:t>
            </a:r>
            <a:r>
              <a:rPr lang="en-US" b="1" dirty="0" smtClean="0"/>
              <a:t>eed </a:t>
            </a:r>
            <a:r>
              <a:rPr lang="en-US" b="1" dirty="0" smtClean="0"/>
              <a:t>digestibility</a:t>
            </a:r>
          </a:p>
          <a:p>
            <a:pPr lvl="2" eaLnBrk="1" hangingPunct="1"/>
            <a:r>
              <a:rPr lang="en-US" b="1" dirty="0" smtClean="0"/>
              <a:t>Will effect intake</a:t>
            </a:r>
          </a:p>
          <a:p>
            <a:pPr lvl="1" eaLnBrk="1" hangingPunct="1"/>
            <a:endParaRPr lang="en-US" sz="1000" b="1" dirty="0" smtClean="0"/>
          </a:p>
          <a:p>
            <a:pPr lvl="1" eaLnBrk="1" hangingPunct="1"/>
            <a:r>
              <a:rPr lang="en-US" b="1" dirty="0" smtClean="0"/>
              <a:t>Thirsty horses will reduce feed intake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General Horse Feeding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3000" b="1" dirty="0" smtClean="0"/>
              <a:t>Forage Feeding:	</a:t>
            </a:r>
          </a:p>
          <a:p>
            <a:pPr eaLnBrk="1" hangingPunct="1"/>
            <a:endParaRPr lang="en-US" sz="900" b="1" dirty="0" smtClean="0"/>
          </a:p>
          <a:p>
            <a:pPr lvl="1" eaLnBrk="1" hangingPunct="1"/>
            <a:r>
              <a:rPr lang="en-US" sz="2800" b="1" dirty="0" smtClean="0"/>
              <a:t>What are </a:t>
            </a:r>
            <a:r>
              <a:rPr lang="en-US" sz="2800" b="1" dirty="0" smtClean="0"/>
              <a:t>the two feeds required for life by all horses in all </a:t>
            </a:r>
            <a:r>
              <a:rPr lang="en-US" sz="2800" b="1" dirty="0" smtClean="0"/>
              <a:t>situations</a:t>
            </a:r>
          </a:p>
          <a:p>
            <a:pPr lvl="2"/>
            <a:r>
              <a:rPr lang="en-US" sz="2600" b="1" dirty="0" smtClean="0"/>
              <a:t>Forage and water</a:t>
            </a:r>
            <a:endParaRPr lang="en-US" sz="2600" b="1" dirty="0" smtClean="0"/>
          </a:p>
          <a:p>
            <a:pPr lvl="1" eaLnBrk="1" hangingPunct="1"/>
            <a:endParaRPr lang="en-US" sz="1300" b="1" dirty="0" smtClean="0"/>
          </a:p>
          <a:p>
            <a:pPr lvl="1" eaLnBrk="1" hangingPunct="1"/>
            <a:r>
              <a:rPr lang="en-US" sz="2800" b="1" dirty="0" smtClean="0"/>
              <a:t>Ad-</a:t>
            </a:r>
            <a:r>
              <a:rPr lang="en-US" sz="2800" b="1" dirty="0" err="1" smtClean="0"/>
              <a:t>libitum</a:t>
            </a:r>
            <a:r>
              <a:rPr lang="en-US" sz="2800" b="1" dirty="0" smtClean="0"/>
              <a:t> of both is </a:t>
            </a:r>
            <a:r>
              <a:rPr lang="en-US" sz="2800" b="1" dirty="0" smtClean="0"/>
              <a:t>generally ideal </a:t>
            </a:r>
          </a:p>
          <a:p>
            <a:pPr lvl="2"/>
            <a:r>
              <a:rPr lang="en-US" sz="2600" b="1" dirty="0" smtClean="0"/>
              <a:t>E</a:t>
            </a:r>
            <a:r>
              <a:rPr lang="en-US" sz="2600" b="1" dirty="0" smtClean="0"/>
              <a:t>xcept </a:t>
            </a:r>
            <a:r>
              <a:rPr lang="en-US" sz="2600" b="1" dirty="0" smtClean="0"/>
              <a:t>for the overweight horse</a:t>
            </a:r>
          </a:p>
          <a:p>
            <a:pPr eaLnBrk="1" hangingPunct="1"/>
            <a:endParaRPr lang="en-US" sz="1300" b="1" dirty="0" smtClean="0"/>
          </a:p>
          <a:p>
            <a:pPr lvl="1" eaLnBrk="1" hangingPunct="1"/>
            <a:r>
              <a:rPr lang="en-US" sz="2800" b="1" dirty="0" smtClean="0"/>
              <a:t>Why is forage required?</a:t>
            </a:r>
          </a:p>
          <a:p>
            <a:pPr lvl="2"/>
            <a:r>
              <a:rPr lang="en-US" sz="2600" b="1" dirty="0" smtClean="0"/>
              <a:t>For </a:t>
            </a:r>
            <a:r>
              <a:rPr lang="en-US" sz="2600" b="1" dirty="0" smtClean="0"/>
              <a:t>fiber</a:t>
            </a:r>
          </a:p>
          <a:p>
            <a:pPr eaLnBrk="1" hangingPunct="1"/>
            <a:endParaRPr lang="en-US" sz="1300" b="1" dirty="0" smtClean="0"/>
          </a:p>
          <a:p>
            <a:pPr lvl="1" eaLnBrk="1" hangingPunct="1"/>
            <a:r>
              <a:rPr lang="en-US" sz="2800" b="1" dirty="0" smtClean="0"/>
              <a:t>Digestible fiber is used for </a:t>
            </a:r>
          </a:p>
          <a:p>
            <a:pPr lvl="2"/>
            <a:r>
              <a:rPr lang="en-US" sz="2600" b="1" dirty="0" smtClean="0"/>
              <a:t>Energy</a:t>
            </a:r>
            <a:endParaRPr lang="en-US" sz="2600" b="1" dirty="0" smtClean="0"/>
          </a:p>
          <a:p>
            <a:pPr eaLnBrk="1" hangingPunct="1"/>
            <a:endParaRPr lang="en-US" sz="1200" b="1" dirty="0" smtClean="0"/>
          </a:p>
          <a:p>
            <a:pPr lvl="1" eaLnBrk="1" hangingPunct="1"/>
            <a:endParaRPr lang="en-US" sz="2600" b="1" dirty="0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General Horse Feeding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Forage Feeding:</a:t>
            </a:r>
          </a:p>
          <a:p>
            <a:pPr eaLnBrk="1" hangingPunct="1"/>
            <a:endParaRPr lang="en-US" sz="1000" b="1" dirty="0" smtClean="0"/>
          </a:p>
          <a:p>
            <a:pPr lvl="1" eaLnBrk="1" hangingPunct="1"/>
            <a:r>
              <a:rPr lang="en-US" b="1" dirty="0" smtClean="0"/>
              <a:t>Indigestible fiber is required for the maintenance of normal gastrointestinal:</a:t>
            </a:r>
          </a:p>
          <a:p>
            <a:pPr lvl="2" eaLnBrk="1" hangingPunct="1"/>
            <a:r>
              <a:rPr lang="en-US" b="1" dirty="0" smtClean="0"/>
              <a:t>pH</a:t>
            </a:r>
          </a:p>
          <a:p>
            <a:pPr lvl="2" eaLnBrk="1" hangingPunct="1"/>
            <a:r>
              <a:rPr lang="en-US" b="1" dirty="0" smtClean="0"/>
              <a:t>Motility</a:t>
            </a:r>
          </a:p>
          <a:p>
            <a:pPr lvl="2" eaLnBrk="1" hangingPunct="1"/>
            <a:r>
              <a:rPr lang="en-US" b="1" dirty="0" smtClean="0"/>
              <a:t>Function</a:t>
            </a:r>
          </a:p>
          <a:p>
            <a:pPr lvl="2" eaLnBrk="1" hangingPunct="1"/>
            <a:endParaRPr lang="en-US" sz="1000" b="1" dirty="0" smtClean="0"/>
          </a:p>
          <a:p>
            <a:pPr eaLnBrk="1" hangingPunct="1"/>
            <a:r>
              <a:rPr lang="en-US" b="1" dirty="0" smtClean="0"/>
              <a:t>Also helps prevent too rapid of an intake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General Horse Feeding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Forage Feeding: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Idle horses have been </a:t>
            </a:r>
            <a:r>
              <a:rPr lang="en-US" b="1" dirty="0" smtClean="0"/>
              <a:t>maintained </a:t>
            </a:r>
            <a:r>
              <a:rPr lang="en-US" b="1" dirty="0" smtClean="0"/>
              <a:t>at .5% BW/d </a:t>
            </a:r>
            <a:r>
              <a:rPr lang="en-US" b="1" dirty="0" smtClean="0"/>
              <a:t>with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R</a:t>
            </a:r>
            <a:r>
              <a:rPr lang="en-US" b="1" dirty="0" smtClean="0"/>
              <a:t>emainder </a:t>
            </a:r>
            <a:r>
              <a:rPr lang="en-US" b="1" dirty="0" smtClean="0"/>
              <a:t>of the energy needs provided in </a:t>
            </a:r>
            <a:r>
              <a:rPr lang="en-US" b="1" dirty="0" smtClean="0"/>
              <a:t>grain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However</a:t>
            </a:r>
            <a:r>
              <a:rPr lang="en-US" b="1" dirty="0" smtClean="0"/>
              <a:t>, chances of colic were increased</a:t>
            </a:r>
          </a:p>
          <a:p>
            <a:pPr eaLnBrk="1" hangingPunct="1">
              <a:lnSpc>
                <a:spcPct val="90000"/>
              </a:lnSpc>
            </a:pPr>
            <a:endParaRPr lang="en-US" sz="10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General rule of thumb:</a:t>
            </a:r>
          </a:p>
          <a:p>
            <a:pPr lvl="2" eaLnBrk="1" hangingPunct="1">
              <a:lnSpc>
                <a:spcPct val="90000"/>
              </a:lnSpc>
            </a:pPr>
            <a:r>
              <a:rPr lang="en-US" b="1" dirty="0" smtClean="0"/>
              <a:t>Feed at least 1% BW/d in forage</a:t>
            </a:r>
          </a:p>
          <a:p>
            <a:pPr lvl="1" eaLnBrk="1" hangingPunct="1">
              <a:lnSpc>
                <a:spcPct val="90000"/>
              </a:lnSpc>
            </a:pPr>
            <a:endParaRPr lang="en-US" sz="12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Inadequate forage can not only lead to </a:t>
            </a:r>
            <a:endParaRPr lang="en-US" b="1" dirty="0" smtClean="0"/>
          </a:p>
          <a:p>
            <a:pPr lvl="2">
              <a:lnSpc>
                <a:spcPct val="90000"/>
              </a:lnSpc>
            </a:pPr>
            <a:r>
              <a:rPr lang="en-US" b="1" dirty="0" smtClean="0"/>
              <a:t>D</a:t>
            </a:r>
            <a:r>
              <a:rPr lang="en-US" b="1" dirty="0" smtClean="0"/>
              <a:t>igestive upsets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V</a:t>
            </a:r>
            <a:r>
              <a:rPr lang="en-US" b="1" dirty="0" smtClean="0"/>
              <a:t>ices</a:t>
            </a:r>
            <a:endParaRPr lang="en-US" b="1" dirty="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General Horse Feeding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Forages should be fed in a manner that minimizes:</a:t>
            </a:r>
          </a:p>
          <a:p>
            <a:pPr lvl="1" eaLnBrk="1" hangingPunct="1"/>
            <a:r>
              <a:rPr lang="en-US" b="1" dirty="0" smtClean="0"/>
              <a:t>Forage losses</a:t>
            </a:r>
          </a:p>
          <a:p>
            <a:pPr lvl="1" eaLnBrk="1" hangingPunct="1"/>
            <a:r>
              <a:rPr lang="en-US" b="1" dirty="0" smtClean="0"/>
              <a:t>Forage fecal contamination </a:t>
            </a:r>
          </a:p>
          <a:p>
            <a:pPr lvl="2" eaLnBrk="1" hangingPunct="1"/>
            <a:r>
              <a:rPr lang="en-US" b="1" dirty="0" smtClean="0"/>
              <a:t>(</a:t>
            </a:r>
            <a:r>
              <a:rPr lang="en-US" b="1" dirty="0" smtClean="0">
                <a:cs typeface="Arial" charset="0"/>
              </a:rPr>
              <a:t>↑internal parasites)</a:t>
            </a:r>
          </a:p>
          <a:p>
            <a:pPr lvl="1" eaLnBrk="1" hangingPunct="1"/>
            <a:r>
              <a:rPr lang="en-US" b="1" dirty="0" smtClean="0"/>
              <a:t>Dust inhalation</a:t>
            </a:r>
          </a:p>
          <a:p>
            <a:pPr lvl="1" eaLnBrk="1" hangingPunct="1"/>
            <a:endParaRPr lang="en-US" sz="1000" b="1" dirty="0" smtClean="0"/>
          </a:p>
          <a:p>
            <a:pPr eaLnBrk="1" hangingPunct="1"/>
            <a:r>
              <a:rPr lang="en-US" b="1" dirty="0" smtClean="0"/>
              <a:t>To achieve this:</a:t>
            </a:r>
          </a:p>
          <a:p>
            <a:pPr lvl="1" eaLnBrk="1" hangingPunct="1"/>
            <a:r>
              <a:rPr lang="en-US" b="1" dirty="0" smtClean="0"/>
              <a:t>Harvested feeds should be fed in hay racks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General Horse Feeding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Forage Feeding:</a:t>
            </a:r>
          </a:p>
          <a:p>
            <a:pPr eaLnBrk="1" hangingPunct="1"/>
            <a:endParaRPr lang="en-US" sz="1000" b="1" dirty="0" smtClean="0"/>
          </a:p>
          <a:p>
            <a:pPr lvl="1" eaLnBrk="1" hangingPunct="1"/>
            <a:r>
              <a:rPr lang="en-US" b="1" dirty="0" smtClean="0"/>
              <a:t>Feed losses are considerably higher when</a:t>
            </a:r>
          </a:p>
          <a:p>
            <a:pPr lvl="2" eaLnBrk="1" hangingPunct="1"/>
            <a:r>
              <a:rPr lang="en-US" b="1" dirty="0" smtClean="0"/>
              <a:t>Feed is consumed on the ground rather than </a:t>
            </a:r>
            <a:endParaRPr lang="en-US" b="1" dirty="0" smtClean="0"/>
          </a:p>
          <a:p>
            <a:pPr lvl="2" eaLnBrk="1" hangingPunct="1"/>
            <a:r>
              <a:rPr lang="en-US" b="1" dirty="0" smtClean="0"/>
              <a:t>I</a:t>
            </a:r>
            <a:r>
              <a:rPr lang="en-US" b="1" dirty="0" smtClean="0"/>
              <a:t>n a </a:t>
            </a:r>
            <a:r>
              <a:rPr lang="en-US" b="1" dirty="0" smtClean="0"/>
              <a:t>rack or manger</a:t>
            </a:r>
          </a:p>
          <a:p>
            <a:pPr eaLnBrk="1" hangingPunct="1"/>
            <a:endParaRPr lang="en-US" b="1" dirty="0" smtClean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General Horse Feeding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/>
              <a:t>Grain </a:t>
            </a:r>
            <a:r>
              <a:rPr lang="en-US" sz="3200" b="1" dirty="0" smtClean="0"/>
              <a:t>Feeding:</a:t>
            </a:r>
          </a:p>
          <a:p>
            <a:pPr lvl="1"/>
            <a:r>
              <a:rPr lang="en-US" sz="2800" b="1" dirty="0" smtClean="0"/>
              <a:t>Grains </a:t>
            </a:r>
            <a:r>
              <a:rPr lang="en-US" sz="2800" b="1" dirty="0" smtClean="0"/>
              <a:t>are to be fed when:</a:t>
            </a:r>
          </a:p>
          <a:p>
            <a:pPr lvl="2"/>
            <a:r>
              <a:rPr lang="en-US" sz="2500" b="1" dirty="0" smtClean="0"/>
              <a:t>Energy needs cannot be provided by feeding forages alone</a:t>
            </a:r>
          </a:p>
          <a:p>
            <a:pPr lvl="2"/>
            <a:r>
              <a:rPr lang="en-US" sz="2500" b="1" dirty="0" smtClean="0"/>
              <a:t>Forages are poorly available</a:t>
            </a:r>
          </a:p>
          <a:p>
            <a:pPr lvl="2"/>
            <a:r>
              <a:rPr lang="en-US" sz="2500" b="1" dirty="0" smtClean="0"/>
              <a:t>Desired for other reasons</a:t>
            </a:r>
          </a:p>
          <a:p>
            <a:pPr lvl="3"/>
            <a:r>
              <a:rPr lang="en-US" sz="2600" b="1" dirty="0" smtClean="0"/>
              <a:t>Example: </a:t>
            </a:r>
            <a:r>
              <a:rPr lang="en-US" sz="2600" b="1" dirty="0" smtClean="0"/>
              <a:t>to catch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General Horse Feeding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562</TotalTime>
  <Words>742</Words>
  <Application>Microsoft Office PowerPoint</Application>
  <PresentationFormat>On-screen Show (4:3)</PresentationFormat>
  <Paragraphs>208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Times New Roman</vt:lpstr>
      <vt:lpstr>Wingdings</vt:lpstr>
      <vt:lpstr>Calibri</vt:lpstr>
      <vt:lpstr>Paper</vt:lpstr>
      <vt:lpstr>Equine Nutrition</vt:lpstr>
      <vt:lpstr>General Horse Feeding Practices</vt:lpstr>
      <vt:lpstr>General Horse Feeding Practices</vt:lpstr>
      <vt:lpstr>General Horse Feeding Practices</vt:lpstr>
      <vt:lpstr>General Horse Feeding Practices</vt:lpstr>
      <vt:lpstr>General Horse Feeding Practices</vt:lpstr>
      <vt:lpstr>General Horse Feeding Practices</vt:lpstr>
      <vt:lpstr>General Horse Feeding Practices</vt:lpstr>
      <vt:lpstr>General Horse Feeding Practices</vt:lpstr>
      <vt:lpstr>General Horse Feeding Practices</vt:lpstr>
      <vt:lpstr>General Horse Feeding Practices</vt:lpstr>
      <vt:lpstr>General Horse Feeding Practices</vt:lpstr>
      <vt:lpstr>General Horse Feeding Practices</vt:lpstr>
      <vt:lpstr>Slide 14</vt:lpstr>
      <vt:lpstr>Monitoring Horses’ Nutritional Status</vt:lpstr>
      <vt:lpstr>Monitoring Horses’ Nutritional Status</vt:lpstr>
      <vt:lpstr>Group Socialization and Feeding</vt:lpstr>
      <vt:lpstr>Changing Diets</vt:lpstr>
      <vt:lpstr>Internal Parasites</vt:lpstr>
      <vt:lpstr>Internal Parasites</vt:lpstr>
      <vt:lpstr>Internal Parasites</vt:lpstr>
      <vt:lpstr>Teeth</vt:lpstr>
      <vt:lpstr>Teeth</vt:lpstr>
    </vt:vector>
  </TitlesOfParts>
  <Company>Sam Houston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Equine Nutrition</dc:title>
  <dc:creator>shsu</dc:creator>
  <cp:lastModifiedBy>shsu</cp:lastModifiedBy>
  <cp:revision>8</cp:revision>
  <dcterms:created xsi:type="dcterms:W3CDTF">2006-07-26T15:43:50Z</dcterms:created>
  <dcterms:modified xsi:type="dcterms:W3CDTF">2009-05-05T17:33:26Z</dcterms:modified>
</cp:coreProperties>
</file>