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311" r:id="rId4"/>
    <p:sldId id="258" r:id="rId5"/>
    <p:sldId id="312" r:id="rId6"/>
    <p:sldId id="259" r:id="rId7"/>
    <p:sldId id="260" r:id="rId8"/>
    <p:sldId id="261" r:id="rId9"/>
    <p:sldId id="268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313" r:id="rId20"/>
    <p:sldId id="272" r:id="rId21"/>
    <p:sldId id="273" r:id="rId22"/>
    <p:sldId id="274" r:id="rId23"/>
    <p:sldId id="314" r:id="rId24"/>
    <p:sldId id="275" r:id="rId25"/>
    <p:sldId id="276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8" r:id="rId42"/>
    <p:sldId id="293" r:id="rId43"/>
    <p:sldId id="294" r:id="rId44"/>
    <p:sldId id="295" r:id="rId45"/>
    <p:sldId id="296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15" r:id="rId56"/>
    <p:sldId id="308" r:id="rId57"/>
    <p:sldId id="309" r:id="rId58"/>
    <p:sldId id="310" r:id="rId59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3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6C258F-6C0C-4F59-9FCD-31D92F2125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7EEF-C047-4738-BC59-C8EC393B7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677B-5C05-4DFF-B642-8B274A791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CF72C5-759C-4369-BA22-B42528DBB5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75FA163-2411-4E1B-8733-981FDA1171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380DE90-14D3-4BD9-9A66-48DCC3B19D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CCD-E5BE-4E4E-BEE4-2FB8AD38A4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B7F8-CB50-4C38-B9E8-2450F7C25D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B65C-079D-4AB6-849D-3ED0AA1DD2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74A0-DEBE-471D-8292-85A1EA2733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BD7E-C83D-493D-AC51-AC0C85C9F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B4A398-641C-411F-9D5B-1EECC68176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67E2BF-6A5F-400E-A575-CAA3B6E13C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91302D4-158F-43AD-BA36-CB59159F8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562600"/>
            <a:ext cx="8305800" cy="762000"/>
          </a:xfrm>
        </p:spPr>
        <p:txBody>
          <a:bodyPr/>
          <a:lstStyle/>
          <a:p>
            <a:r>
              <a:rPr lang="en-US" b="1" dirty="0" smtClean="0"/>
              <a:t>Matt McMillan, Ph.D.</a:t>
            </a:r>
            <a:endParaRPr lang="en-US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990600"/>
            <a:ext cx="8153400" cy="1066800"/>
          </a:xfrm>
        </p:spPr>
        <p:txBody>
          <a:bodyPr/>
          <a:lstStyle/>
          <a:p>
            <a:pPr algn="ctr"/>
            <a:r>
              <a:rPr lang="en-US" b="1" dirty="0"/>
              <a:t>Reproductive </a:t>
            </a:r>
            <a:r>
              <a:rPr lang="en-US" b="1" dirty="0" smtClean="0"/>
              <a:t>Physiology of the Mare</a:t>
            </a:r>
            <a:endParaRPr lang="en-US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209800"/>
            <a:ext cx="40386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Reproductive efficiency is very low (Why?)</a:t>
            </a:r>
          </a:p>
          <a:p>
            <a:endParaRPr lang="en-US" sz="1000" b="1" dirty="0"/>
          </a:p>
          <a:p>
            <a:r>
              <a:rPr lang="en-US" b="1" dirty="0"/>
              <a:t>Live foal versus bred mares ~50%</a:t>
            </a:r>
          </a:p>
          <a:p>
            <a:endParaRPr lang="en-US" sz="1000" b="1" dirty="0"/>
          </a:p>
          <a:p>
            <a:r>
              <a:rPr lang="en-US" b="1" dirty="0"/>
              <a:t>Leading cause of infertility is </a:t>
            </a:r>
            <a:endParaRPr lang="en-US" b="1" dirty="0" smtClean="0"/>
          </a:p>
          <a:p>
            <a:pPr lvl="1"/>
            <a:r>
              <a:rPr lang="en-US" b="1" dirty="0"/>
              <a:t>H</a:t>
            </a:r>
            <a:r>
              <a:rPr lang="en-US" b="1" dirty="0" smtClean="0"/>
              <a:t>uman </a:t>
            </a:r>
            <a:r>
              <a:rPr lang="en-US" b="1" dirty="0"/>
              <a:t>management</a:t>
            </a:r>
          </a:p>
          <a:p>
            <a:endParaRPr lang="en-US" sz="1000" b="1" dirty="0"/>
          </a:p>
          <a:p>
            <a:r>
              <a:rPr lang="en-US" b="1" dirty="0"/>
              <a:t>Live foal rates in feral horses ~80-90%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Physiology of 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Why is reproductive efficiency so poor?</a:t>
            </a:r>
          </a:p>
          <a:p>
            <a:endParaRPr lang="en-US" sz="1000" b="1" dirty="0" smtClean="0"/>
          </a:p>
          <a:p>
            <a:pPr lvl="1"/>
            <a:r>
              <a:rPr lang="en-US" sz="2600" b="1" dirty="0" smtClean="0"/>
              <a:t>We tend to:</a:t>
            </a:r>
          </a:p>
          <a:p>
            <a:pPr lvl="1"/>
            <a:endParaRPr lang="en-US" sz="1000" b="1" dirty="0" smtClean="0"/>
          </a:p>
          <a:p>
            <a:pPr lvl="2"/>
            <a:r>
              <a:rPr lang="en-US" sz="2400" b="1" dirty="0" smtClean="0"/>
              <a:t>Select </a:t>
            </a:r>
            <a:r>
              <a:rPr lang="en-US" sz="2400" b="1" dirty="0"/>
              <a:t>for other </a:t>
            </a:r>
            <a:r>
              <a:rPr lang="en-US" sz="2400" b="1" dirty="0" smtClean="0"/>
              <a:t>than </a:t>
            </a:r>
            <a:r>
              <a:rPr lang="en-US" sz="2400" b="1" dirty="0"/>
              <a:t>reproductive </a:t>
            </a:r>
            <a:r>
              <a:rPr lang="en-US" sz="2400" b="1" dirty="0" smtClean="0"/>
              <a:t>characteristics</a:t>
            </a:r>
          </a:p>
          <a:p>
            <a:pPr lvl="2"/>
            <a:endParaRPr lang="en-US" sz="1000" b="1" dirty="0" smtClean="0"/>
          </a:p>
          <a:p>
            <a:pPr lvl="2"/>
            <a:r>
              <a:rPr lang="en-US" sz="2400" b="1" dirty="0" smtClean="0"/>
              <a:t>F</a:t>
            </a:r>
            <a:r>
              <a:rPr lang="en-US" sz="2400" b="1" dirty="0" smtClean="0"/>
              <a:t>requently </a:t>
            </a:r>
            <a:r>
              <a:rPr lang="en-US" sz="2400" b="1" dirty="0"/>
              <a:t>attempt to breed out of season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Physiology of 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Horses are short day or long day breeders?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/>
              <a:t>Gestation period?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/>
              <a:t>During winter months mares are </a:t>
            </a:r>
            <a:r>
              <a:rPr lang="en-US" b="1" dirty="0" err="1"/>
              <a:t>anestrus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Not respond to stallion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Ovaries will not develop follicles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Minimal ovarian hormone secretion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b="1" dirty="0"/>
              <a:t>During season of reproduction: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Estrous cycles 21-23 days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Seasonally Polyestrus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Estrus (heat period) </a:t>
            </a:r>
          </a:p>
          <a:p>
            <a:pPr lvl="1"/>
            <a:r>
              <a:rPr lang="en-US" b="1" dirty="0"/>
              <a:t>Responsive to stallion</a:t>
            </a:r>
          </a:p>
          <a:p>
            <a:pPr lvl="1"/>
            <a:r>
              <a:rPr lang="en-US" b="1" dirty="0"/>
              <a:t>5 to 7 days</a:t>
            </a:r>
          </a:p>
          <a:p>
            <a:pPr lvl="1"/>
            <a:r>
              <a:rPr lang="en-US" b="1" dirty="0"/>
              <a:t>Signs include:</a:t>
            </a:r>
          </a:p>
          <a:p>
            <a:pPr lvl="2"/>
            <a:r>
              <a:rPr lang="en-US" b="1" dirty="0"/>
              <a:t>Urination stance, leaning into stallion, winking</a:t>
            </a:r>
          </a:p>
          <a:p>
            <a:pPr lvl="2"/>
            <a:endParaRPr lang="en-US" sz="1200" b="1" dirty="0"/>
          </a:p>
          <a:p>
            <a:r>
              <a:rPr lang="en-US" b="1" dirty="0"/>
              <a:t>Estrus behavior will cease 24-48 hours after ovulation</a:t>
            </a:r>
          </a:p>
          <a:p>
            <a:endParaRPr lang="en-US" sz="1200" b="1" dirty="0"/>
          </a:p>
          <a:p>
            <a:r>
              <a:rPr lang="en-US" b="1" dirty="0"/>
              <a:t>Beginning of </a:t>
            </a:r>
            <a:r>
              <a:rPr lang="en-US" b="1" dirty="0" err="1"/>
              <a:t>diestrus</a:t>
            </a:r>
            <a:r>
              <a:rPr lang="en-US" b="1" dirty="0"/>
              <a:t> 14-16 days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Reproductive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Processes involved in reproduction in the mare are driven </a:t>
            </a:r>
            <a:r>
              <a:rPr lang="en-US" b="1" dirty="0" smtClean="0"/>
              <a:t>by what? </a:t>
            </a:r>
          </a:p>
          <a:p>
            <a:pPr lvl="1"/>
            <a:r>
              <a:rPr lang="en-US" b="1" dirty="0" smtClean="0"/>
              <a:t>H</a:t>
            </a:r>
            <a:r>
              <a:rPr lang="en-US" b="1" dirty="0" smtClean="0"/>
              <a:t>ormones</a:t>
            </a:r>
            <a:endParaRPr lang="en-US" b="1" dirty="0"/>
          </a:p>
          <a:p>
            <a:endParaRPr lang="en-US" sz="1200" b="1" dirty="0"/>
          </a:p>
          <a:p>
            <a:r>
              <a:rPr lang="en-US" b="1" dirty="0" smtClean="0"/>
              <a:t>What are Hormones?</a:t>
            </a:r>
            <a:endParaRPr lang="en-US" b="1" dirty="0"/>
          </a:p>
          <a:p>
            <a:pPr lvl="1"/>
            <a:r>
              <a:rPr lang="en-US" b="1" dirty="0"/>
              <a:t>Chemical substances produced by various tissues that travel through the circulatory system to produce an effect on an organ (s)</a:t>
            </a:r>
          </a:p>
          <a:p>
            <a:pPr lvl="1"/>
            <a:endParaRPr lang="en-US" sz="1200" b="1" dirty="0"/>
          </a:p>
          <a:p>
            <a:r>
              <a:rPr lang="en-US" b="1" dirty="0"/>
              <a:t>Endocrinology</a:t>
            </a:r>
          </a:p>
          <a:p>
            <a:pPr lvl="1"/>
            <a:r>
              <a:rPr lang="en-US" b="1" dirty="0"/>
              <a:t>Study of hormones and their effects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Endocrinology of 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7630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3000" b="1" dirty="0" smtClean="0"/>
              <a:t>Hypothalamus</a:t>
            </a:r>
            <a:endParaRPr lang="en-US" sz="3000" b="1" dirty="0"/>
          </a:p>
          <a:p>
            <a:pPr lvl="1"/>
            <a:r>
              <a:rPr lang="en-US" sz="2800" b="1" dirty="0"/>
              <a:t>Located </a:t>
            </a:r>
            <a:r>
              <a:rPr lang="en-US" sz="2800" b="1" dirty="0" smtClean="0"/>
              <a:t>where?</a:t>
            </a:r>
          </a:p>
          <a:p>
            <a:pPr lvl="2"/>
            <a:r>
              <a:rPr lang="en-US" sz="2600" b="1" dirty="0" smtClean="0"/>
              <a:t>in </a:t>
            </a:r>
            <a:r>
              <a:rPr lang="en-US" sz="2600" b="1" dirty="0" smtClean="0"/>
              <a:t>mid-brain</a:t>
            </a:r>
          </a:p>
          <a:p>
            <a:pPr lvl="1"/>
            <a:endParaRPr lang="en-US" sz="1000" b="1" dirty="0"/>
          </a:p>
          <a:p>
            <a:pPr lvl="1"/>
            <a:r>
              <a:rPr lang="en-US" sz="2800" b="1" dirty="0"/>
              <a:t>Interprets environmental cues </a:t>
            </a:r>
            <a:r>
              <a:rPr lang="en-US" sz="2800" b="1" dirty="0" smtClean="0"/>
              <a:t>such </a:t>
            </a:r>
            <a:r>
              <a:rPr lang="en-US" sz="2800" b="1" dirty="0"/>
              <a:t>as </a:t>
            </a:r>
            <a:endParaRPr lang="en-US" sz="2800" b="1" dirty="0" smtClean="0"/>
          </a:p>
          <a:p>
            <a:pPr lvl="2"/>
            <a:r>
              <a:rPr lang="en-US" sz="2600" b="1" dirty="0" smtClean="0"/>
              <a:t>D</a:t>
            </a:r>
            <a:r>
              <a:rPr lang="en-US" sz="2600" b="1" dirty="0" smtClean="0"/>
              <a:t>ay length</a:t>
            </a:r>
          </a:p>
          <a:p>
            <a:pPr lvl="2"/>
            <a:r>
              <a:rPr lang="en-US" sz="2600" b="1" dirty="0" smtClean="0"/>
              <a:t>T</a:t>
            </a:r>
            <a:r>
              <a:rPr lang="en-US" sz="2600" b="1" dirty="0" smtClean="0"/>
              <a:t>emperature</a:t>
            </a:r>
            <a:endParaRPr lang="en-US" sz="2600" b="1" dirty="0" smtClean="0"/>
          </a:p>
          <a:p>
            <a:pPr lvl="1"/>
            <a:endParaRPr lang="en-US" sz="1000" b="1" dirty="0"/>
          </a:p>
          <a:p>
            <a:pPr lvl="1"/>
            <a:r>
              <a:rPr lang="en-US" sz="2800" b="1" dirty="0"/>
              <a:t>Signals start </a:t>
            </a:r>
            <a:r>
              <a:rPr lang="en-US" sz="2800" b="1" dirty="0" smtClean="0"/>
              <a:t>of </a:t>
            </a:r>
            <a:r>
              <a:rPr lang="en-US" sz="2800" b="1" dirty="0"/>
              <a:t>season by producing </a:t>
            </a:r>
            <a:endParaRPr lang="en-US" sz="2800" b="1" dirty="0" smtClean="0"/>
          </a:p>
          <a:p>
            <a:pPr lvl="2"/>
            <a:r>
              <a:rPr lang="en-US" sz="2600" b="1" dirty="0" err="1" smtClean="0"/>
              <a:t>GnRH</a:t>
            </a:r>
            <a:endParaRPr lang="en-US" sz="2600" b="1" dirty="0" smtClean="0"/>
          </a:p>
          <a:p>
            <a:pPr lvl="3"/>
            <a:r>
              <a:rPr lang="en-US" sz="2400" b="1" dirty="0" smtClean="0"/>
              <a:t>S</a:t>
            </a:r>
            <a:r>
              <a:rPr lang="en-US" sz="2400" b="1" dirty="0" smtClean="0"/>
              <a:t>timulates </a:t>
            </a:r>
            <a:r>
              <a:rPr lang="en-US" sz="2400" b="1" dirty="0"/>
              <a:t>anterior </a:t>
            </a:r>
            <a:r>
              <a:rPr lang="en-US" sz="2400" b="1" dirty="0" smtClean="0"/>
              <a:t>pituitary</a:t>
            </a:r>
          </a:p>
          <a:p>
            <a:pPr lvl="1"/>
            <a:endParaRPr lang="en-US" sz="1000" b="1" dirty="0" smtClean="0"/>
          </a:p>
          <a:p>
            <a:pPr lvl="1">
              <a:buNone/>
            </a:pPr>
            <a:r>
              <a:rPr lang="en-US" sz="2800" b="1" dirty="0" smtClean="0"/>
              <a:t>Anterior pituitary produces</a:t>
            </a:r>
          </a:p>
          <a:p>
            <a:pPr lvl="2"/>
            <a:r>
              <a:rPr lang="en-US" sz="2600" b="1" dirty="0" smtClean="0"/>
              <a:t>FSH </a:t>
            </a:r>
            <a:r>
              <a:rPr lang="en-US" sz="2600" b="1" dirty="0"/>
              <a:t>and LH</a:t>
            </a:r>
          </a:p>
          <a:p>
            <a:pPr lvl="2"/>
            <a:r>
              <a:rPr lang="en-US" sz="2600" b="1" dirty="0"/>
              <a:t>Stimulates ovaries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Endocrinology of 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Follicle Stimulating Hormone (FSH) 	</a:t>
            </a:r>
          </a:p>
          <a:p>
            <a:pPr lvl="1"/>
            <a:r>
              <a:rPr lang="en-US" b="1" dirty="0"/>
              <a:t>Stimulates the growth of follicles</a:t>
            </a:r>
          </a:p>
          <a:p>
            <a:pPr lvl="1"/>
            <a:endParaRPr lang="en-US" sz="1200" b="1" dirty="0"/>
          </a:p>
          <a:p>
            <a:r>
              <a:rPr lang="en-US" b="1" dirty="0"/>
              <a:t>Dominant follicle is selected</a:t>
            </a:r>
          </a:p>
          <a:p>
            <a:endParaRPr lang="en-US" sz="1200" b="1" dirty="0"/>
          </a:p>
          <a:p>
            <a:r>
              <a:rPr lang="en-US" b="1" dirty="0"/>
              <a:t>~20-25 mm </a:t>
            </a:r>
            <a:r>
              <a:rPr lang="en-US" b="1" i="1" dirty="0"/>
              <a:t>Estradiol-17</a:t>
            </a:r>
            <a:r>
              <a:rPr lang="el-GR" b="1" i="1" dirty="0">
                <a:cs typeface="Arial" charset="0"/>
              </a:rPr>
              <a:t>β</a:t>
            </a:r>
            <a:r>
              <a:rPr lang="en-US" b="1" dirty="0">
                <a:cs typeface="Arial" charset="0"/>
              </a:rPr>
              <a:t> is secreted </a:t>
            </a:r>
          </a:p>
          <a:p>
            <a:pPr lvl="1"/>
            <a:r>
              <a:rPr lang="en-US" b="1" dirty="0">
                <a:cs typeface="Arial" charset="0"/>
              </a:rPr>
              <a:t>Peak immediately prior to ovulation </a:t>
            </a:r>
          </a:p>
          <a:p>
            <a:pPr lvl="1"/>
            <a:r>
              <a:rPr lang="en-US" b="1" dirty="0">
                <a:cs typeface="Arial" charset="0"/>
              </a:rPr>
              <a:t>Stimulates release of LH</a:t>
            </a:r>
            <a:endParaRPr lang="el-GR" b="1" dirty="0">
              <a:cs typeface="Arial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Endocrinology of 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Luteinizing Hormone (LH</a:t>
            </a:r>
            <a:r>
              <a:rPr lang="en-US" b="1" dirty="0" smtClean="0"/>
              <a:t>)</a:t>
            </a:r>
          </a:p>
          <a:p>
            <a:endParaRPr lang="en-US" sz="1000" b="1" dirty="0"/>
          </a:p>
          <a:p>
            <a:pPr lvl="1"/>
            <a:r>
              <a:rPr lang="en-US" b="1" dirty="0"/>
              <a:t>Responsible for stimulating </a:t>
            </a:r>
            <a:r>
              <a:rPr lang="en-US" b="1" dirty="0" smtClean="0"/>
              <a:t>ovulation</a:t>
            </a:r>
          </a:p>
          <a:p>
            <a:pPr lvl="1"/>
            <a:endParaRPr lang="en-US" sz="1000" b="1" dirty="0"/>
          </a:p>
          <a:p>
            <a:pPr lvl="1"/>
            <a:r>
              <a:rPr lang="en-US" b="1" dirty="0"/>
              <a:t>Supporting initial stages of </a:t>
            </a:r>
            <a:endParaRPr lang="en-US" b="1" dirty="0" smtClean="0"/>
          </a:p>
          <a:p>
            <a:pPr lvl="2"/>
            <a:r>
              <a:rPr lang="en-US" b="1" dirty="0" smtClean="0"/>
              <a:t>C</a:t>
            </a:r>
            <a:r>
              <a:rPr lang="en-US" b="1" dirty="0" smtClean="0"/>
              <a:t>orpus </a:t>
            </a:r>
            <a:r>
              <a:rPr lang="en-US" b="1" dirty="0" err="1"/>
              <a:t>luteum</a:t>
            </a:r>
            <a:r>
              <a:rPr lang="en-US" b="1" dirty="0"/>
              <a:t> (CL) </a:t>
            </a:r>
            <a:r>
              <a:rPr lang="en-US" b="1" dirty="0" smtClean="0"/>
              <a:t>development</a:t>
            </a:r>
          </a:p>
          <a:p>
            <a:pPr lvl="1"/>
            <a:endParaRPr lang="en-US" sz="1000" b="1" dirty="0"/>
          </a:p>
          <a:p>
            <a:pPr lvl="1"/>
            <a:r>
              <a:rPr lang="en-US" b="1" dirty="0"/>
              <a:t>Secreted for a prolonged period in the mare</a:t>
            </a:r>
          </a:p>
          <a:p>
            <a:pPr lvl="2"/>
            <a:r>
              <a:rPr lang="en-US" b="1" dirty="0"/>
              <a:t>Beginning before the initiation of estrus</a:t>
            </a:r>
          </a:p>
          <a:p>
            <a:pPr lvl="2"/>
            <a:r>
              <a:rPr lang="en-US" b="1" dirty="0"/>
              <a:t>Reaches peak concentrations two days after ovulation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Endocrinology of 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The </a:t>
            </a:r>
            <a:r>
              <a:rPr lang="en-US" b="1" dirty="0" err="1"/>
              <a:t>lutueal</a:t>
            </a:r>
            <a:r>
              <a:rPr lang="en-US" b="1" dirty="0"/>
              <a:t> phase of the estrous cycle begins </a:t>
            </a:r>
            <a:r>
              <a:rPr lang="en-US" b="1" dirty="0" smtClean="0"/>
              <a:t>with: 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T</a:t>
            </a:r>
            <a:r>
              <a:rPr lang="en-US" b="1" dirty="0" smtClean="0"/>
              <a:t>he </a:t>
            </a:r>
            <a:r>
              <a:rPr lang="en-US" b="1" dirty="0"/>
              <a:t>completion of ovulation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b="1" dirty="0"/>
              <a:t> After ovulation </a:t>
            </a:r>
            <a:r>
              <a:rPr lang="en-US" b="1" dirty="0" smtClean="0"/>
              <a:t>occurs: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T</a:t>
            </a:r>
            <a:r>
              <a:rPr lang="en-US" b="1" dirty="0" smtClean="0"/>
              <a:t>he </a:t>
            </a:r>
            <a:r>
              <a:rPr lang="en-US" b="1" dirty="0"/>
              <a:t>ruptured follicle tissue begins to form the CL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Endocrinology of 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The empty follicular cavity accumulates coagulated blood and forms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The corpus </a:t>
            </a:r>
            <a:r>
              <a:rPr lang="en-US" b="1" dirty="0" err="1" smtClean="0"/>
              <a:t>hemorrhagicum</a:t>
            </a:r>
            <a:r>
              <a:rPr lang="en-US" b="1" dirty="0" smtClean="0"/>
              <a:t> </a:t>
            </a:r>
            <a:r>
              <a:rPr lang="en-US" sz="2000" b="1" dirty="0" smtClean="0"/>
              <a:t>(precursor to CL)</a:t>
            </a:r>
          </a:p>
          <a:p>
            <a:pPr>
              <a:lnSpc>
                <a:spcPct val="90000"/>
              </a:lnSpc>
            </a:pPr>
            <a:endParaRPr lang="en-US" sz="1400" b="1" dirty="0" smtClean="0"/>
          </a:p>
          <a:p>
            <a:pPr>
              <a:lnSpc>
                <a:spcPct val="90000"/>
              </a:lnSpc>
            </a:pPr>
            <a:r>
              <a:rPr lang="en-US" b="1" dirty="0" err="1" smtClean="0"/>
              <a:t>Luteal</a:t>
            </a:r>
            <a:r>
              <a:rPr lang="en-US" b="1" dirty="0" smtClean="0"/>
              <a:t> cells begin to replace blood: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CL is formed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Endocrinology of Reproduction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/>
              <a:t>Includes: </a:t>
            </a:r>
            <a:endParaRPr lang="en-US" sz="3200" b="1" dirty="0" smtClean="0"/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 lvl="1">
              <a:lnSpc>
                <a:spcPct val="90000"/>
              </a:lnSpc>
            </a:pPr>
            <a:r>
              <a:rPr lang="en-US" sz="2800" b="1" dirty="0" smtClean="0"/>
              <a:t>Vulva</a:t>
            </a:r>
          </a:p>
          <a:p>
            <a:pPr lvl="1">
              <a:lnSpc>
                <a:spcPct val="90000"/>
              </a:lnSpc>
            </a:pPr>
            <a:endParaRPr lang="en-US" sz="1000" b="1" dirty="0" smtClean="0"/>
          </a:p>
          <a:p>
            <a:pPr lvl="1">
              <a:lnSpc>
                <a:spcPct val="90000"/>
              </a:lnSpc>
            </a:pPr>
            <a:r>
              <a:rPr lang="en-US" sz="2800" b="1" dirty="0" smtClean="0"/>
              <a:t>Vagina</a:t>
            </a:r>
          </a:p>
          <a:p>
            <a:pPr lvl="1">
              <a:lnSpc>
                <a:spcPct val="90000"/>
              </a:lnSpc>
            </a:pPr>
            <a:endParaRPr lang="en-US" sz="1000" b="1" dirty="0" smtClean="0"/>
          </a:p>
          <a:p>
            <a:pPr lvl="1">
              <a:lnSpc>
                <a:spcPct val="90000"/>
              </a:lnSpc>
            </a:pPr>
            <a:r>
              <a:rPr lang="en-US" sz="2800" b="1" dirty="0" smtClean="0"/>
              <a:t>Cervix</a:t>
            </a:r>
          </a:p>
          <a:p>
            <a:pPr lvl="1">
              <a:lnSpc>
                <a:spcPct val="90000"/>
              </a:lnSpc>
            </a:pPr>
            <a:endParaRPr lang="en-US" sz="1000" b="1" dirty="0" smtClean="0"/>
          </a:p>
          <a:p>
            <a:pPr lvl="1">
              <a:lnSpc>
                <a:spcPct val="90000"/>
              </a:lnSpc>
            </a:pPr>
            <a:r>
              <a:rPr lang="en-US" sz="2800" b="1" dirty="0" smtClean="0"/>
              <a:t>Uterus</a:t>
            </a:r>
          </a:p>
          <a:p>
            <a:pPr lvl="1">
              <a:lnSpc>
                <a:spcPct val="90000"/>
              </a:lnSpc>
            </a:pPr>
            <a:endParaRPr lang="en-US" sz="1000" b="1" dirty="0" smtClean="0"/>
          </a:p>
          <a:p>
            <a:pPr lvl="1">
              <a:lnSpc>
                <a:spcPct val="90000"/>
              </a:lnSpc>
            </a:pPr>
            <a:r>
              <a:rPr lang="en-US" sz="2800" b="1" dirty="0" smtClean="0"/>
              <a:t>Oviducts</a:t>
            </a:r>
          </a:p>
          <a:p>
            <a:pPr lvl="1">
              <a:lnSpc>
                <a:spcPct val="90000"/>
              </a:lnSpc>
            </a:pPr>
            <a:endParaRPr lang="en-US" sz="1000" b="1" dirty="0" smtClean="0"/>
          </a:p>
          <a:p>
            <a:pPr lvl="1">
              <a:lnSpc>
                <a:spcPct val="90000"/>
              </a:lnSpc>
            </a:pPr>
            <a:r>
              <a:rPr lang="en-US" sz="2800" b="1" dirty="0"/>
              <a:t>O</a:t>
            </a:r>
            <a:r>
              <a:rPr lang="en-US" sz="2800" b="1" dirty="0" smtClean="0"/>
              <a:t>varies</a:t>
            </a:r>
            <a:endParaRPr lang="en-US" sz="2800" b="1" dirty="0"/>
          </a:p>
          <a:p>
            <a:pPr lvl="1">
              <a:lnSpc>
                <a:spcPct val="90000"/>
              </a:lnSpc>
            </a:pPr>
            <a:endParaRPr lang="en-US" sz="2800" b="1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Female Reproductive 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CL secretes what?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Progesterone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b="1" dirty="0"/>
              <a:t>What is the purpose of progesterone</a:t>
            </a:r>
            <a:r>
              <a:rPr lang="en-US" b="1" dirty="0" smtClean="0"/>
              <a:t>?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Maintain pregnancy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Inhibits the release of LH</a:t>
            </a:r>
            <a:endParaRPr lang="en-US" sz="1300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Changes behavior into a typical </a:t>
            </a:r>
            <a:r>
              <a:rPr lang="en-US" b="1" dirty="0" err="1"/>
              <a:t>diestrus</a:t>
            </a:r>
            <a:r>
              <a:rPr lang="en-US" b="1" dirty="0"/>
              <a:t> state</a:t>
            </a:r>
          </a:p>
          <a:p>
            <a:pPr lvl="1"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/>
              <a:t>For the mare to return to </a:t>
            </a:r>
            <a:r>
              <a:rPr lang="en-US" b="1" dirty="0" smtClean="0"/>
              <a:t>estrus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</a:t>
            </a:r>
            <a:r>
              <a:rPr lang="en-US" b="1" dirty="0" smtClean="0"/>
              <a:t>rogesterone </a:t>
            </a:r>
            <a:r>
              <a:rPr lang="en-US" b="1" dirty="0"/>
              <a:t>must be halted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Endocrinology of 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If mare is not pregnant: </a:t>
            </a:r>
          </a:p>
          <a:p>
            <a:pPr lvl="1"/>
            <a:r>
              <a:rPr lang="en-US" b="1" dirty="0"/>
              <a:t>PGF</a:t>
            </a:r>
            <a:r>
              <a:rPr lang="en-US" b="1" baseline="-25000" dirty="0"/>
              <a:t>2</a:t>
            </a:r>
            <a:r>
              <a:rPr lang="el-GR" b="1" baseline="-25000" dirty="0">
                <a:cs typeface="Arial" charset="0"/>
              </a:rPr>
              <a:t>α</a:t>
            </a:r>
            <a:r>
              <a:rPr lang="en-US" b="1" dirty="0">
                <a:cs typeface="Arial" charset="0"/>
              </a:rPr>
              <a:t> is released from the uterus </a:t>
            </a:r>
            <a:endParaRPr lang="en-US" b="1" dirty="0" smtClean="0">
              <a:cs typeface="Arial" charset="0"/>
            </a:endParaRPr>
          </a:p>
          <a:p>
            <a:pPr lvl="1"/>
            <a:r>
              <a:rPr lang="en-US" b="1" dirty="0" smtClean="0">
                <a:cs typeface="Arial" charset="0"/>
              </a:rPr>
              <a:t>14 </a:t>
            </a:r>
            <a:r>
              <a:rPr lang="en-US" b="1" dirty="0">
                <a:cs typeface="Arial" charset="0"/>
              </a:rPr>
              <a:t>to 16 days following ovulation</a:t>
            </a:r>
            <a:endParaRPr lang="el-GR" b="1" dirty="0">
              <a:cs typeface="Arial" charset="0"/>
            </a:endParaRPr>
          </a:p>
          <a:p>
            <a:endParaRPr lang="en-US" b="1" dirty="0"/>
          </a:p>
          <a:p>
            <a:r>
              <a:rPr lang="en-US" b="1" dirty="0"/>
              <a:t>PGF</a:t>
            </a:r>
            <a:r>
              <a:rPr lang="en-US" b="1" baseline="-25000" dirty="0"/>
              <a:t>2</a:t>
            </a:r>
            <a:r>
              <a:rPr lang="el-GR" b="1" baseline="-25000" dirty="0">
                <a:cs typeface="Arial" charset="0"/>
              </a:rPr>
              <a:t>α</a:t>
            </a:r>
            <a:r>
              <a:rPr lang="en-US" b="1" baseline="-25000" dirty="0">
                <a:cs typeface="Arial" charset="0"/>
              </a:rPr>
              <a:t> </a:t>
            </a:r>
            <a:r>
              <a:rPr lang="en-US" b="1" dirty="0">
                <a:cs typeface="Arial" charset="0"/>
              </a:rPr>
              <a:t>causes?</a:t>
            </a:r>
          </a:p>
          <a:p>
            <a:pPr lvl="1"/>
            <a:r>
              <a:rPr lang="en-US" b="1" dirty="0" err="1" smtClean="0">
                <a:cs typeface="Arial" charset="0"/>
              </a:rPr>
              <a:t>Luteolysis</a:t>
            </a:r>
            <a:r>
              <a:rPr lang="en-US" b="1" dirty="0" smtClean="0">
                <a:cs typeface="Arial" charset="0"/>
              </a:rPr>
              <a:t> </a:t>
            </a:r>
            <a:r>
              <a:rPr lang="en-US" b="1" dirty="0">
                <a:cs typeface="Arial" charset="0"/>
              </a:rPr>
              <a:t>marking the end of the </a:t>
            </a:r>
            <a:r>
              <a:rPr lang="en-US" b="1" dirty="0" err="1">
                <a:cs typeface="Arial" charset="0"/>
              </a:rPr>
              <a:t>luteal</a:t>
            </a:r>
            <a:r>
              <a:rPr lang="en-US" b="1" dirty="0">
                <a:cs typeface="Arial" charset="0"/>
              </a:rPr>
              <a:t> phase</a:t>
            </a:r>
          </a:p>
          <a:p>
            <a:endParaRPr lang="en-US" dirty="0">
              <a:cs typeface="Arial" charset="0"/>
            </a:endParaRPr>
          </a:p>
          <a:p>
            <a:endParaRPr lang="en-US" baseline="-25000" dirty="0">
              <a:cs typeface="Arial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Endocrinology of 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953000"/>
          </a:xfrm>
        </p:spPr>
        <p:txBody>
          <a:bodyPr/>
          <a:lstStyle/>
          <a:p>
            <a:r>
              <a:rPr lang="en-US" sz="3200" b="1" dirty="0"/>
              <a:t>Primary environmental cue used in reproductive activity is: </a:t>
            </a:r>
          </a:p>
          <a:p>
            <a:pPr lvl="1"/>
            <a:r>
              <a:rPr lang="en-US" sz="2400" b="1" dirty="0"/>
              <a:t>Day length</a:t>
            </a:r>
          </a:p>
          <a:p>
            <a:endParaRPr lang="en-US" sz="1200" b="1" dirty="0"/>
          </a:p>
          <a:p>
            <a:r>
              <a:rPr lang="en-US" sz="3200" b="1" dirty="0"/>
              <a:t>Length of photoperiod is interpreted through:</a:t>
            </a:r>
          </a:p>
          <a:p>
            <a:pPr lvl="1"/>
            <a:r>
              <a:rPr lang="en-US" sz="2400" b="1" dirty="0"/>
              <a:t>Neural signals to specific portions of the brain creating hormones to be produced or ceased</a:t>
            </a:r>
          </a:p>
          <a:p>
            <a:endParaRPr lang="en-US" sz="1200" b="1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Seasonality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Melatonin is produced where?</a:t>
            </a:r>
          </a:p>
          <a:p>
            <a:pPr lvl="1"/>
            <a:r>
              <a:rPr lang="en-US" sz="2800" b="1" dirty="0" smtClean="0"/>
              <a:t>Brain’s pineal gland </a:t>
            </a:r>
          </a:p>
          <a:p>
            <a:pPr lvl="1"/>
            <a:r>
              <a:rPr lang="en-US" sz="2800" b="1" dirty="0"/>
              <a:t>I</a:t>
            </a:r>
            <a:r>
              <a:rPr lang="en-US" sz="2800" b="1" dirty="0" smtClean="0"/>
              <a:t>n response to absence of light</a:t>
            </a:r>
          </a:p>
          <a:p>
            <a:endParaRPr lang="en-US" sz="1000" b="1" dirty="0" smtClean="0"/>
          </a:p>
          <a:p>
            <a:r>
              <a:rPr lang="en-US" sz="3200" b="1" dirty="0" smtClean="0"/>
              <a:t>Melatonin has suppressive effect on?</a:t>
            </a:r>
          </a:p>
          <a:p>
            <a:pPr lvl="1"/>
            <a:r>
              <a:rPr lang="en-US" sz="2200" b="1" dirty="0" smtClean="0"/>
              <a:t> </a:t>
            </a:r>
            <a:r>
              <a:rPr lang="en-US" sz="2800" b="1" dirty="0" err="1" smtClean="0"/>
              <a:t>GnRH</a:t>
            </a:r>
            <a:endParaRPr lang="en-US" sz="2800" b="1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Seasonality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876800"/>
          </a:xfrm>
        </p:spPr>
        <p:txBody>
          <a:bodyPr/>
          <a:lstStyle/>
          <a:p>
            <a:r>
              <a:rPr lang="en-US" b="1" dirty="0"/>
              <a:t>During Anestrous:</a:t>
            </a:r>
          </a:p>
          <a:p>
            <a:endParaRPr lang="en-US" sz="1000" b="1" dirty="0"/>
          </a:p>
          <a:p>
            <a:pPr lvl="1"/>
            <a:r>
              <a:rPr lang="en-US" b="1" dirty="0"/>
              <a:t>Melatonin levels are</a:t>
            </a:r>
          </a:p>
          <a:p>
            <a:pPr lvl="2"/>
            <a:r>
              <a:rPr lang="en-US" b="1" dirty="0"/>
              <a:t>High</a:t>
            </a:r>
          </a:p>
          <a:p>
            <a:pPr lvl="2"/>
            <a:endParaRPr lang="en-US" sz="1100" b="1" dirty="0"/>
          </a:p>
          <a:p>
            <a:pPr lvl="1"/>
            <a:r>
              <a:rPr lang="en-US" b="1" dirty="0" err="1"/>
              <a:t>GnRH</a:t>
            </a:r>
            <a:r>
              <a:rPr lang="en-US" b="1" dirty="0"/>
              <a:t> levels are</a:t>
            </a:r>
          </a:p>
          <a:p>
            <a:pPr lvl="2"/>
            <a:r>
              <a:rPr lang="en-US" b="1" dirty="0"/>
              <a:t>Low</a:t>
            </a:r>
          </a:p>
          <a:p>
            <a:pPr lvl="2"/>
            <a:endParaRPr lang="en-US" sz="1100" b="1" dirty="0"/>
          </a:p>
          <a:p>
            <a:pPr lvl="1"/>
            <a:r>
              <a:rPr lang="en-US" b="1" dirty="0"/>
              <a:t>LH levels are </a:t>
            </a:r>
          </a:p>
          <a:p>
            <a:pPr lvl="2"/>
            <a:r>
              <a:rPr lang="en-US" b="1" dirty="0"/>
              <a:t>Low</a:t>
            </a:r>
          </a:p>
          <a:p>
            <a:pPr lvl="1"/>
            <a:endParaRPr lang="en-US" sz="1200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Seasonality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sz="2200" b="1" dirty="0" smtClean="0"/>
              <a:t>FSH </a:t>
            </a:r>
            <a:r>
              <a:rPr lang="en-US" sz="2200" b="1" dirty="0"/>
              <a:t>levels do not appear to change with the </a:t>
            </a:r>
            <a:r>
              <a:rPr lang="en-US" sz="2200" b="1" dirty="0" smtClean="0"/>
              <a:t>seasons</a:t>
            </a:r>
          </a:p>
          <a:p>
            <a:pPr lvl="1">
              <a:buNone/>
            </a:pPr>
            <a:endParaRPr lang="en-US" sz="1000" b="1" dirty="0"/>
          </a:p>
          <a:p>
            <a:pPr lvl="1"/>
            <a:r>
              <a:rPr lang="en-US" sz="2200" b="1" dirty="0"/>
              <a:t>Ovaries are: </a:t>
            </a:r>
          </a:p>
          <a:p>
            <a:pPr lvl="2"/>
            <a:r>
              <a:rPr lang="en-US" sz="2100" b="1" dirty="0"/>
              <a:t>Small and hard during </a:t>
            </a:r>
            <a:r>
              <a:rPr lang="en-US" sz="2100" b="1" dirty="0" err="1"/>
              <a:t>anestrus</a:t>
            </a:r>
            <a:r>
              <a:rPr lang="en-US" sz="2100" b="1" dirty="0"/>
              <a:t> with no significant follicular activity</a:t>
            </a:r>
          </a:p>
          <a:p>
            <a:pPr lvl="2"/>
            <a:endParaRPr lang="en-US" sz="1000" b="1" dirty="0"/>
          </a:p>
          <a:p>
            <a:r>
              <a:rPr lang="en-US" sz="2400" b="1" dirty="0"/>
              <a:t>Research: Spring vs. Fall</a:t>
            </a:r>
          </a:p>
          <a:p>
            <a:endParaRPr lang="en-US" sz="1000" b="1" dirty="0"/>
          </a:p>
          <a:p>
            <a:r>
              <a:rPr lang="en-US" sz="2400" b="1" dirty="0"/>
              <a:t>Spring has been researched more </a:t>
            </a:r>
          </a:p>
          <a:p>
            <a:pPr lvl="1"/>
            <a:r>
              <a:rPr lang="en-US" sz="2200" b="1" dirty="0"/>
              <a:t>to increase the production of early-season foals </a:t>
            </a:r>
          </a:p>
          <a:p>
            <a:endParaRPr lang="en-US" sz="1000" b="1" dirty="0"/>
          </a:p>
          <a:p>
            <a:r>
              <a:rPr lang="en-US" sz="2400" b="1" dirty="0"/>
              <a:t>Mares placed under lights </a:t>
            </a:r>
          </a:p>
          <a:p>
            <a:pPr lvl="1"/>
            <a:r>
              <a:rPr lang="en-US" sz="2200" b="1" dirty="0"/>
              <a:t>to stimulate estrus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Seasonality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Body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52400"/>
            <a:ext cx="7926388" cy="6475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90600"/>
            <a:ext cx="8305800" cy="1143000"/>
          </a:xfrm>
        </p:spPr>
        <p:txBody>
          <a:bodyPr/>
          <a:lstStyle/>
          <a:p>
            <a:r>
              <a:rPr lang="en-US" sz="3800" b="1" dirty="0"/>
              <a:t>Pregnant Mare Management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990600"/>
            <a:ext cx="8458200" cy="121920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362200"/>
            <a:ext cx="4591050" cy="37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Proper mare management is essential: </a:t>
            </a:r>
          </a:p>
          <a:p>
            <a:pPr lvl="1"/>
            <a:r>
              <a:rPr lang="en-US" b="1" dirty="0"/>
              <a:t>To ensure the birth of a live foal</a:t>
            </a:r>
          </a:p>
          <a:p>
            <a:endParaRPr lang="en-US" b="1" dirty="0"/>
          </a:p>
          <a:p>
            <a:r>
              <a:rPr lang="en-US" b="1" dirty="0"/>
              <a:t>Mare classifications:</a:t>
            </a:r>
          </a:p>
          <a:p>
            <a:pPr lvl="1"/>
            <a:r>
              <a:rPr lang="en-US" b="1" dirty="0"/>
              <a:t>Pregnant</a:t>
            </a:r>
          </a:p>
          <a:p>
            <a:pPr lvl="1"/>
            <a:r>
              <a:rPr lang="en-US" b="1" dirty="0"/>
              <a:t>Open</a:t>
            </a:r>
          </a:p>
          <a:p>
            <a:pPr lvl="1"/>
            <a:r>
              <a:rPr lang="en-US" b="1" dirty="0"/>
              <a:t>Barren</a:t>
            </a:r>
          </a:p>
          <a:p>
            <a:pPr lvl="1"/>
            <a:r>
              <a:rPr lang="en-US" b="1" dirty="0"/>
              <a:t>Maiden</a:t>
            </a:r>
          </a:p>
          <a:p>
            <a:pPr lvl="1"/>
            <a:r>
              <a:rPr lang="en-US" b="1" dirty="0"/>
              <a:t>Wet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endParaRPr lang="en-US" sz="1200" b="1" dirty="0"/>
          </a:p>
          <a:p>
            <a:r>
              <a:rPr lang="en-US" sz="3200" b="1" dirty="0" smtClean="0"/>
              <a:t>Pregnant mares </a:t>
            </a:r>
          </a:p>
          <a:p>
            <a:pPr lvl="1"/>
            <a:r>
              <a:rPr lang="en-US" sz="2800" b="1" dirty="0" smtClean="0"/>
              <a:t>Will foal in current </a:t>
            </a:r>
            <a:r>
              <a:rPr lang="en-US" sz="2800" b="1" dirty="0" smtClean="0"/>
              <a:t>season</a:t>
            </a:r>
          </a:p>
          <a:p>
            <a:pPr lvl="1"/>
            <a:endParaRPr lang="en-US" sz="1200" b="1" dirty="0" smtClean="0"/>
          </a:p>
          <a:p>
            <a:pPr>
              <a:lnSpc>
                <a:spcPct val="90000"/>
              </a:lnSpc>
            </a:pPr>
            <a:r>
              <a:rPr lang="en-US" sz="3200" b="1" dirty="0" smtClean="0"/>
              <a:t>Open </a:t>
            </a:r>
            <a:r>
              <a:rPr lang="en-US" sz="3200" b="1" dirty="0"/>
              <a:t>mares</a:t>
            </a:r>
          </a:p>
          <a:p>
            <a:pPr lvl="1">
              <a:lnSpc>
                <a:spcPct val="90000"/>
              </a:lnSpc>
            </a:pPr>
            <a:r>
              <a:rPr lang="en-US" sz="2800" b="1" dirty="0"/>
              <a:t>Not pregnant </a:t>
            </a:r>
            <a:r>
              <a:rPr lang="en-US" sz="2800" b="1" dirty="0" smtClean="0"/>
              <a:t>and not </a:t>
            </a:r>
            <a:r>
              <a:rPr lang="en-US" sz="2800" b="1" dirty="0"/>
              <a:t>bred in </a:t>
            </a:r>
            <a:r>
              <a:rPr lang="en-US" sz="2800" b="1" dirty="0" smtClean="0"/>
              <a:t>previous </a:t>
            </a:r>
            <a:r>
              <a:rPr lang="en-US" sz="2800" b="1" dirty="0"/>
              <a:t>or current </a:t>
            </a:r>
            <a:r>
              <a:rPr lang="en-US" sz="2800" b="1" dirty="0" smtClean="0"/>
              <a:t>season</a:t>
            </a:r>
          </a:p>
          <a:p>
            <a:pPr lvl="1">
              <a:lnSpc>
                <a:spcPct val="90000"/>
              </a:lnSpc>
            </a:pPr>
            <a:endParaRPr lang="en-US" sz="1200" b="1" dirty="0"/>
          </a:p>
          <a:p>
            <a:pPr lvl="1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3200" b="1" dirty="0"/>
              <a:t>Barren mares</a:t>
            </a:r>
          </a:p>
          <a:p>
            <a:pPr lvl="1">
              <a:lnSpc>
                <a:spcPct val="90000"/>
              </a:lnSpc>
            </a:pPr>
            <a:r>
              <a:rPr lang="en-US" sz="2800" b="1" dirty="0"/>
              <a:t>Not pregnant </a:t>
            </a:r>
            <a:r>
              <a:rPr lang="en-US" sz="2800" b="1" dirty="0" smtClean="0"/>
              <a:t>but bred </a:t>
            </a:r>
            <a:r>
              <a:rPr lang="en-US" sz="2800" b="1" dirty="0"/>
              <a:t>in the previous or current season</a:t>
            </a:r>
          </a:p>
          <a:p>
            <a:pPr lvl="1">
              <a:lnSpc>
                <a:spcPct val="90000"/>
              </a:lnSpc>
            </a:pPr>
            <a:endParaRPr lang="en-US" sz="1000" b="1" dirty="0" smtClean="0"/>
          </a:p>
          <a:p>
            <a:pPr lvl="1"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sz="3200" b="1" dirty="0"/>
              <a:t>Maiden mares </a:t>
            </a:r>
          </a:p>
          <a:p>
            <a:pPr lvl="1">
              <a:lnSpc>
                <a:spcPct val="90000"/>
              </a:lnSpc>
            </a:pPr>
            <a:r>
              <a:rPr lang="en-US" sz="2800" b="1" dirty="0" smtClean="0"/>
              <a:t>Never been bred</a:t>
            </a:r>
          </a:p>
          <a:p>
            <a:pPr lvl="1">
              <a:lnSpc>
                <a:spcPct val="90000"/>
              </a:lnSpc>
            </a:pPr>
            <a:endParaRPr lang="en-US" sz="1300" b="1" dirty="0" smtClean="0"/>
          </a:p>
          <a:p>
            <a:r>
              <a:rPr lang="en-US" sz="3200" b="1" dirty="0" smtClean="0"/>
              <a:t>Wet mares </a:t>
            </a:r>
          </a:p>
          <a:p>
            <a:pPr lvl="1"/>
            <a:r>
              <a:rPr lang="en-US" sz="2800" b="1" dirty="0" smtClean="0"/>
              <a:t>Nursing a foal</a:t>
            </a:r>
            <a:endParaRPr lang="en-US" sz="2800" b="1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868362"/>
          </a:xfrm>
        </p:spPr>
        <p:txBody>
          <a:bodyPr/>
          <a:lstStyle/>
          <a:p>
            <a:r>
              <a:rPr lang="en-US" b="1"/>
              <a:t>Mare Classifications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C</a:t>
            </a:r>
            <a:r>
              <a:rPr lang="en-US" b="1" dirty="0" smtClean="0"/>
              <a:t>onsists of: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Labia, Clitoris, Vestibule</a:t>
            </a:r>
            <a:endParaRPr lang="en-US" b="1" dirty="0"/>
          </a:p>
          <a:p>
            <a:pPr>
              <a:lnSpc>
                <a:spcPct val="90000"/>
              </a:lnSpc>
              <a:buNone/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 smtClean="0"/>
              <a:t>P</a:t>
            </a:r>
            <a:r>
              <a:rPr lang="en-US" b="1" dirty="0" smtClean="0"/>
              <a:t>urpose</a:t>
            </a:r>
            <a:r>
              <a:rPr lang="en-US" b="1" dirty="0" smtClean="0"/>
              <a:t>?</a:t>
            </a:r>
          </a:p>
          <a:p>
            <a:pPr>
              <a:lnSpc>
                <a:spcPct val="90000"/>
              </a:lnSpc>
            </a:pPr>
            <a:endParaRPr lang="en-US" sz="1000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P</a:t>
            </a:r>
            <a:r>
              <a:rPr lang="en-US" b="1" dirty="0" smtClean="0"/>
              <a:t>rotect from entrance </a:t>
            </a:r>
            <a:r>
              <a:rPr lang="en-US" b="1" dirty="0" smtClean="0"/>
              <a:t>of air </a:t>
            </a:r>
            <a:r>
              <a:rPr lang="en-US" b="1" dirty="0" smtClean="0"/>
              <a:t>&amp;</a:t>
            </a:r>
            <a:r>
              <a:rPr lang="en-US" b="1" dirty="0" smtClean="0"/>
              <a:t> </a:t>
            </a:r>
            <a:r>
              <a:rPr lang="en-US" b="1" dirty="0" smtClean="0"/>
              <a:t>other contaminants</a:t>
            </a:r>
          </a:p>
          <a:p>
            <a:pPr lvl="1">
              <a:lnSpc>
                <a:spcPct val="90000"/>
              </a:lnSpc>
            </a:pPr>
            <a:endParaRPr lang="en-US" sz="1000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What may poor conformation may lead </a:t>
            </a:r>
            <a:r>
              <a:rPr lang="en-US" b="1" dirty="0" smtClean="0"/>
              <a:t>to?</a:t>
            </a:r>
            <a:endParaRPr lang="en-US" b="1" dirty="0" smtClean="0"/>
          </a:p>
          <a:p>
            <a:pPr>
              <a:lnSpc>
                <a:spcPct val="90000"/>
              </a:lnSpc>
            </a:pPr>
            <a:endParaRPr lang="en-US" sz="1000" b="1" dirty="0" smtClean="0"/>
          </a:p>
          <a:p>
            <a:pPr lvl="1">
              <a:lnSpc>
                <a:spcPct val="90000"/>
              </a:lnSpc>
            </a:pPr>
            <a:r>
              <a:rPr lang="en-US" b="1" dirty="0" err="1"/>
              <a:t>P</a:t>
            </a:r>
            <a:r>
              <a:rPr lang="en-US" b="1" dirty="0" err="1" smtClean="0"/>
              <a:t>neumovagina</a:t>
            </a:r>
            <a:r>
              <a:rPr lang="en-US" b="1" dirty="0" smtClean="0"/>
              <a:t> or </a:t>
            </a:r>
            <a:r>
              <a:rPr lang="en-US" b="1" dirty="0" err="1" smtClean="0"/>
              <a:t>windsucking</a:t>
            </a:r>
            <a:endParaRPr lang="en-US" b="1" dirty="0" smtClean="0"/>
          </a:p>
          <a:p>
            <a:pPr lvl="2">
              <a:lnSpc>
                <a:spcPct val="90000"/>
              </a:lnSpc>
            </a:pPr>
            <a:r>
              <a:rPr lang="en-US" b="1" dirty="0" err="1" smtClean="0"/>
              <a:t>C</a:t>
            </a:r>
            <a:r>
              <a:rPr lang="en-US" b="1" dirty="0" err="1" smtClean="0"/>
              <a:t>aslicks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Vulva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causes a mare to become barren?</a:t>
            </a:r>
          </a:p>
          <a:p>
            <a:pPr lvl="1"/>
            <a:r>
              <a:rPr lang="en-US" b="1" dirty="0"/>
              <a:t>Old Age</a:t>
            </a:r>
          </a:p>
          <a:p>
            <a:pPr lvl="1"/>
            <a:r>
              <a:rPr lang="en-US" b="1" dirty="0"/>
              <a:t>Poor Breeding Conformation</a:t>
            </a:r>
          </a:p>
          <a:p>
            <a:pPr lvl="1"/>
            <a:r>
              <a:rPr lang="en-US" b="1" dirty="0"/>
              <a:t>Uterine Infection</a:t>
            </a:r>
          </a:p>
          <a:p>
            <a:pPr lvl="1"/>
            <a:r>
              <a:rPr lang="en-US" b="1" dirty="0"/>
              <a:t>Improper Nutrition</a:t>
            </a:r>
          </a:p>
          <a:p>
            <a:pPr lvl="1"/>
            <a:r>
              <a:rPr lang="en-US" b="1" dirty="0"/>
              <a:t>Other</a:t>
            </a:r>
          </a:p>
          <a:p>
            <a:endParaRPr lang="en-US" sz="1200" b="1" dirty="0"/>
          </a:p>
          <a:p>
            <a:r>
              <a:rPr lang="en-US" b="1" dirty="0"/>
              <a:t>At 16 yrs of age a mare’s reproductive abilities begin to decrease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Barren Mares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Poor breeding conformation increases with </a:t>
            </a:r>
            <a:r>
              <a:rPr lang="en-US" b="1" dirty="0" smtClean="0"/>
              <a:t>age</a:t>
            </a:r>
            <a:endParaRPr lang="en-US" b="1" dirty="0"/>
          </a:p>
          <a:p>
            <a:pPr>
              <a:lnSpc>
                <a:spcPct val="90000"/>
              </a:lnSpc>
              <a:buNone/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b="1" dirty="0" err="1"/>
              <a:t>Pneumovagina</a:t>
            </a:r>
            <a:r>
              <a:rPr lang="en-US" b="1" dirty="0"/>
              <a:t> or “</a:t>
            </a:r>
            <a:r>
              <a:rPr lang="en-US" b="1" dirty="0" err="1"/>
              <a:t>windsucking</a:t>
            </a:r>
            <a:r>
              <a:rPr lang="en-US" b="1" dirty="0"/>
              <a:t>”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Primary cause of uterine infections</a:t>
            </a:r>
          </a:p>
          <a:p>
            <a:pPr lvl="1">
              <a:lnSpc>
                <a:spcPct val="90000"/>
              </a:lnSpc>
            </a:pPr>
            <a:r>
              <a:rPr lang="en-US" b="1" dirty="0" err="1"/>
              <a:t>Caslicks</a:t>
            </a:r>
            <a:r>
              <a:rPr lang="en-US" b="1" dirty="0"/>
              <a:t> can be used to </a:t>
            </a:r>
            <a:r>
              <a:rPr lang="en-US" b="1" dirty="0" smtClean="0"/>
              <a:t>correct</a:t>
            </a:r>
            <a:endParaRPr lang="en-US" b="1" dirty="0"/>
          </a:p>
          <a:p>
            <a:pPr>
              <a:lnSpc>
                <a:spcPct val="90000"/>
              </a:lnSpc>
              <a:buNone/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b="1" dirty="0"/>
              <a:t>What are the major cause of infertility?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Uterine infections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Barren Mares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848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To breed efficiently, mares must be 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/>
              <a:t>I</a:t>
            </a:r>
            <a:r>
              <a:rPr lang="en-US" b="1" dirty="0" smtClean="0"/>
              <a:t>n </a:t>
            </a:r>
            <a:r>
              <a:rPr lang="en-US" b="1" dirty="0"/>
              <a:t>proper body condition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/>
              <a:t>Poor nutrition results in thin mares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/>
              <a:t>Lower energy intake before foaling appears to 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/>
              <a:t>D</a:t>
            </a:r>
            <a:r>
              <a:rPr lang="en-US" b="1" dirty="0" smtClean="0"/>
              <a:t>elay </a:t>
            </a:r>
            <a:r>
              <a:rPr lang="en-US" b="1" dirty="0"/>
              <a:t>time of ovulation (post-foaling) by as much as a week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/>
              <a:t>Pregnancy rates at 60 to 90 days are less for thin mares (foal heat)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Body Condition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Body condition score is an excellent management tool</a:t>
            </a:r>
          </a:p>
          <a:p>
            <a:pPr lvl="1"/>
            <a:r>
              <a:rPr lang="en-US" b="1" dirty="0"/>
              <a:t>Correlates to body fat (1 to 9)</a:t>
            </a:r>
          </a:p>
          <a:p>
            <a:pPr lvl="1"/>
            <a:endParaRPr lang="en-US" sz="1300" b="1" dirty="0"/>
          </a:p>
          <a:p>
            <a:r>
              <a:rPr lang="en-US" b="1" dirty="0"/>
              <a:t>1 = </a:t>
            </a:r>
            <a:r>
              <a:rPr lang="en-US" b="1" dirty="0" smtClean="0"/>
              <a:t>extremely </a:t>
            </a:r>
            <a:r>
              <a:rPr lang="en-US" b="1" dirty="0"/>
              <a:t>emaciated</a:t>
            </a:r>
          </a:p>
          <a:p>
            <a:endParaRPr lang="en-US" sz="1200" b="1" dirty="0"/>
          </a:p>
          <a:p>
            <a:r>
              <a:rPr lang="en-US" b="1" dirty="0"/>
              <a:t>9 = </a:t>
            </a:r>
            <a:r>
              <a:rPr lang="en-US" b="1" dirty="0" smtClean="0"/>
              <a:t>extremely </a:t>
            </a:r>
            <a:r>
              <a:rPr lang="en-US" b="1" dirty="0"/>
              <a:t>obese</a:t>
            </a:r>
          </a:p>
          <a:p>
            <a:endParaRPr lang="en-US" b="1" dirty="0"/>
          </a:p>
          <a:p>
            <a:r>
              <a:rPr lang="en-US" b="1" dirty="0"/>
              <a:t>On a scale of 1 to 9, mares should be between 5.5 and 7.5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Body Condition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Mares should be on a current, scheduled vaccination, de-worming, and hoof care program</a:t>
            </a:r>
          </a:p>
          <a:p>
            <a:endParaRPr lang="en-US" b="1" dirty="0"/>
          </a:p>
          <a:p>
            <a:r>
              <a:rPr lang="en-US" b="1" dirty="0"/>
              <a:t>Vaccines:</a:t>
            </a:r>
          </a:p>
          <a:p>
            <a:pPr lvl="1"/>
            <a:r>
              <a:rPr lang="en-US" b="1" dirty="0"/>
              <a:t>Tetanus 			30d prior to foaling</a:t>
            </a:r>
          </a:p>
          <a:p>
            <a:pPr lvl="1"/>
            <a:r>
              <a:rPr lang="en-US" b="1" dirty="0"/>
              <a:t>EW Encephalomyelitis	30d prior to foaling</a:t>
            </a:r>
          </a:p>
          <a:p>
            <a:pPr lvl="1"/>
            <a:r>
              <a:rPr lang="en-US" b="1" dirty="0"/>
              <a:t>Influenza			30d prior to foaling</a:t>
            </a:r>
          </a:p>
          <a:p>
            <a:pPr lvl="1"/>
            <a:r>
              <a:rPr lang="en-US" b="1" dirty="0" err="1"/>
              <a:t>Rhinopnuemonitis</a:t>
            </a:r>
            <a:endParaRPr lang="en-US" b="1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Health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 smtClean="0"/>
              <a:t>Rhinopneuomonitis</a:t>
            </a:r>
            <a:r>
              <a:rPr lang="en-US" sz="3200" b="1" dirty="0" smtClean="0"/>
              <a:t> </a:t>
            </a:r>
          </a:p>
          <a:p>
            <a:endParaRPr lang="en-US" sz="1000" b="1" dirty="0"/>
          </a:p>
          <a:p>
            <a:pPr lvl="1"/>
            <a:r>
              <a:rPr lang="en-US" sz="2800" b="1" dirty="0"/>
              <a:t>Respiratory Form </a:t>
            </a:r>
            <a:endParaRPr lang="en-US" sz="2800" b="1" dirty="0" smtClean="0"/>
          </a:p>
          <a:p>
            <a:pPr lvl="1"/>
            <a:endParaRPr lang="en-US" sz="1000" b="1" dirty="0"/>
          </a:p>
          <a:p>
            <a:pPr lvl="1"/>
            <a:r>
              <a:rPr lang="en-US" sz="2800" b="1" dirty="0"/>
              <a:t>Abortion Form </a:t>
            </a:r>
          </a:p>
          <a:p>
            <a:pPr lvl="2"/>
            <a:r>
              <a:rPr lang="en-US" sz="2000" b="1" dirty="0"/>
              <a:t>Can cause abortion as early as fourth month of pregnancy </a:t>
            </a:r>
            <a:endParaRPr lang="en-US" sz="2000" b="1" dirty="0" smtClean="0"/>
          </a:p>
          <a:p>
            <a:pPr lvl="2"/>
            <a:endParaRPr lang="en-US" sz="1000" b="1" dirty="0"/>
          </a:p>
          <a:p>
            <a:pPr lvl="2"/>
            <a:r>
              <a:rPr lang="en-US" sz="2000" b="1" dirty="0"/>
              <a:t>Most occur in last four </a:t>
            </a:r>
            <a:r>
              <a:rPr lang="en-US" sz="2000" b="1" dirty="0" smtClean="0"/>
              <a:t>months</a:t>
            </a:r>
          </a:p>
          <a:p>
            <a:pPr lvl="2"/>
            <a:endParaRPr lang="en-US" sz="1000" b="1" dirty="0"/>
          </a:p>
          <a:p>
            <a:pPr lvl="2"/>
            <a:r>
              <a:rPr lang="en-US" sz="2000" b="1" dirty="0"/>
              <a:t>Pregnant mares should be vaccinated </a:t>
            </a:r>
            <a:r>
              <a:rPr lang="en-US" sz="2000" b="1" dirty="0" smtClean="0"/>
              <a:t>annually</a:t>
            </a:r>
          </a:p>
          <a:p>
            <a:pPr lvl="2"/>
            <a:endParaRPr lang="en-US" sz="1000" b="1" dirty="0"/>
          </a:p>
          <a:p>
            <a:pPr lvl="2"/>
            <a:r>
              <a:rPr lang="en-US" sz="2000" b="1" dirty="0" smtClean="0"/>
              <a:t>Should</a:t>
            </a:r>
            <a:r>
              <a:rPr lang="en-US" sz="2000" b="1" dirty="0" smtClean="0"/>
              <a:t> </a:t>
            </a:r>
            <a:r>
              <a:rPr lang="en-US" sz="2000" b="1" dirty="0"/>
              <a:t>be vaccinated during </a:t>
            </a:r>
            <a:endParaRPr lang="en-US" sz="2000" b="1" dirty="0" smtClean="0"/>
          </a:p>
          <a:p>
            <a:pPr lvl="3"/>
            <a:r>
              <a:rPr lang="en-US" sz="1800" b="1" dirty="0" smtClean="0"/>
              <a:t>T</a:t>
            </a:r>
            <a:r>
              <a:rPr lang="en-US" sz="1800" b="1" dirty="0" smtClean="0"/>
              <a:t>hird, fifth, seventh, and ninth month</a:t>
            </a:r>
            <a:endParaRPr lang="en-US" sz="1800" b="1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Health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Vaccines in some areas for: 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West Nile Virus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Rabies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Botulism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Strangles</a:t>
            </a:r>
          </a:p>
          <a:p>
            <a:pPr lvl="1">
              <a:lnSpc>
                <a:spcPct val="90000"/>
              </a:lnSpc>
            </a:pPr>
            <a:endParaRPr lang="en-US" sz="1300" b="1" dirty="0"/>
          </a:p>
          <a:p>
            <a:pPr>
              <a:lnSpc>
                <a:spcPct val="90000"/>
              </a:lnSpc>
            </a:pPr>
            <a:r>
              <a:rPr lang="en-US" b="1" dirty="0"/>
              <a:t>Regular de-worming throughout pregnancy except in last 30 days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b="1" dirty="0"/>
              <a:t>No unnecessary drugs during first 60 days nor last 30 days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Health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</a:t>
            </a:r>
            <a:r>
              <a:rPr lang="en-US" b="1" dirty="0" smtClean="0"/>
              <a:t>irst </a:t>
            </a:r>
            <a:r>
              <a:rPr lang="en-US" b="1" dirty="0"/>
              <a:t>8 </a:t>
            </a:r>
            <a:r>
              <a:rPr lang="en-US" b="1" dirty="0" smtClean="0"/>
              <a:t>months</a:t>
            </a:r>
          </a:p>
          <a:p>
            <a:pPr lvl="1"/>
            <a:r>
              <a:rPr lang="en-US" b="1" dirty="0" smtClean="0"/>
              <a:t>Maintenance</a:t>
            </a:r>
            <a:endParaRPr lang="en-US" sz="1400" b="1" dirty="0"/>
          </a:p>
          <a:p>
            <a:endParaRPr lang="en-US" sz="1400" b="1" dirty="0"/>
          </a:p>
          <a:p>
            <a:r>
              <a:rPr lang="en-US" b="1" dirty="0"/>
              <a:t>Increased needs during last 3 mo. Of gestation and lactation</a:t>
            </a:r>
          </a:p>
          <a:p>
            <a:pPr>
              <a:buNone/>
            </a:pPr>
            <a:endParaRPr lang="en-US" sz="1400" b="1" dirty="0"/>
          </a:p>
          <a:p>
            <a:r>
              <a:rPr lang="en-US" b="1" dirty="0"/>
              <a:t>Many mares are grazed on pasture during early pregnancy</a:t>
            </a:r>
          </a:p>
          <a:p>
            <a:endParaRPr lang="en-US" sz="1400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Feeding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If proper body condition is </a:t>
            </a:r>
            <a:r>
              <a:rPr lang="en-US" b="1" dirty="0" smtClean="0"/>
              <a:t>maintained</a:t>
            </a:r>
          </a:p>
          <a:p>
            <a:pPr lvl="1"/>
            <a:r>
              <a:rPr lang="en-US" b="1" dirty="0"/>
              <a:t>G</a:t>
            </a:r>
            <a:r>
              <a:rPr lang="en-US" b="1" dirty="0" smtClean="0"/>
              <a:t>rain </a:t>
            </a:r>
            <a:r>
              <a:rPr lang="en-US" b="1" dirty="0"/>
              <a:t>may be unnecessary in early pregnancy</a:t>
            </a:r>
          </a:p>
          <a:p>
            <a:endParaRPr lang="en-US" sz="1000" b="1" dirty="0"/>
          </a:p>
          <a:p>
            <a:r>
              <a:rPr lang="en-US" b="1" dirty="0"/>
              <a:t>Weight fluctuations should be avoided</a:t>
            </a:r>
          </a:p>
          <a:p>
            <a:endParaRPr lang="en-US" sz="1000" b="1" dirty="0"/>
          </a:p>
          <a:p>
            <a:r>
              <a:rPr lang="en-US" b="1" dirty="0" err="1"/>
              <a:t>Dystocia</a:t>
            </a:r>
            <a:r>
              <a:rPr lang="en-US" b="1" dirty="0"/>
              <a:t> </a:t>
            </a:r>
          </a:p>
          <a:p>
            <a:pPr lvl="1"/>
            <a:r>
              <a:rPr lang="en-US" b="1" dirty="0"/>
              <a:t>Cattle vs. Horses</a:t>
            </a:r>
          </a:p>
          <a:p>
            <a:endParaRPr lang="en-US" dirty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Feeding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b="1"/>
          </a:p>
          <a:p>
            <a:pPr>
              <a:buFont typeface="Wingdings" pitchFamily="2" charset="2"/>
              <a:buNone/>
            </a:pPr>
            <a:r>
              <a:rPr lang="en-US" b="1"/>
              <a:t>				</a:t>
            </a:r>
            <a:r>
              <a:rPr lang="en-US" sz="2000" b="1"/>
              <a:t>Forage		Conc.		Total</a:t>
            </a:r>
          </a:p>
          <a:p>
            <a:r>
              <a:rPr lang="en-US" sz="2400"/>
              <a:t>Late Gestation   	</a:t>
            </a:r>
            <a:r>
              <a:rPr lang="en-US" sz="2000" b="1"/>
              <a:t>1.0-1.5		0.5-1.0		1.5-2.0</a:t>
            </a:r>
          </a:p>
          <a:p>
            <a:endParaRPr lang="en-US" sz="2000"/>
          </a:p>
          <a:p>
            <a:r>
              <a:rPr lang="en-US" sz="2400"/>
              <a:t>Early Lactation	</a:t>
            </a:r>
            <a:r>
              <a:rPr lang="en-US" sz="2000" b="1"/>
              <a:t>1.0-2.0		1.0-2.0		2.0-3.0</a:t>
            </a:r>
          </a:p>
          <a:p>
            <a:endParaRPr lang="en-US" sz="2400"/>
          </a:p>
          <a:p>
            <a:r>
              <a:rPr lang="en-US" sz="2400"/>
              <a:t>Late Lactation	</a:t>
            </a:r>
            <a:r>
              <a:rPr lang="en-US" sz="2000" b="1"/>
              <a:t>1.0-2.0		0.5-1.5		2.0-2.5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/>
              <a:t>Expected Feed Consumption by Mares</a:t>
            </a:r>
            <a:br>
              <a:rPr lang="en-US" sz="3400" b="1"/>
            </a:br>
            <a:r>
              <a:rPr lang="en-US" sz="3400" b="1"/>
              <a:t> (% Body Weight)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Labia</a:t>
            </a:r>
          </a:p>
          <a:p>
            <a:pPr lvl="1"/>
            <a:r>
              <a:rPr lang="en-US" b="1" dirty="0" smtClean="0"/>
              <a:t>Vertical slits below anus</a:t>
            </a:r>
          </a:p>
          <a:p>
            <a:pPr lvl="1"/>
            <a:r>
              <a:rPr lang="en-US" b="1" dirty="0" smtClean="0"/>
              <a:t>Purpose?</a:t>
            </a:r>
          </a:p>
          <a:p>
            <a:pPr lvl="2"/>
            <a:r>
              <a:rPr lang="en-US" b="1" dirty="0" smtClean="0"/>
              <a:t>Helps to seal the vestibule from the external environment</a:t>
            </a:r>
          </a:p>
          <a:p>
            <a:pPr lvl="2"/>
            <a:endParaRPr lang="en-US" sz="1000" b="1" dirty="0" smtClean="0"/>
          </a:p>
          <a:p>
            <a:r>
              <a:rPr lang="en-US" b="1" dirty="0" smtClean="0"/>
              <a:t>Clitoris</a:t>
            </a:r>
            <a:endParaRPr lang="en-US" b="1" dirty="0"/>
          </a:p>
          <a:p>
            <a:pPr lvl="1"/>
            <a:r>
              <a:rPr lang="en-US" b="1" dirty="0" smtClean="0"/>
              <a:t>Located?</a:t>
            </a:r>
          </a:p>
          <a:p>
            <a:pPr lvl="2"/>
            <a:r>
              <a:rPr lang="en-US" b="1" dirty="0"/>
              <a:t>I</a:t>
            </a:r>
            <a:r>
              <a:rPr lang="en-US" b="1" dirty="0" smtClean="0"/>
              <a:t>nside </a:t>
            </a:r>
            <a:r>
              <a:rPr lang="en-US" b="1" dirty="0"/>
              <a:t>labia</a:t>
            </a:r>
          </a:p>
          <a:p>
            <a:pPr lvl="1"/>
            <a:r>
              <a:rPr lang="en-US" b="1" dirty="0"/>
              <a:t>Can be seen during winking</a:t>
            </a:r>
          </a:p>
          <a:p>
            <a:pPr lvl="1"/>
            <a:endParaRPr lang="en-US" sz="10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Vulva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7772400" cy="4225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Vaccines provide passive immunity for foal through?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 </a:t>
            </a:r>
            <a:r>
              <a:rPr lang="en-US" b="1" dirty="0" err="1"/>
              <a:t>Colostrum</a:t>
            </a:r>
            <a:endParaRPr lang="en-US" b="1" dirty="0"/>
          </a:p>
          <a:p>
            <a:pPr>
              <a:lnSpc>
                <a:spcPct val="90000"/>
              </a:lnSpc>
            </a:pPr>
            <a:endParaRPr lang="en-US" sz="1400" b="1" dirty="0"/>
          </a:p>
          <a:p>
            <a:pPr>
              <a:lnSpc>
                <a:spcPct val="90000"/>
              </a:lnSpc>
            </a:pPr>
            <a:r>
              <a:rPr lang="en-US" b="1" dirty="0"/>
              <a:t>Check pre-foaling mammary secretions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Waxing</a:t>
            </a:r>
          </a:p>
          <a:p>
            <a:pPr lvl="1">
              <a:lnSpc>
                <a:spcPct val="90000"/>
              </a:lnSpc>
            </a:pPr>
            <a:endParaRPr lang="en-US" sz="1300" dirty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Foaling Preparation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7772400" cy="4225925"/>
          </a:xfrm>
        </p:spPr>
        <p:txBody>
          <a:bodyPr/>
          <a:lstStyle/>
          <a:p>
            <a:r>
              <a:rPr lang="en-US" b="1" dirty="0"/>
              <a:t>A properly prepared foaling place reduces what?</a:t>
            </a:r>
          </a:p>
          <a:p>
            <a:pPr lvl="1"/>
            <a:r>
              <a:rPr lang="en-US" b="1" dirty="0"/>
              <a:t>Risk of disease </a:t>
            </a:r>
          </a:p>
          <a:p>
            <a:pPr lvl="1"/>
            <a:r>
              <a:rPr lang="en-US" b="1" dirty="0"/>
              <a:t>Foaling stall vs. Pasture foaling</a:t>
            </a:r>
          </a:p>
          <a:p>
            <a:pPr lvl="1"/>
            <a:r>
              <a:rPr lang="en-US" b="1" dirty="0"/>
              <a:t>Straw vs. shavings</a:t>
            </a:r>
          </a:p>
          <a:p>
            <a:endParaRPr lang="en-US" sz="1200" b="1" dirty="0"/>
          </a:p>
          <a:p>
            <a:r>
              <a:rPr lang="en-US" b="1" dirty="0"/>
              <a:t>Wrapping mare’s tail</a:t>
            </a:r>
          </a:p>
          <a:p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Foaling Preparation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Three stages of labor:</a:t>
            </a:r>
          </a:p>
          <a:p>
            <a:endParaRPr lang="en-US" sz="1000" b="1" dirty="0"/>
          </a:p>
          <a:p>
            <a:r>
              <a:rPr lang="en-US" sz="3200" b="1" dirty="0"/>
              <a:t>Stage 1: </a:t>
            </a:r>
          </a:p>
          <a:p>
            <a:pPr lvl="1"/>
            <a:r>
              <a:rPr lang="en-US" b="1" dirty="0"/>
              <a:t>Restless; lie down, roll, stomp feet, act colicky, may or may not eat</a:t>
            </a:r>
          </a:p>
          <a:p>
            <a:pPr lvl="1"/>
            <a:endParaRPr lang="en-US" sz="1000" b="1" dirty="0"/>
          </a:p>
          <a:p>
            <a:pPr lvl="1"/>
            <a:r>
              <a:rPr lang="en-US" b="1" dirty="0"/>
              <a:t>May go on for 12 to 24 hours</a:t>
            </a:r>
          </a:p>
          <a:p>
            <a:pPr lvl="1">
              <a:buFont typeface="Wingdings" pitchFamily="2" charset="2"/>
              <a:buNone/>
            </a:pPr>
            <a:endParaRPr lang="en-US" sz="1000" b="1" dirty="0"/>
          </a:p>
          <a:p>
            <a:pPr lvl="1"/>
            <a:r>
              <a:rPr lang="en-US" b="1" dirty="0"/>
              <a:t>Stage ends with breaking of water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Foaling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Stage 2:</a:t>
            </a:r>
          </a:p>
          <a:p>
            <a:endParaRPr lang="en-US" sz="1000" b="1" dirty="0"/>
          </a:p>
          <a:p>
            <a:pPr lvl="1"/>
            <a:r>
              <a:rPr lang="en-US" b="1" dirty="0"/>
              <a:t>Birth occurs</a:t>
            </a:r>
          </a:p>
          <a:p>
            <a:endParaRPr lang="en-US" sz="1200" b="1" dirty="0"/>
          </a:p>
          <a:p>
            <a:pPr lvl="1"/>
            <a:r>
              <a:rPr lang="en-US" b="1" dirty="0"/>
              <a:t>Most foals are born in 20 to 30 minutes</a:t>
            </a:r>
          </a:p>
          <a:p>
            <a:endParaRPr lang="en-US" sz="1200" b="1" dirty="0"/>
          </a:p>
          <a:p>
            <a:pPr lvl="1"/>
            <a:r>
              <a:rPr lang="en-US" b="1" dirty="0"/>
              <a:t>Fetal placenta containing foal separates from uterus during process </a:t>
            </a:r>
          </a:p>
          <a:p>
            <a:endParaRPr lang="en-US" sz="1200" b="1" dirty="0"/>
          </a:p>
          <a:p>
            <a:pPr lvl="1"/>
            <a:r>
              <a:rPr lang="en-US" b="1" dirty="0"/>
              <a:t>Birth must occur rapidly at this point to prevent hypoxia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924800" cy="5029200"/>
          </a:xfrm>
        </p:spPr>
        <p:txBody>
          <a:bodyPr/>
          <a:lstStyle/>
          <a:p>
            <a:r>
              <a:rPr lang="en-US" sz="3200" b="1" dirty="0"/>
              <a:t>Stage 3:</a:t>
            </a:r>
          </a:p>
          <a:p>
            <a:pPr lvl="1"/>
            <a:r>
              <a:rPr lang="en-US" b="1" dirty="0"/>
              <a:t>Uterus shrinks and placenta is expelled</a:t>
            </a:r>
          </a:p>
          <a:p>
            <a:endParaRPr lang="en-US" sz="1000" b="1" dirty="0"/>
          </a:p>
          <a:p>
            <a:pPr lvl="1"/>
            <a:r>
              <a:rPr lang="en-US" b="1" dirty="0"/>
              <a:t>Placenta should be expelled naturally</a:t>
            </a:r>
          </a:p>
          <a:p>
            <a:endParaRPr lang="en-US" sz="1000" b="1" dirty="0"/>
          </a:p>
          <a:p>
            <a:pPr lvl="1"/>
            <a:r>
              <a:rPr lang="en-US" b="1" dirty="0"/>
              <a:t>After expelled, should be examined</a:t>
            </a:r>
          </a:p>
          <a:p>
            <a:endParaRPr lang="en-US" sz="1000" b="1" dirty="0"/>
          </a:p>
          <a:p>
            <a:pPr lvl="1"/>
            <a:r>
              <a:rPr lang="en-US" b="1" dirty="0"/>
              <a:t>If still attached after 2 to 3 hours call veterinarian</a:t>
            </a:r>
          </a:p>
          <a:p>
            <a:endParaRPr lang="en-US" sz="1000" b="1" dirty="0"/>
          </a:p>
          <a:p>
            <a:pPr lvl="1"/>
            <a:r>
              <a:rPr lang="en-US" b="1" dirty="0"/>
              <a:t>Retained placenta can cause serious complications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b="1" dirty="0"/>
              <a:t>Foal will weigh 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~</a:t>
            </a:r>
            <a:r>
              <a:rPr lang="en-US" b="1" dirty="0"/>
              <a:t>10% of mare’s body weight</a:t>
            </a:r>
          </a:p>
          <a:p>
            <a:pPr>
              <a:lnSpc>
                <a:spcPct val="90000"/>
              </a:lnSpc>
            </a:pPr>
            <a:endParaRPr lang="en-US" sz="1400" b="1" dirty="0"/>
          </a:p>
          <a:p>
            <a:pPr>
              <a:lnSpc>
                <a:spcPct val="90000"/>
              </a:lnSpc>
            </a:pPr>
            <a:r>
              <a:rPr lang="en-US" b="1" dirty="0"/>
              <a:t>Navel should be treated with solution</a:t>
            </a:r>
          </a:p>
          <a:p>
            <a:pPr>
              <a:lnSpc>
                <a:spcPct val="90000"/>
              </a:lnSpc>
            </a:pPr>
            <a:endParaRPr lang="en-US" sz="1400" b="1" dirty="0"/>
          </a:p>
          <a:p>
            <a:pPr>
              <a:lnSpc>
                <a:spcPct val="90000"/>
              </a:lnSpc>
            </a:pPr>
            <a:r>
              <a:rPr lang="en-US" b="1" dirty="0"/>
              <a:t>Nursing should be observed</a:t>
            </a:r>
          </a:p>
          <a:p>
            <a:pPr>
              <a:lnSpc>
                <a:spcPct val="90000"/>
              </a:lnSpc>
            </a:pPr>
            <a:endParaRPr lang="en-US" sz="1400" b="1" dirty="0"/>
          </a:p>
          <a:p>
            <a:pPr>
              <a:lnSpc>
                <a:spcPct val="90000"/>
              </a:lnSpc>
            </a:pPr>
            <a:r>
              <a:rPr lang="en-US" b="1" dirty="0"/>
              <a:t>Enema is suggested to remove </a:t>
            </a:r>
            <a:r>
              <a:rPr lang="en-US" b="1" dirty="0" err="1"/>
              <a:t>meconium</a:t>
            </a:r>
            <a:endParaRPr lang="en-US" b="1" dirty="0"/>
          </a:p>
          <a:p>
            <a:pPr>
              <a:lnSpc>
                <a:spcPct val="90000"/>
              </a:lnSpc>
            </a:pPr>
            <a:endParaRPr lang="en-US" sz="1400" b="1" dirty="0"/>
          </a:p>
          <a:p>
            <a:pPr>
              <a:lnSpc>
                <a:spcPct val="90000"/>
              </a:lnSpc>
            </a:pPr>
            <a:r>
              <a:rPr lang="en-US" b="1" dirty="0"/>
              <a:t>Foal Heat Breeding</a:t>
            </a:r>
          </a:p>
          <a:p>
            <a:pPr>
              <a:lnSpc>
                <a:spcPct val="90000"/>
              </a:lnSpc>
            </a:pPr>
            <a:endParaRPr lang="en-US" sz="1400" b="1" dirty="0"/>
          </a:p>
          <a:p>
            <a:pPr>
              <a:lnSpc>
                <a:spcPct val="90000"/>
              </a:lnSpc>
            </a:pPr>
            <a:r>
              <a:rPr lang="en-US" b="1" dirty="0"/>
              <a:t>Weaning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After Foaling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447800"/>
            <a:ext cx="8305800" cy="1143000"/>
          </a:xfrm>
        </p:spPr>
        <p:txBody>
          <a:bodyPr/>
          <a:lstStyle/>
          <a:p>
            <a:r>
              <a:rPr lang="en-US" sz="4000" b="1" dirty="0"/>
              <a:t>Anatomy and Physiology of the Stallion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winnt\profiles\shsu\My Documents\My Pictures\tobi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581400"/>
            <a:ext cx="3619500" cy="271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The ability of a stallion to produce: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Adequate, fertile spermatozoa is essential for an economically successful breeding season</a:t>
            </a:r>
          </a:p>
          <a:p>
            <a:pPr>
              <a:lnSpc>
                <a:spcPct val="90000"/>
              </a:lnSpc>
            </a:pPr>
            <a:endParaRPr lang="en-US" sz="1400" b="1" dirty="0"/>
          </a:p>
          <a:p>
            <a:pPr>
              <a:lnSpc>
                <a:spcPct val="90000"/>
              </a:lnSpc>
            </a:pPr>
            <a:r>
              <a:rPr lang="en-US" b="1" dirty="0"/>
              <a:t>Current foaling rates are between 55 and 60%</a:t>
            </a:r>
          </a:p>
          <a:p>
            <a:pPr>
              <a:lnSpc>
                <a:spcPct val="90000"/>
              </a:lnSpc>
            </a:pPr>
            <a:endParaRPr lang="en-US" sz="1400" b="1" dirty="0"/>
          </a:p>
          <a:p>
            <a:pPr>
              <a:lnSpc>
                <a:spcPct val="90000"/>
              </a:lnSpc>
            </a:pPr>
            <a:r>
              <a:rPr lang="en-US" b="1" dirty="0"/>
              <a:t>Reproductive efficiency can be improved through a better understanding of the stallion’s: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Anatomy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Physiology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Behavior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5105400"/>
          </a:xfrm>
        </p:spPr>
        <p:txBody>
          <a:bodyPr/>
          <a:lstStyle/>
          <a:p>
            <a:r>
              <a:rPr lang="en-US" sz="3200" b="1" dirty="0"/>
              <a:t>Includes:</a:t>
            </a:r>
          </a:p>
          <a:p>
            <a:pPr lvl="1"/>
            <a:r>
              <a:rPr lang="en-US" b="1" dirty="0"/>
              <a:t>Two testes attached with </a:t>
            </a:r>
            <a:r>
              <a:rPr lang="en-US" b="1" dirty="0" err="1"/>
              <a:t>epididymides</a:t>
            </a:r>
            <a:endParaRPr lang="en-US" b="1" dirty="0"/>
          </a:p>
          <a:p>
            <a:pPr lvl="1"/>
            <a:r>
              <a:rPr lang="en-US" b="1" dirty="0"/>
              <a:t>Two different ducts</a:t>
            </a:r>
          </a:p>
          <a:p>
            <a:pPr lvl="1"/>
            <a:r>
              <a:rPr lang="en-US" b="1" dirty="0"/>
              <a:t>Vas Deferens</a:t>
            </a:r>
          </a:p>
          <a:p>
            <a:pPr lvl="1"/>
            <a:r>
              <a:rPr lang="en-US" b="1" dirty="0"/>
              <a:t>Urethra</a:t>
            </a:r>
          </a:p>
          <a:p>
            <a:pPr lvl="1"/>
            <a:r>
              <a:rPr lang="en-US" b="1" dirty="0"/>
              <a:t>Penis</a:t>
            </a:r>
          </a:p>
          <a:p>
            <a:pPr lvl="1"/>
            <a:r>
              <a:rPr lang="en-US" b="1" dirty="0"/>
              <a:t>Accessory sex glands:</a:t>
            </a:r>
          </a:p>
          <a:p>
            <a:pPr lvl="2"/>
            <a:r>
              <a:rPr lang="en-US" sz="2400" b="1" dirty="0" err="1"/>
              <a:t>Bulbourethral</a:t>
            </a:r>
            <a:endParaRPr lang="en-US" sz="2400" b="1" dirty="0"/>
          </a:p>
          <a:p>
            <a:pPr lvl="2"/>
            <a:r>
              <a:rPr lang="en-US" sz="2400" b="1" dirty="0"/>
              <a:t>Prostate</a:t>
            </a:r>
          </a:p>
          <a:p>
            <a:pPr lvl="2"/>
            <a:r>
              <a:rPr lang="en-US" sz="2400" b="1" dirty="0"/>
              <a:t>Vesicular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r>
              <a:rPr lang="en-US" b="1" dirty="0"/>
              <a:t>Site for production of spermatozoa</a:t>
            </a:r>
          </a:p>
          <a:p>
            <a:pPr lvl="1"/>
            <a:r>
              <a:rPr lang="en-US" b="1" dirty="0"/>
              <a:t>(spermatogenesis) </a:t>
            </a:r>
          </a:p>
          <a:p>
            <a:pPr lvl="1"/>
            <a:endParaRPr lang="en-US" sz="1300" b="1" dirty="0"/>
          </a:p>
          <a:p>
            <a:r>
              <a:rPr lang="en-US" b="1" dirty="0"/>
              <a:t>Testosterone </a:t>
            </a:r>
          </a:p>
          <a:p>
            <a:endParaRPr lang="en-US" sz="1200" b="1" dirty="0"/>
          </a:p>
          <a:p>
            <a:r>
              <a:rPr lang="en-US" b="1" dirty="0"/>
              <a:t>Size related to ability to produce sperm </a:t>
            </a:r>
          </a:p>
          <a:p>
            <a:endParaRPr lang="en-US" sz="1200" b="1" dirty="0"/>
          </a:p>
          <a:p>
            <a:r>
              <a:rPr lang="en-US" b="1" dirty="0"/>
              <a:t>What effects sperm production?</a:t>
            </a:r>
          </a:p>
          <a:p>
            <a:pPr lvl="1"/>
            <a:r>
              <a:rPr lang="en-US" b="1" dirty="0" err="1"/>
              <a:t>Daylength</a:t>
            </a:r>
            <a:r>
              <a:rPr lang="en-US" b="1" dirty="0"/>
              <a:t> </a:t>
            </a:r>
          </a:p>
          <a:p>
            <a:endParaRPr lang="en-US" sz="1400" b="1" dirty="0"/>
          </a:p>
          <a:p>
            <a:r>
              <a:rPr lang="en-US" b="1" dirty="0" err="1"/>
              <a:t>Cryptorchidism</a:t>
            </a:r>
            <a:endParaRPr lang="en-US" b="1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Testes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Vestibule</a:t>
            </a:r>
          </a:p>
          <a:p>
            <a:endParaRPr lang="en-US" sz="1000" b="1" dirty="0" smtClean="0"/>
          </a:p>
          <a:p>
            <a:pPr lvl="1"/>
            <a:r>
              <a:rPr lang="en-US" b="1" dirty="0" smtClean="0"/>
              <a:t>Internal portion of the vulva</a:t>
            </a:r>
          </a:p>
          <a:p>
            <a:pPr lvl="1"/>
            <a:endParaRPr lang="en-US" sz="1000" b="1" dirty="0" smtClean="0"/>
          </a:p>
          <a:p>
            <a:pPr lvl="1"/>
            <a:r>
              <a:rPr lang="en-US" b="1" dirty="0" smtClean="0"/>
              <a:t>Hymen may be present in this area</a:t>
            </a:r>
          </a:p>
          <a:p>
            <a:pPr lvl="1"/>
            <a:endParaRPr lang="en-US" sz="1000" b="1" dirty="0" smtClean="0"/>
          </a:p>
          <a:p>
            <a:pPr lvl="1"/>
            <a:r>
              <a:rPr lang="en-US" b="1" dirty="0" smtClean="0"/>
              <a:t>Glands secrete mucus to lubricate vulva and vagina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Vulva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Hormonal Control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2662238" cy="3962400"/>
          </a:xfrm>
        </p:spPr>
        <p:txBody>
          <a:bodyPr/>
          <a:lstStyle/>
          <a:p>
            <a:r>
              <a:rPr lang="en-US" sz="3200" b="1" dirty="0"/>
              <a:t>Includes:</a:t>
            </a:r>
          </a:p>
          <a:p>
            <a:endParaRPr lang="en-US" sz="1200" b="1" dirty="0"/>
          </a:p>
          <a:p>
            <a:r>
              <a:rPr lang="en-US" sz="2400" b="1" dirty="0"/>
              <a:t>Pineal Gland</a:t>
            </a:r>
          </a:p>
          <a:p>
            <a:pPr lvl="1"/>
            <a:r>
              <a:rPr lang="en-US" sz="2200" b="1" dirty="0"/>
              <a:t>Melatonin</a:t>
            </a:r>
          </a:p>
          <a:p>
            <a:endParaRPr lang="en-US" sz="1200" b="1" dirty="0"/>
          </a:p>
          <a:p>
            <a:r>
              <a:rPr lang="en-US" sz="2400" b="1" dirty="0"/>
              <a:t>Hypothalamus</a:t>
            </a:r>
          </a:p>
          <a:p>
            <a:endParaRPr lang="en-US" sz="1200" b="1" dirty="0"/>
          </a:p>
          <a:p>
            <a:r>
              <a:rPr lang="en-US" sz="2400" b="1" dirty="0"/>
              <a:t>Pituitary gland</a:t>
            </a:r>
          </a:p>
          <a:p>
            <a:endParaRPr lang="en-US" sz="1200" b="1" dirty="0"/>
          </a:p>
          <a:p>
            <a:r>
              <a:rPr lang="en-US" sz="2400" b="1" dirty="0"/>
              <a:t>Testes</a:t>
            </a:r>
          </a:p>
          <a:p>
            <a:endParaRPr lang="en-US" sz="2400" dirty="0"/>
          </a:p>
        </p:txBody>
      </p:sp>
      <p:pic>
        <p:nvPicPr>
          <p:cNvPr id="59396" name="Picture 4" descr="pic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81400" y="1905000"/>
            <a:ext cx="4795838" cy="4267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Sertoli</a:t>
            </a:r>
            <a:r>
              <a:rPr lang="en-US" b="1" dirty="0"/>
              <a:t> cells:</a:t>
            </a:r>
          </a:p>
          <a:p>
            <a:endParaRPr lang="en-US" sz="1200" b="1" dirty="0"/>
          </a:p>
          <a:p>
            <a:pPr lvl="1"/>
            <a:r>
              <a:rPr lang="en-US" b="1" dirty="0"/>
              <a:t>Located within the testes </a:t>
            </a:r>
            <a:r>
              <a:rPr lang="en-US" b="1" dirty="0" err="1"/>
              <a:t>seminiferous</a:t>
            </a:r>
            <a:r>
              <a:rPr lang="en-US" b="1" dirty="0"/>
              <a:t> epithelium</a:t>
            </a:r>
          </a:p>
          <a:p>
            <a:pPr lvl="1"/>
            <a:endParaRPr lang="en-US" sz="1300" b="1" dirty="0"/>
          </a:p>
          <a:p>
            <a:pPr lvl="1"/>
            <a:r>
              <a:rPr lang="en-US" b="1" dirty="0"/>
              <a:t>Function primarily in supporting spermatozoa development</a:t>
            </a:r>
          </a:p>
          <a:p>
            <a:pPr lvl="1"/>
            <a:endParaRPr lang="en-US" sz="1300" b="1" dirty="0"/>
          </a:p>
          <a:p>
            <a:pPr lvl="1"/>
            <a:r>
              <a:rPr lang="en-US" b="1" dirty="0"/>
              <a:t>Also secrete a number of proteins to regulate FSH and proteins that bind testosterone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Hormonal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Leydig</a:t>
            </a:r>
            <a:r>
              <a:rPr lang="en-US" b="1" dirty="0"/>
              <a:t> cells:</a:t>
            </a:r>
          </a:p>
          <a:p>
            <a:endParaRPr lang="en-US" sz="1200" b="1" dirty="0"/>
          </a:p>
          <a:p>
            <a:pPr lvl="1"/>
            <a:r>
              <a:rPr lang="en-US" b="1" dirty="0"/>
              <a:t>Located between the </a:t>
            </a:r>
            <a:r>
              <a:rPr lang="en-US" b="1" dirty="0" err="1"/>
              <a:t>seminiferous</a:t>
            </a:r>
            <a:r>
              <a:rPr lang="en-US" b="1" dirty="0"/>
              <a:t> tubules</a:t>
            </a:r>
          </a:p>
          <a:p>
            <a:pPr lvl="1"/>
            <a:endParaRPr lang="en-US" sz="1300" b="1" dirty="0"/>
          </a:p>
          <a:p>
            <a:pPr lvl="1"/>
            <a:r>
              <a:rPr lang="en-US" b="1" dirty="0"/>
              <a:t>Under the influence of LH</a:t>
            </a:r>
          </a:p>
          <a:p>
            <a:pPr lvl="1"/>
            <a:endParaRPr lang="en-US" sz="1300" b="1" dirty="0"/>
          </a:p>
          <a:p>
            <a:pPr lvl="1"/>
            <a:r>
              <a:rPr lang="en-US" b="1" dirty="0"/>
              <a:t>Responsible for testosterone production</a:t>
            </a:r>
          </a:p>
          <a:p>
            <a:pPr lvl="1"/>
            <a:endParaRPr lang="en-US" sz="1300" b="1" dirty="0"/>
          </a:p>
          <a:p>
            <a:pPr lvl="1"/>
            <a:r>
              <a:rPr lang="en-US" b="1" dirty="0"/>
              <a:t>Also secrete estrogens </a:t>
            </a:r>
            <a:endParaRPr lang="en-US" b="1" dirty="0" smtClean="0"/>
          </a:p>
          <a:p>
            <a:pPr lvl="2"/>
            <a:r>
              <a:rPr lang="en-US" b="1" dirty="0"/>
              <a:t>P</a:t>
            </a:r>
            <a:r>
              <a:rPr lang="en-US" b="1" dirty="0" smtClean="0"/>
              <a:t>hysiological </a:t>
            </a:r>
            <a:r>
              <a:rPr lang="en-US" b="1" dirty="0"/>
              <a:t>function </a:t>
            </a:r>
            <a:r>
              <a:rPr lang="en-US" b="1" dirty="0" smtClean="0"/>
              <a:t>unclear</a:t>
            </a:r>
            <a:endParaRPr lang="en-US" b="1" dirty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Hormonal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Necessary for normal sexual behavior and testicular function</a:t>
            </a:r>
          </a:p>
          <a:p>
            <a:endParaRPr lang="en-US" sz="1000" b="1" dirty="0"/>
          </a:p>
          <a:p>
            <a:r>
              <a:rPr lang="en-US" b="1" dirty="0"/>
              <a:t>Proteins produced by </a:t>
            </a:r>
            <a:r>
              <a:rPr lang="en-US" b="1" dirty="0" err="1"/>
              <a:t>Sertoli</a:t>
            </a:r>
            <a:r>
              <a:rPr lang="en-US" b="1" dirty="0"/>
              <a:t> cells which bind testosterone are </a:t>
            </a:r>
            <a:endParaRPr lang="en-US" b="1" dirty="0" smtClean="0"/>
          </a:p>
          <a:p>
            <a:pPr lvl="1"/>
            <a:r>
              <a:rPr lang="en-US" b="1" dirty="0" smtClean="0"/>
              <a:t>R</a:t>
            </a:r>
            <a:r>
              <a:rPr lang="en-US" b="1" dirty="0" smtClean="0"/>
              <a:t>esponsible </a:t>
            </a:r>
            <a:r>
              <a:rPr lang="en-US" b="1" dirty="0"/>
              <a:t>for maintaining testicular </a:t>
            </a:r>
            <a:r>
              <a:rPr lang="en-US" b="1" dirty="0" smtClean="0"/>
              <a:t>concentrations</a:t>
            </a:r>
          </a:p>
          <a:p>
            <a:pPr lvl="1"/>
            <a:r>
              <a:rPr lang="en-US" b="1" dirty="0" smtClean="0"/>
              <a:t>These </a:t>
            </a:r>
            <a:r>
              <a:rPr lang="en-US" b="1" dirty="0"/>
              <a:t>concentrations control release of </a:t>
            </a:r>
            <a:r>
              <a:rPr lang="en-US" b="1" dirty="0" err="1"/>
              <a:t>GnRH</a:t>
            </a:r>
            <a:endParaRPr lang="en-US" b="1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Testosterone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001000" cy="4953000"/>
          </a:xfrm>
        </p:spPr>
        <p:txBody>
          <a:bodyPr/>
          <a:lstStyle/>
          <a:p>
            <a:r>
              <a:rPr lang="en-US" b="1" dirty="0"/>
              <a:t>Spermatogenesis occurs in testes</a:t>
            </a:r>
          </a:p>
          <a:p>
            <a:endParaRPr lang="en-US" sz="1200" b="1" dirty="0"/>
          </a:p>
          <a:p>
            <a:r>
              <a:rPr lang="en-US" b="1" dirty="0"/>
              <a:t>Process requires ~57 days</a:t>
            </a:r>
          </a:p>
          <a:p>
            <a:endParaRPr lang="en-US" sz="1200" b="1" dirty="0"/>
          </a:p>
          <a:p>
            <a:r>
              <a:rPr lang="en-US" b="1" dirty="0"/>
              <a:t>Stored where? </a:t>
            </a:r>
          </a:p>
          <a:p>
            <a:pPr lvl="1"/>
            <a:r>
              <a:rPr lang="en-US" b="1" dirty="0" err="1"/>
              <a:t>Epididymis</a:t>
            </a:r>
            <a:endParaRPr lang="en-US" b="1" dirty="0"/>
          </a:p>
          <a:p>
            <a:pPr lvl="2"/>
            <a:r>
              <a:rPr lang="en-US" b="1" dirty="0"/>
              <a:t>Further maturation takes place</a:t>
            </a:r>
          </a:p>
          <a:p>
            <a:pPr lvl="2"/>
            <a:r>
              <a:rPr lang="en-US" b="1" dirty="0"/>
              <a:t>Migration ~ 8 day</a:t>
            </a:r>
          </a:p>
          <a:p>
            <a:endParaRPr lang="en-US" sz="1200" b="1" dirty="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Sperm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Testes are suspended within the scrotum by the </a:t>
            </a:r>
          </a:p>
          <a:p>
            <a:pPr lvl="1"/>
            <a:r>
              <a:rPr lang="en-US" b="1" dirty="0"/>
              <a:t>S</a:t>
            </a:r>
            <a:r>
              <a:rPr lang="en-US" b="1" dirty="0" smtClean="0"/>
              <a:t>permatic cord</a:t>
            </a:r>
          </a:p>
          <a:p>
            <a:pPr lvl="1"/>
            <a:r>
              <a:rPr lang="en-US" b="1" dirty="0" err="1"/>
              <a:t>C</a:t>
            </a:r>
            <a:r>
              <a:rPr lang="en-US" b="1" dirty="0" err="1" smtClean="0"/>
              <a:t>remaster</a:t>
            </a:r>
            <a:r>
              <a:rPr lang="en-US" b="1" dirty="0" smtClean="0"/>
              <a:t> muscle</a:t>
            </a:r>
          </a:p>
          <a:p>
            <a:pPr lvl="2"/>
            <a:r>
              <a:rPr lang="en-US" b="1" dirty="0" smtClean="0"/>
              <a:t>Cold weather vs. Hot weather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Sperm 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b="1" dirty="0"/>
              <a:t>Penis:</a:t>
            </a:r>
          </a:p>
          <a:p>
            <a:pPr>
              <a:buFont typeface="Wingdings" pitchFamily="2" charset="2"/>
              <a:buNone/>
            </a:pPr>
            <a:r>
              <a:rPr lang="en-US" b="1" dirty="0"/>
              <a:t>	Vascular</a:t>
            </a:r>
          </a:p>
          <a:p>
            <a:pPr>
              <a:buFont typeface="Wingdings" pitchFamily="2" charset="2"/>
              <a:buNone/>
            </a:pPr>
            <a:r>
              <a:rPr lang="en-US" b="1" dirty="0"/>
              <a:t>	Stimulated through Teasing</a:t>
            </a:r>
          </a:p>
          <a:p>
            <a:pPr>
              <a:buFont typeface="Wingdings" pitchFamily="2" charset="2"/>
              <a:buNone/>
            </a:pPr>
            <a:endParaRPr lang="en-US" sz="1200" b="1" dirty="0"/>
          </a:p>
          <a:p>
            <a:pPr>
              <a:buFont typeface="Wingdings" pitchFamily="2" charset="2"/>
              <a:buNone/>
            </a:pPr>
            <a:r>
              <a:rPr lang="en-US" sz="3200" b="1" dirty="0"/>
              <a:t>Ejaculate includes:</a:t>
            </a:r>
          </a:p>
          <a:p>
            <a:pPr>
              <a:buFont typeface="Wingdings" pitchFamily="2" charset="2"/>
              <a:buNone/>
            </a:pPr>
            <a:r>
              <a:rPr lang="en-US" sz="3200" b="1" dirty="0"/>
              <a:t>	</a:t>
            </a:r>
            <a:r>
              <a:rPr lang="en-US" b="1" dirty="0"/>
              <a:t>Fluid portions of the testicular</a:t>
            </a:r>
          </a:p>
          <a:p>
            <a:pPr>
              <a:buFont typeface="Wingdings" pitchFamily="2" charset="2"/>
              <a:buNone/>
            </a:pPr>
            <a:r>
              <a:rPr lang="en-US" b="1" dirty="0"/>
              <a:t>	</a:t>
            </a:r>
            <a:r>
              <a:rPr lang="en-US" b="1" dirty="0" err="1"/>
              <a:t>Epididymal</a:t>
            </a:r>
            <a:r>
              <a:rPr lang="en-US" b="1" dirty="0"/>
              <a:t> and Accessory Sex Gland secretions </a:t>
            </a:r>
            <a:r>
              <a:rPr lang="en-US" sz="2400" b="1" dirty="0"/>
              <a:t>(also referred to as seminal plasma)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Three Fractions:</a:t>
            </a:r>
          </a:p>
          <a:p>
            <a:r>
              <a:rPr lang="en-US" b="1" dirty="0" err="1"/>
              <a:t>Bulbourethral</a:t>
            </a:r>
            <a:r>
              <a:rPr lang="en-US" b="1" dirty="0"/>
              <a:t> Portion </a:t>
            </a:r>
          </a:p>
          <a:p>
            <a:pPr lvl="1"/>
            <a:r>
              <a:rPr lang="en-US" b="1" dirty="0"/>
              <a:t>Cleanses the urethra</a:t>
            </a:r>
          </a:p>
          <a:p>
            <a:r>
              <a:rPr lang="en-US" b="1" dirty="0"/>
              <a:t>Sperm rich fraction</a:t>
            </a:r>
          </a:p>
          <a:p>
            <a:pPr lvl="1"/>
            <a:r>
              <a:rPr lang="en-US" b="1" dirty="0"/>
              <a:t>45% of ejaculate volume</a:t>
            </a:r>
          </a:p>
          <a:p>
            <a:pPr lvl="1"/>
            <a:r>
              <a:rPr lang="en-US" b="1" dirty="0"/>
              <a:t>75% spermatozoa</a:t>
            </a:r>
          </a:p>
          <a:p>
            <a:r>
              <a:rPr lang="en-US" b="1" dirty="0"/>
              <a:t>Sperm poor fraction </a:t>
            </a:r>
          </a:p>
          <a:p>
            <a:pPr lvl="1"/>
            <a:r>
              <a:rPr lang="en-US" b="1" dirty="0"/>
              <a:t>Gel portion </a:t>
            </a:r>
          </a:p>
          <a:p>
            <a:pPr lvl="1"/>
            <a:r>
              <a:rPr lang="en-US" b="1" dirty="0"/>
              <a:t>Typically discarded in AI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Ejaculate Fractions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pic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44475" y="533400"/>
            <a:ext cx="8899525" cy="56149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Vagina</a:t>
            </a:r>
          </a:p>
          <a:p>
            <a:pPr lvl="1"/>
            <a:r>
              <a:rPr lang="en-US" sz="2200" b="1" dirty="0"/>
              <a:t>6-8 inches long</a:t>
            </a:r>
          </a:p>
          <a:p>
            <a:pPr lvl="1"/>
            <a:r>
              <a:rPr lang="en-US" sz="2200" b="1" dirty="0"/>
              <a:t>Connects vestibule to cervix</a:t>
            </a:r>
          </a:p>
          <a:p>
            <a:pPr lvl="1"/>
            <a:endParaRPr lang="en-US" sz="1200" b="1" dirty="0"/>
          </a:p>
          <a:p>
            <a:r>
              <a:rPr lang="en-US" sz="2400" b="1" dirty="0"/>
              <a:t>Cervix</a:t>
            </a:r>
          </a:p>
          <a:p>
            <a:pPr lvl="1"/>
            <a:r>
              <a:rPr lang="en-US" sz="2200" b="1" dirty="0"/>
              <a:t>Acts as a physical barrier between vagina and </a:t>
            </a:r>
            <a:r>
              <a:rPr lang="en-US" sz="2200" b="1" dirty="0" smtClean="0"/>
              <a:t>uterus</a:t>
            </a:r>
          </a:p>
          <a:p>
            <a:pPr lvl="1"/>
            <a:r>
              <a:rPr lang="en-US" sz="2200" b="1" dirty="0" smtClean="0"/>
              <a:t>Shape changes in response to body’s hormonal environment</a:t>
            </a:r>
          </a:p>
          <a:p>
            <a:pPr lvl="2"/>
            <a:r>
              <a:rPr lang="en-US" sz="1900" b="1" dirty="0" smtClean="0"/>
              <a:t>Estrus (estrogen): very pink, vascular, relaxed</a:t>
            </a:r>
          </a:p>
          <a:p>
            <a:pPr lvl="2"/>
            <a:r>
              <a:rPr lang="en-US" sz="1900" b="1" dirty="0" err="1" smtClean="0"/>
              <a:t>Diestrus</a:t>
            </a:r>
            <a:r>
              <a:rPr lang="en-US" sz="1900" b="1" dirty="0" smtClean="0"/>
              <a:t> (progesterone): very thick, sticky mucus, tightly closed</a:t>
            </a:r>
            <a:endParaRPr lang="en-US" sz="1900" b="1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Female Reproductive 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Uterus</a:t>
            </a:r>
          </a:p>
          <a:p>
            <a:pPr lvl="1"/>
            <a:r>
              <a:rPr lang="en-US" b="1" dirty="0"/>
              <a:t>Hollow Y shaped </a:t>
            </a:r>
            <a:r>
              <a:rPr lang="en-US" b="1" dirty="0" smtClean="0"/>
              <a:t>organ including uterine body</a:t>
            </a:r>
          </a:p>
          <a:p>
            <a:pPr lvl="1"/>
            <a:endParaRPr lang="en-US" sz="1000" b="1" dirty="0"/>
          </a:p>
          <a:p>
            <a:pPr lvl="1"/>
            <a:r>
              <a:rPr lang="en-US" b="1" dirty="0"/>
              <a:t>Influenced </a:t>
            </a:r>
            <a:r>
              <a:rPr lang="en-US" b="1" dirty="0" smtClean="0"/>
              <a:t>by?</a:t>
            </a:r>
          </a:p>
          <a:p>
            <a:pPr lvl="2"/>
            <a:r>
              <a:rPr lang="en-US" b="1" dirty="0" smtClean="0"/>
              <a:t>Hormones</a:t>
            </a:r>
          </a:p>
          <a:p>
            <a:pPr lvl="2"/>
            <a:endParaRPr lang="en-US" sz="1000" b="1" dirty="0"/>
          </a:p>
          <a:p>
            <a:pPr lvl="1"/>
            <a:r>
              <a:rPr lang="en-US" b="1" dirty="0"/>
              <a:t>Function is to:</a:t>
            </a:r>
          </a:p>
          <a:p>
            <a:pPr lvl="2"/>
            <a:r>
              <a:rPr lang="en-US" b="1" dirty="0" smtClean="0"/>
              <a:t>Protect and Nourish</a:t>
            </a:r>
            <a:endParaRPr lang="en-US" b="1" dirty="0"/>
          </a:p>
          <a:p>
            <a:pPr lvl="2"/>
            <a:r>
              <a:rPr lang="en-US" b="1" dirty="0" smtClean="0"/>
              <a:t>Provide a conducive </a:t>
            </a:r>
            <a:r>
              <a:rPr lang="en-US" b="1" dirty="0"/>
              <a:t>atmosphere for development of embryo </a:t>
            </a:r>
            <a:endParaRPr lang="en-US" b="1" dirty="0" smtClean="0"/>
          </a:p>
          <a:p>
            <a:pPr lvl="2"/>
            <a:r>
              <a:rPr lang="en-US" b="1" dirty="0" smtClean="0"/>
              <a:t>E</a:t>
            </a:r>
            <a:r>
              <a:rPr lang="en-US" b="1" dirty="0" smtClean="0"/>
              <a:t>xpel </a:t>
            </a:r>
            <a:r>
              <a:rPr lang="en-US" b="1" dirty="0"/>
              <a:t>fetus during birth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Female Reproductive 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Oviducts </a:t>
            </a:r>
            <a:r>
              <a:rPr lang="en-US" sz="2400" b="1" dirty="0" smtClean="0"/>
              <a:t>(</a:t>
            </a:r>
            <a:r>
              <a:rPr lang="en-US" sz="2400" b="1" dirty="0" smtClean="0"/>
              <a:t>a</a:t>
            </a:r>
            <a:r>
              <a:rPr lang="en-US" sz="2400" b="1" dirty="0" smtClean="0"/>
              <a:t>ka</a:t>
            </a:r>
            <a:r>
              <a:rPr lang="en-US" sz="2400" b="1" dirty="0" smtClean="0"/>
              <a:t>?)</a:t>
            </a:r>
            <a:endParaRPr lang="en-US" sz="2400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Fallopian tubes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Fertilization of </a:t>
            </a:r>
            <a:r>
              <a:rPr lang="en-US" b="1" dirty="0" smtClean="0"/>
              <a:t>ovum</a:t>
            </a:r>
          </a:p>
          <a:p>
            <a:pPr lvl="1"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/>
              <a:t>Ovary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Vary in size and texture due to time of year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Hormone production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Follicle growth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Ovulation (Occurs When?) </a:t>
            </a:r>
          </a:p>
          <a:p>
            <a:pPr lvl="2">
              <a:lnSpc>
                <a:spcPct val="90000"/>
              </a:lnSpc>
            </a:pPr>
            <a:r>
              <a:rPr lang="en-US" b="1" dirty="0"/>
              <a:t>(~35mm)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Corpus </a:t>
            </a:r>
            <a:r>
              <a:rPr lang="en-US" b="1" dirty="0" err="1"/>
              <a:t>Luteum</a:t>
            </a:r>
            <a:r>
              <a:rPr lang="en-US" b="1" dirty="0"/>
              <a:t> </a:t>
            </a:r>
            <a:r>
              <a:rPr lang="en-US" sz="2000" b="1" dirty="0"/>
              <a:t>(What Hormone is Produced?)</a:t>
            </a:r>
          </a:p>
          <a:p>
            <a:pPr lvl="2">
              <a:lnSpc>
                <a:spcPct val="90000"/>
              </a:lnSpc>
            </a:pPr>
            <a:r>
              <a:rPr lang="en-US" b="1" dirty="0"/>
              <a:t>Progesterone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Female Reproductive 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Pic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228600"/>
            <a:ext cx="5395030" cy="6248400"/>
          </a:xfrm>
          <a:noFill/>
          <a:ln/>
        </p:spPr>
      </p:pic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741</TotalTime>
  <Words>1606</Words>
  <Application>Microsoft Office PowerPoint</Application>
  <PresentationFormat>On-screen Show (4:3)</PresentationFormat>
  <Paragraphs>511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Paper</vt:lpstr>
      <vt:lpstr>Reproductive Physiology of the Mare</vt:lpstr>
      <vt:lpstr>Female Reproductive Anatomy</vt:lpstr>
      <vt:lpstr>Vulva</vt:lpstr>
      <vt:lpstr>Vulva</vt:lpstr>
      <vt:lpstr>Vulva</vt:lpstr>
      <vt:lpstr>Female Reproductive Anatomy</vt:lpstr>
      <vt:lpstr>Female Reproductive Anatomy</vt:lpstr>
      <vt:lpstr>Female Reproductive Anatomy</vt:lpstr>
      <vt:lpstr>Slide 9</vt:lpstr>
      <vt:lpstr>Physiology of Reproduction</vt:lpstr>
      <vt:lpstr>Physiology of Reproduction</vt:lpstr>
      <vt:lpstr>Seasonally Polyestrus</vt:lpstr>
      <vt:lpstr>Reproductive Behavior</vt:lpstr>
      <vt:lpstr>Endocrinology of Reproduction</vt:lpstr>
      <vt:lpstr>Endocrinology of Reproduction</vt:lpstr>
      <vt:lpstr>Endocrinology of Reproduction</vt:lpstr>
      <vt:lpstr>Endocrinology of Reproduction</vt:lpstr>
      <vt:lpstr>Endocrinology of Reproduction</vt:lpstr>
      <vt:lpstr>Endocrinology of Reproduction</vt:lpstr>
      <vt:lpstr>Endocrinology of Reproduction</vt:lpstr>
      <vt:lpstr>Endocrinology of Reproduction</vt:lpstr>
      <vt:lpstr>Seasonality</vt:lpstr>
      <vt:lpstr>Seasonality</vt:lpstr>
      <vt:lpstr>Seasonality</vt:lpstr>
      <vt:lpstr>Seasonality</vt:lpstr>
      <vt:lpstr>Slide 26</vt:lpstr>
      <vt:lpstr>Slide 27</vt:lpstr>
      <vt:lpstr>Management</vt:lpstr>
      <vt:lpstr>Mare Classifications</vt:lpstr>
      <vt:lpstr>Barren Mares</vt:lpstr>
      <vt:lpstr>Barren Mares</vt:lpstr>
      <vt:lpstr>Body Condition</vt:lpstr>
      <vt:lpstr>Body Condition</vt:lpstr>
      <vt:lpstr>Health Care</vt:lpstr>
      <vt:lpstr>Health Care</vt:lpstr>
      <vt:lpstr>Health Care</vt:lpstr>
      <vt:lpstr>Feeding</vt:lpstr>
      <vt:lpstr>Feeding</vt:lpstr>
      <vt:lpstr>Expected Feed Consumption by Mares  (% Body Weight)</vt:lpstr>
      <vt:lpstr>Foaling Preparation</vt:lpstr>
      <vt:lpstr>Foaling Preparation</vt:lpstr>
      <vt:lpstr>Foaling</vt:lpstr>
      <vt:lpstr>Foaling</vt:lpstr>
      <vt:lpstr>Foaling</vt:lpstr>
      <vt:lpstr>After Foaling</vt:lpstr>
      <vt:lpstr>Slide 46</vt:lpstr>
      <vt:lpstr>Introduction</vt:lpstr>
      <vt:lpstr>Anatomy</vt:lpstr>
      <vt:lpstr>Testes</vt:lpstr>
      <vt:lpstr>Hormonal Control</vt:lpstr>
      <vt:lpstr>Hormonal Control</vt:lpstr>
      <vt:lpstr>Hormonal Control</vt:lpstr>
      <vt:lpstr>Testosterone</vt:lpstr>
      <vt:lpstr>Sperm Production</vt:lpstr>
      <vt:lpstr>Sperm Production</vt:lpstr>
      <vt:lpstr>Anatomy</vt:lpstr>
      <vt:lpstr>Ejaculate Fractions</vt:lpstr>
      <vt:lpstr>Slide 58</vt:lpstr>
    </vt:vector>
  </TitlesOfParts>
  <Company>Sam Houston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Equine Reproduction</dc:title>
  <dc:creator>shsu</dc:creator>
  <cp:lastModifiedBy>shsu</cp:lastModifiedBy>
  <cp:revision>16</cp:revision>
  <dcterms:created xsi:type="dcterms:W3CDTF">2006-03-06T13:52:23Z</dcterms:created>
  <dcterms:modified xsi:type="dcterms:W3CDTF">2008-11-11T17:13:46Z</dcterms:modified>
</cp:coreProperties>
</file>