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3" r:id="rId3"/>
    <p:sldId id="283" r:id="rId4"/>
    <p:sldId id="284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62" r:id="rId13"/>
    <p:sldId id="272" r:id="rId14"/>
    <p:sldId id="273" r:id="rId15"/>
    <p:sldId id="261" r:id="rId16"/>
    <p:sldId id="277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6" r:id="rId27"/>
    <p:sldId id="297" r:id="rId28"/>
    <p:sldId id="298" r:id="rId29"/>
    <p:sldId id="299" r:id="rId30"/>
    <p:sldId id="300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FB1436-6B28-4096-8144-DF6C497BB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FAFDE-71BA-462B-B226-1C3690776F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E6066-D732-463A-9494-B9446FDD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6956B-4244-48AC-89ED-1B350382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ED35-C62A-42B2-BDAA-49E2DE61B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39F07E2-5C32-4AC3-9134-7EE42B2F3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ED10-08AB-45B6-9FF7-B4157F0DCD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E1A17-4C56-40C2-A9B4-D8693F65B3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405D7-F4B3-4A70-9534-89A066DC8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902BD-E21A-47D4-80BE-744668613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9294-D278-4613-B9BA-4B1B1223F4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3B6EF2-694F-4F87-8402-5FC5A4743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385949-774F-49E0-8FAE-1F39E2024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F51A68-61BA-4971-BB90-BB7BB8AB1F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General Feeding Practices</a:t>
            </a:r>
          </a:p>
          <a:p>
            <a:pPr eaLnBrk="1" hangingPunct="1"/>
            <a:r>
              <a:rPr lang="en-US" sz="3200" b="1" dirty="0" smtClean="0"/>
              <a:t>Colic</a:t>
            </a:r>
            <a:endParaRPr lang="en-US" sz="3200" b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66294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Equine Nutrition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When do you feed grain?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2500" b="1" dirty="0" smtClean="0"/>
              <a:t>When energy needs cannot be provided by feeding forages alone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2500" b="1" dirty="0" smtClean="0"/>
              <a:t>When forages are poorly available</a:t>
            </a:r>
          </a:p>
          <a:p>
            <a:pPr lvl="2"/>
            <a:endParaRPr lang="en-US" sz="1000" b="1" dirty="0" smtClean="0"/>
          </a:p>
          <a:p>
            <a:pPr lvl="2"/>
            <a:r>
              <a:rPr lang="en-US" sz="2500" b="1" dirty="0"/>
              <a:t>O</a:t>
            </a:r>
            <a:r>
              <a:rPr lang="en-US" sz="2500" b="1" dirty="0" smtClean="0"/>
              <a:t>ther reasons</a:t>
            </a:r>
          </a:p>
          <a:p>
            <a:pPr lvl="3"/>
            <a:r>
              <a:rPr lang="en-US" sz="2600" b="1" dirty="0"/>
              <a:t>T</a:t>
            </a:r>
            <a:r>
              <a:rPr lang="en-US" sz="2600" b="1" dirty="0" smtClean="0"/>
              <a:t>o catch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G</a:t>
            </a:r>
            <a:r>
              <a:rPr lang="en-US" b="1" dirty="0" smtClean="0"/>
              <a:t>rains and forages are generally fed at the same time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Most horses will consume which first?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Grain</a:t>
            </a:r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Grains should be fed in a feeder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/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Feed by weight, not by volume!!!!!!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1676400"/>
            <a:ext cx="5375275" cy="4662488"/>
          </a:xfr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General Horse Feeding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/>
              <a:t>Feeding Frequency: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Horse’s stomach comprises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~7% of the entire G.I. tract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Horses spend what percent of their time grazing?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50 to 70%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When feeding grain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Should be fed 2 to 3 times/d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More grain fed at one time </a:t>
            </a:r>
            <a:r>
              <a:rPr lang="en-US" b="1" dirty="0" smtClean="0">
                <a:cs typeface="Arial" charset="0"/>
              </a:rPr>
              <a:t>↑ chances of 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cs typeface="Arial" charset="0"/>
              </a:rPr>
              <a:t>Grain overload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Recommended that all feeds be fed: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 equally divided amounts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As near the same time each day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At least twice daily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Grain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980363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</a:t>
            </a:r>
            <a:r>
              <a:rPr lang="en-US" b="1" dirty="0" smtClean="0"/>
              <a:t>hanged gradually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Increasing feed, changed slowly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When feed is changed, initial intake may go down</a:t>
            </a:r>
          </a:p>
          <a:p>
            <a:pPr lvl="1" eaLnBrk="1" hangingPunct="1"/>
            <a:r>
              <a:rPr lang="en-US" b="1" dirty="0" smtClean="0"/>
              <a:t>Does not mean the feed is bad or </a:t>
            </a:r>
          </a:p>
          <a:p>
            <a:pPr lvl="1" eaLnBrk="1" hangingPunct="1"/>
            <a:r>
              <a:rPr lang="en-US" b="1" dirty="0" smtClean="0"/>
              <a:t>Only that the horse is not accustomed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Horses under strenuous exercise may need grain reduced on days off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Changing Diets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Teeth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Internal Parasites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Considerations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4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758952"/>
          </a:xfrm>
        </p:spPr>
        <p:txBody>
          <a:bodyPr lIns="92075" tIns="46038" rIns="92075" bIns="46038"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Causes Colic?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530725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Stall Confinement for more than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300" b="1" dirty="0" smtClean="0">
                <a:latin typeface="Times New Roman" pitchFamily="18" charset="0"/>
              </a:rPr>
              <a:t>15 hours per day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Feeding Large Amounts of Grain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(&gt; 12 lbs per day)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Participation in intensive exercise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Feeding grain before hay after a “fast”</a:t>
            </a:r>
          </a:p>
        </p:txBody>
      </p:sp>
    </p:spTree>
    <p:extLst>
      <p:ext uri="{BB962C8B-B14F-4D97-AF65-F5344CB8AC3E}">
        <p14:creationId xmlns:p14="http://schemas.microsoft.com/office/powerpoint/2010/main" val="3947644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Common Colic Causes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8200" y="1524000"/>
            <a:ext cx="800735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Dehydration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Salt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Minerals (especially electrolytes)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Inadequate Forage Quality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Too High or Too Low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2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Times New Roman" pitchFamily="18" charset="0"/>
              </a:rPr>
              <a:t>Inadequate Forage Quantity</a:t>
            </a:r>
          </a:p>
        </p:txBody>
      </p:sp>
    </p:spTree>
    <p:extLst>
      <p:ext uri="{BB962C8B-B14F-4D97-AF65-F5344CB8AC3E}">
        <p14:creationId xmlns:p14="http://schemas.microsoft.com/office/powerpoint/2010/main" val="399071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 Much Water Should a Horse Receive?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At rest at moderate environment eating dry forage: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0.3 to 0.8 gal/100 </a:t>
            </a:r>
            <a:r>
              <a:rPr lang="en-US" b="1" dirty="0" err="1" smtClean="0"/>
              <a:t>lbs</a:t>
            </a:r>
            <a:r>
              <a:rPr lang="en-US" b="1" dirty="0" smtClean="0"/>
              <a:t> BW</a:t>
            </a:r>
          </a:p>
          <a:p>
            <a:pPr lvl="2">
              <a:lnSpc>
                <a:spcPct val="90000"/>
              </a:lnSpc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Amount of water needed varies with what?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Amount, type, and quality of feed consumed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Ambient temperature and humidity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Health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Physical Activity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/>
          </a:p>
          <a:p>
            <a:pPr lvl="1"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So How Do We Prevent Colic?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Provide plenty of good, clean, fresh water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Provide adequate forage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Quantity and Quality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If feeding &gt; 5 </a:t>
            </a:r>
            <a:r>
              <a:rPr lang="en-US" sz="2800" b="1" dirty="0" err="1" smtClean="0">
                <a:latin typeface="Times New Roman" pitchFamily="18" charset="0"/>
              </a:rPr>
              <a:t>lbs</a:t>
            </a:r>
            <a:r>
              <a:rPr lang="en-US" sz="2800" b="1" dirty="0" smtClean="0">
                <a:latin typeface="Times New Roman" pitchFamily="18" charset="0"/>
              </a:rPr>
              <a:t>/day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Break into multiple feeding times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Cellulolytic</a:t>
            </a:r>
            <a:r>
              <a:rPr lang="en-US" b="1" dirty="0" smtClean="0"/>
              <a:t> Bacteria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Times New Roman" pitchFamily="18" charset="0"/>
              </a:rPr>
              <a:t>Regular </a:t>
            </a:r>
            <a:endParaRPr lang="en-US" b="1" dirty="0" smtClean="0">
              <a:latin typeface="Times New Roman" pitchFamily="18" charset="0"/>
            </a:endParaRPr>
          </a:p>
          <a:p>
            <a:pPr lvl="1"/>
            <a:r>
              <a:rPr lang="en-US" b="1" dirty="0" smtClean="0">
                <a:latin typeface="Times New Roman" pitchFamily="18" charset="0"/>
              </a:rPr>
              <a:t>De-worming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Vaccinating</a:t>
            </a:r>
          </a:p>
          <a:p>
            <a:pPr lvl="1"/>
            <a:r>
              <a:rPr lang="en-US" b="1" dirty="0">
                <a:latin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</a:rPr>
              <a:t>eeth floating</a:t>
            </a:r>
            <a:endParaRPr lang="en-US" b="1" dirty="0">
              <a:latin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</a:rPr>
              <a:t>&gt;90</a:t>
            </a:r>
            <a:r>
              <a:rPr lang="en-US" b="1" dirty="0">
                <a:latin typeface="Times New Roman" pitchFamily="18" charset="0"/>
              </a:rPr>
              <a:t>% of digestive upsets are due to </a:t>
            </a:r>
            <a:r>
              <a:rPr lang="en-US" b="1" dirty="0" smtClean="0">
                <a:latin typeface="Times New Roman" pitchFamily="18" charset="0"/>
              </a:rPr>
              <a:t>what?</a:t>
            </a:r>
          </a:p>
          <a:p>
            <a:pPr lvl="1"/>
            <a:r>
              <a:rPr lang="en-US" b="1" dirty="0">
                <a:latin typeface="Times New Roman" pitchFamily="18" charset="0"/>
              </a:rPr>
              <a:t>F</a:t>
            </a:r>
            <a:r>
              <a:rPr lang="en-US" b="1" dirty="0" smtClean="0">
                <a:latin typeface="Times New Roman" pitchFamily="18" charset="0"/>
              </a:rPr>
              <a:t>eed </a:t>
            </a:r>
            <a:r>
              <a:rPr lang="en-US" b="1" dirty="0">
                <a:latin typeface="Times New Roman" pitchFamily="18" charset="0"/>
              </a:rPr>
              <a:t>management rather than feed source!!!!!!</a:t>
            </a:r>
          </a:p>
          <a:p>
            <a:endParaRPr lang="en-US" b="1" dirty="0" smtClean="0"/>
          </a:p>
          <a:p>
            <a:r>
              <a:rPr lang="en-US" b="1" dirty="0" smtClean="0"/>
              <a:t>Very important to the health of the horse?</a:t>
            </a:r>
          </a:p>
          <a:p>
            <a:pPr lvl="1"/>
            <a:r>
              <a:rPr lang="en-US" b="1" dirty="0" smtClean="0"/>
              <a:t>Extremely Particular</a:t>
            </a:r>
          </a:p>
          <a:p>
            <a:pPr lvl="1"/>
            <a:r>
              <a:rPr lang="en-US" b="1" dirty="0" smtClean="0"/>
              <a:t>Must keep happy</a:t>
            </a:r>
          </a:p>
        </p:txBody>
      </p:sp>
    </p:spTree>
    <p:extLst>
      <p:ext uri="{BB962C8B-B14F-4D97-AF65-F5344CB8AC3E}">
        <p14:creationId xmlns:p14="http://schemas.microsoft.com/office/powerpoint/2010/main" val="5982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If You Keep The Bugs Happy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24400"/>
            <a:ext cx="8001000" cy="1524000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400" b="1" dirty="0" smtClean="0"/>
              <a:t>You Keep The Horse Happy</a:t>
            </a:r>
          </a:p>
        </p:txBody>
      </p:sp>
      <p:pic>
        <p:nvPicPr>
          <p:cNvPr id="27652" name="Picture 4" descr="smilin horse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295400"/>
            <a:ext cx="3857625" cy="4005263"/>
          </a:xfrm>
          <a:noFill/>
        </p:spPr>
      </p:pic>
    </p:spTree>
    <p:extLst>
      <p:ext uri="{BB962C8B-B14F-4D97-AF65-F5344CB8AC3E}">
        <p14:creationId xmlns:p14="http://schemas.microsoft.com/office/powerpoint/2010/main" val="234649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Makes Happy Bugs?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Lots of Water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Fermentable Food, Especially Fiber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Consistency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Temperature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Food source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r>
              <a:rPr lang="en-US" sz="2400" b="1" dirty="0" smtClean="0">
                <a:latin typeface="Times New Roman" pitchFamily="18" charset="0"/>
              </a:rPr>
              <a:t>pH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Tx/>
              <a:buChar char="*"/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defRPr/>
            </a:pPr>
            <a:r>
              <a:rPr lang="en-US" sz="2800" b="1" dirty="0" smtClean="0">
                <a:latin typeface="Times New Roman" pitchFamily="18" charset="0"/>
              </a:rPr>
              <a:t>Release of Waste Products</a:t>
            </a:r>
          </a:p>
        </p:txBody>
      </p:sp>
    </p:spTree>
    <p:extLst>
      <p:ext uri="{BB962C8B-B14F-4D97-AF65-F5344CB8AC3E}">
        <p14:creationId xmlns:p14="http://schemas.microsoft.com/office/powerpoint/2010/main" val="2897490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How Do We Keep Bugs Happy?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lIns="92075" tIns="46038" rIns="92075" bIns="46038"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Match Feeding Program To Natural Function Of Horse’s Gut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May also use Fermentation Aids</a:t>
            </a:r>
            <a:endParaRPr lang="en-US" sz="36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Yeast Cultures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Ammonia Scavengers (yucca)</a:t>
            </a:r>
          </a:p>
          <a:p>
            <a:pPr lvl="1" eaLnBrk="1" hangingPunct="1">
              <a:defRPr/>
            </a:pPr>
            <a:r>
              <a:rPr lang="en-US" sz="2400" b="1" dirty="0" err="1" smtClean="0">
                <a:latin typeface="Times New Roman" pitchFamily="18" charset="0"/>
              </a:rPr>
              <a:t>Probiotic</a:t>
            </a:r>
            <a:r>
              <a:rPr lang="en-US" sz="2400" b="1" dirty="0" smtClean="0">
                <a:latin typeface="Times New Roman" pitchFamily="18" charset="0"/>
              </a:rPr>
              <a:t> Cultures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Pathogen Scavengers</a:t>
            </a:r>
          </a:p>
          <a:p>
            <a:pPr lvl="1" eaLnBrk="1" hangingPunct="1">
              <a:defRPr/>
            </a:pPr>
            <a:endParaRPr lang="en-US" sz="2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57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642938"/>
          <a:ext cx="8142288" cy="553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7153182" imgH="5534084" progId="MSGraph.Chart.8">
                  <p:embed followColorScheme="full"/>
                </p:oleObj>
              </mc:Choice>
              <mc:Fallback>
                <p:oleObj name="Chart" r:id="rId3" imgW="7153182" imgH="55340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42938"/>
                        <a:ext cx="8142288" cy="553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3916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7589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Effect of Digestion Aids 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Mare’s Milk Composition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498725" y="2058988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3" imgW="6096000" imgH="4067251" progId="MSGraph.Chart.8">
                  <p:embed followColorScheme="full"/>
                </p:oleObj>
              </mc:Choice>
              <mc:Fallback>
                <p:oleObj name="Chart" r:id="rId3" imgW="6096000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058988"/>
                        <a:ext cx="6097588" cy="406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5392640">
            <a:off x="379413" y="380841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g/100 g or head/10 g milk</a:t>
            </a:r>
          </a:p>
        </p:txBody>
      </p:sp>
    </p:spTree>
    <p:extLst>
      <p:ext uri="{BB962C8B-B14F-4D97-AF65-F5344CB8AC3E}">
        <p14:creationId xmlns:p14="http://schemas.microsoft.com/office/powerpoint/2010/main" val="14362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534400" cy="7589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Effect of Digestive Aids on Bone Growth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316163" y="1827213"/>
          <a:ext cx="610235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art" r:id="rId3" imgW="6096000" imgH="4067251" progId="MSGraph.Chart.8">
                  <p:embed followColorScheme="full"/>
                </p:oleObj>
              </mc:Choice>
              <mc:Fallback>
                <p:oleObj name="Chart" r:id="rId3" imgW="6096000" imgH="40672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827213"/>
                        <a:ext cx="6102350" cy="406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76800" y="586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Days of Age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392278">
            <a:off x="571500" y="36195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Height at withers (cm)</a:t>
            </a:r>
          </a:p>
        </p:txBody>
      </p:sp>
    </p:spTree>
    <p:extLst>
      <p:ext uri="{BB962C8B-B14F-4D97-AF65-F5344CB8AC3E}">
        <p14:creationId xmlns:p14="http://schemas.microsoft.com/office/powerpoint/2010/main" val="17819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Yucca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46455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Excessive protein converted to </a:t>
            </a: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Ammonia in </a:t>
            </a:r>
            <a:r>
              <a:rPr lang="en-US" b="1" dirty="0" smtClean="0">
                <a:latin typeface="Times New Roman" pitchFamily="18" charset="0"/>
              </a:rPr>
              <a:t>L.I.</a:t>
            </a:r>
            <a:endParaRPr lang="en-US" sz="2400" b="1" dirty="0" smtClean="0">
              <a:latin typeface="Times New Roman" pitchFamily="18" charset="0"/>
            </a:endParaRP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Ammonia toxic</a:t>
            </a:r>
          </a:p>
          <a:p>
            <a:pPr eaLnBrk="1" hangingPunct="1"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Times New Roman" pitchFamily="18" charset="0"/>
              </a:rPr>
              <a:t>Yucca can bind ammonia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</a:rPr>
              <a:t>Can </a:t>
            </a:r>
            <a:r>
              <a:rPr lang="en-US" sz="2400" b="1" dirty="0" smtClean="0">
                <a:latin typeface="Times New Roman" pitchFamily="18" charset="0"/>
              </a:rPr>
              <a:t>conserves critical amounts of water and electrolytes</a:t>
            </a:r>
          </a:p>
        </p:txBody>
      </p:sp>
    </p:spTree>
    <p:extLst>
      <p:ext uri="{BB962C8B-B14F-4D97-AF65-F5344CB8AC3E}">
        <p14:creationId xmlns:p14="http://schemas.microsoft.com/office/powerpoint/2010/main" val="8477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Probiotic Cultures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Introduce highly beneficial bacteria to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Fermentation vat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Improves ecology of fermentation process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</a:rPr>
              <a:t>I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ncreases overall digestibility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</a:rPr>
              <a:t>R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educes susceptibility to pathogenic bacteria</a:t>
            </a:r>
          </a:p>
        </p:txBody>
      </p:sp>
    </p:spTree>
    <p:extLst>
      <p:ext uri="{BB962C8B-B14F-4D97-AF65-F5344CB8AC3E}">
        <p14:creationId xmlns:p14="http://schemas.microsoft.com/office/powerpoint/2010/main" val="27202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b="1" dirty="0"/>
              <a:t>How does palatability effect consumption</a:t>
            </a:r>
            <a:r>
              <a:rPr lang="en-US" b="1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sz="11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How does diet effect consumption?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How does stage of life and level of activity effect consumption?</a:t>
            </a:r>
          </a:p>
          <a:p>
            <a:pPr lvl="1">
              <a:lnSpc>
                <a:spcPct val="90000"/>
              </a:lnSpc>
            </a:pPr>
            <a:endParaRPr lang="en-US" sz="10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How much may consumption </a:t>
            </a:r>
            <a:r>
              <a:rPr lang="en-US" b="1" dirty="0" smtClean="0">
                <a:cs typeface="Arial"/>
              </a:rPr>
              <a:t>↑ with work at high </a:t>
            </a:r>
            <a:r>
              <a:rPr lang="en-US" b="1" dirty="0">
                <a:cs typeface="Arial"/>
              </a:rPr>
              <a:t>t</a:t>
            </a:r>
            <a:r>
              <a:rPr lang="en-US" b="1" dirty="0" smtClean="0">
                <a:cs typeface="Arial"/>
              </a:rPr>
              <a:t>emperatures?</a:t>
            </a:r>
          </a:p>
          <a:p>
            <a:pPr lvl="2">
              <a:lnSpc>
                <a:spcPct val="90000"/>
              </a:lnSpc>
            </a:pPr>
            <a:r>
              <a:rPr lang="en-US" b="1" dirty="0" smtClean="0">
                <a:cs typeface="Arial"/>
              </a:rPr>
              <a:t>300 – 400%</a:t>
            </a:r>
          </a:p>
          <a:p>
            <a:pPr lvl="2">
              <a:lnSpc>
                <a:spcPct val="90000"/>
              </a:lnSpc>
            </a:pPr>
            <a:endParaRPr lang="en-US" sz="1000" b="1" dirty="0" smtClean="0">
              <a:cs typeface="Arial"/>
            </a:endParaRPr>
          </a:p>
          <a:p>
            <a:pPr lvl="2">
              <a:lnSpc>
                <a:spcPct val="90000"/>
              </a:lnSpc>
            </a:pPr>
            <a:r>
              <a:rPr lang="en-US" b="1" dirty="0" smtClean="0">
                <a:cs typeface="Arial"/>
              </a:rPr>
              <a:t>Moderate Work </a:t>
            </a:r>
          </a:p>
          <a:p>
            <a:pPr lvl="3">
              <a:lnSpc>
                <a:spcPct val="90000"/>
              </a:lnSpc>
            </a:pPr>
            <a:r>
              <a:rPr lang="en-US" b="1" dirty="0" smtClean="0">
                <a:cs typeface="Arial"/>
              </a:rPr>
              <a:t>60 – 80%</a:t>
            </a:r>
          </a:p>
          <a:p>
            <a:pPr lvl="3">
              <a:lnSpc>
                <a:spcPct val="90000"/>
              </a:lnSpc>
            </a:pPr>
            <a:endParaRPr lang="en-US" sz="1000" b="1" dirty="0" smtClean="0">
              <a:cs typeface="Arial"/>
            </a:endParaRPr>
          </a:p>
          <a:p>
            <a:pPr lvl="2">
              <a:lnSpc>
                <a:spcPct val="90000"/>
              </a:lnSpc>
            </a:pPr>
            <a:r>
              <a:rPr lang="en-US" b="1" dirty="0" smtClean="0">
                <a:cs typeface="Arial"/>
              </a:rPr>
              <a:t>Hard Work </a:t>
            </a:r>
          </a:p>
          <a:p>
            <a:pPr lvl="3">
              <a:lnSpc>
                <a:spcPct val="90000"/>
              </a:lnSpc>
            </a:pPr>
            <a:r>
              <a:rPr lang="en-US" b="1" dirty="0" smtClean="0">
                <a:cs typeface="Arial"/>
              </a:rPr>
              <a:t>120%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86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Pathogen Scavengers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latin typeface="Times New Roman" pitchFamily="18" charset="0"/>
              </a:rPr>
              <a:t>Mannan-Oligossacharides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en-US" sz="2400" b="1" dirty="0" smtClean="0">
                <a:latin typeface="Times New Roman" pitchFamily="18" charset="0"/>
              </a:rPr>
              <a:t>Bind certain pathogenic bacteria and </a:t>
            </a:r>
            <a:r>
              <a:rPr lang="en-US" sz="2400" b="1" dirty="0" err="1" smtClean="0">
                <a:latin typeface="Times New Roman" pitchFamily="18" charset="0"/>
              </a:rPr>
              <a:t>mycotoxins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E. Coli and Salmonella </a:t>
            </a: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Prevents infection of intestinal mucosa</a:t>
            </a:r>
          </a:p>
          <a:p>
            <a:pPr eaLnBrk="1" hangingPunct="1"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Used successfully in treatment of </a:t>
            </a: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olitis in both human and equine medicine</a:t>
            </a:r>
            <a:endParaRPr lang="en-US" sz="2200" b="1" dirty="0" smtClean="0">
              <a:latin typeface="Times New Roman" pitchFamily="18" charset="0"/>
            </a:endParaRPr>
          </a:p>
          <a:p>
            <a:pPr lvl="2">
              <a:defRPr/>
            </a:pPr>
            <a:r>
              <a:rPr lang="en-US" sz="2200" b="1" dirty="0" smtClean="0">
                <a:latin typeface="Times New Roman" pitchFamily="18" charset="0"/>
              </a:rPr>
              <a:t>Also used to treat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</a:rPr>
              <a:t> ulcers and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</a:rPr>
              <a:t>colics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G_00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  <p:extLst>
      <p:ext uri="{BB962C8B-B14F-4D97-AF65-F5344CB8AC3E}">
        <p14:creationId xmlns:p14="http://schemas.microsoft.com/office/powerpoint/2010/main" val="31269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G_001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  <p:extLst>
      <p:ext uri="{BB962C8B-B14F-4D97-AF65-F5344CB8AC3E}">
        <p14:creationId xmlns:p14="http://schemas.microsoft.com/office/powerpoint/2010/main" val="20673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G_00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407136"/>
            <a:ext cx="8229600" cy="5594465"/>
          </a:xfrm>
          <a:noFill/>
        </p:spPr>
      </p:pic>
    </p:spTree>
    <p:extLst>
      <p:ext uri="{BB962C8B-B14F-4D97-AF65-F5344CB8AC3E}">
        <p14:creationId xmlns:p14="http://schemas.microsoft.com/office/powerpoint/2010/main" val="24972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Practical Guidelines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388350" cy="4191000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Feed &amp; Treat Horses Like Horses!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Feed as much good quality forage as possible</a:t>
            </a:r>
          </a:p>
          <a:p>
            <a:pPr lvl="1"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Helps to increase gut  water and pH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Get as much water into them as possible</a:t>
            </a:r>
          </a:p>
          <a:p>
            <a:pPr eaLnBrk="1" hangingPunct="1">
              <a:buClr>
                <a:srgbClr val="CC0000"/>
              </a:buClr>
              <a:defRPr/>
            </a:pPr>
            <a:endParaRPr lang="en-US" sz="1000" b="1" dirty="0" smtClean="0">
              <a:latin typeface="Times New Roman" pitchFamily="18" charset="0"/>
            </a:endParaRPr>
          </a:p>
          <a:p>
            <a:pPr eaLnBrk="1" hangingPunct="1">
              <a:buClr>
                <a:srgbClr val="CC0000"/>
              </a:buClr>
              <a:defRPr/>
            </a:pPr>
            <a:r>
              <a:rPr lang="en-US" b="1" dirty="0" smtClean="0">
                <a:latin typeface="Times New Roman" pitchFamily="18" charset="0"/>
              </a:rPr>
              <a:t>Be as consistent as possible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r>
              <a:rPr lang="en-US" b="1" dirty="0" smtClean="0">
                <a:latin typeface="Times New Roman" pitchFamily="18" charset="0"/>
              </a:rPr>
              <a:t>In quantity and quality</a:t>
            </a:r>
          </a:p>
          <a:p>
            <a:pPr lvl="1" eaLnBrk="1" hangingPunct="1">
              <a:buClr>
                <a:schemeClr val="tx2"/>
              </a:buClr>
              <a:buFontTx/>
              <a:buChar char="*"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21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 smtClean="0"/>
              <a:t>Can water always be fed free choice?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2">
              <a:lnSpc>
                <a:spcPct val="90000"/>
              </a:lnSpc>
            </a:pPr>
            <a:r>
              <a:rPr lang="en-US" sz="2200" b="1" dirty="0"/>
              <a:t>Before &amp; During Exercise?</a:t>
            </a:r>
          </a:p>
          <a:p>
            <a:pPr lvl="3">
              <a:lnSpc>
                <a:spcPct val="90000"/>
              </a:lnSpc>
            </a:pPr>
            <a:r>
              <a:rPr lang="en-US" sz="2000" b="1" dirty="0"/>
              <a:t>At will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2">
              <a:lnSpc>
                <a:spcPct val="90000"/>
              </a:lnSpc>
            </a:pPr>
            <a:r>
              <a:rPr lang="en-US" sz="2200" b="1" dirty="0"/>
              <a:t>After Exercise?</a:t>
            </a:r>
          </a:p>
          <a:p>
            <a:pPr lvl="3">
              <a:lnSpc>
                <a:spcPct val="90000"/>
              </a:lnSpc>
            </a:pPr>
            <a:r>
              <a:rPr lang="en-US" sz="2000" b="1" dirty="0"/>
              <a:t>Should be cooled down</a:t>
            </a:r>
          </a:p>
          <a:p>
            <a:pPr lvl="3">
              <a:lnSpc>
                <a:spcPct val="90000"/>
              </a:lnSpc>
            </a:pPr>
            <a:r>
              <a:rPr lang="en-US" sz="2000" b="1" dirty="0"/>
              <a:t>Over consumption may cause colic or laminitis</a:t>
            </a:r>
          </a:p>
          <a:p>
            <a:pPr lvl="1">
              <a:lnSpc>
                <a:spcPct val="90000"/>
              </a:lnSpc>
            </a:pPr>
            <a:endParaRPr lang="en-US" sz="1200" b="1" dirty="0"/>
          </a:p>
          <a:p>
            <a:pPr lvl="2">
              <a:lnSpc>
                <a:spcPct val="90000"/>
              </a:lnSpc>
            </a:pPr>
            <a:r>
              <a:rPr lang="en-US" sz="2200" b="1" dirty="0"/>
              <a:t>All other times?</a:t>
            </a:r>
          </a:p>
          <a:p>
            <a:pPr lvl="3">
              <a:lnSpc>
                <a:spcPct val="90000"/>
              </a:lnSpc>
            </a:pPr>
            <a:r>
              <a:rPr lang="en-US" sz="2000" b="1" dirty="0"/>
              <a:t>At will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13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Does consumption of water effect digestibility?</a:t>
            </a:r>
          </a:p>
          <a:p>
            <a:pPr lvl="1"/>
            <a:r>
              <a:rPr lang="en-US" b="1" dirty="0" smtClean="0"/>
              <a:t>No</a:t>
            </a:r>
          </a:p>
          <a:p>
            <a:pPr lvl="1"/>
            <a:r>
              <a:rPr lang="en-US" b="1" dirty="0" smtClean="0"/>
              <a:t>May drink before or after feeding, but will not effect digestibility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 smtClean="0"/>
              <a:t>What will effect intake?</a:t>
            </a:r>
          </a:p>
          <a:p>
            <a:pPr eaLnBrk="1" hangingPunct="1"/>
            <a:r>
              <a:rPr lang="en-US" b="1" dirty="0" smtClean="0"/>
              <a:t>Thirst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 smtClean="0"/>
              <a:t>What are the two feeds required for life by all horses in all situations</a:t>
            </a:r>
          </a:p>
          <a:p>
            <a:pPr lvl="2"/>
            <a:r>
              <a:rPr lang="en-US" sz="2600" b="1" dirty="0" smtClean="0"/>
              <a:t>Forage and water</a:t>
            </a:r>
          </a:p>
          <a:p>
            <a:pPr lvl="1" eaLnBrk="1" hangingPunct="1"/>
            <a:endParaRPr lang="en-US" sz="1300" b="1" dirty="0" smtClean="0"/>
          </a:p>
          <a:p>
            <a:pPr lvl="1" eaLnBrk="1" hangingPunct="1"/>
            <a:r>
              <a:rPr lang="en-US" sz="2800" b="1" dirty="0" smtClean="0"/>
              <a:t>Ad-</a:t>
            </a:r>
            <a:r>
              <a:rPr lang="en-US" sz="2800" b="1" dirty="0" err="1" smtClean="0"/>
              <a:t>libitum</a:t>
            </a:r>
            <a:r>
              <a:rPr lang="en-US" sz="2800" b="1" dirty="0" smtClean="0"/>
              <a:t> of both is generally ideal </a:t>
            </a:r>
          </a:p>
          <a:p>
            <a:pPr lvl="2"/>
            <a:r>
              <a:rPr lang="en-US" sz="2600" b="1" dirty="0" smtClean="0"/>
              <a:t>Except for the overweight horse</a:t>
            </a:r>
          </a:p>
          <a:p>
            <a:pPr eaLnBrk="1" hangingPunct="1"/>
            <a:endParaRPr lang="en-US" sz="1300" b="1" dirty="0" smtClean="0"/>
          </a:p>
          <a:p>
            <a:pPr lvl="1" eaLnBrk="1" hangingPunct="1"/>
            <a:r>
              <a:rPr lang="en-US" sz="2800" b="1" dirty="0" smtClean="0"/>
              <a:t>Why is forage required?</a:t>
            </a:r>
          </a:p>
          <a:p>
            <a:pPr lvl="2"/>
            <a:r>
              <a:rPr lang="en-US" sz="2600" b="1" dirty="0" smtClean="0"/>
              <a:t>For fiber</a:t>
            </a:r>
          </a:p>
          <a:p>
            <a:pPr eaLnBrk="1" hangingPunct="1"/>
            <a:endParaRPr lang="en-US" sz="1300" b="1" dirty="0" smtClean="0"/>
          </a:p>
          <a:p>
            <a:pPr lvl="1" eaLnBrk="1" hangingPunct="1"/>
            <a:r>
              <a:rPr lang="en-US" sz="2800" b="1" dirty="0" smtClean="0"/>
              <a:t>Digestible fiber is used for </a:t>
            </a:r>
          </a:p>
          <a:p>
            <a:pPr lvl="2"/>
            <a:r>
              <a:rPr lang="en-US" sz="2600" b="1" dirty="0" smtClean="0"/>
              <a:t>Energy</a:t>
            </a:r>
          </a:p>
          <a:p>
            <a:pPr eaLnBrk="1" hangingPunct="1"/>
            <a:endParaRPr lang="en-US" sz="1200" b="1" dirty="0" smtClean="0"/>
          </a:p>
          <a:p>
            <a:pPr lvl="1" eaLnBrk="1" hangingPunct="1"/>
            <a:endParaRPr lang="en-US" sz="2600" b="1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Are there requirements for indigestible fiber?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b="1" dirty="0" smtClean="0"/>
              <a:t>Maintenance of normal gastrointestinal:</a:t>
            </a:r>
          </a:p>
          <a:p>
            <a:pPr lvl="2"/>
            <a:r>
              <a:rPr lang="en-US" b="1" dirty="0" smtClean="0"/>
              <a:t>pH</a:t>
            </a:r>
          </a:p>
          <a:p>
            <a:pPr lvl="2"/>
            <a:r>
              <a:rPr lang="en-US" b="1" dirty="0" smtClean="0"/>
              <a:t>Motility</a:t>
            </a:r>
            <a:endParaRPr lang="en-US" b="1" dirty="0"/>
          </a:p>
          <a:p>
            <a:pPr lvl="2"/>
            <a:r>
              <a:rPr lang="en-US" b="1" dirty="0" smtClean="0"/>
              <a:t>Function</a:t>
            </a:r>
          </a:p>
          <a:p>
            <a:pPr lvl="2" eaLnBrk="1" hangingPunct="1"/>
            <a:endParaRPr lang="en-US" sz="1000" b="1" dirty="0" smtClean="0"/>
          </a:p>
          <a:p>
            <a:pPr lvl="1"/>
            <a:r>
              <a:rPr lang="en-US" b="1" dirty="0" smtClean="0"/>
              <a:t>Also helps prevent too rapid of an intake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 much forage does a horse require daily?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Idle horses have been maintained at .5% BW/d with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Remainder of the energy needs provided in grain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However, chances of colic were increased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What is the general rule of thumb?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Feed at least 1% BW/d in forage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What does inadequate forage intake lead to?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Digestive upsets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Vices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should forages be fed?</a:t>
            </a:r>
          </a:p>
          <a:p>
            <a:pPr lvl="1" eaLnBrk="1" hangingPunct="1"/>
            <a:r>
              <a:rPr lang="en-US" b="1" dirty="0" smtClean="0"/>
              <a:t>In an way to </a:t>
            </a:r>
            <a:r>
              <a:rPr lang="en-US" b="1" dirty="0" smtClean="0">
                <a:latin typeface="Arial"/>
                <a:cs typeface="Arial"/>
              </a:rPr>
              <a:t>↓</a:t>
            </a:r>
            <a:r>
              <a:rPr lang="en-US" b="1" dirty="0" smtClean="0"/>
              <a:t>Forage losses</a:t>
            </a:r>
          </a:p>
          <a:p>
            <a:pPr lvl="2"/>
            <a:r>
              <a:rPr lang="en-US" b="1" dirty="0" smtClean="0"/>
              <a:t>Forage fecal contamination </a:t>
            </a:r>
          </a:p>
          <a:p>
            <a:pPr lvl="3"/>
            <a:r>
              <a:rPr lang="en-US" b="1" dirty="0" smtClean="0"/>
              <a:t>(</a:t>
            </a:r>
            <a:r>
              <a:rPr lang="en-US" b="1" dirty="0" smtClean="0">
                <a:cs typeface="Arial" charset="0"/>
              </a:rPr>
              <a:t>↑internal parasites)</a:t>
            </a:r>
          </a:p>
          <a:p>
            <a:pPr lvl="2"/>
            <a:r>
              <a:rPr lang="en-US" b="1" dirty="0" smtClean="0"/>
              <a:t>Dust inhalation</a:t>
            </a:r>
          </a:p>
          <a:p>
            <a:pPr lvl="1" eaLnBrk="1" hangingPunct="1"/>
            <a:endParaRPr lang="en-US" sz="1000" b="1" dirty="0" smtClean="0"/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arvested feeds should be fed in hay racks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Forage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634</TotalTime>
  <Words>864</Words>
  <Application>Microsoft Office PowerPoint</Application>
  <PresentationFormat>On-screen Show (4:3)</PresentationFormat>
  <Paragraphs>250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Paper</vt:lpstr>
      <vt:lpstr>Chart</vt:lpstr>
      <vt:lpstr>Equine Nutrition</vt:lpstr>
      <vt:lpstr>Water</vt:lpstr>
      <vt:lpstr>Water</vt:lpstr>
      <vt:lpstr>Water</vt:lpstr>
      <vt:lpstr>Water</vt:lpstr>
      <vt:lpstr>Forage</vt:lpstr>
      <vt:lpstr>Forage</vt:lpstr>
      <vt:lpstr>Forage</vt:lpstr>
      <vt:lpstr>Forage</vt:lpstr>
      <vt:lpstr>Grain</vt:lpstr>
      <vt:lpstr>Grain</vt:lpstr>
      <vt:lpstr>General Horse Feeding Practices</vt:lpstr>
      <vt:lpstr>Grain</vt:lpstr>
      <vt:lpstr>Grain</vt:lpstr>
      <vt:lpstr>PowerPoint Presentation</vt:lpstr>
      <vt:lpstr>Changing Diets</vt:lpstr>
      <vt:lpstr>Other Considerations</vt:lpstr>
      <vt:lpstr>What Causes Colic?</vt:lpstr>
      <vt:lpstr>Common Colic Causes </vt:lpstr>
      <vt:lpstr>So How Do We Prevent Colic?</vt:lpstr>
      <vt:lpstr>Cellulolytic Bacteria</vt:lpstr>
      <vt:lpstr>If You Keep The Bugs Happy</vt:lpstr>
      <vt:lpstr>What Makes Happy Bugs?</vt:lpstr>
      <vt:lpstr>How Do We Keep Bugs Happy?</vt:lpstr>
      <vt:lpstr>PowerPoint Presentation</vt:lpstr>
      <vt:lpstr>Effect of Digestion Aids on Mare’s Milk Composition</vt:lpstr>
      <vt:lpstr>Effect of Digestive Aids on Bone Growth</vt:lpstr>
      <vt:lpstr>Yucca</vt:lpstr>
      <vt:lpstr>Probiotic Cultures</vt:lpstr>
      <vt:lpstr>Pathogen Scavengers</vt:lpstr>
      <vt:lpstr>PowerPoint Presentation</vt:lpstr>
      <vt:lpstr>PowerPoint Presentation</vt:lpstr>
      <vt:lpstr>PowerPoint Presentation</vt:lpstr>
      <vt:lpstr>Practical Guidelines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Nutrition</dc:title>
  <dc:creator>shsu</dc:creator>
  <cp:lastModifiedBy>Computer Services</cp:lastModifiedBy>
  <cp:revision>16</cp:revision>
  <dcterms:created xsi:type="dcterms:W3CDTF">2006-07-26T15:43:50Z</dcterms:created>
  <dcterms:modified xsi:type="dcterms:W3CDTF">2011-12-06T20:46:14Z</dcterms:modified>
</cp:coreProperties>
</file>