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32" d="100"/>
          <a:sy n="32" d="100"/>
        </p:scale>
        <p:origin x="-648" y="-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213A5-1431-4BBE-AB9D-520E782856DB}" type="datetimeFigureOut">
              <a:rPr lang="en-US" smtClean="0"/>
              <a:pPr/>
              <a:t>2/10/2009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E727C0F8-B603-4120-B056-7B90EE47D0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213A5-1431-4BBE-AB9D-520E782856DB}" type="datetimeFigureOut">
              <a:rPr lang="en-US" smtClean="0"/>
              <a:pPr/>
              <a:t>2/10/2009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C0F8-B603-4120-B056-7B90EE47D0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213A5-1431-4BBE-AB9D-520E782856DB}" type="datetimeFigureOut">
              <a:rPr lang="en-US" smtClean="0"/>
              <a:pPr/>
              <a:t>2/10/2009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C0F8-B603-4120-B056-7B90EE47D0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213A5-1431-4BBE-AB9D-520E782856DB}" type="datetimeFigureOut">
              <a:rPr lang="en-US" smtClean="0"/>
              <a:pPr/>
              <a:t>2/10/2009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E727C0F8-B603-4120-B056-7B90EE47D0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213A5-1431-4BBE-AB9D-520E782856DB}" type="datetimeFigureOut">
              <a:rPr lang="en-US" smtClean="0"/>
              <a:pPr/>
              <a:t>2/10/2009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C0F8-B603-4120-B056-7B90EE47D06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213A5-1431-4BBE-AB9D-520E782856DB}" type="datetimeFigureOut">
              <a:rPr lang="en-US" smtClean="0"/>
              <a:pPr/>
              <a:t>2/10/2009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C0F8-B603-4120-B056-7B90EE47D0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213A5-1431-4BBE-AB9D-520E782856DB}" type="datetimeFigureOut">
              <a:rPr lang="en-US" smtClean="0"/>
              <a:pPr/>
              <a:t>2/10/2009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E727C0F8-B603-4120-B056-7B90EE47D06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213A5-1431-4BBE-AB9D-520E782856DB}" type="datetimeFigureOut">
              <a:rPr lang="en-US" smtClean="0"/>
              <a:pPr/>
              <a:t>2/10/2009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C0F8-B603-4120-B056-7B90EE47D0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213A5-1431-4BBE-AB9D-520E782856DB}" type="datetimeFigureOut">
              <a:rPr lang="en-US" smtClean="0"/>
              <a:pPr/>
              <a:t>2/10/2009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C0F8-B603-4120-B056-7B90EE47D0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213A5-1431-4BBE-AB9D-520E782856DB}" type="datetimeFigureOut">
              <a:rPr lang="en-US" smtClean="0"/>
              <a:pPr/>
              <a:t>2/10/2009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C0F8-B603-4120-B056-7B90EE47D0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213A5-1431-4BBE-AB9D-520E782856DB}" type="datetimeFigureOut">
              <a:rPr lang="en-US" smtClean="0"/>
              <a:pPr/>
              <a:t>2/10/2009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C0F8-B603-4120-B056-7B90EE47D06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1B213A5-1431-4BBE-AB9D-520E782856DB}" type="datetimeFigureOut">
              <a:rPr lang="en-US" smtClean="0"/>
              <a:pPr/>
              <a:t>2/10/2009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E727C0F8-B603-4120-B056-7B90EE47D06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Fats and Fatty Acids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Equine Nutrition AGR 479/564</a:t>
            </a: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38400" y="685800"/>
            <a:ext cx="4343400" cy="3474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Sources of Dietary Fat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dirty="0" smtClean="0"/>
              <a:t>Both animal and vegetable fats have been fed</a:t>
            </a:r>
          </a:p>
          <a:p>
            <a:r>
              <a:rPr lang="en-US" b="1" dirty="0" smtClean="0"/>
              <a:t>Vegetable sources have been more commonly fed, Why?</a:t>
            </a:r>
          </a:p>
          <a:p>
            <a:pPr lvl="1"/>
            <a:r>
              <a:rPr lang="en-US" b="1" dirty="0" smtClean="0"/>
              <a:t>More palatable</a:t>
            </a:r>
          </a:p>
          <a:p>
            <a:pPr lvl="1"/>
            <a:r>
              <a:rPr lang="en-US" b="1" dirty="0" smtClean="0"/>
              <a:t>Cheaper</a:t>
            </a:r>
          </a:p>
          <a:p>
            <a:pPr lvl="1"/>
            <a:endParaRPr lang="en-US" sz="1300" b="1" dirty="0" smtClean="0"/>
          </a:p>
          <a:p>
            <a:r>
              <a:rPr lang="en-US" b="1" dirty="0" smtClean="0"/>
              <a:t>What are some examples of vegetable fat that is fed?</a:t>
            </a:r>
          </a:p>
          <a:p>
            <a:pPr lvl="1"/>
            <a:r>
              <a:rPr lang="en-US" b="1" dirty="0" smtClean="0"/>
              <a:t>Corn Oil – known to be most palatable</a:t>
            </a:r>
          </a:p>
          <a:p>
            <a:pPr lvl="1"/>
            <a:r>
              <a:rPr lang="en-US" b="1" dirty="0" smtClean="0"/>
              <a:t>Soybean Oil – probably most commonly used</a:t>
            </a:r>
          </a:p>
          <a:p>
            <a:pPr lvl="1"/>
            <a:r>
              <a:rPr lang="en-US" b="1" dirty="0" smtClean="0"/>
              <a:t>Canola Oil (High in Omega 3’s)</a:t>
            </a:r>
          </a:p>
          <a:p>
            <a:pPr lvl="1"/>
            <a:r>
              <a:rPr lang="en-US" b="1" dirty="0" smtClean="0"/>
              <a:t>Flax oil (High in Omega 3’s)</a:t>
            </a:r>
          </a:p>
          <a:p>
            <a:pPr lvl="1"/>
            <a:r>
              <a:rPr lang="en-US" b="1" dirty="0" smtClean="0"/>
              <a:t>Sunflower, Safflower, Coconut, Peanut</a:t>
            </a:r>
          </a:p>
          <a:p>
            <a:pPr lvl="1"/>
            <a:r>
              <a:rPr lang="en-US" b="1" dirty="0" smtClean="0"/>
              <a:t>Stabilized Rice Bran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Sources of Dietary Fat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Examples of Animal Sources:</a:t>
            </a:r>
          </a:p>
          <a:p>
            <a:endParaRPr lang="en-US" sz="1000" b="1" dirty="0" smtClean="0"/>
          </a:p>
          <a:p>
            <a:pPr lvl="1"/>
            <a:r>
              <a:rPr lang="en-US" b="1" dirty="0" smtClean="0"/>
              <a:t>Fish Oil – menhaden</a:t>
            </a:r>
          </a:p>
          <a:p>
            <a:pPr lvl="2"/>
            <a:r>
              <a:rPr lang="en-US" b="1" dirty="0" smtClean="0"/>
              <a:t>Higher in Omega 3 FA</a:t>
            </a:r>
          </a:p>
          <a:p>
            <a:pPr lvl="2"/>
            <a:r>
              <a:rPr lang="en-US" b="1" dirty="0" smtClean="0"/>
              <a:t>Generally less palatable</a:t>
            </a:r>
          </a:p>
          <a:p>
            <a:pPr lvl="2"/>
            <a:endParaRPr lang="en-US" sz="1000" b="1" dirty="0" smtClean="0"/>
          </a:p>
          <a:p>
            <a:pPr lvl="1"/>
            <a:r>
              <a:rPr lang="en-US" b="1" dirty="0" smtClean="0"/>
              <a:t>Beef Fat – no longer used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Fat Digestibility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Does added fat decrease fiber digestion</a:t>
            </a:r>
          </a:p>
          <a:p>
            <a:pPr lvl="1"/>
            <a:r>
              <a:rPr lang="en-US" b="1" dirty="0" smtClean="0"/>
              <a:t>In cattle – yes</a:t>
            </a:r>
          </a:p>
          <a:p>
            <a:pPr lvl="1"/>
            <a:r>
              <a:rPr lang="en-US" b="1" dirty="0" smtClean="0"/>
              <a:t>In horse – no</a:t>
            </a:r>
          </a:p>
          <a:p>
            <a:pPr lvl="1"/>
            <a:r>
              <a:rPr lang="en-US" b="1" dirty="0" smtClean="0"/>
              <a:t>Why?</a:t>
            </a:r>
          </a:p>
          <a:p>
            <a:pPr lvl="1"/>
            <a:endParaRPr lang="en-US" sz="1000" b="1" dirty="0" smtClean="0"/>
          </a:p>
          <a:p>
            <a:r>
              <a:rPr lang="en-US" b="1" dirty="0" smtClean="0"/>
              <a:t>Recent research has found that fiber digestion will not be affected when up to 15% total fat is added to the diet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Metabolic Responses to Exercise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Fat supplementation has found increased stamina in low intensity workouts</a:t>
            </a:r>
          </a:p>
          <a:p>
            <a:endParaRPr lang="en-US" sz="1000" b="1" dirty="0" smtClean="0"/>
          </a:p>
          <a:p>
            <a:r>
              <a:rPr lang="en-US" b="1" dirty="0" smtClean="0"/>
              <a:t>This was not true at high intensities</a:t>
            </a:r>
          </a:p>
          <a:p>
            <a:endParaRPr lang="en-US" sz="1000" b="1" dirty="0" smtClean="0"/>
          </a:p>
          <a:p>
            <a:r>
              <a:rPr lang="en-US" b="1" dirty="0" smtClean="0"/>
              <a:t>Metabolic change must occur for high fat diets to become effective</a:t>
            </a:r>
          </a:p>
          <a:p>
            <a:pPr lvl="1"/>
            <a:r>
              <a:rPr lang="en-US" b="1" dirty="0" smtClean="0"/>
              <a:t>3-5 weeks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Athletic performance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/>
              <a:t>Hypotheses of increased performance due to fat supplementation include:</a:t>
            </a:r>
          </a:p>
          <a:p>
            <a:pPr lvl="1"/>
            <a:r>
              <a:rPr lang="en-US" sz="2000" b="1" dirty="0" smtClean="0">
                <a:cs typeface="Arial"/>
              </a:rPr>
              <a:t>↓ metabolic heat</a:t>
            </a:r>
          </a:p>
          <a:p>
            <a:pPr lvl="1"/>
            <a:r>
              <a:rPr lang="en-US" sz="2000" b="1" dirty="0" smtClean="0">
                <a:cs typeface="Arial"/>
              </a:rPr>
              <a:t>Enhanced stamina due to muscle glycogen sparing</a:t>
            </a:r>
          </a:p>
          <a:p>
            <a:pPr lvl="1"/>
            <a:r>
              <a:rPr lang="en-US" sz="2000" b="1" dirty="0" smtClean="0">
                <a:cs typeface="Arial"/>
              </a:rPr>
              <a:t>Faster race performance times</a:t>
            </a:r>
          </a:p>
          <a:p>
            <a:pPr lvl="1"/>
            <a:r>
              <a:rPr lang="en-US" sz="2000" b="1" dirty="0" smtClean="0">
                <a:cs typeface="Arial"/>
              </a:rPr>
              <a:t>Results are controversial</a:t>
            </a:r>
          </a:p>
          <a:p>
            <a:pPr lvl="1"/>
            <a:endParaRPr lang="en-US" sz="2000" b="1" dirty="0" smtClean="0">
              <a:cs typeface="Arial"/>
            </a:endParaRPr>
          </a:p>
          <a:p>
            <a:r>
              <a:rPr lang="en-US" sz="2800" b="1" dirty="0" smtClean="0">
                <a:cs typeface="Arial"/>
              </a:rPr>
              <a:t>Behavior</a:t>
            </a:r>
          </a:p>
          <a:p>
            <a:r>
              <a:rPr lang="en-US" sz="2400" b="1" dirty="0" smtClean="0"/>
              <a:t>Some research has eluded that fat supplementation may reduce excitability</a:t>
            </a:r>
          </a:p>
          <a:p>
            <a:endParaRPr 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Essential fatty Acids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342900" lvl="2" indent="-342900">
              <a:buFont typeface="Wingdings 2"/>
              <a:buChar char=""/>
            </a:pPr>
            <a:r>
              <a:rPr lang="en-US" sz="3000" b="1" dirty="0" err="1" smtClean="0"/>
              <a:t>Linoleic</a:t>
            </a:r>
            <a:r>
              <a:rPr lang="en-US" sz="3000" b="1" dirty="0" smtClean="0"/>
              <a:t> Acid and </a:t>
            </a:r>
            <a:r>
              <a:rPr lang="en-US" sz="3000" b="1" dirty="0" smtClean="0">
                <a:cs typeface="Arial"/>
              </a:rPr>
              <a:t>α – </a:t>
            </a:r>
            <a:r>
              <a:rPr lang="en-US" sz="3000" b="1" dirty="0" err="1" smtClean="0">
                <a:cs typeface="Arial"/>
              </a:rPr>
              <a:t>Linolenic</a:t>
            </a:r>
            <a:endParaRPr lang="en-US" sz="3000" b="1" dirty="0" smtClean="0">
              <a:cs typeface="Arial"/>
            </a:endParaRPr>
          </a:p>
          <a:p>
            <a:pPr lvl="1"/>
            <a:r>
              <a:rPr lang="en-US" b="1" dirty="0" smtClean="0"/>
              <a:t>Both Polyunsaturated Fatty Acids</a:t>
            </a:r>
          </a:p>
          <a:p>
            <a:pPr lvl="1"/>
            <a:r>
              <a:rPr lang="en-US" b="1" dirty="0" err="1" smtClean="0"/>
              <a:t>Linoleic</a:t>
            </a:r>
            <a:r>
              <a:rPr lang="en-US" b="1" dirty="0" smtClean="0"/>
              <a:t> Acid: Omega 6 Fatty Acid</a:t>
            </a:r>
          </a:p>
          <a:p>
            <a:pPr lvl="1"/>
            <a:r>
              <a:rPr lang="en-US" b="1" dirty="0" smtClean="0">
                <a:cs typeface="Arial"/>
              </a:rPr>
              <a:t>α – </a:t>
            </a:r>
            <a:r>
              <a:rPr lang="en-US" b="1" dirty="0" err="1" smtClean="0">
                <a:cs typeface="Arial"/>
              </a:rPr>
              <a:t>Linolenic</a:t>
            </a:r>
            <a:r>
              <a:rPr lang="en-US" b="1" dirty="0" smtClean="0">
                <a:cs typeface="Arial"/>
              </a:rPr>
              <a:t>: Omega 3 Fatty Acid</a:t>
            </a:r>
          </a:p>
          <a:p>
            <a:pPr lvl="1"/>
            <a:endParaRPr lang="en-US" sz="1100" b="1" dirty="0" smtClean="0">
              <a:cs typeface="Arial"/>
            </a:endParaRPr>
          </a:p>
          <a:p>
            <a:r>
              <a:rPr lang="en-US" sz="3000" b="1" dirty="0" smtClean="0">
                <a:cs typeface="Arial"/>
              </a:rPr>
              <a:t>Both are essential in the diet</a:t>
            </a:r>
          </a:p>
          <a:p>
            <a:endParaRPr lang="en-US" sz="1100" b="1" dirty="0" smtClean="0">
              <a:cs typeface="Arial"/>
            </a:endParaRPr>
          </a:p>
          <a:p>
            <a:r>
              <a:rPr lang="en-US" sz="3000" b="1" dirty="0" smtClean="0">
                <a:cs typeface="Arial"/>
              </a:rPr>
              <a:t>Examples of Fats rich in Omega 6’s include:</a:t>
            </a:r>
          </a:p>
          <a:p>
            <a:pPr lvl="1"/>
            <a:r>
              <a:rPr lang="en-US" sz="2600" b="1" dirty="0" smtClean="0">
                <a:cs typeface="Arial"/>
              </a:rPr>
              <a:t>Soy, corn, sunflower, safflower</a:t>
            </a:r>
          </a:p>
          <a:p>
            <a:pPr lvl="1"/>
            <a:endParaRPr lang="en-US" sz="1100" b="1" dirty="0" smtClean="0">
              <a:cs typeface="Arial"/>
            </a:endParaRPr>
          </a:p>
          <a:p>
            <a:r>
              <a:rPr lang="en-US" sz="3000" b="1" dirty="0" smtClean="0">
                <a:cs typeface="Arial"/>
              </a:rPr>
              <a:t>Examples of Fats rich in Omega 3’s include:</a:t>
            </a:r>
          </a:p>
          <a:p>
            <a:pPr lvl="1"/>
            <a:r>
              <a:rPr lang="en-US" sz="2600" b="1" dirty="0" smtClean="0">
                <a:cs typeface="Arial"/>
              </a:rPr>
              <a:t>Linseed or flax and Fish oil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Essential fatty Acids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b="1" dirty="0" smtClean="0"/>
              <a:t>Soy and canola do also contain</a:t>
            </a:r>
            <a:r>
              <a:rPr lang="en-US" sz="2800" b="1" dirty="0" smtClean="0">
                <a:cs typeface="Arial"/>
              </a:rPr>
              <a:t> α – </a:t>
            </a:r>
            <a:r>
              <a:rPr lang="en-US" sz="2800" b="1" dirty="0" err="1" smtClean="0">
                <a:cs typeface="Arial"/>
              </a:rPr>
              <a:t>Linolenic</a:t>
            </a:r>
            <a:r>
              <a:rPr lang="en-US" sz="2800" b="1" dirty="0" smtClean="0">
                <a:cs typeface="Arial"/>
              </a:rPr>
              <a:t> Acid</a:t>
            </a:r>
            <a:r>
              <a:rPr lang="en-US" sz="2800" b="1" dirty="0" smtClean="0"/>
              <a:t> </a:t>
            </a:r>
          </a:p>
          <a:p>
            <a:endParaRPr lang="en-US" sz="1000" b="1" dirty="0" smtClean="0"/>
          </a:p>
          <a:p>
            <a:r>
              <a:rPr lang="en-US" sz="2800" b="1" dirty="0" smtClean="0"/>
              <a:t>Fatty Acids in fish are rich in long chain omega 3 FA</a:t>
            </a:r>
          </a:p>
          <a:p>
            <a:endParaRPr lang="en-US" sz="1000" b="1" dirty="0" smtClean="0"/>
          </a:p>
          <a:p>
            <a:r>
              <a:rPr lang="en-US" sz="2800" b="1" dirty="0" smtClean="0"/>
              <a:t>Omega 3 and Omega 6 FA can produce </a:t>
            </a:r>
          </a:p>
          <a:p>
            <a:pPr lvl="1"/>
            <a:r>
              <a:rPr lang="en-US" sz="2400" b="1" dirty="0" smtClean="0"/>
              <a:t>Different structures once in the body</a:t>
            </a:r>
          </a:p>
          <a:p>
            <a:pPr lvl="1"/>
            <a:endParaRPr lang="en-US" sz="1000" b="1" dirty="0" smtClean="0"/>
          </a:p>
          <a:p>
            <a:r>
              <a:rPr lang="en-US" sz="2800" b="1" dirty="0" smtClean="0"/>
              <a:t>Research has shown that increased omega 3 FA may provide many benefits</a:t>
            </a:r>
          </a:p>
          <a:p>
            <a:endParaRPr lang="en-US" sz="1000" b="1" dirty="0" smtClean="0"/>
          </a:p>
          <a:p>
            <a:r>
              <a:rPr lang="en-US" sz="2800" b="1" dirty="0" smtClean="0"/>
              <a:t>Reduced amount of </a:t>
            </a:r>
            <a:r>
              <a:rPr lang="en-US" sz="2800" b="1" smtClean="0"/>
              <a:t>omega </a:t>
            </a:r>
            <a:r>
              <a:rPr lang="en-US" sz="2800" b="1" smtClean="0"/>
              <a:t>6 </a:t>
            </a:r>
            <a:r>
              <a:rPr lang="en-US" sz="2800" b="1" dirty="0" smtClean="0"/>
              <a:t>FA has shown to reduce inflammatory response</a:t>
            </a:r>
          </a:p>
          <a:p>
            <a:endParaRPr 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Essential fatty Acids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/>
              <a:t>Other Benefits to Omega 3 FA:</a:t>
            </a:r>
          </a:p>
          <a:p>
            <a:pPr lvl="1"/>
            <a:r>
              <a:rPr lang="en-US" sz="2400" b="1" dirty="0" smtClean="0">
                <a:latin typeface="Arial"/>
                <a:cs typeface="Arial"/>
              </a:rPr>
              <a:t>↑ brain function</a:t>
            </a:r>
          </a:p>
          <a:p>
            <a:pPr lvl="1"/>
            <a:r>
              <a:rPr lang="en-US" sz="2400" b="1" dirty="0" smtClean="0">
                <a:latin typeface="Arial"/>
                <a:cs typeface="Arial"/>
              </a:rPr>
              <a:t>↑ heart health</a:t>
            </a:r>
          </a:p>
          <a:p>
            <a:pPr lvl="1"/>
            <a:r>
              <a:rPr lang="en-US" sz="2400" b="1" dirty="0" smtClean="0">
                <a:latin typeface="Arial"/>
                <a:cs typeface="Arial"/>
              </a:rPr>
              <a:t>↑ immune response</a:t>
            </a:r>
          </a:p>
          <a:p>
            <a:endParaRPr lang="en-US" sz="1000" b="1" dirty="0" smtClean="0">
              <a:latin typeface="Arial"/>
              <a:cs typeface="Arial"/>
            </a:endParaRPr>
          </a:p>
          <a:p>
            <a:r>
              <a:rPr lang="en-US" sz="2800" b="1" dirty="0" smtClean="0">
                <a:latin typeface="Arial"/>
                <a:cs typeface="Arial"/>
              </a:rPr>
              <a:t>Deficiencies of EFAs has not been reported</a:t>
            </a:r>
          </a:p>
          <a:p>
            <a:endParaRPr lang="en-US" sz="1000" b="1" dirty="0" smtClean="0">
              <a:latin typeface="Arial"/>
              <a:cs typeface="Arial"/>
            </a:endParaRPr>
          </a:p>
          <a:p>
            <a:r>
              <a:rPr lang="en-US" sz="2800" b="1" dirty="0" smtClean="0">
                <a:latin typeface="Arial"/>
                <a:cs typeface="Arial"/>
              </a:rPr>
              <a:t>No adverse effects have been seen from fat supplementation</a:t>
            </a:r>
          </a:p>
          <a:p>
            <a:endParaRPr 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Why are fats or oils used in equine diets?</a:t>
            </a:r>
          </a:p>
          <a:p>
            <a:pPr lvl="1"/>
            <a:r>
              <a:rPr lang="en-US" b="1" dirty="0" smtClean="0"/>
              <a:t>To increase in energy density</a:t>
            </a:r>
          </a:p>
          <a:p>
            <a:pPr lvl="1"/>
            <a:r>
              <a:rPr lang="en-US" b="1" dirty="0" smtClean="0"/>
              <a:t>Substitute energy for CHO’s</a:t>
            </a:r>
          </a:p>
          <a:p>
            <a:pPr lvl="1"/>
            <a:endParaRPr lang="en-US" sz="1000" b="1" dirty="0" smtClean="0"/>
          </a:p>
          <a:p>
            <a:r>
              <a:rPr lang="en-US" b="1" dirty="0" smtClean="0"/>
              <a:t>However, even more so</a:t>
            </a:r>
          </a:p>
          <a:p>
            <a:pPr lvl="1"/>
            <a:r>
              <a:rPr lang="en-US" b="1" dirty="0" smtClean="0"/>
              <a:t>Improved energetic efficiency</a:t>
            </a:r>
          </a:p>
          <a:p>
            <a:pPr lvl="1"/>
            <a:r>
              <a:rPr lang="en-US" b="1" dirty="0" smtClean="0"/>
              <a:t>Enhanced BC</a:t>
            </a:r>
          </a:p>
          <a:p>
            <a:pPr lvl="1"/>
            <a:r>
              <a:rPr lang="en-US" b="1" dirty="0" smtClean="0"/>
              <a:t>Diminished excitability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What are other benefits to fat?</a:t>
            </a:r>
          </a:p>
          <a:p>
            <a:pPr lvl="1"/>
            <a:r>
              <a:rPr lang="en-US" b="1" dirty="0" smtClean="0"/>
              <a:t>Carriers for A,D,E, and K</a:t>
            </a:r>
          </a:p>
          <a:p>
            <a:pPr lvl="1"/>
            <a:r>
              <a:rPr lang="en-US" b="1" dirty="0" smtClean="0"/>
              <a:t>Supply essential fatty acid</a:t>
            </a:r>
          </a:p>
          <a:p>
            <a:pPr lvl="2"/>
            <a:r>
              <a:rPr lang="en-US" b="1" dirty="0" err="1" smtClean="0"/>
              <a:t>Linoleic</a:t>
            </a:r>
            <a:endParaRPr lang="en-US" b="1" dirty="0" smtClean="0"/>
          </a:p>
          <a:p>
            <a:pPr lvl="2"/>
            <a:r>
              <a:rPr lang="en-US" b="1" dirty="0" smtClean="0">
                <a:latin typeface="Franklin Gothic Book" pitchFamily="34" charset="0"/>
                <a:cs typeface="Arial"/>
              </a:rPr>
              <a:t>α – </a:t>
            </a:r>
            <a:r>
              <a:rPr lang="en-US" b="1" dirty="0" err="1" smtClean="0">
                <a:latin typeface="Franklin Gothic Book" pitchFamily="34" charset="0"/>
                <a:cs typeface="Arial"/>
              </a:rPr>
              <a:t>Linolenic</a:t>
            </a:r>
            <a:endParaRPr lang="en-US" b="1" dirty="0" smtClean="0">
              <a:latin typeface="Franklin Gothic Book" pitchFamily="34" charset="0"/>
              <a:cs typeface="Arial"/>
            </a:endParaRPr>
          </a:p>
          <a:p>
            <a:pPr lvl="2"/>
            <a:endParaRPr lang="en-US" sz="1000" b="1" dirty="0" smtClean="0">
              <a:latin typeface="Franklin Gothic Book" pitchFamily="34" charset="0"/>
              <a:cs typeface="Arial"/>
            </a:endParaRPr>
          </a:p>
          <a:p>
            <a:r>
              <a:rPr lang="en-US" b="1" dirty="0" smtClean="0">
                <a:latin typeface="Franklin Gothic Book" pitchFamily="34" charset="0"/>
                <a:cs typeface="Arial"/>
              </a:rPr>
              <a:t>How are fatty acids designated?</a:t>
            </a:r>
          </a:p>
          <a:p>
            <a:pPr lvl="1"/>
            <a:r>
              <a:rPr lang="en-US" b="1" dirty="0" smtClean="0">
                <a:latin typeface="Franklin Gothic Book" pitchFamily="34" charset="0"/>
                <a:cs typeface="Arial"/>
              </a:rPr>
              <a:t>By the number of C atoms they contain</a:t>
            </a:r>
          </a:p>
          <a:p>
            <a:pPr lvl="1"/>
            <a:r>
              <a:rPr lang="en-US" b="1" dirty="0" smtClean="0">
                <a:latin typeface="Franklin Gothic Book" pitchFamily="34" charset="0"/>
                <a:cs typeface="Arial"/>
              </a:rPr>
              <a:t>Number of double bonds present</a:t>
            </a:r>
            <a:endParaRPr lang="en-US" b="1" dirty="0">
              <a:latin typeface="Franklin Gothic Boo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 smtClean="0"/>
              <a:t>Long chain fatty acids contain</a:t>
            </a:r>
          </a:p>
          <a:p>
            <a:pPr lvl="1"/>
            <a:r>
              <a:rPr lang="en-US" b="1" dirty="0" smtClean="0"/>
              <a:t>16 to 20 C</a:t>
            </a:r>
          </a:p>
          <a:p>
            <a:r>
              <a:rPr lang="en-US" b="1" dirty="0" smtClean="0"/>
              <a:t>Medium chain fatty acids contain</a:t>
            </a:r>
          </a:p>
          <a:p>
            <a:pPr lvl="1"/>
            <a:r>
              <a:rPr lang="en-US" b="1" dirty="0" smtClean="0"/>
              <a:t>6 to 10 C</a:t>
            </a:r>
          </a:p>
          <a:p>
            <a:r>
              <a:rPr lang="en-US" b="1" dirty="0" smtClean="0"/>
              <a:t>Short Chain or VFA’s</a:t>
            </a:r>
          </a:p>
          <a:p>
            <a:pPr lvl="1"/>
            <a:r>
              <a:rPr lang="en-US" b="1" dirty="0" smtClean="0"/>
              <a:t>2 to 5 C</a:t>
            </a:r>
          </a:p>
          <a:p>
            <a:pPr lvl="1"/>
            <a:endParaRPr lang="en-US" sz="1100" b="1" dirty="0" smtClean="0"/>
          </a:p>
          <a:p>
            <a:r>
              <a:rPr lang="en-US" b="1" dirty="0" smtClean="0"/>
              <a:t>Saturated fatty acids contain how many double bonds?</a:t>
            </a:r>
          </a:p>
          <a:p>
            <a:pPr lvl="1"/>
            <a:r>
              <a:rPr lang="en-US" b="1" dirty="0" smtClean="0"/>
              <a:t>Zero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/>
              <a:t>How many double bonds does a monounsaturated fatty acids contain?</a:t>
            </a:r>
          </a:p>
          <a:p>
            <a:pPr lvl="1"/>
            <a:r>
              <a:rPr lang="en-US" sz="2400" b="1" dirty="0" smtClean="0"/>
              <a:t>One</a:t>
            </a:r>
          </a:p>
          <a:p>
            <a:pPr lvl="1"/>
            <a:endParaRPr lang="en-US" sz="1000" b="1" dirty="0" smtClean="0"/>
          </a:p>
          <a:p>
            <a:r>
              <a:rPr lang="en-US" sz="2800" b="1" dirty="0" smtClean="0"/>
              <a:t>Polyunsaturated Fatty Acid?</a:t>
            </a:r>
          </a:p>
          <a:p>
            <a:pPr lvl="1"/>
            <a:r>
              <a:rPr lang="en-US" sz="2400" b="1" dirty="0" smtClean="0"/>
              <a:t>Two or more</a:t>
            </a:r>
          </a:p>
          <a:p>
            <a:r>
              <a:rPr lang="en-US" sz="2800" b="1" dirty="0" smtClean="0"/>
              <a:t>How are fatty acids further described?</a:t>
            </a:r>
          </a:p>
          <a:p>
            <a:pPr lvl="1"/>
            <a:r>
              <a:rPr lang="en-US" sz="2400" b="1" dirty="0" smtClean="0"/>
              <a:t>Position of the first double bond relative to the methyl end of the molecule</a:t>
            </a:r>
          </a:p>
          <a:p>
            <a:pPr lvl="1"/>
            <a:r>
              <a:rPr lang="en-US" sz="2400" b="1" dirty="0" smtClean="0"/>
              <a:t>Examples: Omega 6 and 3 Fatty Acids</a:t>
            </a:r>
            <a:endParaRPr 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Fatty Acids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What type of fatty acid?</a:t>
            </a:r>
          </a:p>
          <a:p>
            <a:pPr lvl="1"/>
            <a:r>
              <a:rPr lang="en-US" b="1" dirty="0" smtClean="0"/>
              <a:t>Long Chain Saturated Fatty Acid</a:t>
            </a:r>
          </a:p>
          <a:p>
            <a:pPr lvl="2"/>
            <a:r>
              <a:rPr lang="en-US" b="1" dirty="0" err="1" smtClean="0"/>
              <a:t>Stearic</a:t>
            </a:r>
            <a:r>
              <a:rPr lang="en-US" b="1" dirty="0" smtClean="0"/>
              <a:t> Acid</a:t>
            </a:r>
            <a:endParaRPr lang="en-US" b="1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47800" y="3429000"/>
            <a:ext cx="628650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Fatty Acids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type of fatty acid?</a:t>
            </a:r>
          </a:p>
          <a:p>
            <a:r>
              <a:rPr lang="en-US" dirty="0" smtClean="0"/>
              <a:t>Long Chain Monounsaturated Fatty Acid</a:t>
            </a:r>
          </a:p>
          <a:p>
            <a:pPr lvl="1"/>
            <a:r>
              <a:rPr lang="en-US" dirty="0" smtClean="0"/>
              <a:t>Oleic Acid</a:t>
            </a:r>
          </a:p>
          <a:p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52600" y="3352800"/>
            <a:ext cx="561975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Fatty acids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What type of fatty acid?</a:t>
            </a:r>
          </a:p>
          <a:p>
            <a:pPr lvl="1"/>
            <a:r>
              <a:rPr lang="en-US" b="1" dirty="0" smtClean="0"/>
              <a:t>Omega 6 or Omega 3?</a:t>
            </a:r>
          </a:p>
          <a:p>
            <a:pPr lvl="2"/>
            <a:r>
              <a:rPr lang="en-US" b="1" dirty="0" smtClean="0"/>
              <a:t>Long Chain Polyunsaturated Fatty Acid</a:t>
            </a:r>
          </a:p>
          <a:p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0" y="3276600"/>
            <a:ext cx="5819775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Fatty Acids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What type of Fatty Acid?</a:t>
            </a:r>
          </a:p>
          <a:p>
            <a:pPr lvl="1"/>
            <a:r>
              <a:rPr lang="en-US" b="1" dirty="0" smtClean="0"/>
              <a:t>Omega 6 or Omega 3?</a:t>
            </a:r>
          </a:p>
          <a:p>
            <a:pPr lvl="2"/>
            <a:r>
              <a:rPr lang="en-US" b="1" dirty="0" smtClean="0"/>
              <a:t>Long Chain Polyunsaturated Fatty Acid</a:t>
            </a:r>
          </a:p>
          <a:p>
            <a:pPr lvl="2"/>
            <a:r>
              <a:rPr lang="en-US" b="1" dirty="0" smtClean="0"/>
              <a:t>Omega 3 Fatty Acid</a:t>
            </a:r>
          </a:p>
          <a:p>
            <a:pPr marL="1257300" lvl="4" indent="-342900">
              <a:buFont typeface="Wingdings 2"/>
              <a:buChar char=""/>
            </a:pPr>
            <a:r>
              <a:rPr lang="en-US" sz="2400" b="1" dirty="0" smtClean="0">
                <a:latin typeface="Franklin Gothic Book" pitchFamily="34" charset="0"/>
                <a:cs typeface="Arial"/>
              </a:rPr>
              <a:t>α – </a:t>
            </a:r>
            <a:r>
              <a:rPr lang="en-US" sz="2400" b="1" dirty="0" err="1" smtClean="0">
                <a:latin typeface="Franklin Gothic Book" pitchFamily="34" charset="0"/>
                <a:cs typeface="Arial"/>
              </a:rPr>
              <a:t>Linolenic</a:t>
            </a:r>
            <a:endParaRPr lang="en-US" sz="2400" b="1" dirty="0" smtClean="0">
              <a:latin typeface="Franklin Gothic Book" pitchFamily="34" charset="0"/>
              <a:cs typeface="Arial"/>
            </a:endParaRP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76216" y="3962400"/>
            <a:ext cx="4400959" cy="193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239</TotalTime>
  <Words>624</Words>
  <Application>Microsoft Office PowerPoint</Application>
  <PresentationFormat>On-screen Show (4:3)</PresentationFormat>
  <Paragraphs>135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Trek</vt:lpstr>
      <vt:lpstr>Fats and Fatty Acids</vt:lpstr>
      <vt:lpstr>Introduction</vt:lpstr>
      <vt:lpstr>INtroduction</vt:lpstr>
      <vt:lpstr>Introduction</vt:lpstr>
      <vt:lpstr>Introduction</vt:lpstr>
      <vt:lpstr>Fatty Acids</vt:lpstr>
      <vt:lpstr>Fatty Acids</vt:lpstr>
      <vt:lpstr>Fatty acids</vt:lpstr>
      <vt:lpstr>Fatty Acids</vt:lpstr>
      <vt:lpstr>Sources of Dietary Fat</vt:lpstr>
      <vt:lpstr>Sources of Dietary Fat</vt:lpstr>
      <vt:lpstr>Fat Digestibility</vt:lpstr>
      <vt:lpstr>Metabolic Responses to Exercise</vt:lpstr>
      <vt:lpstr>Athletic performance</vt:lpstr>
      <vt:lpstr>Essential fatty Acids</vt:lpstr>
      <vt:lpstr>Essential fatty Acids</vt:lpstr>
      <vt:lpstr>Essential fatty Acids</vt:lpstr>
    </vt:vector>
  </TitlesOfParts>
  <Company>Sam Houston State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Fats and Fatty Acids</dc:title>
  <dc:creator>shsu</dc:creator>
  <cp:lastModifiedBy>shsu</cp:lastModifiedBy>
  <cp:revision>2</cp:revision>
  <dcterms:created xsi:type="dcterms:W3CDTF">2009-02-10T16:17:03Z</dcterms:created>
  <dcterms:modified xsi:type="dcterms:W3CDTF">2009-02-10T23:44:52Z</dcterms:modified>
</cp:coreProperties>
</file>