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4" r:id="rId4"/>
    <p:sldId id="259" r:id="rId5"/>
    <p:sldId id="265" r:id="rId6"/>
    <p:sldId id="260" r:id="rId7"/>
    <p:sldId id="277" r:id="rId8"/>
    <p:sldId id="266" r:id="rId9"/>
    <p:sldId id="273" r:id="rId10"/>
    <p:sldId id="257" r:id="rId11"/>
    <p:sldId id="267" r:id="rId12"/>
    <p:sldId id="268" r:id="rId13"/>
    <p:sldId id="269" r:id="rId14"/>
    <p:sldId id="271" r:id="rId15"/>
    <p:sldId id="274" r:id="rId16"/>
    <p:sldId id="275" r:id="rId17"/>
    <p:sldId id="270" r:id="rId18"/>
    <p:sldId id="272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CEB711B-5F34-494F-97B6-06216042059A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C4ADD2-DFEA-4B58-BC6C-19637DE8F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Matt McMillan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AGRI 4373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Equine Reproduction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American Quarter Horse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Headquarters</a:t>
            </a:r>
          </a:p>
          <a:p>
            <a:pPr lvl="1"/>
            <a:r>
              <a:rPr lang="en-US" b="1" dirty="0" smtClean="0"/>
              <a:t>Amarillo, TX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Formed in 1941</a:t>
            </a:r>
          </a:p>
          <a:p>
            <a:endParaRPr lang="en-US" sz="1000" b="1" dirty="0" smtClean="0"/>
          </a:p>
          <a:p>
            <a:r>
              <a:rPr lang="en-US" b="1" dirty="0" smtClean="0"/>
              <a:t>World’s largest breed registry and membership organization</a:t>
            </a:r>
          </a:p>
          <a:p>
            <a:pPr lvl="1"/>
            <a:r>
              <a:rPr lang="en-US" b="1" dirty="0" smtClean="0"/>
              <a:t>Over 2.7 million registered QH in U.S.</a:t>
            </a:r>
          </a:p>
          <a:p>
            <a:pPr lvl="1"/>
            <a:r>
              <a:rPr lang="en-US" b="1" dirty="0" smtClean="0"/>
              <a:t>Over 380,000 registered internationally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Very versatile Breed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American Quarter Horse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Sire and Dam must be registered QH</a:t>
            </a:r>
            <a:endParaRPr lang="en-US" sz="1000" b="1" dirty="0" smtClean="0"/>
          </a:p>
          <a:p>
            <a:pPr lvl="1"/>
            <a:r>
              <a:rPr lang="en-US" b="1" dirty="0" smtClean="0"/>
              <a:t>One parent may be Thoroughbred</a:t>
            </a:r>
          </a:p>
          <a:p>
            <a:endParaRPr lang="en-US" sz="1000" b="1" dirty="0" smtClean="0"/>
          </a:p>
          <a:p>
            <a:r>
              <a:rPr lang="en-US" b="1" dirty="0" smtClean="0"/>
              <a:t>Must have original name</a:t>
            </a:r>
          </a:p>
          <a:p>
            <a:pPr lvl="1"/>
            <a:r>
              <a:rPr lang="en-US" b="1" dirty="0" smtClean="0"/>
              <a:t>Name can be reused if following criteria are met:</a:t>
            </a:r>
          </a:p>
          <a:p>
            <a:pPr lvl="2"/>
            <a:r>
              <a:rPr lang="en-US" b="1" dirty="0" smtClean="0"/>
              <a:t>Must be deceased as evidenced by AQHA records</a:t>
            </a:r>
          </a:p>
          <a:p>
            <a:pPr lvl="2"/>
            <a:r>
              <a:rPr lang="en-US" b="1" dirty="0" smtClean="0"/>
              <a:t>Does not have a performance record</a:t>
            </a:r>
          </a:p>
          <a:p>
            <a:pPr lvl="2"/>
            <a:r>
              <a:rPr lang="en-US" b="1" dirty="0" smtClean="0"/>
              <a:t>Does not have offspring with performance record</a:t>
            </a:r>
          </a:p>
          <a:p>
            <a:endParaRPr lang="en-US" sz="1000" b="1" dirty="0" smtClean="0"/>
          </a:p>
          <a:p>
            <a:r>
              <a:rPr lang="en-US" b="1" dirty="0" smtClean="0"/>
              <a:t>Must not have excessive white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American Quarter Horse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Parentage must be verified under certain circumstances</a:t>
            </a:r>
          </a:p>
          <a:p>
            <a:pPr lvl="1"/>
            <a:r>
              <a:rPr lang="en-US" b="1" dirty="0" smtClean="0"/>
              <a:t>Parents was &lt; 2 yrs of age at time of conception</a:t>
            </a:r>
          </a:p>
          <a:p>
            <a:pPr lvl="1"/>
            <a:r>
              <a:rPr lang="en-US" b="1" dirty="0" smtClean="0"/>
              <a:t>Result of embryo transfer</a:t>
            </a:r>
          </a:p>
          <a:p>
            <a:pPr lvl="1"/>
            <a:r>
              <a:rPr lang="en-US" b="1" dirty="0" smtClean="0"/>
              <a:t>Cooled transported semen</a:t>
            </a:r>
          </a:p>
          <a:p>
            <a:pPr lvl="1"/>
            <a:r>
              <a:rPr lang="en-US" b="1" dirty="0" smtClean="0"/>
              <a:t>Frozen semen</a:t>
            </a:r>
          </a:p>
          <a:p>
            <a:pPr lvl="1"/>
            <a:r>
              <a:rPr lang="en-US" b="1" dirty="0" smtClean="0"/>
              <a:t>More than 48 months of age at time of registration</a:t>
            </a:r>
          </a:p>
          <a:p>
            <a:pPr lvl="1"/>
            <a:r>
              <a:rPr lang="en-US" b="1" dirty="0" smtClean="0"/>
              <a:t>Dam was exposed to &gt; 1 stallion within 30 d</a:t>
            </a:r>
          </a:p>
          <a:p>
            <a:pPr lvl="1"/>
            <a:r>
              <a:rPr lang="en-US" b="1" dirty="0" smtClean="0"/>
              <a:t>White markings exceeding limitations</a:t>
            </a:r>
          </a:p>
          <a:p>
            <a:pPr lvl="1"/>
            <a:r>
              <a:rPr lang="en-US" b="1" dirty="0" smtClean="0"/>
              <a:t>Descendant of Impressive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American Quarter Horse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Allows: </a:t>
            </a:r>
          </a:p>
          <a:p>
            <a:pPr lvl="1"/>
            <a:r>
              <a:rPr lang="en-US" b="1" dirty="0" smtClean="0"/>
              <a:t>Artificial Insemination</a:t>
            </a:r>
          </a:p>
          <a:p>
            <a:pPr lvl="1"/>
            <a:r>
              <a:rPr lang="en-US" b="1" dirty="0" smtClean="0"/>
              <a:t>Frozen and Cooled Semen</a:t>
            </a:r>
          </a:p>
          <a:p>
            <a:pPr lvl="1"/>
            <a:r>
              <a:rPr lang="en-US" b="1" dirty="0" smtClean="0"/>
              <a:t>Embryo Transfer</a:t>
            </a:r>
          </a:p>
          <a:p>
            <a:pPr lvl="1"/>
            <a:r>
              <a:rPr lang="en-US" b="1" dirty="0" smtClean="0"/>
              <a:t>Recipient mares                                  </a:t>
            </a:r>
          </a:p>
          <a:p>
            <a:endParaRPr lang="en-US" sz="1000" b="1" dirty="0" smtClean="0"/>
          </a:p>
          <a:p>
            <a:r>
              <a:rPr lang="en-US" b="1" dirty="0" smtClean="0"/>
              <a:t>Does not allow:</a:t>
            </a:r>
          </a:p>
          <a:p>
            <a:pPr lvl="1"/>
            <a:r>
              <a:rPr lang="en-US" b="1" dirty="0" smtClean="0"/>
              <a:t>Cloning</a:t>
            </a:r>
          </a:p>
          <a:p>
            <a:pPr lvl="2"/>
            <a:r>
              <a:rPr lang="en-US" b="1" dirty="0" smtClean="0"/>
              <a:t>What about </a:t>
            </a:r>
            <a:endParaRPr lang="en-US" b="1" dirty="0" smtClean="0"/>
          </a:p>
          <a:p>
            <a:pPr lvl="3"/>
            <a:r>
              <a:rPr lang="en-US" b="1" dirty="0" smtClean="0"/>
              <a:t>Scamper?</a:t>
            </a:r>
          </a:p>
          <a:p>
            <a:pPr lvl="3"/>
            <a:r>
              <a:rPr lang="en-US" b="1" dirty="0" smtClean="0"/>
              <a:t>Royal Blue Boon?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American Quarter Horse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 the American Quarter Horse Worth?</a:t>
            </a:r>
          </a:p>
          <a:p>
            <a:endParaRPr lang="en-US" sz="1000" b="1" dirty="0" smtClean="0"/>
          </a:p>
          <a:p>
            <a:r>
              <a:rPr lang="en-US" b="1" dirty="0" smtClean="0"/>
              <a:t>2010 NCHA 2 Year Old Prospect Sale</a:t>
            </a:r>
          </a:p>
          <a:p>
            <a:pPr lvl="1"/>
            <a:r>
              <a:rPr lang="en-US" b="1" dirty="0" smtClean="0"/>
              <a:t>2.7 million in total sales</a:t>
            </a:r>
          </a:p>
          <a:p>
            <a:pPr lvl="1"/>
            <a:r>
              <a:rPr lang="en-US" b="1" dirty="0" smtClean="0"/>
              <a:t>High seller $120,000</a:t>
            </a:r>
          </a:p>
          <a:p>
            <a:pPr lvl="1"/>
            <a:r>
              <a:rPr lang="en-US" b="1" dirty="0" smtClean="0"/>
              <a:t>$17,700 was average price</a:t>
            </a:r>
          </a:p>
          <a:p>
            <a:endParaRPr lang="en-US" sz="1000" b="1" dirty="0" smtClean="0"/>
          </a:p>
          <a:p>
            <a:r>
              <a:rPr lang="en-US" b="1" dirty="0" smtClean="0"/>
              <a:t>2010 NRHA Futurity Prospect Sale</a:t>
            </a:r>
          </a:p>
          <a:p>
            <a:pPr lvl="1"/>
            <a:r>
              <a:rPr lang="en-US" b="1" dirty="0" smtClean="0"/>
              <a:t>1.4 million in total sales</a:t>
            </a:r>
          </a:p>
          <a:p>
            <a:pPr lvl="1"/>
            <a:r>
              <a:rPr lang="en-US" b="1" dirty="0" smtClean="0"/>
              <a:t>High seller $200,000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American Quarter Horse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346448" cy="4572000"/>
          </a:xfrm>
        </p:spPr>
        <p:txBody>
          <a:bodyPr/>
          <a:lstStyle/>
          <a:p>
            <a:r>
              <a:rPr lang="en-US" b="1" dirty="0" smtClean="0"/>
              <a:t>High Brow Cat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All time leading </a:t>
            </a:r>
          </a:p>
          <a:p>
            <a:pPr lvl="2"/>
            <a:r>
              <a:rPr lang="en-US" b="1" dirty="0" smtClean="0"/>
              <a:t>Cutting Horse Sire</a:t>
            </a:r>
          </a:p>
          <a:p>
            <a:pPr lvl="2"/>
            <a:endParaRPr lang="en-US" b="1" dirty="0" smtClean="0"/>
          </a:p>
          <a:p>
            <a:pPr lvl="1"/>
            <a:r>
              <a:rPr lang="en-US" b="1" dirty="0" smtClean="0"/>
              <a:t>Progeny earnings= </a:t>
            </a:r>
          </a:p>
          <a:p>
            <a:pPr lvl="2"/>
            <a:r>
              <a:rPr lang="en-US" b="1" dirty="0" smtClean="0"/>
              <a:t>over $40 million</a:t>
            </a:r>
          </a:p>
          <a:p>
            <a:pPr lvl="2"/>
            <a:endParaRPr lang="en-US" b="1" dirty="0" smtClean="0"/>
          </a:p>
          <a:p>
            <a:pPr lvl="1"/>
            <a:r>
              <a:rPr lang="en-US" b="1" dirty="0" smtClean="0"/>
              <a:t>2011 Breeding Fee</a:t>
            </a:r>
          </a:p>
          <a:p>
            <a:pPr lvl="2"/>
            <a:r>
              <a:rPr lang="en-US" b="1" dirty="0" smtClean="0"/>
              <a:t>$22,500 per mare</a:t>
            </a:r>
            <a:endParaRPr lang="en-US" b="1" dirty="0"/>
          </a:p>
        </p:txBody>
      </p:sp>
      <p:pic>
        <p:nvPicPr>
          <p:cNvPr id="28674" name="Picture 2" descr="http://3.bp.blogspot.com/_GLW4GnC_dzY/Sd2C5JVjIgI/AAAAAAAACBA/LRkcngl5_NI/s400/highbrow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057400"/>
            <a:ext cx="3562350" cy="2705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American Quarter Horse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4343400" cy="4572000"/>
          </a:xfrm>
        </p:spPr>
        <p:txBody>
          <a:bodyPr/>
          <a:lstStyle/>
          <a:p>
            <a:r>
              <a:rPr lang="en-US" b="1" dirty="0" smtClean="0"/>
              <a:t>Topsail Whiz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Deceased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#1 All time Leading Reining Sire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Progeny earnings=</a:t>
            </a:r>
          </a:p>
          <a:p>
            <a:pPr lvl="2"/>
            <a:r>
              <a:rPr lang="en-US" b="1" dirty="0" smtClean="0"/>
              <a:t>More than $6.8 million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9698" name="Picture 2" descr="http://www.sallyharrison.com/features/pix/topsailwhiz-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752600"/>
            <a:ext cx="3543300" cy="4133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Arabian Horse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Formed in 1908</a:t>
            </a:r>
          </a:p>
          <a:p>
            <a:endParaRPr lang="en-US" sz="1000" b="1" dirty="0" smtClean="0"/>
          </a:p>
          <a:p>
            <a:r>
              <a:rPr lang="en-US" b="1" dirty="0" smtClean="0"/>
              <a:t>Headquarters</a:t>
            </a:r>
          </a:p>
          <a:p>
            <a:pPr lvl="1"/>
            <a:r>
              <a:rPr lang="en-US" b="1" dirty="0" smtClean="0"/>
              <a:t>Aurora, Colorado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Arrived in U.S with Spanish Conquistadors</a:t>
            </a:r>
          </a:p>
          <a:p>
            <a:endParaRPr lang="en-US" sz="1000" b="1" dirty="0" smtClean="0"/>
          </a:p>
          <a:p>
            <a:r>
              <a:rPr lang="en-US" b="1" dirty="0" smtClean="0"/>
              <a:t>Over half million in U.S. today</a:t>
            </a:r>
          </a:p>
          <a:p>
            <a:endParaRPr lang="en-US" sz="1000" b="1" dirty="0" smtClean="0"/>
          </a:p>
          <a:p>
            <a:r>
              <a:rPr lang="en-US" b="1" dirty="0" smtClean="0"/>
              <a:t>Highest selling Arabian stallion sold for $11 million in 1984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Arabian Horse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Registration:</a:t>
            </a:r>
          </a:p>
          <a:p>
            <a:endParaRPr lang="en-US" sz="1000" b="1" dirty="0" smtClean="0"/>
          </a:p>
          <a:p>
            <a:r>
              <a:rPr lang="en-US" b="1" dirty="0" smtClean="0"/>
              <a:t>Pure breeds vs. half breeds</a:t>
            </a:r>
          </a:p>
          <a:p>
            <a:endParaRPr lang="en-US" sz="1000" b="1" dirty="0" smtClean="0"/>
          </a:p>
          <a:p>
            <a:r>
              <a:rPr lang="en-US" b="1" dirty="0" smtClean="0"/>
              <a:t>Parentage verification</a:t>
            </a:r>
          </a:p>
          <a:p>
            <a:endParaRPr lang="en-US" sz="1000" b="1" dirty="0" smtClean="0"/>
          </a:p>
          <a:p>
            <a:r>
              <a:rPr lang="en-US" b="1" dirty="0" smtClean="0"/>
              <a:t>Artificial insemination allowed</a:t>
            </a:r>
          </a:p>
          <a:p>
            <a:pPr lvl="1"/>
            <a:r>
              <a:rPr lang="en-US" b="1" dirty="0" smtClean="0"/>
              <a:t>Cooled or frozen semen ok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Embryo transfer allowed</a:t>
            </a:r>
          </a:p>
          <a:p>
            <a:pPr lvl="1"/>
            <a:r>
              <a:rPr lang="en-US" b="1" dirty="0" smtClean="0"/>
              <a:t>Recipient mares allowed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Arabian Horse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879848" cy="4572000"/>
          </a:xfrm>
        </p:spPr>
        <p:txBody>
          <a:bodyPr/>
          <a:lstStyle/>
          <a:p>
            <a:r>
              <a:rPr lang="en-US" b="1" dirty="0" err="1" smtClean="0"/>
              <a:t>Baske</a:t>
            </a:r>
            <a:r>
              <a:rPr lang="en-US" b="1" dirty="0" smtClean="0"/>
              <a:t> Afire</a:t>
            </a:r>
          </a:p>
          <a:p>
            <a:pPr lvl="1"/>
            <a:r>
              <a:rPr lang="en-US" b="1" dirty="0" smtClean="0"/>
              <a:t>1 leading sire of </a:t>
            </a:r>
          </a:p>
          <a:p>
            <a:pPr lvl="2"/>
            <a:r>
              <a:rPr lang="en-US" b="1" dirty="0" smtClean="0"/>
              <a:t>Halter and performance horses </a:t>
            </a:r>
          </a:p>
          <a:p>
            <a:pPr lvl="2"/>
            <a:r>
              <a:rPr lang="en-US" b="1" dirty="0" smtClean="0"/>
              <a:t>Both the U.S. and Canadian Nationals </a:t>
            </a:r>
          </a:p>
          <a:p>
            <a:pPr lvl="2"/>
            <a:endParaRPr lang="en-US" sz="1000" b="1" dirty="0" smtClean="0"/>
          </a:p>
          <a:p>
            <a:pPr lvl="1"/>
            <a:r>
              <a:rPr lang="en-US" b="1" dirty="0" smtClean="0"/>
              <a:t>2011 Breeding Fee </a:t>
            </a:r>
          </a:p>
          <a:p>
            <a:pPr lvl="2"/>
            <a:r>
              <a:rPr lang="en-US" b="1" dirty="0" smtClean="0"/>
              <a:t>$5,000</a:t>
            </a:r>
            <a:endParaRPr lang="en-US" b="1" dirty="0"/>
          </a:p>
        </p:txBody>
      </p:sp>
      <p:pic>
        <p:nvPicPr>
          <p:cNvPr id="30724" name="Picture 4" descr="http://www.strawberrybanksfarm.com/Baske%20Afire/Photos/HeadNeckTail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362200"/>
            <a:ext cx="3990975" cy="35113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500" b="1" dirty="0" smtClean="0"/>
              <a:t>What's the big deal about Equine Reproduction?</a:t>
            </a:r>
          </a:p>
          <a:p>
            <a:pPr>
              <a:buNone/>
            </a:pPr>
            <a:endParaRPr lang="en-US" sz="2500" b="1" dirty="0" smtClean="0"/>
          </a:p>
          <a:p>
            <a:r>
              <a:rPr lang="en-US" sz="2500" b="1" dirty="0" smtClean="0"/>
              <a:t>What types of jobs are available breeding horses?</a:t>
            </a:r>
          </a:p>
          <a:p>
            <a:endParaRPr lang="en-US" sz="2500" b="1" dirty="0" smtClean="0"/>
          </a:p>
          <a:p>
            <a:r>
              <a:rPr lang="en-US" sz="2500" b="1" dirty="0" smtClean="0"/>
              <a:t>How much </a:t>
            </a:r>
            <a:r>
              <a:rPr lang="en-US" sz="2500" b="1" dirty="0" smtClean="0"/>
              <a:t>money spent </a:t>
            </a:r>
            <a:r>
              <a:rPr lang="en-US" sz="2500" b="1" dirty="0" smtClean="0"/>
              <a:t>annually on </a:t>
            </a:r>
            <a:r>
              <a:rPr lang="en-US" sz="2500" b="1" dirty="0" smtClean="0"/>
              <a:t>breeding?</a:t>
            </a:r>
            <a:endParaRPr lang="en-US" sz="2500" b="1" dirty="0" smtClean="0"/>
          </a:p>
          <a:p>
            <a:endParaRPr lang="en-US" sz="2500" b="1" dirty="0" smtClean="0"/>
          </a:p>
          <a:p>
            <a:r>
              <a:rPr lang="en-US" sz="2500" b="1" dirty="0" smtClean="0"/>
              <a:t>What kind of controversy is </a:t>
            </a:r>
            <a:r>
              <a:rPr lang="en-US" sz="2500" b="1" dirty="0" smtClean="0"/>
              <a:t>found?</a:t>
            </a:r>
            <a:endParaRPr lang="en-US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Thoroughbred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American Jockey Club</a:t>
            </a:r>
          </a:p>
          <a:p>
            <a:pPr lvl="1"/>
            <a:r>
              <a:rPr lang="en-US" b="1" dirty="0" smtClean="0"/>
              <a:t>Offices in Lexington, KY and NYC</a:t>
            </a:r>
          </a:p>
          <a:p>
            <a:pPr lvl="1"/>
            <a:r>
              <a:rPr lang="en-US" b="1" dirty="0" smtClean="0"/>
              <a:t>Formed in 1894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How much money does </a:t>
            </a:r>
            <a:r>
              <a:rPr lang="en-US" b="1" dirty="0" smtClean="0"/>
              <a:t>g</a:t>
            </a:r>
            <a:r>
              <a:rPr lang="en-US" b="1" dirty="0" smtClean="0"/>
              <a:t>enerated </a:t>
            </a:r>
            <a:r>
              <a:rPr lang="en-US" b="1" dirty="0" smtClean="0"/>
              <a:t>annually?</a:t>
            </a:r>
          </a:p>
          <a:p>
            <a:pPr lvl="1"/>
            <a:r>
              <a:rPr lang="en-US" b="1" dirty="0" smtClean="0"/>
              <a:t>$34 Billion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How many jobs </a:t>
            </a:r>
            <a:r>
              <a:rPr lang="en-US" b="1" dirty="0" smtClean="0"/>
              <a:t>created</a:t>
            </a:r>
            <a:r>
              <a:rPr lang="en-US" b="1" dirty="0" smtClean="0"/>
              <a:t>?</a:t>
            </a:r>
            <a:endParaRPr lang="en-US" b="1" dirty="0" smtClean="0"/>
          </a:p>
          <a:p>
            <a:pPr lvl="1"/>
            <a:r>
              <a:rPr lang="en-US" b="1" dirty="0" smtClean="0"/>
              <a:t>470,000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Thoroughbred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How many </a:t>
            </a:r>
            <a:r>
              <a:rPr lang="en-US" b="1" dirty="0" smtClean="0"/>
              <a:t>horses registered </a:t>
            </a:r>
            <a:r>
              <a:rPr lang="en-US" b="1" dirty="0" smtClean="0"/>
              <a:t>annually?</a:t>
            </a:r>
          </a:p>
          <a:p>
            <a:pPr lvl="1"/>
            <a:r>
              <a:rPr lang="en-US" b="1" dirty="0" smtClean="0"/>
              <a:t>More than 30,000 in U.S.</a:t>
            </a:r>
          </a:p>
          <a:p>
            <a:pPr lvl="1"/>
            <a:r>
              <a:rPr lang="en-US" b="1" dirty="0" smtClean="0"/>
              <a:t>More than 118,000 </a:t>
            </a:r>
            <a:r>
              <a:rPr lang="en-US" b="1" dirty="0" smtClean="0"/>
              <a:t>worldwide</a:t>
            </a:r>
            <a:endParaRPr lang="en-US" b="1" dirty="0" smtClean="0"/>
          </a:p>
          <a:p>
            <a:pPr lvl="1"/>
            <a:endParaRPr lang="en-US" sz="1000" b="1" dirty="0" smtClean="0"/>
          </a:p>
          <a:p>
            <a:r>
              <a:rPr lang="en-US" b="1" dirty="0" smtClean="0"/>
              <a:t>Registered horses must have unique names that are not currently in </a:t>
            </a:r>
            <a:r>
              <a:rPr lang="en-US" b="1" dirty="0" smtClean="0"/>
              <a:t>competition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What rules apply to registering a Thoroughbred Foal?</a:t>
            </a:r>
          </a:p>
          <a:p>
            <a:pPr lvl="1"/>
            <a:r>
              <a:rPr lang="en-US" b="1" dirty="0" smtClean="0"/>
              <a:t>Registered Sire and Dam</a:t>
            </a:r>
          </a:p>
          <a:p>
            <a:pPr lvl="1"/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Thoroughbred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Artificial Insemination, Embryo transfer, and cloning are not allowed: Why?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Possible error in assigning parentage</a:t>
            </a:r>
          </a:p>
          <a:p>
            <a:pPr lvl="2"/>
            <a:r>
              <a:rPr lang="en-US" b="1" dirty="0" smtClean="0"/>
              <a:t>DNA and Blood Testing can eliminate</a:t>
            </a:r>
          </a:p>
          <a:p>
            <a:pPr lvl="2"/>
            <a:endParaRPr lang="en-US" sz="1000" b="1" dirty="0" smtClean="0"/>
          </a:p>
          <a:p>
            <a:pPr lvl="1"/>
            <a:r>
              <a:rPr lang="en-US" b="1" dirty="0" smtClean="0"/>
              <a:t>Economic Reasons</a:t>
            </a:r>
          </a:p>
          <a:p>
            <a:pPr lvl="2"/>
            <a:r>
              <a:rPr lang="en-US" b="1" dirty="0" smtClean="0"/>
              <a:t>Stallion has a limited number of mares than can be covered in a year</a:t>
            </a:r>
          </a:p>
          <a:p>
            <a:pPr lvl="2"/>
            <a:r>
              <a:rPr lang="en-US" b="1" dirty="0" smtClean="0"/>
              <a:t>Helps to reduce overpopulation</a:t>
            </a:r>
          </a:p>
          <a:p>
            <a:pPr lvl="2"/>
            <a:r>
              <a:rPr lang="en-US" b="1" dirty="0" smtClean="0"/>
              <a:t>Some stallions may still cover over 200 mares in a year</a:t>
            </a:r>
          </a:p>
          <a:p>
            <a:pPr lvl="2"/>
            <a:r>
              <a:rPr lang="en-US" b="1" dirty="0" smtClean="0"/>
              <a:t>Also preserves high prices paid for horses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Thoroughbred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problems may occur </a:t>
            </a:r>
            <a:r>
              <a:rPr lang="en-US" b="1" dirty="0" smtClean="0"/>
              <a:t>with closed </a:t>
            </a:r>
            <a:r>
              <a:rPr lang="en-US" b="1" dirty="0" smtClean="0"/>
              <a:t>Stud Book?</a:t>
            </a:r>
          </a:p>
          <a:p>
            <a:pPr lvl="1"/>
            <a:r>
              <a:rPr lang="en-US" b="1" dirty="0" smtClean="0"/>
              <a:t>Loss of genetic Diversity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What are thoroughbreds worth?</a:t>
            </a:r>
          </a:p>
          <a:p>
            <a:pPr lvl="1"/>
            <a:r>
              <a:rPr lang="en-US" b="1" dirty="0" smtClean="0"/>
              <a:t>2007 </a:t>
            </a:r>
            <a:r>
              <a:rPr lang="en-US" b="1" dirty="0" err="1" smtClean="0"/>
              <a:t>Keeneland</a:t>
            </a:r>
            <a:r>
              <a:rPr lang="en-US" b="1" dirty="0" smtClean="0"/>
              <a:t> Sales Reported:</a:t>
            </a:r>
          </a:p>
          <a:p>
            <a:pPr lvl="2"/>
            <a:r>
              <a:rPr lang="en-US" b="1" dirty="0" smtClean="0"/>
              <a:t>9,124 sold</a:t>
            </a:r>
          </a:p>
          <a:p>
            <a:pPr lvl="2"/>
            <a:r>
              <a:rPr lang="en-US" b="1" dirty="0" smtClean="0"/>
              <a:t>Total value of ~$815 million</a:t>
            </a:r>
          </a:p>
          <a:p>
            <a:pPr lvl="2"/>
            <a:r>
              <a:rPr lang="en-US" b="1" dirty="0" smtClean="0"/>
              <a:t>Average Price ~ $90,000</a:t>
            </a:r>
          </a:p>
          <a:p>
            <a:pPr lvl="3"/>
            <a:r>
              <a:rPr lang="en-US" b="1" dirty="0" smtClean="0"/>
              <a:t>19 horses sold for $1,000</a:t>
            </a:r>
          </a:p>
          <a:p>
            <a:pPr lvl="3"/>
            <a:r>
              <a:rPr lang="en-US" b="1" dirty="0" smtClean="0"/>
              <a:t>19 horses sold for over $1 million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Keeneland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Current </a:t>
            </a:r>
            <a:r>
              <a:rPr lang="en-US" b="1" dirty="0" err="1" smtClean="0"/>
              <a:t>Keeneland</a:t>
            </a:r>
            <a:r>
              <a:rPr lang="en-US" b="1" dirty="0" smtClean="0"/>
              <a:t> Graduates: </a:t>
            </a:r>
          </a:p>
          <a:p>
            <a:pPr lvl="1"/>
            <a:r>
              <a:rPr lang="en-US" b="1" dirty="0" smtClean="0"/>
              <a:t>I’ll </a:t>
            </a:r>
            <a:r>
              <a:rPr lang="en-US" b="1" dirty="0"/>
              <a:t>Have </a:t>
            </a:r>
            <a:r>
              <a:rPr lang="en-US" b="1" dirty="0" smtClean="0"/>
              <a:t>Another</a:t>
            </a:r>
          </a:p>
          <a:p>
            <a:pPr lvl="1"/>
            <a:r>
              <a:rPr lang="en-US" b="1" dirty="0" err="1" smtClean="0"/>
              <a:t>Bodemeister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Creative Cause</a:t>
            </a:r>
          </a:p>
          <a:p>
            <a:pPr lvl="1"/>
            <a:endParaRPr lang="en-US" b="1" dirty="0" smtClean="0"/>
          </a:p>
          <a:p>
            <a:r>
              <a:rPr lang="en-US" b="1" dirty="0"/>
              <a:t>F</a:t>
            </a:r>
            <a:r>
              <a:rPr lang="en-US" b="1" dirty="0" smtClean="0"/>
              <a:t>inished </a:t>
            </a:r>
            <a:r>
              <a:rPr lang="en-US" b="1" dirty="0"/>
              <a:t>1-2-3 in the </a:t>
            </a:r>
            <a:r>
              <a:rPr lang="en-US" b="1" dirty="0" smtClean="0"/>
              <a:t>2012 Preakness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6098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Thoroughbred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Highest price paid at auction for a Thoroughbred was set in 2006</a:t>
            </a:r>
          </a:p>
          <a:p>
            <a:pPr lvl="1"/>
            <a:r>
              <a:rPr lang="en-US" b="1" dirty="0" smtClean="0"/>
              <a:t>$16,000,000</a:t>
            </a:r>
          </a:p>
          <a:p>
            <a:pPr lvl="2"/>
            <a:r>
              <a:rPr lang="en-US" b="1" dirty="0" smtClean="0"/>
              <a:t>2 year old colt named The Green Monkey</a:t>
            </a:r>
          </a:p>
          <a:p>
            <a:pPr lvl="2"/>
            <a:r>
              <a:rPr lang="en-US" b="1" dirty="0" smtClean="0"/>
              <a:t>Injuries limited him to only 3 career starts before being retired to stud in 2008</a:t>
            </a:r>
          </a:p>
          <a:p>
            <a:pPr lvl="2"/>
            <a:r>
              <a:rPr lang="en-US" b="1" dirty="0" smtClean="0"/>
              <a:t>He never won a race</a:t>
            </a:r>
          </a:p>
          <a:p>
            <a:pPr lvl="2"/>
            <a:endParaRPr lang="en-US" sz="1000" b="1" baseline="30000" dirty="0" smtClean="0"/>
          </a:p>
          <a:p>
            <a:pPr lvl="1"/>
            <a:r>
              <a:rPr lang="en-US" b="1" dirty="0" smtClean="0"/>
              <a:t>In 1986 Kentucky Derby winner Ferdinand</a:t>
            </a:r>
          </a:p>
          <a:p>
            <a:pPr lvl="2"/>
            <a:r>
              <a:rPr lang="en-US" b="1" dirty="0" smtClean="0"/>
              <a:t>Exported to Japan to stand at stud</a:t>
            </a:r>
          </a:p>
          <a:p>
            <a:pPr lvl="2"/>
            <a:r>
              <a:rPr lang="en-US" b="1" dirty="0" smtClean="0"/>
              <a:t>Was ultimately slaughtered in 2002</a:t>
            </a:r>
          </a:p>
          <a:p>
            <a:pPr lvl="3"/>
            <a:r>
              <a:rPr lang="en-US" b="1" dirty="0" smtClean="0"/>
              <a:t>Presumably for pet food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Thoroughbred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965448" cy="4572000"/>
          </a:xfrm>
        </p:spPr>
        <p:txBody>
          <a:bodyPr/>
          <a:lstStyle/>
          <a:p>
            <a:r>
              <a:rPr lang="en-US" b="1" dirty="0" smtClean="0"/>
              <a:t>Storm Cat</a:t>
            </a:r>
          </a:p>
          <a:p>
            <a:pPr lvl="1"/>
            <a:r>
              <a:rPr lang="en-US" b="1" dirty="0" smtClean="0"/>
              <a:t>Foaled in 1983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Progeny earnings =</a:t>
            </a:r>
          </a:p>
          <a:p>
            <a:pPr lvl="2"/>
            <a:r>
              <a:rPr lang="en-US" b="1" dirty="0" smtClean="0"/>
              <a:t>Over $115 million</a:t>
            </a:r>
          </a:p>
          <a:p>
            <a:pPr lvl="2"/>
            <a:endParaRPr lang="en-US" b="1" dirty="0" smtClean="0"/>
          </a:p>
          <a:p>
            <a:pPr lvl="1"/>
            <a:r>
              <a:rPr lang="en-US" b="1" dirty="0" smtClean="0"/>
              <a:t>Stud fee from 2002 to 2007</a:t>
            </a:r>
          </a:p>
          <a:p>
            <a:pPr lvl="2"/>
            <a:r>
              <a:rPr lang="en-US" b="1" dirty="0" smtClean="0"/>
              <a:t>$500,000 per mare</a:t>
            </a:r>
            <a:endParaRPr lang="en-US" b="1" dirty="0"/>
          </a:p>
        </p:txBody>
      </p:sp>
      <p:pic>
        <p:nvPicPr>
          <p:cNvPr id="1026" name="Picture 2" descr="http://www.thehorse.com/images/content/storm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905000"/>
            <a:ext cx="3028950" cy="4029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300</TotalTime>
  <Words>682</Words>
  <Application>Microsoft Office PowerPoint</Application>
  <PresentationFormat>On-screen Show (4:3)</PresentationFormat>
  <Paragraphs>184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AGRI 4373 Equine Reproduction</vt:lpstr>
      <vt:lpstr>Introduction</vt:lpstr>
      <vt:lpstr>Thoroughbred</vt:lpstr>
      <vt:lpstr>Thoroughbred</vt:lpstr>
      <vt:lpstr>Thoroughbred</vt:lpstr>
      <vt:lpstr>Thoroughbred</vt:lpstr>
      <vt:lpstr>Keeneland</vt:lpstr>
      <vt:lpstr>Thoroughbred</vt:lpstr>
      <vt:lpstr>Thoroughbred</vt:lpstr>
      <vt:lpstr>American Quarter Horse</vt:lpstr>
      <vt:lpstr>American Quarter Horse</vt:lpstr>
      <vt:lpstr>American Quarter Horse</vt:lpstr>
      <vt:lpstr>American Quarter Horse</vt:lpstr>
      <vt:lpstr>American Quarter Horse</vt:lpstr>
      <vt:lpstr>American Quarter Horse</vt:lpstr>
      <vt:lpstr>American Quarter Horse</vt:lpstr>
      <vt:lpstr>Arabian Horse Association</vt:lpstr>
      <vt:lpstr>Arabian Horse Association</vt:lpstr>
      <vt:lpstr>Arabian Horse Association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 473 / 569 Equine Reproduction</dc:title>
  <dc:creator>Computer Services</dc:creator>
  <cp:lastModifiedBy>Computer Services</cp:lastModifiedBy>
  <cp:revision>27</cp:revision>
  <dcterms:created xsi:type="dcterms:W3CDTF">2011-01-25T16:23:10Z</dcterms:created>
  <dcterms:modified xsi:type="dcterms:W3CDTF">2012-05-21T17:05:16Z</dcterms:modified>
</cp:coreProperties>
</file>