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6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0000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314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7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6/9/2015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hotobioreactor" TargetMode="External"/><Relationship Id="rId2" Type="http://schemas.openxmlformats.org/officeDocument/2006/relationships/hyperlink" Target="http://www.oilgae.com/algae/cult/pbr/pbr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openwetware.org/images/f/fe/CuelloIBE08b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hioline.osu.edu/as-fact/distillers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fuelstp.eu/foodvfuel.html" TargetMode="External"/><Relationship Id="rId2" Type="http://schemas.openxmlformats.org/officeDocument/2006/relationships/hyperlink" Target="http://www.extension.org/pages/27136/biodiesel-and-the-food-vs-fuel-debate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ctionaid.org.uk/sites/default/files/doc_lib/meals_per_gallon_final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tbiofuelinfo.org/" TargetMode="External"/><Relationship Id="rId7" Type="http://schemas.openxmlformats.org/officeDocument/2006/relationships/hyperlink" Target="http://www.guardian.co.uk/global-development/2013/jun/19/eu-votes-biofuels-food-crops" TargetMode="External"/><Relationship Id="rId2" Type="http://schemas.openxmlformats.org/officeDocument/2006/relationships/hyperlink" Target="http://www.ctbiofuelinfo.org/category.htm?id=kp4v4ksw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ytimes.com/2013/03/28/us/dairy-finds-way-to-let-cows-power-trucks.html?ref=biofuels&amp;_r=0" TargetMode="External"/><Relationship Id="rId5" Type="http://schemas.openxmlformats.org/officeDocument/2006/relationships/hyperlink" Target="http://www.energyfuturecoalition.org/biofuels/fact_biodiesel.htm" TargetMode="External"/><Relationship Id="rId4" Type="http://schemas.openxmlformats.org/officeDocument/2006/relationships/hyperlink" Target="http://www.alternative-energy-news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artplanet.com/blog/intelligent-energy/energy-subsidy-showdown-fossil-fuels-nuclear-biofuels-vs-renewables/9113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rdev.usda.gov/rbs/pub/may08/biodiesel.htm" TargetMode="External"/><Relationship Id="rId2" Type="http://schemas.openxmlformats.org/officeDocument/2006/relationships/hyperlink" Target="http://www.biofuels-platform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advancedbiofuelsusa.info/truly-sustainable-renewable-future" TargetMode="External"/><Relationship Id="rId3" Type="http://schemas.openxmlformats.org/officeDocument/2006/relationships/hyperlink" Target="http://www.guardian.co.uk/global-development/2013/jun/19/eu-votes-biofuels-food-crops" TargetMode="External"/><Relationship Id="rId7" Type="http://schemas.openxmlformats.org/officeDocument/2006/relationships/hyperlink" Target="http://biofuel.tamu.edu/" TargetMode="External"/><Relationship Id="rId2" Type="http://schemas.openxmlformats.org/officeDocument/2006/relationships/hyperlink" Target="http://www.nytimes.com/2013/03/28/us/dairy-finds-way-to-let-cows-power-trucks.html?ref=biofuels&amp;_r=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dvancedbiofuelsusa.info/education/for-teachers" TargetMode="External"/><Relationship Id="rId5" Type="http://schemas.openxmlformats.org/officeDocument/2006/relationships/hyperlink" Target="http://advancedbiofuelsusa.info/center-assists-with-national-4-h-biofuels-curriculum-development" TargetMode="External"/><Relationship Id="rId4" Type="http://schemas.openxmlformats.org/officeDocument/2006/relationships/hyperlink" Target="http://www.fuelfreedom.org/myth-corn-ethanol-reduces-the-human-food-supply-of-corn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io-rad.com/prd/en/US/LSE/PDP/KVHOJU15/Biofuel-Enzyme-Kit?WT.mc_id=aw-lsd-na-biofuel_enzyme&amp;WT.srch=1&amp;WT.knsh_id=5b99c893-915d-8a28-dbe5-0000096fe6d6" TargetMode="External"/><Relationship Id="rId3" Type="http://schemas.openxmlformats.org/officeDocument/2006/relationships/hyperlink" Target="http://mnbiodiesel.com/?page_id=300" TargetMode="External"/><Relationship Id="rId7" Type="http://schemas.openxmlformats.org/officeDocument/2006/relationships/hyperlink" Target="http://www.globalgwa.org/biodiesel-vs-petroleum-diesel.html" TargetMode="External"/><Relationship Id="rId2" Type="http://schemas.openxmlformats.org/officeDocument/2006/relationships/hyperlink" Target="http://www.ams.usda.gov/mnreports/nw_gr212.tx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iofueltek.co.uk/wvo-bio-diese-additives/bio-diesel-vs-fossil-diesel.php" TargetMode="External"/><Relationship Id="rId5" Type="http://schemas.openxmlformats.org/officeDocument/2006/relationships/hyperlink" Target="http://www.wellworthproducts.com/articles/lubricationsulfur.asp" TargetMode="External"/><Relationship Id="rId4" Type="http://schemas.openxmlformats.org/officeDocument/2006/relationships/hyperlink" Target="http://www.ars.usda.gov/research/publications/publications.htm?seq_no_115=171882" TargetMode="External"/><Relationship Id="rId9" Type="http://schemas.openxmlformats.org/officeDocument/2006/relationships/hyperlink" Target="http://www.siue.edu/ethanolresearch/demonstration-kits.shtml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diesel-kits-online.com/biodiesel-starter-kit.html" TargetMode="External"/><Relationship Id="rId2" Type="http://schemas.openxmlformats.org/officeDocument/2006/relationships/hyperlink" Target="http://www.bio-rad.com/en-us/product/biofuel-enzyme-kit?WT.srch=1&amp;WT.mc_id=aw-lse-na-biofuel_enzyme&amp;WT.knsh_id=7e63c96d-215a-1608-a32d-000049114fa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arolina.com/teacher-resources/Document/production-of-biodiesel-kit-sample-teachers-manual/tr12171.tr" TargetMode="External"/><Relationship Id="rId5" Type="http://schemas.openxmlformats.org/officeDocument/2006/relationships/hyperlink" Target="http://www.ethanolresearch.com/favicon.ico" TargetMode="External"/><Relationship Id="rId4" Type="http://schemas.openxmlformats.org/officeDocument/2006/relationships/hyperlink" Target="http://utahbiodieselsupply.com/starterkits.ph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Biofue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gnocellulosic_biomass" TargetMode="External"/><Relationship Id="rId2" Type="http://schemas.openxmlformats.org/officeDocument/2006/relationships/hyperlink" Target="http://en.wikipedia.org/wiki/Biological_materia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lt.org/news-publications/publications-archive/archived-articles/106-methane-digesters" TargetMode="External"/><Relationship Id="rId2" Type="http://schemas.openxmlformats.org/officeDocument/2006/relationships/hyperlink" Target="http://en.wikipedia.org/wiki/Methane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armpower.com/Digester%20operation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randgas.net/Landfill_Gas_Recovery.html?gclid=CKj1ksTa9L4CFdRj7Aody18AC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thanol_fuel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ellulosic_ethanol" TargetMode="External"/><Relationship Id="rId2" Type="http://schemas.openxmlformats.org/officeDocument/2006/relationships/hyperlink" Target="http://en.wikipedia.org/wiki/Corn_ethano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cientificamerican.com/article/grass-makes-better-ethanol-than-corn/" TargetMode="External"/><Relationship Id="rId5" Type="http://schemas.openxmlformats.org/officeDocument/2006/relationships/hyperlink" Target="https://bioenergy.ornl.gov/main.aspx" TargetMode="External"/><Relationship Id="rId4" Type="http://schemas.openxmlformats.org/officeDocument/2006/relationships/hyperlink" Target="http://www.extension.org/pages/26635/switchgrass-panicum-virgatum-for-biofuel-production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algaeforfuel.agrilife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978" y="1175397"/>
            <a:ext cx="9144000" cy="164149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C6600"/>
                </a:solidFill>
              </a:rPr>
              <a:t>Intro to Biofuels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177" y="3582080"/>
            <a:ext cx="9144000" cy="92460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rgbClr val="CC6600"/>
                </a:solidFill>
              </a:rPr>
              <a:t>ASEEN WORKSHOP</a:t>
            </a:r>
          </a:p>
          <a:p>
            <a:pPr algn="ctr"/>
            <a:r>
              <a:rPr lang="en-US" dirty="0" smtClean="0">
                <a:solidFill>
                  <a:srgbClr val="CC6600"/>
                </a:solidFill>
              </a:rPr>
              <a:t>SHSU</a:t>
            </a:r>
            <a:r>
              <a:rPr lang="en-US" dirty="0" smtClean="0">
                <a:solidFill>
                  <a:srgbClr val="CC6600"/>
                </a:solidFill>
                <a:latin typeface="Arial Black" panose="020B0A04020102020204" pitchFamily="34" charset="0"/>
              </a:rPr>
              <a:t> </a:t>
            </a:r>
            <a:r>
              <a:rPr lang="en-US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en-US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75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9832" y="1026695"/>
            <a:ext cx="69061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Two Methods of Growing Algae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414337" y="2390274"/>
            <a:ext cx="5213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Cultivation of Algae - </a:t>
            </a:r>
            <a:r>
              <a:rPr lang="en-US" dirty="0" err="1" smtClean="0">
                <a:hlinkClick r:id="rId2"/>
              </a:rPr>
              <a:t>Photobioreactor</a:t>
            </a:r>
            <a:r>
              <a:rPr lang="en-US" dirty="0" smtClean="0">
                <a:hlinkClick r:id="rId2"/>
              </a:rPr>
              <a:t> - </a:t>
            </a:r>
            <a:r>
              <a:rPr lang="en-US" dirty="0" err="1" smtClean="0">
                <a:hlinkClick r:id="rId2"/>
              </a:rPr>
              <a:t>Oilgae</a:t>
            </a:r>
            <a:r>
              <a:rPr lang="en-US" dirty="0" smtClean="0">
                <a:hlinkClick r:id="rId2"/>
              </a:rPr>
              <a:t> - Oil from Algae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14337" y="3408947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hlinkClick r:id="rId3"/>
              </a:rPr>
              <a:t>Photobioreactor</a:t>
            </a:r>
            <a:r>
              <a:rPr lang="en-US" dirty="0" smtClean="0">
                <a:hlinkClick r:id="rId3"/>
              </a:rPr>
              <a:t> - Wikipedia, the free encyclopedia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14337" y="4150621"/>
            <a:ext cx="607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http://openwetware.org/images/f/fe/CuelloIBE08b.pdf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5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2232" y="1090863"/>
            <a:ext cx="823762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Distillers Grains</a:t>
            </a:r>
            <a:r>
              <a:rPr lang="en-US" sz="4000" dirty="0" smtClean="0"/>
              <a:t> As Feed For Livestock</a:t>
            </a:r>
            <a:r>
              <a:rPr lang="en-US" dirty="0" smtClean="0"/>
              <a:t>  </a:t>
            </a:r>
          </a:p>
          <a:p>
            <a:r>
              <a:rPr lang="en-US" dirty="0" smtClean="0">
                <a:hlinkClick r:id="rId2"/>
              </a:rPr>
              <a:t>Distillers Grains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1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8463" y="794084"/>
            <a:ext cx="8317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FOOD vs FEED vs FUEL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9095" y="1780674"/>
            <a:ext cx="697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Biodiesel and the Food vs. Fuel Debate - </a:t>
            </a:r>
            <a:r>
              <a:rPr lang="en-US" dirty="0" err="1" smtClean="0">
                <a:hlinkClick r:id="rId2"/>
              </a:rPr>
              <a:t>eXtension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9095" y="2714838"/>
            <a:ext cx="5480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Food versus fuels - biofuels and future farming priorities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79095" y="3749409"/>
            <a:ext cx="6232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http://www.actionaid.org.uk/sites/default/files/doc_lib/meals_per_gallon_final.pdf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8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0279" y="629728"/>
            <a:ext cx="8798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hlinkClick r:id="rId2"/>
              </a:rPr>
              <a:t>http://www.ctbiofuelinfo.org/category.htm?id=kp4v4ksw</a:t>
            </a:r>
            <a:r>
              <a:rPr lang="en-US" dirty="0"/>
              <a:t> </a:t>
            </a:r>
          </a:p>
          <a:p>
            <a:r>
              <a:rPr lang="en-US" u="sng" dirty="0">
                <a:hlinkClick r:id="rId3"/>
              </a:rPr>
              <a:t>http://www.ctbiofuelinfo.org</a:t>
            </a:r>
            <a:endParaRPr lang="en-US" dirty="0"/>
          </a:p>
          <a:p>
            <a:r>
              <a:rPr lang="en-US" u="sng" dirty="0">
                <a:hlinkClick r:id="rId4"/>
              </a:rPr>
              <a:t>http://www.alternative-energy-news</a:t>
            </a:r>
            <a:endParaRPr lang="en-US" dirty="0"/>
          </a:p>
          <a:p>
            <a:r>
              <a:rPr lang="en-US" dirty="0"/>
              <a:t> </a:t>
            </a:r>
            <a:r>
              <a:rPr lang="en-US" u="sng" dirty="0" smtClean="0">
                <a:hlinkClick r:id="rId5"/>
              </a:rPr>
              <a:t>http</a:t>
            </a:r>
            <a:r>
              <a:rPr lang="en-US" u="sng" dirty="0">
                <a:hlinkClick r:id="rId5"/>
              </a:rPr>
              <a:t>://www.energyfuturecoalition.org/biofuels/fact_biodiesel.htm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17917" y="2263328"/>
            <a:ext cx="68407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hlinkClick r:id="rId6"/>
              </a:rPr>
              <a:t>http://www.nytimes.com/2013/03/28/us/dairy-finds-way-to-let-cows-power-trucks.html?ref=biofuels&amp;_r=0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u="sng" dirty="0">
                <a:hlinkClick r:id="rId7"/>
              </a:rPr>
              <a:t>http://www.guardian.co.uk/global-development/2013/jun/19/eu-votes-biofuels-food-crops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4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3358" y="1268083"/>
            <a:ext cx="687525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Subsides </a:t>
            </a:r>
          </a:p>
          <a:p>
            <a:r>
              <a:rPr lang="en-US" u="sng" dirty="0">
                <a:hlinkClick r:id="rId2"/>
              </a:rPr>
              <a:t>http://www.smartplanet.com/blog/intelligent-energy/energy-subsidy-showdown-fossil-fuels-nuclear-biofuels-vs-renewables/9113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8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5170" y="992038"/>
            <a:ext cx="8126083" cy="2401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Breakeven Price Biodiesel </a:t>
            </a:r>
            <a:r>
              <a:rPr lang="en-US" sz="40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vs </a:t>
            </a:r>
            <a:r>
              <a:rPr lang="en-US" sz="4000" dirty="0" err="1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Petrodiesel</a:t>
            </a:r>
            <a:endParaRPr lang="en-US" sz="40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/>
                <a:ea typeface="Calibri"/>
                <a:cs typeface="Times New Roman"/>
              </a:rPr>
              <a:t> </a:t>
            </a:r>
            <a:r>
              <a:rPr lang="en-US" u="sng" dirty="0" smtClean="0">
                <a:solidFill>
                  <a:srgbClr val="0000FF"/>
                </a:solidFill>
                <a:latin typeface="Arial"/>
                <a:ea typeface="Calibri"/>
                <a:cs typeface="Times New Roman"/>
                <a:hlinkClick r:id="rId2"/>
              </a:rPr>
              <a:t>www.</a:t>
            </a:r>
            <a:r>
              <a:rPr lang="en-US" b="1" u="sng" dirty="0" smtClean="0">
                <a:solidFill>
                  <a:srgbClr val="0000FF"/>
                </a:solidFill>
                <a:latin typeface="Arial"/>
                <a:ea typeface="Calibri"/>
                <a:cs typeface="Times New Roman"/>
                <a:hlinkClick r:id="rId2"/>
              </a:rPr>
              <a:t>biofuel</a:t>
            </a:r>
            <a:r>
              <a:rPr lang="en-US" u="sng" dirty="0" smtClean="0">
                <a:solidFill>
                  <a:srgbClr val="0000FF"/>
                </a:solidFill>
                <a:latin typeface="Arial"/>
                <a:ea typeface="Calibri"/>
                <a:cs typeface="Times New Roman"/>
                <a:hlinkClick r:id="rId2"/>
              </a:rPr>
              <a:t>s-platform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/>
                <a:ea typeface="Calibri"/>
                <a:cs typeface="Times New Roman"/>
              </a:rPr>
              <a:t> </a:t>
            </a: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://www.rurdev.usda.gov/rbs/pub/may08/biodiesel.htm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731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973" y="113138"/>
            <a:ext cx="8289984" cy="4992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/>
                <a:ea typeface="Times New Roman"/>
              </a:rPr>
              <a:t>Methane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u="sng" dirty="0">
                <a:solidFill>
                  <a:srgbClr val="0000FF"/>
                </a:solidFill>
                <a:latin typeface="Tahoma"/>
                <a:ea typeface="Calibri"/>
                <a:cs typeface="Times New Roman"/>
                <a:hlinkClick r:id="rId2"/>
              </a:rPr>
              <a:t>http://www.nytimes.com/2013/03/28/us/dairy-finds-way-to-let-cows-power-trucks.html?ref=biofuels&amp;_r=0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555555"/>
                </a:solidFill>
                <a:latin typeface="Tahoma"/>
                <a:ea typeface="Calibri"/>
                <a:cs typeface="Times New Roman"/>
              </a:rPr>
              <a:t> </a:t>
            </a: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://www.guardian.co.uk/global-development/2013/jun/19/eu-votes-biofuels-food-crops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4"/>
              </a:rPr>
              <a:t>http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4"/>
              </a:rPr>
              <a:t>://www.fuelfreedom.org/myth-corn-ethanol-reduces-the-human-food-supply-of-corn/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http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://advancedbiofuelsusa.info/center-assists-with-national-4-h-biofuels-curriculum-development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/>
                <a:ea typeface="Calibri"/>
                <a:cs typeface="Times New Roman"/>
              </a:rPr>
              <a:t> </a:t>
            </a: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6"/>
              </a:rPr>
              <a:t>http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6"/>
              </a:rPr>
              <a:t>://advancedbiofuelsusa.info/education/for-teachers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/>
                <a:ea typeface="Calibri"/>
                <a:cs typeface="Times New Roman"/>
              </a:rPr>
              <a:t>  </a:t>
            </a: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http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://biofuel.tamu.edu/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8"/>
              </a:rPr>
              <a:t>http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8"/>
              </a:rPr>
              <a:t>://advancedbiofuelsusa.info/truly-sustainable-renewable-future</a:t>
            </a: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868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955" y="159128"/>
            <a:ext cx="17475040" cy="6665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 err="1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enthanol</a:t>
            </a: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 by products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u="sng" dirty="0">
                <a:solidFill>
                  <a:srgbClr val="FF0000"/>
                </a:solidFill>
                <a:latin typeface="Calibri"/>
                <a:ea typeface="Calibri"/>
                <a:cs typeface="Times New Roman"/>
                <a:hlinkClick r:id="rId2"/>
              </a:rPr>
              <a:t>http://www.ams.usda.gov/mnreports/nw_gr212.txt</a:t>
            </a:r>
            <a:endParaRPr lang="en-US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en-US" dirty="0" smtClean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Lubricity </a:t>
            </a:r>
            <a:endParaRPr lang="en-US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http://mnbiodiesel.com/?page_id=300</a:t>
            </a:r>
            <a:endParaRPr lang="en-US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4"/>
              </a:rPr>
              <a:t>http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4"/>
              </a:rPr>
              <a:t>://www.ars.usda.gov/research/publications/publications.htm?seq_no_115=171882</a:t>
            </a:r>
            <a:endParaRPr lang="en-US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en-US" dirty="0" smtClean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lubricity </a:t>
            </a: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of ultra low sulfur diesel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5"/>
              </a:rPr>
              <a:t>http://www.wellworthproducts.com/articles/lubricationsulfur.asp</a:t>
            </a:r>
            <a:endParaRPr lang="en-US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en-US" dirty="0" smtClean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bio </a:t>
            </a: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diesel vs petro diesel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6"/>
              </a:rPr>
              <a:t>http://www.biofueltek.co.uk/wvo-bio-diese-additives/bio-diesel-vs-fossil-diesel.php</a:t>
            </a:r>
            <a:endParaRPr lang="en-US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en-US" dirty="0" smtClean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global  </a:t>
            </a: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warning awareness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7"/>
              </a:rPr>
              <a:t>http://www.globalgwa.org/biodiesel-vs-petroleum-diesel.html</a:t>
            </a:r>
            <a:endParaRPr lang="en-US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8"/>
              </a:rPr>
              <a:t>http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8"/>
              </a:rPr>
              <a:t>://www.bio-rad.com/prd/en/US/LSE/PDP/KVHOJU15/Biofuel-Enzyme-Kit?WT.mc_id=aw-lsd-na-biofuel_enzyme&amp;WT.srch=1&amp;WT.knsh_id=5b99c893-915d-8a28-dbe5-0000096fe6d6</a:t>
            </a:r>
            <a:endParaRPr lang="en-US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9"/>
              </a:rPr>
              <a:t>http</a:t>
            </a: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9"/>
              </a:rPr>
              <a:t>://www.siue.edu/ethanolresearch/demonstration-kits.shtml</a:t>
            </a:r>
            <a:endParaRPr lang="en-US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 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65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9706" y="225160"/>
            <a:ext cx="11015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Kits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9284" y="930624"/>
            <a:ext cx="629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Biofuel Enzyme Kit | Life Science Education | Bio-Rad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5221" y="1648416"/>
            <a:ext cx="5518484" cy="665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Biodiesel starter kit - school education, directions for making biodiesel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9284" y="2446421"/>
            <a:ext cx="7018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Biodiesel Starter Kits - Get Started Making Biodiesel! - Utah Biodiesel Supply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9284" y="3460629"/>
            <a:ext cx="685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http://www.ethanolresearch.com/favicon.ico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7357" y="4307305"/>
            <a:ext cx="6962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6"/>
              </a:rPr>
              <a:t>Production of Biodiesel Kit: Sample Teacher's Manual | Carolina.com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81971" y="5130026"/>
            <a:ext cx="3216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u="sng" dirty="0">
                <a:solidFill>
                  <a:schemeClr val="accent6">
                    <a:lumMod val="75000"/>
                  </a:schemeClr>
                </a:solidFill>
              </a:rPr>
              <a:t>https://</a:t>
            </a:r>
            <a:r>
              <a:rPr lang="en-US" b="1" i="1" u="sng" dirty="0">
                <a:solidFill>
                  <a:schemeClr val="accent6">
                    <a:lumMod val="75000"/>
                  </a:schemeClr>
                </a:solidFill>
              </a:rPr>
              <a:t>utahbiodiesel</a:t>
            </a:r>
            <a:r>
              <a:rPr lang="en-US" i="1" u="sng" dirty="0">
                <a:solidFill>
                  <a:schemeClr val="accent6">
                    <a:lumMod val="75000"/>
                  </a:schemeClr>
                </a:solidFill>
              </a:rPr>
              <a:t>supply.com</a:t>
            </a: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64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5864"/>
          </a:xfrm>
        </p:spPr>
        <p:txBody>
          <a:bodyPr>
            <a:normAutofit/>
          </a:bodyPr>
          <a:lstStyle/>
          <a:p>
            <a:r>
              <a:rPr lang="en-US" dirty="0" smtClean="0"/>
              <a:t>What is </a:t>
            </a:r>
            <a:r>
              <a:rPr lang="en-US" dirty="0" smtClean="0">
                <a:solidFill>
                  <a:srgbClr val="FF0000"/>
                </a:solidFill>
              </a:rPr>
              <a:t>Biofuel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4610" y="1700464"/>
            <a:ext cx="7772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</a:t>
            </a:r>
            <a:r>
              <a:rPr lang="en-US" sz="3200" b="1" i="1" dirty="0">
                <a:solidFill>
                  <a:srgbClr val="FF0000"/>
                </a:solidFill>
              </a:rPr>
              <a:t>biofuel</a:t>
            </a:r>
            <a:r>
              <a:rPr lang="en-US" sz="3200" dirty="0"/>
              <a:t> is a fuel that uses energy from a carbon fixation. These fuels are produced from living </a:t>
            </a:r>
            <a:r>
              <a:rPr lang="en-US" sz="3200" dirty="0" smtClean="0"/>
              <a:t>organisms.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i="1" dirty="0" smtClean="0">
                <a:solidFill>
                  <a:srgbClr val="FF0000"/>
                </a:solidFill>
              </a:rPr>
              <a:t>Bio </a:t>
            </a:r>
            <a:r>
              <a:rPr lang="en-US" sz="3200" i="1" dirty="0">
                <a:solidFill>
                  <a:srgbClr val="FF0000"/>
                </a:solidFill>
              </a:rPr>
              <a:t>fuel </a:t>
            </a:r>
            <a:r>
              <a:rPr lang="en-US" sz="3200" dirty="0"/>
              <a:t>is a natural alternative from other fossil fuels and is attained from living or biological material that has just died.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87642" y="5799221"/>
            <a:ext cx="412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Biofuel - Wikipedia, the free encyclopedia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9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0651" y="1155032"/>
            <a:ext cx="7071167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Examples of </a:t>
            </a:r>
            <a:r>
              <a:rPr lang="en-US" sz="4000" dirty="0" smtClean="0">
                <a:solidFill>
                  <a:srgbClr val="FF0000"/>
                </a:solidFill>
              </a:rPr>
              <a:t>carbon fixation </a:t>
            </a:r>
            <a:r>
              <a:rPr lang="en-US" sz="4000" dirty="0" smtClean="0"/>
              <a:t>are: </a:t>
            </a:r>
          </a:p>
          <a:p>
            <a:r>
              <a:rPr lang="en-US" dirty="0" smtClean="0"/>
              <a:t> 	</a:t>
            </a:r>
            <a:r>
              <a:rPr lang="en-US" sz="3200" dirty="0" smtClean="0"/>
              <a:t>1. Plants 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2. Micro algae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72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75347" y="1050758"/>
            <a:ext cx="3844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What is </a:t>
            </a:r>
            <a:r>
              <a:rPr lang="en-US" sz="4000" dirty="0" smtClean="0">
                <a:solidFill>
                  <a:srgbClr val="FF0000"/>
                </a:solidFill>
              </a:rPr>
              <a:t>biomass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1388852" y="1788241"/>
            <a:ext cx="72375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Biomass</a:t>
            </a:r>
            <a:r>
              <a:rPr lang="en-US" sz="2400" dirty="0"/>
              <a:t> is </a:t>
            </a:r>
            <a:r>
              <a:rPr lang="en-US" sz="2400" u="sng" dirty="0" smtClean="0">
                <a:solidFill>
                  <a:srgbClr val="CC9900"/>
                </a:solidFill>
              </a:rPr>
              <a:t>biological</a:t>
            </a:r>
            <a:r>
              <a:rPr lang="en-US" sz="2400" dirty="0" smtClean="0"/>
              <a:t> </a:t>
            </a:r>
            <a:r>
              <a:rPr lang="en-US" sz="2400" dirty="0" smtClean="0">
                <a:hlinkClick r:id="rId2"/>
              </a:rPr>
              <a:t>derived</a:t>
            </a:r>
            <a:r>
              <a:rPr lang="en-US" sz="2400" dirty="0" smtClean="0"/>
              <a:t> </a:t>
            </a:r>
            <a:r>
              <a:rPr lang="en-US" sz="2400" dirty="0"/>
              <a:t>from living, or recently living organisms. It most often refers to plants or plant-based materials which are specifically called </a:t>
            </a:r>
            <a:r>
              <a:rPr lang="en-US" sz="2400" dirty="0" err="1">
                <a:hlinkClick r:id="rId3" action="ppaction://hlinkfile" tooltip="Lignocellulosic biomass"/>
              </a:rPr>
              <a:t>lignocellulosic</a:t>
            </a:r>
            <a:r>
              <a:rPr lang="en-US" sz="2400" dirty="0">
                <a:hlinkClick r:id="rId3" action="ppaction://hlinkfile" tooltip="Lignocellulosic biomass"/>
              </a:rPr>
              <a:t> biomass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459832" y="39543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59832" y="3727233"/>
            <a:ext cx="511546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Biomass is converted to energy by:</a:t>
            </a:r>
          </a:p>
          <a:p>
            <a:r>
              <a:rPr lang="en-US" dirty="0"/>
              <a:t>	</a:t>
            </a:r>
            <a:r>
              <a:rPr lang="en-US" sz="2400" dirty="0"/>
              <a:t>1. Thermal conversion </a:t>
            </a:r>
          </a:p>
          <a:p>
            <a:r>
              <a:rPr lang="en-US" sz="2400" dirty="0"/>
              <a:t>	2. Chemical conversion </a:t>
            </a:r>
          </a:p>
          <a:p>
            <a:r>
              <a:rPr lang="en-US" sz="2400" dirty="0"/>
              <a:t>	3. Biochemical conversion </a:t>
            </a:r>
          </a:p>
        </p:txBody>
      </p:sp>
    </p:spTree>
    <p:extLst>
      <p:ext uri="{BB962C8B-B14F-4D97-AF65-F5344CB8AC3E}">
        <p14:creationId xmlns:p14="http://schemas.microsoft.com/office/powerpoint/2010/main" val="319645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9011" y="1243263"/>
            <a:ext cx="49311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What is </a:t>
            </a:r>
            <a:r>
              <a:rPr lang="en-US" sz="4000" dirty="0" smtClean="0">
                <a:solidFill>
                  <a:srgbClr val="FF0000"/>
                </a:solidFill>
              </a:rPr>
              <a:t>methane gas</a:t>
            </a:r>
            <a:r>
              <a:rPr lang="en-US" sz="4000" dirty="0" smtClean="0"/>
              <a:t>? 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113169" y="2204277"/>
            <a:ext cx="5414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Methane - Wikipedia, the free encyclopedia</a:t>
            </a:r>
            <a:endParaRPr lang="en-US" dirty="0"/>
          </a:p>
        </p:txBody>
      </p:sp>
      <p:sp>
        <p:nvSpPr>
          <p:cNvPr id="7" name="TextBox 6">
            <a:hlinkClick r:id="rId3"/>
          </p:cNvPr>
          <p:cNvSpPr txBox="1"/>
          <p:nvPr/>
        </p:nvSpPr>
        <p:spPr>
          <a:xfrm>
            <a:off x="2113169" y="3394623"/>
            <a:ext cx="5157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Farm Methane  Digesters</a:t>
            </a:r>
            <a:endParaRPr lang="en-US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13169" y="2853376"/>
            <a:ext cx="5494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Farm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58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23742" y="775802"/>
            <a:ext cx="8692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Methane gas recover from landfills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878288" y="1909011"/>
            <a:ext cx="7716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tooltip="Methane Gas From Landfills"/>
              </a:rPr>
              <a:t>Landfill Gas Recovery Systems | www.AirAndGas.net | </a:t>
            </a:r>
            <a:r>
              <a:rPr lang="en-US" dirty="0" err="1" smtClean="0">
                <a:hlinkClick r:id="rId2" tooltip="Methane Gas From Landfills"/>
              </a:rPr>
              <a:t>Tuthill</a:t>
            </a:r>
            <a:r>
              <a:rPr lang="en-US" dirty="0" smtClean="0">
                <a:hlinkClick r:id="rId2" tooltip="Methane Gas From Landfills"/>
              </a:rPr>
              <a:t> Representatives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33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82251" y="818148"/>
            <a:ext cx="50532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is </a:t>
            </a:r>
            <a:r>
              <a:rPr lang="en-US" sz="4000" dirty="0" smtClean="0">
                <a:solidFill>
                  <a:srgbClr val="FF0000"/>
                </a:solidFill>
              </a:rPr>
              <a:t>Bioethanol</a:t>
            </a:r>
            <a:r>
              <a:rPr lang="en-US" sz="4000" dirty="0" smtClean="0"/>
              <a:t> ?</a:t>
            </a:r>
            <a:endParaRPr lang="en-US" sz="4000" dirty="0"/>
          </a:p>
        </p:txBody>
      </p:sp>
      <p:sp>
        <p:nvSpPr>
          <p:cNvPr id="10" name="TextBox 9">
            <a:hlinkClick r:id="rId2"/>
          </p:cNvPr>
          <p:cNvSpPr txBox="1"/>
          <p:nvPr/>
        </p:nvSpPr>
        <p:spPr>
          <a:xfrm>
            <a:off x="2536620" y="1819114"/>
            <a:ext cx="545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Ethanol fuel - Wikipedia, the free encyclopedia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3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7486" y="2454896"/>
            <a:ext cx="560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Corn Ethanol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17485" y="3650912"/>
            <a:ext cx="5438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Cellulosic ethanol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17485" y="618671"/>
            <a:ext cx="76119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Net </a:t>
            </a:r>
            <a:r>
              <a:rPr lang="en-US" sz="3200" b="1" dirty="0">
                <a:solidFill>
                  <a:srgbClr val="FF0000"/>
                </a:solidFill>
              </a:rPr>
              <a:t>energy ratio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-- the amount of energy each unit puts out isn't much more than the energy put into its production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17486" y="4306973"/>
            <a:ext cx="2991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Switch grass ethanol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17485" y="3061743"/>
            <a:ext cx="4248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/>
              </a:rPr>
              <a:t>Bioenergy Feedstock Information Network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92702" y="4925683"/>
            <a:ext cx="4641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>
                <a:solidFill>
                  <a:prstClr val="white"/>
                </a:solidFill>
                <a:hlinkClick r:id="rId6"/>
              </a:rPr>
              <a:t>Grass Makes Better Ethanol than Corn Does - Scientific American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0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2652" y="842211"/>
            <a:ext cx="3748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ALGAE For Fuel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67543" y="1893364"/>
            <a:ext cx="6344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Algae For Fuel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1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621</TotalTime>
  <Words>345</Words>
  <Application>Microsoft Office PowerPoint</Application>
  <PresentationFormat>Widescreen</PresentationFormat>
  <Paragraphs>86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Calibri</vt:lpstr>
      <vt:lpstr>Corbel</vt:lpstr>
      <vt:lpstr>Tahoma</vt:lpstr>
      <vt:lpstr>Times New Roman</vt:lpstr>
      <vt:lpstr>Depth</vt:lpstr>
      <vt:lpstr>Intro to Biofuels </vt:lpstr>
      <vt:lpstr>What is Biofuel?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Sam Houston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Biofuels</dc:title>
  <dc:creator>Muller, Joe</dc:creator>
  <cp:lastModifiedBy>Muller, Joe</cp:lastModifiedBy>
  <cp:revision>43</cp:revision>
  <dcterms:created xsi:type="dcterms:W3CDTF">2014-06-12T14:33:50Z</dcterms:created>
  <dcterms:modified xsi:type="dcterms:W3CDTF">2015-06-09T13:01:02Z</dcterms:modified>
</cp:coreProperties>
</file>