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handoutMasterIdLst>
    <p:handoutMasterId r:id="rId24"/>
  </p:handout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8" r:id="rId9"/>
    <p:sldId id="270" r:id="rId10"/>
    <p:sldId id="272" r:id="rId11"/>
    <p:sldId id="275" r:id="rId12"/>
    <p:sldId id="278" r:id="rId13"/>
    <p:sldId id="279" r:id="rId14"/>
    <p:sldId id="280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152CBED-D144-4E9F-9351-F95F2066A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E6E0D5E2-F3E5-44D7-B606-91E9D0BA96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BBCAA-1F65-4B22-8817-3A5C07F3CC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3D8AC-B0DE-4CE2-8332-FC265D0EF6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8DBFA-B0B5-46A4-9B60-6D31EDC381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7F538-B312-45B6-9608-ECA4201B66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59FC83-8615-432D-ABE7-FF5A2691C9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AC46D-75D9-448B-9081-5961F67128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1993C9-ECC5-4CB1-8022-A791351A1C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E49BD-EEF6-4F2D-A88A-51F7E1664F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FC778-4814-496D-90AD-04C29101B5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CF52B-67EB-4573-ABFC-304F53AF77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ECFC91F-6C21-4BF8-A1DF-D3A20DDD3A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Vitamins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Lecture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 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Generic Descriptor for </a:t>
            </a:r>
            <a:r>
              <a:rPr lang="el-GR" b="1" dirty="0" smtClean="0">
                <a:cs typeface="Arial" charset="0"/>
              </a:rPr>
              <a:t>α</a:t>
            </a:r>
            <a:r>
              <a:rPr lang="en-US" b="1" dirty="0" smtClean="0">
                <a:cs typeface="Arial" charset="0"/>
              </a:rPr>
              <a:t>-</a:t>
            </a:r>
            <a:r>
              <a:rPr lang="en-US" b="1" dirty="0" err="1" smtClean="0">
                <a:cs typeface="Arial" charset="0"/>
              </a:rPr>
              <a:t>tocopherol</a:t>
            </a:r>
            <a:endParaRPr lang="en-US" b="1" dirty="0" smtClean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>
                <a:cs typeface="Arial" charset="0"/>
              </a:rPr>
              <a:t>~ 8 found in </a:t>
            </a:r>
            <a:r>
              <a:rPr lang="en-US" b="1" dirty="0" smtClean="0">
                <a:cs typeface="Arial" charset="0"/>
              </a:rPr>
              <a:t>nature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b="1" dirty="0" smtClean="0">
                <a:cs typeface="Arial" charset="0"/>
              </a:rPr>
              <a:t>α</a:t>
            </a:r>
            <a:r>
              <a:rPr lang="en-US" b="1" dirty="0" smtClean="0">
                <a:cs typeface="Arial" charset="0"/>
              </a:rPr>
              <a:t>-</a:t>
            </a:r>
            <a:r>
              <a:rPr lang="en-US" b="1" dirty="0" err="1" smtClean="0">
                <a:cs typeface="Arial" charset="0"/>
              </a:rPr>
              <a:t>tocopherol</a:t>
            </a:r>
            <a:r>
              <a:rPr lang="en-US" b="1" dirty="0" smtClean="0">
                <a:cs typeface="Arial" charset="0"/>
              </a:rPr>
              <a:t> most biologically active in horse</a:t>
            </a:r>
          </a:p>
          <a:p>
            <a:pPr marL="114300" indent="0" eaLnBrk="1" hangingPunct="1">
              <a:lnSpc>
                <a:spcPct val="90000"/>
              </a:lnSpc>
              <a:buNone/>
              <a:defRPr/>
            </a:pPr>
            <a:endParaRPr lang="en-US" sz="1000" b="1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cs typeface="Arial" charset="0"/>
              </a:rPr>
              <a:t>Interrelationship with: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>
                <a:cs typeface="Arial" charset="0"/>
              </a:rPr>
              <a:t>Selenium – glutathione </a:t>
            </a:r>
            <a:r>
              <a:rPr lang="en-US" b="1" dirty="0" smtClean="0">
                <a:cs typeface="Arial" charset="0"/>
              </a:rPr>
              <a:t>peroxidase</a:t>
            </a:r>
            <a:endParaRPr lang="en-US" b="1" dirty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>
                <a:cs typeface="Arial" charset="0"/>
              </a:rPr>
              <a:t>Helps </a:t>
            </a:r>
            <a:r>
              <a:rPr lang="en-US" b="1" dirty="0" smtClean="0">
                <a:cs typeface="Arial" charset="0"/>
              </a:rPr>
              <a:t>to prevent </a:t>
            </a:r>
            <a:r>
              <a:rPr lang="en-US" b="1" dirty="0" smtClean="0">
                <a:cs typeface="Arial" charset="0"/>
              </a:rPr>
              <a:t>myopathies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000" b="1" dirty="0" smtClean="0">
              <a:cs typeface="Arial" charset="0"/>
            </a:endParaRPr>
          </a:p>
          <a:p>
            <a:pPr>
              <a:defRPr/>
            </a:pPr>
            <a:r>
              <a:rPr lang="en-US" b="1" dirty="0"/>
              <a:t>Located primarily in the lipophilic parts of the cell:</a:t>
            </a:r>
            <a:endParaRPr lang="en-US" sz="1000" b="1" dirty="0"/>
          </a:p>
          <a:p>
            <a:pPr lvl="2">
              <a:defRPr/>
            </a:pPr>
            <a:r>
              <a:rPr lang="en-US" sz="2000" b="1" dirty="0" smtClean="0"/>
              <a:t>All have </a:t>
            </a:r>
            <a:r>
              <a:rPr lang="en-US" sz="2000" b="1" dirty="0"/>
              <a:t>high concentrations of glutathione peroxidase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b="1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 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/>
              <a:t>Grinding and storage of grains decreases E</a:t>
            </a:r>
          </a:p>
          <a:p>
            <a:pPr marL="114300" indent="0" eaLnBrk="1" hangingPunct="1">
              <a:buNone/>
              <a:defRPr/>
            </a:pPr>
            <a:endParaRPr lang="en-US" sz="2000" b="1" dirty="0" smtClean="0"/>
          </a:p>
          <a:p>
            <a:pPr eaLnBrk="1" hangingPunct="1">
              <a:defRPr/>
            </a:pPr>
            <a:r>
              <a:rPr lang="en-US" b="1" dirty="0" smtClean="0"/>
              <a:t>Exercise may increase requirements</a:t>
            </a:r>
          </a:p>
          <a:p>
            <a:pPr eaLnBrk="1" hangingPunct="1">
              <a:defRPr/>
            </a:pPr>
            <a:endParaRPr lang="en-US" sz="2000" b="1" dirty="0" smtClean="0"/>
          </a:p>
          <a:p>
            <a:pPr>
              <a:defRPr/>
            </a:pPr>
            <a:r>
              <a:rPr lang="en-US" b="1" dirty="0" smtClean="0"/>
              <a:t>Difficult </a:t>
            </a:r>
            <a:r>
              <a:rPr lang="en-US" b="1" dirty="0"/>
              <a:t>to determine deficiency differences between </a:t>
            </a:r>
          </a:p>
          <a:p>
            <a:pPr lvl="1">
              <a:defRPr/>
            </a:pPr>
            <a:r>
              <a:rPr lang="en-US" sz="2400" b="1" dirty="0"/>
              <a:t>E and Selenium</a:t>
            </a:r>
          </a:p>
          <a:p>
            <a:pPr marL="114300" indent="0">
              <a:buNone/>
              <a:defRPr/>
            </a:pPr>
            <a:endParaRPr lang="en-US" sz="2000" b="1" dirty="0"/>
          </a:p>
          <a:p>
            <a:pPr>
              <a:defRPr/>
            </a:pPr>
            <a:r>
              <a:rPr lang="en-US" b="1" dirty="0"/>
              <a:t>Signs of toxicity have not been </a:t>
            </a:r>
            <a:r>
              <a:rPr lang="en-US" b="1" dirty="0" smtClean="0"/>
              <a:t>produced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 K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sz="3100" b="1" dirty="0" smtClean="0"/>
              <a:t>Compound </a:t>
            </a:r>
            <a:r>
              <a:rPr lang="en-US" sz="3100" b="1" dirty="0" smtClean="0"/>
              <a:t>found in plants is </a:t>
            </a:r>
          </a:p>
          <a:p>
            <a:pPr lvl="1" eaLnBrk="1" hangingPunct="1">
              <a:defRPr/>
            </a:pPr>
            <a:r>
              <a:rPr lang="en-US" sz="2800" b="1" dirty="0" smtClean="0"/>
              <a:t>K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or </a:t>
            </a:r>
            <a:r>
              <a:rPr lang="en-US" sz="2800" b="1" dirty="0" err="1" smtClean="0"/>
              <a:t>phylloquinone</a:t>
            </a:r>
            <a:endParaRPr lang="en-US" sz="2800" b="1" dirty="0" smtClean="0"/>
          </a:p>
          <a:p>
            <a:pPr marL="114300" indent="0" eaLnBrk="1" hangingPunct="1">
              <a:buNone/>
              <a:defRPr/>
            </a:pPr>
            <a:endParaRPr lang="en-US" b="1" dirty="0" smtClean="0"/>
          </a:p>
          <a:p>
            <a:pPr eaLnBrk="1" hangingPunct="1">
              <a:defRPr/>
            </a:pPr>
            <a:r>
              <a:rPr lang="en-US" sz="3100" b="1" dirty="0" smtClean="0"/>
              <a:t>Bacteria are able to synthesize in the </a:t>
            </a:r>
            <a:r>
              <a:rPr lang="en-US" sz="3100" b="1" dirty="0" smtClean="0"/>
              <a:t>hindgut</a:t>
            </a:r>
          </a:p>
          <a:p>
            <a:pPr eaLnBrk="1" hangingPunct="1">
              <a:defRPr/>
            </a:pPr>
            <a:endParaRPr lang="en-US" b="1" dirty="0" smtClean="0"/>
          </a:p>
          <a:p>
            <a:pPr>
              <a:lnSpc>
                <a:spcPct val="90000"/>
              </a:lnSpc>
              <a:defRPr/>
            </a:pPr>
            <a:r>
              <a:rPr lang="en-US" sz="3100" b="1" dirty="0" err="1"/>
              <a:t>Ca</a:t>
            </a:r>
            <a:r>
              <a:rPr lang="en-US" sz="3100" b="1" dirty="0"/>
              <a:t> ion and </a:t>
            </a:r>
            <a:r>
              <a:rPr lang="en-US" sz="3100" b="1" dirty="0" smtClean="0"/>
              <a:t>K interactions </a:t>
            </a:r>
            <a:r>
              <a:rPr lang="en-US" sz="3100" b="1" dirty="0"/>
              <a:t>aid in </a:t>
            </a:r>
            <a:r>
              <a:rPr lang="en-US" sz="3100" b="1" dirty="0" smtClean="0"/>
              <a:t>blood clotting</a:t>
            </a:r>
          </a:p>
          <a:p>
            <a:pPr marL="114300" indent="0">
              <a:lnSpc>
                <a:spcPct val="90000"/>
              </a:lnSpc>
              <a:buNone/>
              <a:defRPr/>
            </a:pPr>
            <a:endParaRPr lang="en-US" b="1" dirty="0"/>
          </a:p>
          <a:p>
            <a:pPr>
              <a:lnSpc>
                <a:spcPct val="90000"/>
              </a:lnSpc>
              <a:defRPr/>
            </a:pPr>
            <a:r>
              <a:rPr lang="en-US" sz="3100" b="1" dirty="0"/>
              <a:t>Requirements </a:t>
            </a:r>
            <a:r>
              <a:rPr lang="en-US" sz="3100" b="1" dirty="0" smtClean="0"/>
              <a:t>not determined</a:t>
            </a:r>
          </a:p>
          <a:p>
            <a:pPr marL="114300" indent="0">
              <a:lnSpc>
                <a:spcPct val="90000"/>
              </a:lnSpc>
              <a:buNone/>
              <a:defRPr/>
            </a:pPr>
            <a:endParaRPr lang="en-US" sz="1000" b="1" dirty="0"/>
          </a:p>
          <a:p>
            <a:pPr lvl="1">
              <a:lnSpc>
                <a:spcPct val="90000"/>
              </a:lnSpc>
              <a:defRPr/>
            </a:pPr>
            <a:r>
              <a:rPr lang="en-US" sz="2900" b="1" dirty="0"/>
              <a:t>Deficiency could lead to </a:t>
            </a:r>
            <a:r>
              <a:rPr lang="en-US" sz="2900" b="1" dirty="0" smtClean="0"/>
              <a:t>hemorrhage</a:t>
            </a:r>
            <a:endParaRPr lang="en-US" sz="2900" b="1" dirty="0"/>
          </a:p>
          <a:p>
            <a:pPr lvl="1">
              <a:lnSpc>
                <a:spcPct val="90000"/>
              </a:lnSpc>
              <a:defRPr/>
            </a:pPr>
            <a:r>
              <a:rPr lang="en-US" sz="2900" b="1" dirty="0"/>
              <a:t>Toxicity has not been seen</a:t>
            </a:r>
          </a:p>
          <a:p>
            <a:pPr eaLnBrk="1" hangingPunct="1">
              <a:defRPr/>
            </a:pPr>
            <a:endParaRPr lang="en-US" b="1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Water Soluble Vitamins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r>
              <a:rPr lang="en-US" b="1" dirty="0"/>
              <a:t>B vitamins, except B</a:t>
            </a:r>
            <a:r>
              <a:rPr lang="en-US" b="1" baseline="-25000" dirty="0"/>
              <a:t>12</a:t>
            </a:r>
            <a:r>
              <a:rPr lang="en-US" b="1" dirty="0"/>
              <a:t> are </a:t>
            </a:r>
            <a:r>
              <a:rPr lang="en-US" b="1" dirty="0" smtClean="0"/>
              <a:t>usually</a:t>
            </a:r>
            <a:endParaRPr lang="en-US" b="1" dirty="0" smtClean="0"/>
          </a:p>
          <a:p>
            <a:pPr lvl="1"/>
            <a:r>
              <a:rPr lang="en-US" b="1" dirty="0"/>
              <a:t>S</a:t>
            </a:r>
            <a:r>
              <a:rPr lang="en-US" b="1" dirty="0" smtClean="0"/>
              <a:t>upplied in adequate amounts in good-quality forage</a:t>
            </a:r>
            <a:endParaRPr lang="en-US" b="1" dirty="0"/>
          </a:p>
          <a:p>
            <a:endParaRPr lang="en-US" sz="1000" b="1" dirty="0"/>
          </a:p>
          <a:p>
            <a:r>
              <a:rPr lang="en-US" b="1" dirty="0"/>
              <a:t>Microbial synthesis of B</a:t>
            </a:r>
            <a:r>
              <a:rPr lang="en-US" b="1" baseline="-25000" dirty="0"/>
              <a:t>12</a:t>
            </a:r>
            <a:r>
              <a:rPr lang="en-US" b="1" dirty="0"/>
              <a:t> can </a:t>
            </a:r>
            <a:endParaRPr lang="en-US" b="1" dirty="0" smtClean="0"/>
          </a:p>
          <a:p>
            <a:pPr lvl="1"/>
            <a:r>
              <a:rPr lang="en-US" b="1" dirty="0" smtClean="0"/>
              <a:t>Typically </a:t>
            </a:r>
            <a:r>
              <a:rPr lang="en-US" b="1" dirty="0"/>
              <a:t>meet the nutritional needs</a:t>
            </a:r>
          </a:p>
          <a:p>
            <a:endParaRPr lang="en-US" sz="1000" b="1" dirty="0"/>
          </a:p>
          <a:p>
            <a:r>
              <a:rPr lang="en-US" b="1" dirty="0"/>
              <a:t>Synthesis of other B vitamins </a:t>
            </a:r>
            <a:endParaRPr lang="en-US" b="1" dirty="0" smtClean="0"/>
          </a:p>
          <a:p>
            <a:pPr lvl="1"/>
            <a:r>
              <a:rPr lang="en-US" b="1" dirty="0" smtClean="0"/>
              <a:t>Also </a:t>
            </a:r>
            <a:r>
              <a:rPr lang="en-US" b="1" dirty="0"/>
              <a:t>takes place</a:t>
            </a:r>
          </a:p>
          <a:p>
            <a:endParaRPr lang="en-US" sz="1000" b="1" dirty="0"/>
          </a:p>
          <a:p>
            <a:r>
              <a:rPr lang="en-US" b="1" dirty="0"/>
              <a:t>Mare’s milk provides necessary </a:t>
            </a:r>
            <a:endParaRPr lang="en-US" b="1" dirty="0" smtClean="0"/>
          </a:p>
          <a:p>
            <a:pPr lvl="1"/>
            <a:r>
              <a:rPr lang="en-US" b="1" dirty="0" smtClean="0"/>
              <a:t>B </a:t>
            </a:r>
            <a:r>
              <a:rPr lang="en-US" b="1" dirty="0"/>
              <a:t>vitamins to the foal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Thiamin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Synthesized in the S.I., </a:t>
            </a:r>
            <a:r>
              <a:rPr lang="en-US" b="1" dirty="0" err="1"/>
              <a:t>cecum</a:t>
            </a:r>
            <a:r>
              <a:rPr lang="en-US" b="1" dirty="0"/>
              <a:t>, and L.I.</a:t>
            </a:r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b="1" dirty="0"/>
              <a:t>May still require dietary </a:t>
            </a:r>
            <a:r>
              <a:rPr lang="en-US" b="1" dirty="0" smtClean="0"/>
              <a:t>thiamin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Important </a:t>
            </a:r>
            <a:r>
              <a:rPr lang="en-US" b="1" dirty="0"/>
              <a:t>in metabolism</a:t>
            </a:r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b="1" dirty="0"/>
              <a:t>Some plants as well as 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err="1"/>
              <a:t>C</a:t>
            </a:r>
            <a:r>
              <a:rPr lang="en-US" b="1" dirty="0" err="1" smtClean="0"/>
              <a:t>occidostats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/>
              <a:t>amprolium</a:t>
            </a:r>
            <a:r>
              <a:rPr lang="en-US" b="1" dirty="0"/>
              <a:t>) may tie up </a:t>
            </a:r>
            <a:r>
              <a:rPr lang="en-US" b="1" dirty="0" smtClean="0"/>
              <a:t>thiamin</a:t>
            </a:r>
          </a:p>
          <a:p>
            <a:pPr>
              <a:lnSpc>
                <a:spcPct val="90000"/>
              </a:lnSpc>
            </a:pPr>
            <a:endParaRPr lang="en-US" sz="1100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Requirements range from 3 to 5 </a:t>
            </a:r>
            <a:r>
              <a:rPr lang="en-US" b="1" dirty="0" smtClean="0"/>
              <a:t>ppm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Deficiencies </a:t>
            </a:r>
            <a:r>
              <a:rPr lang="en-US" b="1" dirty="0" smtClean="0"/>
              <a:t>would include anorexia and loss of </a:t>
            </a:r>
            <a:r>
              <a:rPr lang="en-US" b="1" dirty="0" smtClean="0"/>
              <a:t>weight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Toxicity </a:t>
            </a:r>
            <a:r>
              <a:rPr lang="en-US" b="1" dirty="0" smtClean="0"/>
              <a:t>is </a:t>
            </a:r>
            <a:r>
              <a:rPr lang="en-US" b="1" dirty="0" smtClean="0"/>
              <a:t>unlikely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Research </a:t>
            </a:r>
            <a:r>
              <a:rPr lang="en-US" b="1" dirty="0" smtClean="0"/>
              <a:t>has indicated may create a calming effect</a:t>
            </a:r>
          </a:p>
          <a:p>
            <a:pPr>
              <a:lnSpc>
                <a:spcPct val="90000"/>
              </a:lnSpc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Riboflavin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Synthesis in S.I., </a:t>
            </a:r>
            <a:r>
              <a:rPr lang="en-US" b="1" dirty="0" err="1"/>
              <a:t>cecum</a:t>
            </a:r>
            <a:r>
              <a:rPr lang="en-US" b="1" dirty="0"/>
              <a:t>, and L.I.</a:t>
            </a:r>
          </a:p>
          <a:p>
            <a:endParaRPr lang="en-US" sz="1000" b="1" dirty="0"/>
          </a:p>
          <a:p>
            <a:r>
              <a:rPr lang="en-US" b="1" dirty="0"/>
              <a:t>Requirements ~2ppm</a:t>
            </a:r>
          </a:p>
          <a:p>
            <a:endParaRPr lang="en-US" sz="1000" b="1" dirty="0"/>
          </a:p>
          <a:p>
            <a:r>
              <a:rPr lang="en-US" b="1" dirty="0" err="1" smtClean="0"/>
              <a:t>Invovled</a:t>
            </a:r>
            <a:r>
              <a:rPr lang="en-US" b="1" dirty="0" smtClean="0"/>
              <a:t>:</a:t>
            </a:r>
          </a:p>
          <a:p>
            <a:pPr lvl="1"/>
            <a:r>
              <a:rPr lang="en-US" b="1" dirty="0" smtClean="0"/>
              <a:t>ATP synthesis</a:t>
            </a:r>
          </a:p>
          <a:p>
            <a:pPr lvl="1"/>
            <a:r>
              <a:rPr lang="en-US" b="1" dirty="0" smtClean="0"/>
              <a:t>Drug metabolism</a:t>
            </a:r>
          </a:p>
          <a:p>
            <a:pPr lvl="1"/>
            <a:r>
              <a:rPr lang="en-US" b="1" dirty="0" smtClean="0"/>
              <a:t>Lipid metabolism</a:t>
            </a:r>
          </a:p>
          <a:p>
            <a:pPr lvl="1"/>
            <a:r>
              <a:rPr lang="en-US" b="1" dirty="0" smtClean="0"/>
              <a:t>Antioxidant defense mechanisms</a:t>
            </a:r>
          </a:p>
          <a:p>
            <a:pPr lvl="1"/>
            <a:endParaRPr lang="en-US" sz="1000" b="1" dirty="0"/>
          </a:p>
          <a:p>
            <a:r>
              <a:rPr lang="en-US" b="1" dirty="0"/>
              <a:t>No reports of deficiencies or toxicities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Niacin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b="1" dirty="0"/>
              <a:t>Generic term </a:t>
            </a:r>
            <a:r>
              <a:rPr lang="en-US" sz="2600" b="1" dirty="0" smtClean="0"/>
              <a:t>for: </a:t>
            </a:r>
            <a:endParaRPr lang="en-US" sz="2600" b="1" dirty="0" smtClean="0"/>
          </a:p>
          <a:p>
            <a:pPr lvl="1">
              <a:lnSpc>
                <a:spcPct val="80000"/>
              </a:lnSpc>
            </a:pPr>
            <a:r>
              <a:rPr lang="en-US" sz="2200" b="1" dirty="0" smtClean="0"/>
              <a:t>Nicotinic Acid</a:t>
            </a:r>
          </a:p>
          <a:p>
            <a:pPr lvl="1">
              <a:lnSpc>
                <a:spcPct val="80000"/>
              </a:lnSpc>
            </a:pPr>
            <a:r>
              <a:rPr lang="en-US" sz="2200" b="1" dirty="0" err="1" smtClean="0"/>
              <a:t>Nicotinamide</a:t>
            </a:r>
            <a:endParaRPr lang="en-US" sz="2200" b="1" dirty="0" smtClean="0"/>
          </a:p>
          <a:p>
            <a:pPr lvl="1">
              <a:lnSpc>
                <a:spcPct val="80000"/>
              </a:lnSpc>
            </a:pPr>
            <a:endParaRPr lang="en-US" sz="1000" b="1" dirty="0"/>
          </a:p>
          <a:p>
            <a:pPr>
              <a:lnSpc>
                <a:spcPct val="80000"/>
              </a:lnSpc>
            </a:pPr>
            <a:endParaRPr lang="en-US" sz="1000" b="1" dirty="0"/>
          </a:p>
          <a:p>
            <a:pPr>
              <a:lnSpc>
                <a:spcPct val="80000"/>
              </a:lnSpc>
            </a:pPr>
            <a:r>
              <a:rPr lang="en-US" sz="2600" b="1" dirty="0"/>
              <a:t>Thought to be synthesized by tryptophan</a:t>
            </a:r>
          </a:p>
          <a:p>
            <a:pPr>
              <a:lnSpc>
                <a:spcPct val="80000"/>
              </a:lnSpc>
            </a:pPr>
            <a:endParaRPr lang="en-US" sz="2600" b="1" dirty="0"/>
          </a:p>
          <a:p>
            <a:pPr>
              <a:lnSpc>
                <a:spcPct val="80000"/>
              </a:lnSpc>
            </a:pPr>
            <a:r>
              <a:rPr lang="en-US" sz="2600" b="1" dirty="0"/>
              <a:t>Also synthesized in G.I. tract</a:t>
            </a:r>
          </a:p>
          <a:p>
            <a:pPr>
              <a:lnSpc>
                <a:spcPct val="80000"/>
              </a:lnSpc>
            </a:pPr>
            <a:endParaRPr lang="en-US" sz="2600" b="1" dirty="0"/>
          </a:p>
          <a:p>
            <a:pPr>
              <a:lnSpc>
                <a:spcPct val="80000"/>
              </a:lnSpc>
            </a:pPr>
            <a:r>
              <a:rPr lang="en-US" sz="2600" b="1" dirty="0"/>
              <a:t>No requirements have been </a:t>
            </a:r>
            <a:r>
              <a:rPr lang="en-US" sz="2600" b="1" dirty="0" smtClean="0"/>
              <a:t>established</a:t>
            </a:r>
          </a:p>
          <a:p>
            <a:pPr lvl="1">
              <a:lnSpc>
                <a:spcPct val="80000"/>
              </a:lnSpc>
            </a:pPr>
            <a:r>
              <a:rPr lang="en-US" sz="2200" b="1" dirty="0" smtClean="0"/>
              <a:t>No </a:t>
            </a:r>
            <a:r>
              <a:rPr lang="en-US" sz="2200" b="1" dirty="0"/>
              <a:t>deficiencies or toxicities have been reported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Pantothenic</a:t>
            </a:r>
            <a:r>
              <a:rPr lang="en-US" b="1" dirty="0"/>
              <a:t> Acid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Also synthesized in G.I. tract</a:t>
            </a:r>
          </a:p>
          <a:p>
            <a:endParaRPr lang="en-US" sz="1000" b="1" dirty="0"/>
          </a:p>
          <a:p>
            <a:r>
              <a:rPr lang="en-US" b="1" dirty="0"/>
              <a:t>No dietary requirements</a:t>
            </a:r>
          </a:p>
          <a:p>
            <a:endParaRPr lang="en-US" sz="1000" b="1" dirty="0"/>
          </a:p>
          <a:p>
            <a:r>
              <a:rPr lang="en-US" b="1" dirty="0"/>
              <a:t>No deficiencies or excesses have been reported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Vitamin B</a:t>
            </a:r>
            <a:r>
              <a:rPr lang="en-US" b="1" baseline="-25000" dirty="0"/>
              <a:t>6</a:t>
            </a:r>
            <a:endParaRPr lang="en-US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Generic term for: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Pyridoxine</a:t>
            </a:r>
          </a:p>
          <a:p>
            <a:pPr lvl="1">
              <a:lnSpc>
                <a:spcPct val="90000"/>
              </a:lnSpc>
            </a:pPr>
            <a:r>
              <a:rPr lang="en-US" sz="2400" b="1" dirty="0" err="1"/>
              <a:t>Pyridoxal</a:t>
            </a:r>
            <a:endParaRPr lang="en-US" sz="2400" b="1" dirty="0"/>
          </a:p>
          <a:p>
            <a:pPr lvl="1">
              <a:lnSpc>
                <a:spcPct val="90000"/>
              </a:lnSpc>
            </a:pPr>
            <a:r>
              <a:rPr lang="en-US" sz="2400" b="1" dirty="0" err="1"/>
              <a:t>Pyridoxamine</a:t>
            </a:r>
            <a:endParaRPr lang="en-US" sz="2400" b="1" dirty="0"/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sz="2800" b="1" dirty="0"/>
              <a:t>Synthesized in the G.I. tract</a:t>
            </a:r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sz="2800" b="1" dirty="0"/>
              <a:t>No dietary requirements</a:t>
            </a:r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sz="2800" b="1" dirty="0"/>
              <a:t>No deficiencies or excesses reported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Biotin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Synthesized in G. I. </a:t>
            </a:r>
            <a:r>
              <a:rPr lang="en-US" b="1" dirty="0" smtClean="0"/>
              <a:t>Tract</a:t>
            </a:r>
            <a:endParaRPr lang="en-US" b="1" dirty="0"/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b="1" dirty="0"/>
              <a:t>No dietary requirements</a:t>
            </a:r>
          </a:p>
          <a:p>
            <a:pPr>
              <a:lnSpc>
                <a:spcPct val="90000"/>
              </a:lnSpc>
            </a:pPr>
            <a:endParaRPr lang="en-US" sz="1200" b="1" dirty="0"/>
          </a:p>
          <a:p>
            <a:pPr>
              <a:lnSpc>
                <a:spcPct val="90000"/>
              </a:lnSpc>
            </a:pPr>
            <a:r>
              <a:rPr lang="en-US" b="1" dirty="0"/>
              <a:t>Reports of improved hoof health 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When </a:t>
            </a:r>
            <a:r>
              <a:rPr lang="en-US" b="1" dirty="0"/>
              <a:t>fed 10 to 30 mg/d</a:t>
            </a:r>
          </a:p>
          <a:p>
            <a:pPr>
              <a:lnSpc>
                <a:spcPct val="90000"/>
              </a:lnSpc>
            </a:pPr>
            <a:endParaRPr lang="en-US" sz="1200" b="1" dirty="0"/>
          </a:p>
          <a:p>
            <a:pPr>
              <a:lnSpc>
                <a:spcPct val="90000"/>
              </a:lnSpc>
            </a:pPr>
            <a:r>
              <a:rPr lang="en-US" b="1" dirty="0"/>
              <a:t>Deficiencies may lead to 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Poor </a:t>
            </a:r>
            <a:r>
              <a:rPr lang="en-US" b="1" dirty="0"/>
              <a:t>hooves</a:t>
            </a:r>
          </a:p>
          <a:p>
            <a:pPr>
              <a:lnSpc>
                <a:spcPct val="90000"/>
              </a:lnSpc>
            </a:pPr>
            <a:endParaRPr lang="en-US" sz="1200" b="1" dirty="0"/>
          </a:p>
          <a:p>
            <a:pPr>
              <a:lnSpc>
                <a:spcPct val="90000"/>
              </a:lnSpc>
            </a:pPr>
            <a:r>
              <a:rPr lang="en-US" b="1" dirty="0"/>
              <a:t>No excess levels reported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What Affects Requirements?</a:t>
            </a:r>
            <a:endParaRPr lang="en-US" b="1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lvl="1" eaLnBrk="1" hangingPunct="1">
              <a:defRPr/>
            </a:pPr>
            <a:r>
              <a:rPr lang="en-US" sz="2200" b="1" dirty="0" smtClean="0"/>
              <a:t>Age</a:t>
            </a:r>
          </a:p>
          <a:p>
            <a:pPr lvl="1" eaLnBrk="1" hangingPunct="1">
              <a:defRPr/>
            </a:pPr>
            <a:endParaRPr lang="en-US" sz="1000" b="1" dirty="0" smtClean="0"/>
          </a:p>
          <a:p>
            <a:pPr lvl="1" eaLnBrk="1" hangingPunct="1">
              <a:defRPr/>
            </a:pPr>
            <a:r>
              <a:rPr lang="en-US" sz="2200" b="1" dirty="0" smtClean="0"/>
              <a:t>Stage of Production</a:t>
            </a:r>
          </a:p>
          <a:p>
            <a:pPr lvl="1" eaLnBrk="1" hangingPunct="1">
              <a:defRPr/>
            </a:pPr>
            <a:endParaRPr lang="en-US" sz="1000" b="1" dirty="0" smtClean="0"/>
          </a:p>
          <a:p>
            <a:pPr lvl="1" eaLnBrk="1" hangingPunct="1">
              <a:defRPr/>
            </a:pPr>
            <a:r>
              <a:rPr lang="en-US" sz="2200" b="1" dirty="0" smtClean="0"/>
              <a:t>Variety of stresses including</a:t>
            </a:r>
            <a:r>
              <a:rPr lang="en-US" sz="2200" b="1" dirty="0" smtClean="0"/>
              <a:t>:</a:t>
            </a:r>
            <a:endParaRPr lang="en-US" sz="1000" b="1" dirty="0" smtClean="0"/>
          </a:p>
          <a:p>
            <a:pPr lvl="2" eaLnBrk="1" hangingPunct="1">
              <a:defRPr/>
            </a:pPr>
            <a:r>
              <a:rPr lang="en-US" sz="2000" b="1" dirty="0" smtClean="0"/>
              <a:t>Gastrointestinal </a:t>
            </a:r>
            <a:r>
              <a:rPr lang="en-US" sz="2000" b="1" dirty="0" smtClean="0"/>
              <a:t>Infections</a:t>
            </a:r>
            <a:endParaRPr lang="en-US" sz="2000" b="1" dirty="0" smtClean="0"/>
          </a:p>
          <a:p>
            <a:pPr lvl="2" eaLnBrk="1" hangingPunct="1">
              <a:defRPr/>
            </a:pPr>
            <a:r>
              <a:rPr lang="en-US" sz="2000" b="1" dirty="0" smtClean="0"/>
              <a:t>Intense Muscular Exercise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Folacin</a:t>
            </a:r>
            <a:endParaRPr lang="en-US" b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Generic term for Folic Acid</a:t>
            </a:r>
          </a:p>
          <a:p>
            <a:endParaRPr lang="en-US" sz="1000" b="1" dirty="0"/>
          </a:p>
          <a:p>
            <a:r>
              <a:rPr lang="en-US" b="1" dirty="0"/>
              <a:t>Synthesized in G.I. tract</a:t>
            </a:r>
          </a:p>
          <a:p>
            <a:endParaRPr lang="en-US" sz="1000" b="1" dirty="0"/>
          </a:p>
          <a:p>
            <a:r>
              <a:rPr lang="en-US" b="1" dirty="0"/>
              <a:t>Deficiencies and excesses have not described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 12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Cyanocobalamin</a:t>
            </a:r>
            <a:endParaRPr lang="en-US" b="1" dirty="0"/>
          </a:p>
          <a:p>
            <a:endParaRPr lang="en-US" sz="1000" b="1" dirty="0"/>
          </a:p>
          <a:p>
            <a:r>
              <a:rPr lang="en-US" b="1" dirty="0"/>
              <a:t>Synthesis with presence of </a:t>
            </a:r>
            <a:endParaRPr lang="en-US" b="1" dirty="0" smtClean="0"/>
          </a:p>
          <a:p>
            <a:pPr lvl="1"/>
            <a:r>
              <a:rPr lang="en-US" b="1" dirty="0" smtClean="0"/>
              <a:t>Cobalt </a:t>
            </a:r>
            <a:r>
              <a:rPr lang="en-US" b="1" dirty="0"/>
              <a:t>by </a:t>
            </a:r>
            <a:r>
              <a:rPr lang="en-US" b="1" dirty="0" err="1"/>
              <a:t>microflora</a:t>
            </a:r>
            <a:endParaRPr lang="en-US" b="1" dirty="0"/>
          </a:p>
          <a:p>
            <a:endParaRPr lang="en-US" sz="1000" b="1" dirty="0"/>
          </a:p>
          <a:p>
            <a:r>
              <a:rPr lang="en-US" b="1" dirty="0"/>
              <a:t>Deficiency has not been described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Ascorbic Acid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Also known as </a:t>
            </a:r>
            <a:endParaRPr lang="en-US" b="1" dirty="0" smtClean="0"/>
          </a:p>
          <a:p>
            <a:pPr lvl="1"/>
            <a:r>
              <a:rPr lang="en-US" b="1" dirty="0" smtClean="0"/>
              <a:t>Vitamin </a:t>
            </a:r>
            <a:r>
              <a:rPr lang="en-US" b="1" dirty="0"/>
              <a:t>C</a:t>
            </a:r>
          </a:p>
          <a:p>
            <a:endParaRPr lang="en-US" sz="1000" b="1" dirty="0"/>
          </a:p>
          <a:p>
            <a:r>
              <a:rPr lang="en-US" b="1" dirty="0"/>
              <a:t>Thought to be synthesized </a:t>
            </a:r>
            <a:r>
              <a:rPr lang="en-US" b="1" dirty="0" smtClean="0"/>
              <a:t>from glucose</a:t>
            </a:r>
          </a:p>
          <a:p>
            <a:pPr lvl="1"/>
            <a:r>
              <a:rPr lang="en-US" b="1" dirty="0" smtClean="0"/>
              <a:t>In </a:t>
            </a:r>
            <a:r>
              <a:rPr lang="en-US" b="1" dirty="0"/>
              <a:t>the body of the horse</a:t>
            </a:r>
          </a:p>
          <a:p>
            <a:endParaRPr lang="en-US" sz="1000" b="1" dirty="0"/>
          </a:p>
          <a:p>
            <a:r>
              <a:rPr lang="en-US" b="1" dirty="0"/>
              <a:t>No reports of deficiencies or excesses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Need for supplemental vitamins depends </a:t>
            </a:r>
            <a:r>
              <a:rPr lang="en-US" b="1" dirty="0" smtClean="0"/>
              <a:t>on what?</a:t>
            </a:r>
            <a:endParaRPr lang="en-US" sz="1000" b="1" dirty="0" smtClean="0"/>
          </a:p>
          <a:p>
            <a:pPr lvl="1" eaLnBrk="1" hangingPunct="1">
              <a:defRPr/>
            </a:pPr>
            <a:r>
              <a:rPr lang="en-US" b="1" dirty="0" smtClean="0"/>
              <a:t>Type and quality of </a:t>
            </a:r>
            <a:r>
              <a:rPr lang="en-US" b="1" dirty="0" smtClean="0"/>
              <a:t>diet</a:t>
            </a:r>
            <a:endParaRPr lang="en-US" sz="1000" b="1" dirty="0" smtClean="0"/>
          </a:p>
          <a:p>
            <a:pPr lvl="1" eaLnBrk="1" hangingPunct="1">
              <a:defRPr/>
            </a:pPr>
            <a:r>
              <a:rPr lang="en-US" b="1" dirty="0" smtClean="0"/>
              <a:t>Amount of microbial vitamin synthesis in the digestive </a:t>
            </a:r>
            <a:r>
              <a:rPr lang="en-US" b="1" dirty="0" smtClean="0"/>
              <a:t>tract</a:t>
            </a:r>
            <a:endParaRPr lang="en-US" sz="1000" b="1" dirty="0" smtClean="0"/>
          </a:p>
          <a:p>
            <a:pPr lvl="1" eaLnBrk="1" hangingPunct="1">
              <a:defRPr/>
            </a:pPr>
            <a:r>
              <a:rPr lang="en-US" b="1" dirty="0" smtClean="0"/>
              <a:t>Extent of vitamin absorption from the site of </a:t>
            </a:r>
            <a:r>
              <a:rPr lang="en-US" b="1" dirty="0" smtClean="0"/>
              <a:t>synthesis</a:t>
            </a:r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r>
              <a:rPr lang="en-US" b="1" dirty="0" smtClean="0"/>
              <a:t>Horses </a:t>
            </a:r>
            <a:r>
              <a:rPr lang="en-US" b="1" dirty="0"/>
              <a:t>grazing high-quality </a:t>
            </a:r>
            <a:r>
              <a:rPr lang="en-US" b="1" dirty="0" smtClean="0"/>
              <a:t>pastures </a:t>
            </a:r>
          </a:p>
          <a:p>
            <a:pPr lvl="1">
              <a:defRPr/>
            </a:pPr>
            <a:r>
              <a:rPr lang="en-US" b="1" dirty="0"/>
              <a:t>N</a:t>
            </a:r>
            <a:r>
              <a:rPr lang="en-US" b="1" dirty="0" smtClean="0"/>
              <a:t>eed </a:t>
            </a:r>
            <a:r>
              <a:rPr lang="en-US" b="1" dirty="0"/>
              <a:t>little or none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b="1" dirty="0"/>
              <a:t>Forages are a rich source of most </a:t>
            </a:r>
          </a:p>
          <a:p>
            <a:pPr lvl="1">
              <a:defRPr/>
            </a:pPr>
            <a:r>
              <a:rPr lang="en-US" b="1" dirty="0"/>
              <a:t>Fat and water-soluble vitamins</a:t>
            </a:r>
          </a:p>
          <a:p>
            <a:pPr lvl="1" eaLnBrk="1" hangingPunct="1"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smtClean="0"/>
              <a:t>Fat-Soluble Vitamins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A, D, E, and K</a:t>
            </a:r>
          </a:p>
          <a:p>
            <a:pPr eaLnBrk="1" hangingPunct="1">
              <a:defRPr/>
            </a:pPr>
            <a:endParaRPr lang="en-US" sz="2000" b="1" dirty="0" smtClean="0"/>
          </a:p>
          <a:p>
            <a:pPr>
              <a:defRPr/>
            </a:pPr>
            <a:r>
              <a:rPr lang="en-US" b="1" dirty="0"/>
              <a:t>Generally expressed in International Units (IU)</a:t>
            </a:r>
          </a:p>
          <a:p>
            <a:pPr eaLnBrk="1" hangingPunct="1">
              <a:defRPr/>
            </a:pPr>
            <a:endParaRPr lang="en-US" sz="2000" b="1" dirty="0" smtClean="0"/>
          </a:p>
          <a:p>
            <a:pPr eaLnBrk="1" hangingPunct="1">
              <a:defRPr/>
            </a:pPr>
            <a:r>
              <a:rPr lang="en-US" b="1" dirty="0" smtClean="0"/>
              <a:t>Diseases </a:t>
            </a:r>
            <a:r>
              <a:rPr lang="en-US" b="1" dirty="0" smtClean="0"/>
              <a:t>that interfere with fat absorption also </a:t>
            </a:r>
          </a:p>
          <a:p>
            <a:pPr lvl="1">
              <a:defRPr/>
            </a:pPr>
            <a:r>
              <a:rPr lang="en-US" b="1" dirty="0" smtClean="0"/>
              <a:t>Affect these vitamins</a:t>
            </a:r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r>
              <a:rPr lang="en-US" b="1" dirty="0" smtClean="0"/>
              <a:t>Mineral oil may also affect undesirable losses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 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b="1" dirty="0" smtClean="0">
                <a:cs typeface="Arial" charset="0"/>
              </a:rPr>
              <a:t>β</a:t>
            </a:r>
            <a:r>
              <a:rPr lang="en-US" b="1" dirty="0" smtClean="0">
                <a:cs typeface="Arial" charset="0"/>
              </a:rPr>
              <a:t>-</a:t>
            </a:r>
            <a:r>
              <a:rPr lang="en-US" b="1" dirty="0" smtClean="0">
                <a:cs typeface="Arial" charset="0"/>
              </a:rPr>
              <a:t>carotene</a:t>
            </a:r>
            <a:endParaRPr lang="en-US" b="1" dirty="0">
              <a:cs typeface="Arial" charset="0"/>
            </a:endParaRPr>
          </a:p>
          <a:p>
            <a:pPr lvl="1">
              <a:defRPr/>
            </a:pPr>
            <a:r>
              <a:rPr lang="en-US" b="1" dirty="0" smtClean="0">
                <a:cs typeface="Arial" charset="0"/>
              </a:rPr>
              <a:t>Biologically active molecule</a:t>
            </a:r>
            <a:endParaRPr lang="en-US" b="1" dirty="0" smtClean="0">
              <a:cs typeface="Arial" charset="0"/>
            </a:endParaRPr>
          </a:p>
          <a:p>
            <a:pPr eaLnBrk="1" hangingPunct="1">
              <a:defRPr/>
            </a:pPr>
            <a:endParaRPr lang="en-US" sz="1000" b="1" dirty="0" smtClean="0">
              <a:cs typeface="Arial" charset="0"/>
            </a:endParaRPr>
          </a:p>
          <a:p>
            <a:pPr eaLnBrk="1" hangingPunct="1">
              <a:defRPr/>
            </a:pPr>
            <a:r>
              <a:rPr lang="en-US" b="1" dirty="0">
                <a:cs typeface="Arial" charset="0"/>
              </a:rPr>
              <a:t>I</a:t>
            </a:r>
            <a:r>
              <a:rPr lang="en-US" b="1" dirty="0" smtClean="0">
                <a:cs typeface="Arial" charset="0"/>
              </a:rPr>
              <a:t>mportant for: </a:t>
            </a:r>
            <a:endParaRPr lang="en-US" b="1" dirty="0">
              <a:cs typeface="Arial" charset="0"/>
            </a:endParaRPr>
          </a:p>
          <a:p>
            <a:pPr lvl="1">
              <a:defRPr/>
            </a:pPr>
            <a:r>
              <a:rPr lang="en-US" b="1" dirty="0" smtClean="0">
                <a:cs typeface="Arial" charset="0"/>
              </a:rPr>
              <a:t>Vision</a:t>
            </a:r>
          </a:p>
          <a:p>
            <a:pPr lvl="1">
              <a:defRPr/>
            </a:pPr>
            <a:r>
              <a:rPr lang="en-US" b="1" dirty="0"/>
              <a:t>E</a:t>
            </a:r>
            <a:r>
              <a:rPr lang="en-US" b="1" dirty="0" smtClean="0"/>
              <a:t>pithelial </a:t>
            </a:r>
            <a:r>
              <a:rPr lang="en-US" b="1" dirty="0"/>
              <a:t>cell </a:t>
            </a:r>
            <a:r>
              <a:rPr lang="en-US" b="1" dirty="0" smtClean="0"/>
              <a:t>development</a:t>
            </a:r>
          </a:p>
          <a:p>
            <a:pPr lvl="1">
              <a:defRPr/>
            </a:pPr>
            <a:r>
              <a:rPr lang="en-US" b="1" dirty="0"/>
              <a:t>Bone remodeling in the growing </a:t>
            </a:r>
            <a:r>
              <a:rPr lang="en-US" b="1" dirty="0" smtClean="0"/>
              <a:t>horse</a:t>
            </a:r>
          </a:p>
          <a:p>
            <a:pPr lvl="1">
              <a:defRPr/>
            </a:pPr>
            <a:endParaRPr lang="en-US" sz="1000" b="1" dirty="0"/>
          </a:p>
          <a:p>
            <a:pPr>
              <a:lnSpc>
                <a:spcPct val="90000"/>
              </a:lnSpc>
              <a:defRPr/>
            </a:pPr>
            <a:r>
              <a:rPr lang="en-US" b="1" dirty="0">
                <a:cs typeface="Arial" charset="0"/>
              </a:rPr>
              <a:t>H</a:t>
            </a:r>
            <a:r>
              <a:rPr lang="en-US" b="1" dirty="0" smtClean="0">
                <a:cs typeface="Arial" charset="0"/>
              </a:rPr>
              <a:t>ighest concentrations found in: </a:t>
            </a:r>
          </a:p>
          <a:p>
            <a:pPr lvl="1">
              <a:lnSpc>
                <a:spcPct val="90000"/>
              </a:lnSpc>
              <a:defRPr/>
            </a:pPr>
            <a:r>
              <a:rPr lang="en-US" b="1" dirty="0" smtClean="0">
                <a:cs typeface="Arial" charset="0"/>
              </a:rPr>
              <a:t>Green </a:t>
            </a:r>
            <a:r>
              <a:rPr lang="en-US" b="1" dirty="0">
                <a:cs typeface="Arial" charset="0"/>
              </a:rPr>
              <a:t>forage and yellow corn</a:t>
            </a:r>
            <a:endParaRPr lang="el-GR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 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Carotenes slowly </a:t>
            </a:r>
            <a:r>
              <a:rPr lang="en-US" b="1" dirty="0" smtClean="0"/>
              <a:t>destroyed </a:t>
            </a:r>
            <a:r>
              <a:rPr lang="en-US" b="1" dirty="0" smtClean="0"/>
              <a:t>by: </a:t>
            </a:r>
            <a:endParaRPr lang="en-US" b="1" dirty="0" smtClean="0"/>
          </a:p>
          <a:p>
            <a:pPr lvl="1">
              <a:lnSpc>
                <a:spcPct val="90000"/>
              </a:lnSpc>
              <a:defRPr/>
            </a:pPr>
            <a:r>
              <a:rPr lang="en-US" b="1" dirty="0" smtClean="0"/>
              <a:t>Light and heat</a:t>
            </a:r>
          </a:p>
          <a:p>
            <a:pPr lvl="1">
              <a:lnSpc>
                <a:spcPct val="90000"/>
              </a:lnSpc>
              <a:defRPr/>
            </a:pPr>
            <a:r>
              <a:rPr lang="en-US" b="1" dirty="0" smtClean="0"/>
              <a:t>Therefore, sun-cured hay is lower than fresh forage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2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Stored hay gradually </a:t>
            </a:r>
          </a:p>
          <a:p>
            <a:pPr lvl="1">
              <a:lnSpc>
                <a:spcPct val="90000"/>
              </a:lnSpc>
              <a:defRPr/>
            </a:pPr>
            <a:r>
              <a:rPr lang="en-US" b="1" dirty="0" smtClean="0"/>
              <a:t>Declines in carotene concentrations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2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Pasture provides tremendous more carotenes </a:t>
            </a:r>
            <a:r>
              <a:rPr lang="en-US" b="1" dirty="0" smtClean="0"/>
              <a:t>than</a:t>
            </a:r>
            <a:endParaRPr lang="en-US" b="1" dirty="0" smtClean="0"/>
          </a:p>
          <a:p>
            <a:pPr lvl="1">
              <a:lnSpc>
                <a:spcPct val="90000"/>
              </a:lnSpc>
              <a:defRPr/>
            </a:pPr>
            <a:r>
              <a:rPr lang="en-US" b="1" dirty="0" smtClean="0"/>
              <a:t>U.S. #1 </a:t>
            </a:r>
            <a:r>
              <a:rPr lang="en-US" b="1" dirty="0" smtClean="0"/>
              <a:t>hay</a:t>
            </a:r>
          </a:p>
          <a:p>
            <a:pPr lvl="1">
              <a:lnSpc>
                <a:spcPct val="90000"/>
              </a:lnSpc>
              <a:defRPr/>
            </a:pPr>
            <a:endParaRPr lang="en-US" sz="1200" b="1" dirty="0" smtClean="0"/>
          </a:p>
          <a:p>
            <a:pPr>
              <a:defRPr/>
            </a:pPr>
            <a:r>
              <a:rPr lang="en-US" b="1" dirty="0"/>
              <a:t>Conversion of carotene to Vitamin A occurs in </a:t>
            </a:r>
          </a:p>
          <a:p>
            <a:pPr lvl="1">
              <a:defRPr/>
            </a:pPr>
            <a:r>
              <a:rPr lang="en-US" b="1" dirty="0"/>
              <a:t>Small Intestine</a:t>
            </a:r>
          </a:p>
          <a:p>
            <a:pPr lvl="1">
              <a:lnSpc>
                <a:spcPct val="90000"/>
              </a:lnSpc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 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/>
              <a:t>Requirements </a:t>
            </a:r>
            <a:r>
              <a:rPr lang="en-US" b="1" dirty="0" smtClean="0"/>
              <a:t>are uncertain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r>
              <a:rPr lang="en-US" b="1" dirty="0" smtClean="0"/>
              <a:t>Good quality pasture and/or hay should </a:t>
            </a:r>
          </a:p>
          <a:p>
            <a:pPr lvl="1">
              <a:defRPr/>
            </a:pPr>
            <a:r>
              <a:rPr lang="en-US" b="1" dirty="0" smtClean="0"/>
              <a:t>Meet </a:t>
            </a:r>
            <a:r>
              <a:rPr lang="en-US" b="1" dirty="0" smtClean="0"/>
              <a:t>requirements</a:t>
            </a:r>
          </a:p>
          <a:p>
            <a:pPr lvl="1">
              <a:defRPr/>
            </a:pPr>
            <a:endParaRPr lang="en-US" b="1" dirty="0" smtClean="0"/>
          </a:p>
          <a:p>
            <a:pPr>
              <a:defRPr/>
            </a:pPr>
            <a:r>
              <a:rPr lang="en-US" b="1" dirty="0"/>
              <a:t>Deficiencies include:</a:t>
            </a:r>
          </a:p>
          <a:p>
            <a:pPr lvl="1">
              <a:defRPr/>
            </a:pPr>
            <a:r>
              <a:rPr lang="en-US" b="1" dirty="0"/>
              <a:t>Night blindness</a:t>
            </a:r>
          </a:p>
          <a:p>
            <a:pPr lvl="1">
              <a:defRPr/>
            </a:pPr>
            <a:r>
              <a:rPr lang="en-US" b="1" dirty="0" err="1" smtClean="0"/>
              <a:t>Hyperkeratinization</a:t>
            </a:r>
            <a:r>
              <a:rPr lang="en-US" b="1" dirty="0" smtClean="0"/>
              <a:t> </a:t>
            </a:r>
            <a:r>
              <a:rPr lang="en-US" b="1" dirty="0"/>
              <a:t>of the cornea and skin</a:t>
            </a:r>
          </a:p>
          <a:p>
            <a:pPr lvl="1">
              <a:defRPr/>
            </a:pPr>
            <a:r>
              <a:rPr lang="en-US" b="1" dirty="0"/>
              <a:t>Anorexia</a:t>
            </a:r>
          </a:p>
          <a:p>
            <a:pPr lvl="1">
              <a:defRPr/>
            </a:pPr>
            <a:r>
              <a:rPr lang="en-US" b="1" dirty="0"/>
              <a:t>Poor growth</a:t>
            </a:r>
          </a:p>
          <a:p>
            <a:pPr lvl="1">
              <a:defRPr/>
            </a:pPr>
            <a:r>
              <a:rPr lang="en-US" b="1" dirty="0"/>
              <a:t>Respiratory infections</a:t>
            </a:r>
          </a:p>
          <a:p>
            <a:pPr eaLnBrk="1" hangingPunct="1"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 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610600" cy="457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/>
              <a:t>Two primary active compounds found in </a:t>
            </a:r>
            <a:r>
              <a:rPr lang="en-US" b="1" dirty="0" smtClean="0"/>
              <a:t>nature:</a:t>
            </a:r>
            <a:endParaRPr lang="en-US" b="1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lvl="1">
              <a:defRPr/>
            </a:pPr>
            <a:r>
              <a:rPr lang="en-US" sz="2200" b="1" dirty="0" smtClean="0"/>
              <a:t>D</a:t>
            </a:r>
            <a:r>
              <a:rPr lang="en-US" sz="2200" b="1" baseline="-25000" dirty="0" smtClean="0"/>
              <a:t>2</a:t>
            </a:r>
            <a:r>
              <a:rPr lang="en-US" sz="2200" b="1" dirty="0" smtClean="0"/>
              <a:t> (</a:t>
            </a:r>
            <a:r>
              <a:rPr lang="en-US" sz="2200" b="1" dirty="0" err="1" smtClean="0"/>
              <a:t>ergocalciferol</a:t>
            </a:r>
            <a:r>
              <a:rPr lang="en-US" sz="2200" b="1" dirty="0" smtClean="0"/>
              <a:t>)</a:t>
            </a:r>
            <a:r>
              <a:rPr lang="en-US" b="1" dirty="0" smtClean="0"/>
              <a:t>	</a:t>
            </a:r>
            <a:endParaRPr lang="en-US" sz="600" b="1" dirty="0" smtClean="0"/>
          </a:p>
          <a:p>
            <a:pPr lvl="2">
              <a:defRPr/>
            </a:pPr>
            <a:r>
              <a:rPr lang="en-US" sz="2000" b="1" dirty="0" smtClean="0"/>
              <a:t>Result of ultraviolet irradiation of </a:t>
            </a:r>
            <a:r>
              <a:rPr lang="en-US" sz="2000" b="1" dirty="0" err="1" smtClean="0"/>
              <a:t>ergosterol</a:t>
            </a:r>
            <a:endParaRPr lang="en-US" sz="2000" b="1" dirty="0"/>
          </a:p>
          <a:p>
            <a:pPr lvl="3">
              <a:defRPr/>
            </a:pPr>
            <a:r>
              <a:rPr lang="en-US" sz="1800" b="1" dirty="0" smtClean="0"/>
              <a:t>Synthesized </a:t>
            </a:r>
            <a:r>
              <a:rPr lang="en-US" sz="1800" b="1" dirty="0" smtClean="0"/>
              <a:t>by </a:t>
            </a:r>
            <a:r>
              <a:rPr lang="en-US" sz="1800" b="1" dirty="0" smtClean="0"/>
              <a:t>plants</a:t>
            </a:r>
            <a:endParaRPr lang="en-US" sz="1800" b="1" dirty="0"/>
          </a:p>
          <a:p>
            <a:pPr lvl="3">
              <a:defRPr/>
            </a:pPr>
            <a:r>
              <a:rPr lang="en-US" sz="1800" b="1" dirty="0" smtClean="0"/>
              <a:t>Only found after </a:t>
            </a:r>
            <a:r>
              <a:rPr lang="en-US" sz="1800" b="1" dirty="0" smtClean="0"/>
              <a:t>they have been cut and exposed to </a:t>
            </a:r>
            <a:r>
              <a:rPr lang="en-US" sz="1800" b="1" dirty="0" smtClean="0"/>
              <a:t>sunlight</a:t>
            </a:r>
          </a:p>
          <a:p>
            <a:pPr lvl="2">
              <a:defRPr/>
            </a:pPr>
            <a:endParaRPr lang="en-US" b="1" dirty="0" smtClean="0"/>
          </a:p>
          <a:p>
            <a:pPr lvl="1">
              <a:defRPr/>
            </a:pPr>
            <a:r>
              <a:rPr lang="en-US" sz="2200" b="1" dirty="0"/>
              <a:t>D</a:t>
            </a:r>
            <a:r>
              <a:rPr lang="en-US" sz="2200" b="1" baseline="-25000" dirty="0"/>
              <a:t>3</a:t>
            </a:r>
            <a:r>
              <a:rPr lang="en-US" sz="2200" b="1" dirty="0"/>
              <a:t> (</a:t>
            </a:r>
            <a:r>
              <a:rPr lang="en-US" sz="2200" b="1" dirty="0" err="1"/>
              <a:t>cholecalciferol</a:t>
            </a:r>
            <a:r>
              <a:rPr lang="en-US" sz="2200" b="1" dirty="0" smtClean="0"/>
              <a:t>)</a:t>
            </a:r>
            <a:endParaRPr lang="en-US" sz="2200" b="1" dirty="0"/>
          </a:p>
          <a:p>
            <a:pPr lvl="2">
              <a:defRPr/>
            </a:pPr>
            <a:r>
              <a:rPr lang="en-US" sz="2000" b="1" dirty="0"/>
              <a:t>Result from the UV irradiation of </a:t>
            </a:r>
            <a:r>
              <a:rPr lang="en-US" sz="2000" b="1" dirty="0" smtClean="0"/>
              <a:t>7-dehydrocholesterol</a:t>
            </a:r>
            <a:endParaRPr lang="en-US" sz="2000" b="1" dirty="0"/>
          </a:p>
          <a:p>
            <a:pPr lvl="2">
              <a:defRPr/>
            </a:pPr>
            <a:r>
              <a:rPr lang="en-US" sz="2000" b="1" dirty="0"/>
              <a:t>Synthesized by the tissues of the </a:t>
            </a:r>
            <a:r>
              <a:rPr lang="en-US" sz="2000" b="1" dirty="0" smtClean="0"/>
              <a:t>horse</a:t>
            </a:r>
            <a:endParaRPr lang="en-US" sz="2000" b="1" dirty="0"/>
          </a:p>
          <a:p>
            <a:pPr lvl="2">
              <a:defRPr/>
            </a:pPr>
            <a:r>
              <a:rPr lang="en-US" sz="2000" b="1" dirty="0"/>
              <a:t>Present in the skin</a:t>
            </a:r>
          </a:p>
          <a:p>
            <a:pPr lvl="2"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Vitamin 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/>
              <a:t>Maintains calcium </a:t>
            </a:r>
            <a:r>
              <a:rPr lang="en-US" b="1" dirty="0" smtClean="0"/>
              <a:t>homeostasis</a:t>
            </a:r>
          </a:p>
          <a:p>
            <a:pPr eaLnBrk="1" hangingPunct="1">
              <a:defRPr/>
            </a:pPr>
            <a:endParaRPr lang="en-US" sz="2000" b="1" dirty="0" smtClean="0"/>
          </a:p>
          <a:p>
            <a:pPr eaLnBrk="1" hangingPunct="1">
              <a:defRPr/>
            </a:pPr>
            <a:r>
              <a:rPr lang="en-US" b="1" dirty="0" smtClean="0"/>
              <a:t>Requirements </a:t>
            </a:r>
            <a:r>
              <a:rPr lang="en-US" b="1" dirty="0" smtClean="0"/>
              <a:t>have </a:t>
            </a:r>
            <a:r>
              <a:rPr lang="en-US" b="1" dirty="0" smtClean="0"/>
              <a:t>not been </a:t>
            </a:r>
            <a:r>
              <a:rPr lang="en-US" b="1" dirty="0" smtClean="0"/>
              <a:t>established</a:t>
            </a:r>
            <a:endParaRPr lang="en-US" sz="1000" b="1" dirty="0" smtClean="0"/>
          </a:p>
          <a:p>
            <a:pPr lvl="1" eaLnBrk="1" hangingPunct="1">
              <a:defRPr/>
            </a:pPr>
            <a:r>
              <a:rPr lang="en-US" b="1" dirty="0" smtClean="0"/>
              <a:t>Deficiencies unlikely</a:t>
            </a:r>
            <a:endParaRPr lang="en-US" b="1" dirty="0" smtClean="0"/>
          </a:p>
          <a:p>
            <a:pPr marL="114300" indent="0" eaLnBrk="1" hangingPunct="1">
              <a:buNone/>
              <a:defRPr/>
            </a:pPr>
            <a:endParaRPr lang="en-US" sz="2000" b="1" dirty="0" smtClean="0"/>
          </a:p>
          <a:p>
            <a:pPr eaLnBrk="1" hangingPunct="1">
              <a:defRPr/>
            </a:pPr>
            <a:r>
              <a:rPr lang="en-US" b="1" dirty="0" smtClean="0"/>
              <a:t>Supplements have shown to </a:t>
            </a:r>
            <a:r>
              <a:rPr lang="en-US" b="1" dirty="0">
                <a:latin typeface="Arial"/>
                <a:cs typeface="Arial"/>
              </a:rPr>
              <a:t>↑</a:t>
            </a:r>
            <a:r>
              <a:rPr lang="en-US" b="1" dirty="0" smtClean="0"/>
              <a:t> </a:t>
            </a:r>
            <a:r>
              <a:rPr lang="en-US" b="1" dirty="0" smtClean="0"/>
              <a:t>Ca and P </a:t>
            </a:r>
            <a:r>
              <a:rPr lang="en-US" b="1" dirty="0" smtClean="0"/>
              <a:t>absorption</a:t>
            </a:r>
          </a:p>
          <a:p>
            <a:pPr eaLnBrk="1" hangingPunct="1">
              <a:defRPr/>
            </a:pPr>
            <a:endParaRPr lang="en-US" sz="2000" b="1" dirty="0" smtClean="0"/>
          </a:p>
          <a:p>
            <a:pPr>
              <a:defRPr/>
            </a:pPr>
            <a:r>
              <a:rPr lang="en-US" b="1" dirty="0"/>
              <a:t>Excesses can cause</a:t>
            </a:r>
            <a:r>
              <a:rPr lang="en-US" b="1" dirty="0" smtClean="0"/>
              <a:t>:</a:t>
            </a:r>
            <a:endParaRPr lang="en-US" sz="1000" b="1" dirty="0"/>
          </a:p>
          <a:p>
            <a:pPr lvl="1">
              <a:defRPr/>
            </a:pPr>
            <a:r>
              <a:rPr lang="en-US" b="1" dirty="0"/>
              <a:t>Calcification of blood vessels</a:t>
            </a:r>
            <a:endParaRPr lang="en-US" sz="1000" b="1" dirty="0"/>
          </a:p>
          <a:p>
            <a:pPr lvl="1">
              <a:defRPr/>
            </a:pPr>
            <a:r>
              <a:rPr lang="en-US" b="1" dirty="0"/>
              <a:t>Bone </a:t>
            </a:r>
            <a:r>
              <a:rPr lang="en-US" b="1" dirty="0" smtClean="0"/>
              <a:t>abnormalities and soft </a:t>
            </a:r>
            <a:r>
              <a:rPr lang="en-US" b="1" dirty="0"/>
              <a:t>tissue calcification</a:t>
            </a:r>
          </a:p>
          <a:p>
            <a:pPr marL="114300" indent="0" eaLnBrk="1" hangingPunct="1"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453</TotalTime>
  <Words>673</Words>
  <Application>Microsoft Office PowerPoint</Application>
  <PresentationFormat>On-screen Show (4:3)</PresentationFormat>
  <Paragraphs>222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Apothecary</vt:lpstr>
      <vt:lpstr>Lecture 12</vt:lpstr>
      <vt:lpstr>Vitamins</vt:lpstr>
      <vt:lpstr>Vitamins</vt:lpstr>
      <vt:lpstr>Fat-Soluble Vitamins</vt:lpstr>
      <vt:lpstr>Vitamin A</vt:lpstr>
      <vt:lpstr>Vitamin A</vt:lpstr>
      <vt:lpstr>Vitamin A</vt:lpstr>
      <vt:lpstr>Vitamin D</vt:lpstr>
      <vt:lpstr>Vitamin D</vt:lpstr>
      <vt:lpstr>Vitamin E</vt:lpstr>
      <vt:lpstr>Vitamin E</vt:lpstr>
      <vt:lpstr>Vitamin K</vt:lpstr>
      <vt:lpstr>Water Soluble Vitamins</vt:lpstr>
      <vt:lpstr>Thiamin</vt:lpstr>
      <vt:lpstr>Riboflavin</vt:lpstr>
      <vt:lpstr>Niacin</vt:lpstr>
      <vt:lpstr>Pantothenic Acid</vt:lpstr>
      <vt:lpstr>Vitamin B6</vt:lpstr>
      <vt:lpstr>Biotin</vt:lpstr>
      <vt:lpstr>Folacin</vt:lpstr>
      <vt:lpstr>B 12</vt:lpstr>
      <vt:lpstr>Ascorbic Acid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Equine Nutrition</dc:title>
  <dc:creator>shsu</dc:creator>
  <cp:lastModifiedBy>Computer Services</cp:lastModifiedBy>
  <cp:revision>13</cp:revision>
  <dcterms:created xsi:type="dcterms:W3CDTF">2006-07-20T21:46:37Z</dcterms:created>
  <dcterms:modified xsi:type="dcterms:W3CDTF">2011-11-29T18:57:21Z</dcterms:modified>
</cp:coreProperties>
</file>