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31"/>
  </p:handoutMasterIdLst>
  <p:sldIdLst>
    <p:sldId id="257" r:id="rId2"/>
    <p:sldId id="284" r:id="rId3"/>
    <p:sldId id="256" r:id="rId4"/>
    <p:sldId id="258" r:id="rId5"/>
    <p:sldId id="261" r:id="rId6"/>
    <p:sldId id="259" r:id="rId7"/>
    <p:sldId id="260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4817592-827A-4929-821E-6278E1B94E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5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5BBE5E-5109-404F-BACF-2DB3CD5A4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88AEC-7DFC-46AF-AC1B-6C3FA10B7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CA49-E830-4839-B60B-C9A689E1F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BE17A06-943C-4DF3-8C75-04E6C54DB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6C8D98-8452-4E47-8D8F-75D289DFB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5B3C-D9C8-4B32-B454-AD367DF1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9FC7-DCC8-4F7B-AC46-F35AC68DD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3A13-49BF-4700-8A42-80808AD457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6CC3-EC1E-4131-9987-F581FD27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AF899-4FE9-4E95-8304-A05EB8219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DB0C-49E1-4DA5-916C-C322744A7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06F1-DB83-4809-9F9F-6BD42ACD6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AB1D-1174-4CDF-B56B-098EFC357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B2B309-4392-4D5A-BF28-D7D8046579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aunistik.net/BSWT/MAMMALIA/UNGULATA/EQUIDAE/EQUUS/equus.przewalskii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AGRI 3364 Equine </a:t>
            </a:r>
            <a:r>
              <a:rPr lang="en-US" sz="4800" b="1" dirty="0">
                <a:solidFill>
                  <a:srgbClr val="FF0000"/>
                </a:solidFill>
              </a:rPr>
              <a:t>Science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Matt McMillan, Ph.D.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Assistant Professor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marefo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04042" y="152400"/>
            <a:ext cx="3300413" cy="2185988"/>
          </a:xfrm>
          <a:noFill/>
          <a:ln/>
        </p:spPr>
      </p:pic>
      <p:pic>
        <p:nvPicPr>
          <p:cNvPr id="3075" name="Picture 3" descr="DLucke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0744" y="4267200"/>
            <a:ext cx="2841625" cy="2189163"/>
          </a:xfrm>
          <a:noFill/>
          <a:ln/>
        </p:spPr>
      </p:pic>
      <p:pic>
        <p:nvPicPr>
          <p:cNvPr id="3076" name="Picture 4" descr="Willie Stopp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419600"/>
            <a:ext cx="2857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$20,000 nonp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52400"/>
            <a:ext cx="33083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4114800" cy="4214813"/>
          </a:xfrm>
        </p:spPr>
        <p:txBody>
          <a:bodyPr>
            <a:normAutofit/>
          </a:bodyPr>
          <a:lstStyle/>
          <a:p>
            <a:r>
              <a:rPr lang="en-US" sz="2800" b="1" i="1" dirty="0" err="1"/>
              <a:t>Equus</a:t>
            </a:r>
            <a:r>
              <a:rPr lang="en-US" sz="2800" b="1" i="1" dirty="0"/>
              <a:t> </a:t>
            </a:r>
            <a:r>
              <a:rPr lang="en-US" sz="2800" b="1" i="1" dirty="0" err="1"/>
              <a:t>hemionus</a:t>
            </a:r>
            <a:endParaRPr lang="en-US" sz="2800" b="1" i="1" dirty="0"/>
          </a:p>
          <a:p>
            <a:pPr lvl="1"/>
            <a:r>
              <a:rPr lang="en-US" sz="2400" b="1" dirty="0"/>
              <a:t>Several Sub-species:</a:t>
            </a:r>
          </a:p>
          <a:p>
            <a:pPr lvl="1"/>
            <a:endParaRPr lang="en-US" sz="1000" b="1" dirty="0"/>
          </a:p>
          <a:p>
            <a:pPr lvl="2"/>
            <a:r>
              <a:rPr lang="en-US" sz="2000" b="1" dirty="0"/>
              <a:t>Desert-adapted </a:t>
            </a:r>
            <a:r>
              <a:rPr lang="en-US" sz="2000" b="1" dirty="0" err="1"/>
              <a:t>Onagers</a:t>
            </a:r>
            <a:r>
              <a:rPr lang="en-US" sz="2000" b="1" dirty="0"/>
              <a:t> of Asia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Indian Wild Ass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Asian Wild Ass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Mongolian Wild Ass</a:t>
            </a:r>
          </a:p>
          <a:p>
            <a:pPr lvl="2"/>
            <a:endParaRPr lang="en-US" sz="1000" b="1" dirty="0"/>
          </a:p>
          <a:p>
            <a:pPr lvl="2"/>
            <a:r>
              <a:rPr lang="en-US" sz="2000" b="1" dirty="0"/>
              <a:t>Syrian Wild Ass</a:t>
            </a:r>
          </a:p>
          <a:p>
            <a:pPr lvl="1"/>
            <a:endParaRPr lang="en-US" sz="1000" b="1" dirty="0"/>
          </a:p>
        </p:txBody>
      </p:sp>
      <p:pic>
        <p:nvPicPr>
          <p:cNvPr id="16388" name="Picture 4" descr="Onager_%28animal%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610" y="2443163"/>
            <a:ext cx="2057400" cy="1862138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744" y="1712119"/>
            <a:ext cx="1845331" cy="14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883" y="4572000"/>
            <a:ext cx="25384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24744" cy="95353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6443662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 dirty="0" err="1"/>
              <a:t>Equus</a:t>
            </a:r>
            <a:r>
              <a:rPr lang="en-US" sz="2800" b="1" i="1" dirty="0"/>
              <a:t> </a:t>
            </a:r>
            <a:r>
              <a:rPr lang="en-US" sz="2800" b="1" i="1" dirty="0" err="1"/>
              <a:t>przewalski</a:t>
            </a:r>
            <a:endParaRPr lang="en-US" sz="2800" b="1" i="1" dirty="0"/>
          </a:p>
          <a:p>
            <a:pPr>
              <a:lnSpc>
                <a:spcPct val="90000"/>
              </a:lnSpc>
            </a:pPr>
            <a:endParaRPr lang="en-US" sz="1000" b="1" i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Oldest living specie of horse 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Not discovered until 1879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Russian Captain named Nikolai </a:t>
            </a:r>
            <a:r>
              <a:rPr lang="en-US" sz="2000" b="1" dirty="0" err="1" smtClean="0"/>
              <a:t>Przewalski</a:t>
            </a:r>
            <a:r>
              <a:rPr lang="en-US" sz="2000" b="1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Discovered </a:t>
            </a:r>
            <a:r>
              <a:rPr lang="en-US" sz="2000" b="1" dirty="0"/>
              <a:t>in Mongolia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Ancestor of modern horse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Cannot be domesticated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Characteristically Dun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17412" name="Picture 4" descr="Equus caballus przewalski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799" y="4267200"/>
            <a:ext cx="2676525" cy="1782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Evolution of the Horse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848600" cy="44196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What is the earliest known ancestor of the horse?</a:t>
            </a:r>
          </a:p>
          <a:p>
            <a:pPr lvl="1"/>
            <a:r>
              <a:rPr lang="en-US" sz="2800" b="1" dirty="0" smtClean="0"/>
              <a:t>Eohippus</a:t>
            </a:r>
            <a:endParaRPr lang="en-US" sz="2800" b="1" dirty="0"/>
          </a:p>
          <a:p>
            <a:endParaRPr lang="en-US" sz="1000" b="1" dirty="0"/>
          </a:p>
          <a:p>
            <a:pPr lvl="2"/>
            <a:r>
              <a:rPr lang="en-US" b="1" dirty="0"/>
              <a:t>a.k.a. </a:t>
            </a:r>
            <a:r>
              <a:rPr lang="en-US" b="1" dirty="0" err="1"/>
              <a:t>Hyracotherium</a:t>
            </a:r>
            <a:r>
              <a:rPr lang="en-US" b="1" dirty="0"/>
              <a:t> or dawn </a:t>
            </a:r>
            <a:r>
              <a:rPr lang="en-US" b="1" dirty="0" smtClean="0"/>
              <a:t>horse</a:t>
            </a:r>
            <a:endParaRPr lang="en-US" b="1" dirty="0"/>
          </a:p>
          <a:p>
            <a:endParaRPr lang="en-US" sz="1000" b="1" dirty="0"/>
          </a:p>
          <a:p>
            <a:pPr lvl="2"/>
            <a:r>
              <a:rPr lang="en-US" b="1" dirty="0"/>
              <a:t>~ the size of a fox (8 -18” at shoulder)</a:t>
            </a:r>
          </a:p>
          <a:p>
            <a:endParaRPr lang="en-US" sz="1000" b="1" dirty="0"/>
          </a:p>
          <a:p>
            <a:pPr lvl="2"/>
            <a:r>
              <a:rPr lang="en-US" b="1" dirty="0"/>
              <a:t>Four functional toes on each front foot</a:t>
            </a:r>
          </a:p>
          <a:p>
            <a:endParaRPr lang="en-US" sz="1000" b="1" dirty="0"/>
          </a:p>
          <a:p>
            <a:pPr lvl="2"/>
            <a:r>
              <a:rPr lang="en-US" b="1" dirty="0"/>
              <a:t>Three toes on hind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744" cy="72493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Eohippus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239000" cy="460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Structure of teeth </a:t>
            </a:r>
            <a:r>
              <a:rPr lang="en-US" b="1" dirty="0" smtClean="0"/>
              <a:t>suggest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B</a:t>
            </a:r>
            <a:r>
              <a:rPr lang="en-US" b="1" dirty="0" smtClean="0"/>
              <a:t>rowser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Earliest remains found in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North America 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Thought to have lived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~54 million years ago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b="1" dirty="0"/>
              <a:t>Remains also found in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Europe dating 50 million years old</a:t>
            </a:r>
          </a:p>
          <a:p>
            <a:pPr>
              <a:lnSpc>
                <a:spcPct val="90000"/>
              </a:lnSpc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915" y="304800"/>
            <a:ext cx="7024744" cy="1143000"/>
          </a:xfrm>
        </p:spPr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Eohippus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3810000" cy="51054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Alert ears, doglike, furry coat, swishing tail</a:t>
            </a:r>
          </a:p>
          <a:p>
            <a:endParaRPr lang="en-US" sz="1000" b="1" dirty="0"/>
          </a:p>
          <a:p>
            <a:r>
              <a:rPr lang="en-US" sz="2800" b="1" dirty="0"/>
              <a:t>Long face w/ 44 teeth </a:t>
            </a:r>
          </a:p>
          <a:p>
            <a:pPr lvl="1"/>
            <a:r>
              <a:rPr lang="en-US" sz="2000" b="1" dirty="0"/>
              <a:t>Unlike today’s horse </a:t>
            </a:r>
          </a:p>
          <a:p>
            <a:pPr lvl="2"/>
            <a:r>
              <a:rPr lang="en-US" sz="1800" b="1" dirty="0"/>
              <a:t>36 -42</a:t>
            </a:r>
          </a:p>
          <a:p>
            <a:endParaRPr lang="en-US" sz="1000" b="1" dirty="0"/>
          </a:p>
          <a:p>
            <a:r>
              <a:rPr lang="en-US" sz="2800" b="1" dirty="0"/>
              <a:t>Both front and back toes replaced by tiny hooves</a:t>
            </a:r>
          </a:p>
        </p:txBody>
      </p:sp>
      <p:pic>
        <p:nvPicPr>
          <p:cNvPr id="21508" name="Picture 4" descr="eof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800600"/>
            <a:ext cx="942975" cy="1466850"/>
          </a:xfrm>
          <a:prstGeom prst="rect">
            <a:avLst/>
          </a:prstGeom>
          <a:noFill/>
        </p:spPr>
      </p:pic>
      <p:pic>
        <p:nvPicPr>
          <p:cNvPr id="21509" name="Picture 5" descr="Eohip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724400"/>
            <a:ext cx="3200400" cy="1619250"/>
          </a:xfrm>
          <a:prstGeom prst="rect">
            <a:avLst/>
          </a:prstGeom>
          <a:noFill/>
        </p:spPr>
      </p:pic>
      <p:pic>
        <p:nvPicPr>
          <p:cNvPr id="21510" name="Picture 6" descr="Eohippus_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0"/>
            <a:ext cx="371475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scan 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600200" y="685800"/>
            <a:ext cx="5925312" cy="570585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Evolution of the Horse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b="1" dirty="0" err="1"/>
              <a:t>Mesohippus</a:t>
            </a:r>
            <a:endParaRPr lang="en-US" sz="3600" b="1" dirty="0"/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sz="3000" b="1" dirty="0"/>
              <a:t>Lived ~ 35 million years ago</a:t>
            </a:r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sz="3000" b="1" dirty="0" smtClean="0"/>
              <a:t>Earth’s </a:t>
            </a:r>
            <a:r>
              <a:rPr lang="en-US" sz="3000" b="1" dirty="0"/>
              <a:t>temperature and climate </a:t>
            </a:r>
            <a:r>
              <a:rPr lang="en-US" sz="3000" b="1" dirty="0" smtClean="0"/>
              <a:t>had changed</a:t>
            </a:r>
            <a:endParaRPr lang="en-US" sz="3000" b="1" dirty="0"/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1">
              <a:lnSpc>
                <a:spcPct val="90000"/>
              </a:lnSpc>
            </a:pPr>
            <a:r>
              <a:rPr lang="en-US" sz="3000" b="1" dirty="0"/>
              <a:t>Forest thinned and grass became more prevalent</a:t>
            </a:r>
          </a:p>
          <a:p>
            <a:pPr lvl="1">
              <a:lnSpc>
                <a:spcPct val="90000"/>
              </a:lnSpc>
            </a:pPr>
            <a:endParaRPr lang="en-US" sz="1100" b="1" dirty="0"/>
          </a:p>
          <a:p>
            <a:pPr lvl="1">
              <a:lnSpc>
                <a:spcPct val="90000"/>
              </a:lnSpc>
            </a:pPr>
            <a:r>
              <a:rPr lang="en-US" sz="3000" b="1" dirty="0" err="1"/>
              <a:t>Mesohippus</a:t>
            </a:r>
            <a:r>
              <a:rPr lang="en-US" sz="3000" b="1" dirty="0"/>
              <a:t> appeared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3300"/>
                </a:solidFill>
              </a:rPr>
              <a:t>Mesohippus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A.k.a. “Middle Horse”</a:t>
            </a:r>
          </a:p>
          <a:p>
            <a:endParaRPr lang="en-US" sz="900" b="1" dirty="0"/>
          </a:p>
          <a:p>
            <a:r>
              <a:rPr lang="en-US" sz="2800" b="1" dirty="0"/>
              <a:t>Larger than Eohippus 	</a:t>
            </a:r>
          </a:p>
          <a:p>
            <a:pPr lvl="1"/>
            <a:r>
              <a:rPr lang="en-US" sz="2400" b="1" dirty="0"/>
              <a:t>24” at shoulder</a:t>
            </a:r>
          </a:p>
          <a:p>
            <a:endParaRPr lang="en-US" sz="1000" b="1" dirty="0"/>
          </a:p>
          <a:p>
            <a:r>
              <a:rPr lang="en-US" sz="2800" b="1" dirty="0"/>
              <a:t>Teeth had further evolved but 44 remained intact</a:t>
            </a:r>
          </a:p>
          <a:p>
            <a:endParaRPr lang="en-US" sz="1000" b="1" dirty="0"/>
          </a:p>
          <a:p>
            <a:r>
              <a:rPr lang="en-US" sz="2800" b="1" dirty="0"/>
              <a:t>Only had three toes on front </a:t>
            </a:r>
          </a:p>
          <a:p>
            <a:pPr lvl="1"/>
            <a:r>
              <a:rPr lang="en-US" sz="2400" b="1" dirty="0"/>
              <a:t>Was better suited to outrun predators</a:t>
            </a:r>
          </a:p>
          <a:p>
            <a:endParaRPr lang="en-US" sz="1000" b="1" dirty="0"/>
          </a:p>
          <a:p>
            <a:r>
              <a:rPr lang="en-US" sz="2800" b="1" dirty="0"/>
              <a:t>L</a:t>
            </a:r>
            <a:r>
              <a:rPr lang="en-US" sz="2800" b="1" dirty="0" smtClean="0"/>
              <a:t>ateral </a:t>
            </a:r>
            <a:r>
              <a:rPr lang="en-US" sz="2800" b="1" dirty="0"/>
              <a:t>supporting toes decreased in </a:t>
            </a:r>
            <a:r>
              <a:rPr lang="en-US" sz="2800" b="1" dirty="0" smtClean="0"/>
              <a:t>size</a:t>
            </a:r>
          </a:p>
          <a:p>
            <a:pPr lvl="1"/>
            <a:r>
              <a:rPr lang="en-US" sz="2600" b="1" dirty="0"/>
              <a:t>M</a:t>
            </a:r>
            <a:r>
              <a:rPr lang="en-US" sz="2600" b="1" dirty="0" smtClean="0"/>
              <a:t>iddle </a:t>
            </a:r>
            <a:r>
              <a:rPr lang="en-US" sz="2600" b="1" dirty="0"/>
              <a:t>toe strengthened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sz="4800" b="1" dirty="0" err="1">
                <a:solidFill>
                  <a:srgbClr val="FF3300"/>
                </a:solidFill>
              </a:rPr>
              <a:t>Mesohippus</a:t>
            </a:r>
            <a:endParaRPr lang="en-US" sz="4800" b="1" dirty="0">
              <a:solidFill>
                <a:srgbClr val="FF3300"/>
              </a:solidFill>
            </a:endParaRPr>
          </a:p>
        </p:txBody>
      </p:sp>
      <p:pic>
        <p:nvPicPr>
          <p:cNvPr id="26629" name="Picture 5" descr="scan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590800"/>
            <a:ext cx="3646779" cy="3508375"/>
          </a:xfrm>
          <a:noFill/>
          <a:ln/>
        </p:spPr>
      </p:pic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3810000" cy="4530725"/>
          </a:xfrm>
        </p:spPr>
        <p:txBody>
          <a:bodyPr/>
          <a:lstStyle/>
          <a:p>
            <a:r>
              <a:rPr lang="en-US" sz="2800" b="1" dirty="0"/>
              <a:t>Toes now ended in little hooves </a:t>
            </a:r>
          </a:p>
          <a:p>
            <a:pPr lvl="1"/>
            <a:r>
              <a:rPr lang="en-US" sz="2400" b="1" dirty="0"/>
              <a:t>Still had a pad behind them</a:t>
            </a:r>
          </a:p>
          <a:p>
            <a:endParaRPr lang="en-US" sz="1000" b="1" dirty="0"/>
          </a:p>
          <a:p>
            <a:r>
              <a:rPr lang="en-US" sz="2800" b="1" dirty="0"/>
              <a:t>Became extinct in Europe and North America</a:t>
            </a:r>
          </a:p>
          <a:p>
            <a:pPr lvl="1">
              <a:buFontTx/>
              <a:buNone/>
            </a:pPr>
            <a:r>
              <a:rPr lang="en-US" sz="2400" b="1" dirty="0"/>
              <a:t>~ 7 million years 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Merychippus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828800"/>
            <a:ext cx="7109908" cy="4003829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/>
              <a:t>Lived </a:t>
            </a:r>
            <a:r>
              <a:rPr lang="en-US" sz="2800" b="1" dirty="0"/>
              <a:t>~ 20 million years ago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Completely new type of horse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Evolved in North America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Adapted to hard grasses </a:t>
            </a:r>
            <a:r>
              <a:rPr lang="en-US" sz="2800" b="1" dirty="0" smtClean="0"/>
              <a:t>of </a:t>
            </a:r>
            <a:r>
              <a:rPr lang="en-US" sz="2800" b="1" dirty="0"/>
              <a:t>plains</a:t>
            </a:r>
          </a:p>
          <a:p>
            <a:pPr lvl="1"/>
            <a:endParaRPr lang="en-US" sz="1000" b="1" dirty="0"/>
          </a:p>
          <a:p>
            <a:pPr lvl="1"/>
            <a:r>
              <a:rPr lang="en-US" sz="2800" b="1" dirty="0"/>
              <a:t>B</a:t>
            </a:r>
            <a:r>
              <a:rPr lang="en-US" sz="2800" b="1" dirty="0" smtClean="0"/>
              <a:t>eginning of grazing </a:t>
            </a:r>
            <a:r>
              <a:rPr lang="en-US" sz="2800" b="1" dirty="0"/>
              <a:t>horse of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024744" cy="8011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Matt McMillan, Ph.D., PAS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Background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4191000"/>
          </a:xfrm>
        </p:spPr>
        <p:txBody>
          <a:bodyPr>
            <a:normAutofit/>
          </a:bodyPr>
          <a:lstStyle/>
          <a:p>
            <a:r>
              <a:rPr lang="en-US" b="1" dirty="0" smtClean="0"/>
              <a:t>Born: San Angelo, TX</a:t>
            </a:r>
          </a:p>
          <a:p>
            <a:endParaRPr lang="en-US" sz="1000" b="1" dirty="0" smtClean="0"/>
          </a:p>
          <a:p>
            <a:r>
              <a:rPr lang="en-US" b="1" dirty="0" smtClean="0"/>
              <a:t>Graduated High School: Allen, TX</a:t>
            </a:r>
          </a:p>
          <a:p>
            <a:endParaRPr lang="en-US" sz="1000" b="1" dirty="0" smtClean="0"/>
          </a:p>
          <a:p>
            <a:r>
              <a:rPr lang="en-US" b="1" dirty="0" smtClean="0"/>
              <a:t>B.S. Animal Science TTU 1997</a:t>
            </a:r>
          </a:p>
          <a:p>
            <a:endParaRPr lang="en-US" sz="1000" b="1" dirty="0" smtClean="0"/>
          </a:p>
          <a:p>
            <a:r>
              <a:rPr lang="en-US" b="1" dirty="0" smtClean="0"/>
              <a:t>M.S. Animal Science ASU 2000</a:t>
            </a:r>
          </a:p>
          <a:p>
            <a:endParaRPr lang="en-US" sz="1000" b="1" dirty="0" smtClean="0"/>
          </a:p>
          <a:p>
            <a:r>
              <a:rPr lang="en-US" b="1" dirty="0" smtClean="0"/>
              <a:t>Ph.D. Animal Nutrition TTU 2004</a:t>
            </a:r>
          </a:p>
          <a:p>
            <a:endParaRPr lang="en-US" sz="1000" b="1" dirty="0" smtClean="0"/>
          </a:p>
          <a:p>
            <a:r>
              <a:rPr lang="en-US" b="1" dirty="0" smtClean="0"/>
              <a:t>Hi-Pro Feeds 2005</a:t>
            </a:r>
          </a:p>
          <a:p>
            <a:endParaRPr lang="en-US" sz="1000" b="1" dirty="0" smtClean="0"/>
          </a:p>
          <a:p>
            <a:r>
              <a:rPr lang="en-US" b="1" dirty="0" smtClean="0"/>
              <a:t>SHSU 2006 - Present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21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3300"/>
                </a:solidFill>
              </a:rPr>
              <a:t>Merychippus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b="1" dirty="0"/>
              <a:t>Stood ~35”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Increasingly gregarious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Developed complicated grinding </a:t>
            </a:r>
            <a:r>
              <a:rPr lang="en-US" sz="2600" b="1" dirty="0" smtClean="0"/>
              <a:t>teeth similar </a:t>
            </a:r>
            <a:r>
              <a:rPr lang="en-US" sz="2600" b="1" dirty="0"/>
              <a:t>to present day horses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Lateral toes </a:t>
            </a:r>
            <a:r>
              <a:rPr lang="en-US" sz="2600" b="1" dirty="0" smtClean="0"/>
              <a:t>diminished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N</a:t>
            </a:r>
            <a:r>
              <a:rPr lang="en-US" b="1" dirty="0" smtClean="0"/>
              <a:t>o </a:t>
            </a:r>
            <a:r>
              <a:rPr lang="en-US" b="1" dirty="0"/>
              <a:t>longer touched the ground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600" b="1" dirty="0"/>
              <a:t>Main toe thickened and hardened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scan 1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645920" y="424593"/>
            <a:ext cx="5852160" cy="55595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024744" cy="11430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Pliohippus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Autofit/>
          </a:bodyPr>
          <a:lstStyle/>
          <a:p>
            <a:pPr lvl="1"/>
            <a:r>
              <a:rPr lang="en-US" sz="2600" b="1" dirty="0" smtClean="0"/>
              <a:t>Developed </a:t>
            </a:r>
            <a:r>
              <a:rPr lang="en-US" sz="2600" b="1" dirty="0"/>
              <a:t>~5 million </a:t>
            </a:r>
            <a:r>
              <a:rPr lang="en-US" sz="2600" b="1" dirty="0" err="1"/>
              <a:t>yrs</a:t>
            </a:r>
            <a:r>
              <a:rPr lang="en-US" sz="2600" b="1" dirty="0"/>
              <a:t> ago</a:t>
            </a:r>
          </a:p>
          <a:p>
            <a:pPr lvl="1"/>
            <a:endParaRPr lang="en-US" sz="1000" b="1" dirty="0"/>
          </a:p>
          <a:p>
            <a:pPr lvl="1"/>
            <a:r>
              <a:rPr lang="en-US" sz="2600" b="1" dirty="0"/>
              <a:t>Branch of horses crossed into Asia</a:t>
            </a:r>
          </a:p>
          <a:p>
            <a:pPr lvl="1"/>
            <a:endParaRPr lang="en-US" sz="1000" b="1" dirty="0"/>
          </a:p>
          <a:p>
            <a:pPr lvl="1"/>
            <a:r>
              <a:rPr lang="en-US" sz="2600" b="1" dirty="0"/>
              <a:t>Quickly multiplied</a:t>
            </a:r>
          </a:p>
          <a:p>
            <a:pPr lvl="1"/>
            <a:endParaRPr lang="en-US" sz="1000" b="1" dirty="0"/>
          </a:p>
          <a:p>
            <a:pPr lvl="1"/>
            <a:r>
              <a:rPr lang="en-US" sz="2600" b="1" dirty="0"/>
              <a:t>Spread to </a:t>
            </a:r>
            <a:r>
              <a:rPr lang="en-US" sz="2600" b="1" dirty="0" smtClean="0"/>
              <a:t>Europe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600" b="1" dirty="0" smtClean="0"/>
              <a:t>North America</a:t>
            </a:r>
          </a:p>
          <a:p>
            <a:pPr lvl="2"/>
            <a:r>
              <a:rPr lang="en-US" sz="2400" b="1" dirty="0" smtClean="0"/>
              <a:t>Ho</a:t>
            </a:r>
            <a:r>
              <a:rPr lang="en-US" sz="2400" b="1" dirty="0" smtClean="0"/>
              <a:t>rse </a:t>
            </a:r>
            <a:r>
              <a:rPr lang="en-US" sz="2400" b="1" dirty="0"/>
              <a:t>developed into the final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3300"/>
                </a:solidFill>
              </a:rPr>
              <a:t>Pliohippus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/>
          <a:lstStyle/>
          <a:p>
            <a:r>
              <a:rPr lang="en-US" sz="2600" b="1" dirty="0"/>
              <a:t>First true </a:t>
            </a:r>
            <a:r>
              <a:rPr lang="en-US" sz="2600" b="1" dirty="0" smtClean="0"/>
              <a:t>monodactyl</a:t>
            </a:r>
            <a:endParaRPr lang="en-US" sz="2600" b="1" dirty="0"/>
          </a:p>
          <a:p>
            <a:pPr lvl="1"/>
            <a:r>
              <a:rPr lang="en-US" sz="2400" b="1" dirty="0"/>
              <a:t>One-toed animal</a:t>
            </a:r>
          </a:p>
          <a:p>
            <a:endParaRPr lang="en-US" sz="1000" b="1" dirty="0"/>
          </a:p>
          <a:p>
            <a:r>
              <a:rPr lang="en-US" sz="2600" b="1" dirty="0"/>
              <a:t>Used speed to flee from predators</a:t>
            </a:r>
          </a:p>
          <a:p>
            <a:endParaRPr lang="en-US" sz="1000" b="1" dirty="0"/>
          </a:p>
          <a:p>
            <a:r>
              <a:rPr lang="en-US" sz="2600" b="1" dirty="0"/>
              <a:t>Further evolution of teeth and limbs</a:t>
            </a:r>
          </a:p>
          <a:p>
            <a:endParaRPr lang="en-US" sz="1000" b="1" dirty="0"/>
          </a:p>
          <a:p>
            <a:r>
              <a:rPr lang="en-US" sz="2600" b="1" dirty="0"/>
              <a:t>Spread into </a:t>
            </a:r>
          </a:p>
          <a:p>
            <a:pPr lvl="1"/>
            <a:r>
              <a:rPr lang="en-US" sz="2400" b="1" dirty="0"/>
              <a:t>South America, Asia, Europe, and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scan 1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755648" y="424593"/>
            <a:ext cx="5632704" cy="55595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/>
          <a:lstStyle/>
          <a:p>
            <a:pPr algn="ctr"/>
            <a:r>
              <a:rPr lang="en-US" b="1" i="1" dirty="0" err="1">
                <a:solidFill>
                  <a:srgbClr val="FF3300"/>
                </a:solidFill>
              </a:rPr>
              <a:t>Equus</a:t>
            </a:r>
            <a:r>
              <a:rPr lang="en-US" b="1" i="1" dirty="0">
                <a:solidFill>
                  <a:srgbClr val="FF3300"/>
                </a:solidFill>
              </a:rPr>
              <a:t> </a:t>
            </a:r>
            <a:r>
              <a:rPr lang="en-US" b="1" i="1" dirty="0" err="1">
                <a:solidFill>
                  <a:srgbClr val="FF3300"/>
                </a:solidFill>
              </a:rPr>
              <a:t>caballus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371600"/>
            <a:ext cx="6777317" cy="4461029"/>
          </a:xfrm>
        </p:spPr>
        <p:txBody>
          <a:bodyPr/>
          <a:lstStyle/>
          <a:p>
            <a:r>
              <a:rPr lang="en-US" sz="2800" b="1" dirty="0"/>
              <a:t>~2 million years ago</a:t>
            </a:r>
          </a:p>
          <a:p>
            <a:pPr>
              <a:buFont typeface="Wingdings" pitchFamily="2" charset="2"/>
              <a:buNone/>
            </a:pPr>
            <a:endParaRPr lang="en-US" sz="1400" b="1" dirty="0"/>
          </a:p>
          <a:p>
            <a:r>
              <a:rPr lang="en-US" sz="2800" b="1" dirty="0"/>
              <a:t>Modern day horse</a:t>
            </a:r>
          </a:p>
          <a:p>
            <a:pPr>
              <a:buFont typeface="Wingdings" pitchFamily="2" charset="2"/>
              <a:buNone/>
            </a:pPr>
            <a:endParaRPr lang="en-US" sz="1400" b="1" dirty="0"/>
          </a:p>
          <a:p>
            <a:r>
              <a:rPr lang="en-US" sz="2800" b="1" dirty="0"/>
              <a:t>Became extinct in N. America 	</a:t>
            </a:r>
          </a:p>
          <a:p>
            <a:pPr lvl="1"/>
            <a:r>
              <a:rPr lang="en-US" sz="2600" b="1" dirty="0"/>
              <a:t>~8,000 </a:t>
            </a:r>
            <a:r>
              <a:rPr lang="en-US" sz="2600" b="1" dirty="0" err="1"/>
              <a:t>yrs</a:t>
            </a:r>
            <a:r>
              <a:rPr lang="en-US" sz="2600" b="1" dirty="0"/>
              <a:t> ago</a:t>
            </a:r>
          </a:p>
          <a:p>
            <a:pPr>
              <a:buFont typeface="Wingdings" pitchFamily="2" charset="2"/>
              <a:buNone/>
            </a:pPr>
            <a:endParaRPr lang="en-US" sz="1600" b="1" dirty="0"/>
          </a:p>
          <a:p>
            <a:r>
              <a:rPr lang="en-US" sz="2800" b="1" dirty="0"/>
              <a:t>Was not to return until </a:t>
            </a:r>
          </a:p>
          <a:p>
            <a:pPr lvl="1"/>
            <a:r>
              <a:rPr lang="en-US" sz="2600" b="1" dirty="0" smtClean="0"/>
              <a:t>Spanish </a:t>
            </a:r>
            <a:r>
              <a:rPr lang="en-US" sz="2600" b="1" dirty="0"/>
              <a:t>arrived in 1400’s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How Evolution Works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524000"/>
            <a:ext cx="6777317" cy="4953000"/>
          </a:xfrm>
        </p:spPr>
        <p:txBody>
          <a:bodyPr>
            <a:normAutofit/>
          </a:bodyPr>
          <a:lstStyle/>
          <a:p>
            <a:r>
              <a:rPr lang="en-US" sz="2800" b="1" dirty="0"/>
              <a:t>Common evolutionary trends are </a:t>
            </a:r>
          </a:p>
          <a:p>
            <a:pPr lvl="1"/>
            <a:r>
              <a:rPr lang="en-US" sz="2400" b="1" dirty="0"/>
              <a:t>Not seen in all horse </a:t>
            </a:r>
            <a:r>
              <a:rPr lang="en-US" sz="2400" b="1" dirty="0" smtClean="0"/>
              <a:t>lines</a:t>
            </a:r>
          </a:p>
          <a:p>
            <a:pPr lvl="1"/>
            <a:endParaRPr lang="en-US" sz="1000" b="1" dirty="0"/>
          </a:p>
          <a:p>
            <a:endParaRPr lang="en-US" sz="900" b="1" dirty="0"/>
          </a:p>
          <a:p>
            <a:r>
              <a:rPr lang="en-US" sz="2800" b="1" dirty="0"/>
              <a:t>On the whole, </a:t>
            </a:r>
            <a:r>
              <a:rPr lang="en-US" sz="2800" b="1" dirty="0" smtClean="0"/>
              <a:t>horses</a:t>
            </a:r>
            <a:endParaRPr lang="en-US" sz="2800" b="1" dirty="0"/>
          </a:p>
          <a:p>
            <a:pPr lvl="1"/>
            <a:r>
              <a:rPr lang="en-US" sz="2400" b="1" dirty="0"/>
              <a:t>Progressively larger</a:t>
            </a:r>
          </a:p>
          <a:p>
            <a:pPr lvl="1"/>
            <a:r>
              <a:rPr lang="en-US" sz="2400" b="1" dirty="0"/>
              <a:t>Some then </a:t>
            </a:r>
            <a:r>
              <a:rPr lang="en-US" sz="2400" b="1" dirty="0" smtClean="0"/>
              <a:t>grew smaller</a:t>
            </a:r>
          </a:p>
          <a:p>
            <a:pPr lvl="1"/>
            <a:endParaRPr lang="en-US" sz="1000" b="1" dirty="0"/>
          </a:p>
          <a:p>
            <a:endParaRPr lang="en-US" sz="900" b="1" dirty="0"/>
          </a:p>
          <a:p>
            <a:r>
              <a:rPr lang="en-US" sz="2800" b="1" dirty="0"/>
              <a:t>Many evolved </a:t>
            </a:r>
          </a:p>
          <a:p>
            <a:pPr lvl="1"/>
            <a:r>
              <a:rPr lang="en-US" sz="2400" b="1" dirty="0"/>
              <a:t>Complex facial </a:t>
            </a:r>
            <a:r>
              <a:rPr lang="en-US" sz="2400" b="1" dirty="0" smtClean="0"/>
              <a:t>pits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How Evolution Works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600200"/>
            <a:ext cx="7338508" cy="4232429"/>
          </a:xfrm>
        </p:spPr>
        <p:txBody>
          <a:bodyPr>
            <a:normAutofit/>
          </a:bodyPr>
          <a:lstStyle/>
          <a:p>
            <a:r>
              <a:rPr lang="en-US" sz="2800" b="1" dirty="0"/>
              <a:t>Most recent horses (5 to 10 millions </a:t>
            </a:r>
            <a:r>
              <a:rPr lang="en-US" sz="2800" b="1" dirty="0" err="1"/>
              <a:t>yrs</a:t>
            </a:r>
            <a:r>
              <a:rPr lang="en-US" sz="2800" b="1" dirty="0"/>
              <a:t>) </a:t>
            </a:r>
          </a:p>
          <a:p>
            <a:pPr lvl="1"/>
            <a:r>
              <a:rPr lang="en-US" sz="2400" b="1" dirty="0"/>
              <a:t>Were three-toed, not one-toed</a:t>
            </a:r>
          </a:p>
          <a:p>
            <a:endParaRPr lang="en-US" sz="1800" b="1" dirty="0"/>
          </a:p>
          <a:p>
            <a:r>
              <a:rPr lang="en-US" sz="2800" b="1" dirty="0" smtClean="0"/>
              <a:t>Why did one-toed animals prevail?</a:t>
            </a:r>
            <a:endParaRPr lang="en-US" sz="2800" b="1" dirty="0"/>
          </a:p>
          <a:p>
            <a:pPr lvl="1"/>
            <a:r>
              <a:rPr lang="en-US" sz="2400" b="1" dirty="0"/>
              <a:t>All of the three-toed lines became extinct</a:t>
            </a:r>
          </a:p>
          <a:p>
            <a:endParaRPr lang="en-US" sz="2800" b="1" dirty="0"/>
          </a:p>
          <a:p>
            <a:r>
              <a:rPr lang="en-US" sz="2800" b="1" dirty="0" smtClean="0"/>
              <a:t>How are rates of evolution determined?</a:t>
            </a:r>
            <a:endParaRPr lang="en-US" sz="2800" b="1" dirty="0"/>
          </a:p>
          <a:p>
            <a:pPr lvl="1"/>
            <a:r>
              <a:rPr lang="en-US" sz="2400" b="1" dirty="0"/>
              <a:t>Ecological pressures facing the specie at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Four Trends of </a:t>
            </a:r>
            <a:r>
              <a:rPr lang="en-US" b="1" i="1" dirty="0" err="1" smtClean="0">
                <a:solidFill>
                  <a:srgbClr val="FF3300"/>
                </a:solidFill>
              </a:rPr>
              <a:t>Equus</a:t>
            </a:r>
            <a:r>
              <a:rPr lang="en-US" b="1" dirty="0" smtClean="0">
                <a:solidFill>
                  <a:srgbClr val="FF3300"/>
                </a:solidFill>
              </a:rPr>
              <a:t> Evolution?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391400" cy="4003829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/>
              <a:t>Reduction </a:t>
            </a:r>
            <a:r>
              <a:rPr lang="en-US" sz="2800" b="1" dirty="0"/>
              <a:t>in the number of toes</a:t>
            </a:r>
          </a:p>
          <a:p>
            <a:endParaRPr lang="en-US" sz="1000" b="1" dirty="0"/>
          </a:p>
          <a:p>
            <a:pPr lvl="1"/>
            <a:r>
              <a:rPr lang="en-US" sz="2800" b="1" dirty="0"/>
              <a:t>Increase in the size of the cheek teeth</a:t>
            </a:r>
          </a:p>
          <a:p>
            <a:endParaRPr lang="en-US" sz="1000" b="1" dirty="0"/>
          </a:p>
          <a:p>
            <a:pPr lvl="1"/>
            <a:r>
              <a:rPr lang="en-US" sz="2800" b="1" dirty="0"/>
              <a:t>Lengthening of the face</a:t>
            </a:r>
          </a:p>
          <a:p>
            <a:endParaRPr lang="en-US" sz="1000" b="1" dirty="0"/>
          </a:p>
          <a:p>
            <a:pPr lvl="1"/>
            <a:r>
              <a:rPr lang="en-US" sz="2800" b="1" dirty="0"/>
              <a:t>Increase in body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scan 1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31136" y="1375569"/>
            <a:ext cx="4681728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744" cy="95353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Evolution of the Horse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7109908" cy="3508977"/>
          </a:xfrm>
        </p:spPr>
        <p:txBody>
          <a:bodyPr/>
          <a:lstStyle/>
          <a:p>
            <a:pPr lvl="1"/>
            <a:r>
              <a:rPr lang="en-US" sz="2600" b="1" dirty="0" smtClean="0"/>
              <a:t>Did </a:t>
            </a:r>
            <a:r>
              <a:rPr lang="en-US" sz="2600" b="1" dirty="0"/>
              <a:t>not occur in a straight line </a:t>
            </a:r>
          </a:p>
          <a:p>
            <a:pPr lvl="1"/>
            <a:endParaRPr lang="en-US" sz="1200" b="1" dirty="0"/>
          </a:p>
          <a:p>
            <a:pPr lvl="1"/>
            <a:r>
              <a:rPr lang="en-US" sz="2600" b="1" dirty="0"/>
              <a:t>Many horse like animals branched </a:t>
            </a:r>
            <a:r>
              <a:rPr lang="en-US" sz="2600" b="1" dirty="0" smtClean="0"/>
              <a:t>off</a:t>
            </a:r>
            <a:endParaRPr lang="en-US" sz="2600" b="1" dirty="0"/>
          </a:p>
          <a:p>
            <a:pPr lvl="1"/>
            <a:endParaRPr lang="en-US" sz="1000" b="1" dirty="0"/>
          </a:p>
          <a:p>
            <a:pPr lvl="1"/>
            <a:r>
              <a:rPr lang="en-US" sz="2600" b="1" dirty="0"/>
              <a:t>Now one genus is the only surviving branch of a once large evolutionary bush</a:t>
            </a:r>
          </a:p>
          <a:p>
            <a:pPr lvl="2"/>
            <a:r>
              <a:rPr lang="en-US" sz="2400" b="1" i="1" dirty="0" err="1"/>
              <a:t>Equus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History and Evolution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buNone/>
            </a:pPr>
            <a:endParaRPr lang="en-US" sz="1000" b="1" i="1" dirty="0"/>
          </a:p>
          <a:p>
            <a:pPr algn="ctr">
              <a:lnSpc>
                <a:spcPct val="90000"/>
              </a:lnSpc>
            </a:pPr>
            <a:r>
              <a:rPr lang="en-US" sz="2800" b="1" dirty="0"/>
              <a:t>Kingdom: </a:t>
            </a:r>
            <a:r>
              <a:rPr lang="en-US" sz="2800" b="1" dirty="0" err="1"/>
              <a:t>Animalia</a:t>
            </a:r>
            <a:endParaRPr lang="en-US" sz="2800" b="1" dirty="0"/>
          </a:p>
          <a:p>
            <a:pPr algn="ctr">
              <a:lnSpc>
                <a:spcPct val="90000"/>
              </a:lnSpc>
            </a:pPr>
            <a:r>
              <a:rPr lang="en-US" sz="2800" b="1" dirty="0"/>
              <a:t>Phylum: </a:t>
            </a:r>
            <a:r>
              <a:rPr lang="en-US" sz="2800" b="1" dirty="0" err="1"/>
              <a:t>Chordata</a:t>
            </a:r>
            <a:endParaRPr lang="en-US" sz="2800" b="1" dirty="0"/>
          </a:p>
          <a:p>
            <a:pPr algn="ctr">
              <a:lnSpc>
                <a:spcPct val="90000"/>
              </a:lnSpc>
            </a:pPr>
            <a:r>
              <a:rPr lang="en-US" sz="2800" b="1" dirty="0"/>
              <a:t>Class: Mammalia</a:t>
            </a:r>
          </a:p>
          <a:p>
            <a:pPr algn="ctr">
              <a:lnSpc>
                <a:spcPct val="90000"/>
              </a:lnSpc>
            </a:pPr>
            <a:r>
              <a:rPr lang="en-US" sz="2800" b="1" dirty="0"/>
              <a:t>Order: </a:t>
            </a:r>
            <a:r>
              <a:rPr lang="en-US" sz="2800" b="1" dirty="0" err="1"/>
              <a:t>Perissodactyla</a:t>
            </a:r>
            <a:endParaRPr lang="en-US" sz="2800" b="1" dirty="0"/>
          </a:p>
          <a:p>
            <a:pPr algn="ctr">
              <a:lnSpc>
                <a:spcPct val="90000"/>
              </a:lnSpc>
            </a:pPr>
            <a:r>
              <a:rPr lang="en-US" sz="2800" b="1" dirty="0"/>
              <a:t>Family: </a:t>
            </a:r>
            <a:r>
              <a:rPr lang="en-US" sz="2800" b="1" dirty="0" err="1"/>
              <a:t>Equidae</a:t>
            </a:r>
            <a:endParaRPr lang="en-US" sz="2800" b="1" dirty="0"/>
          </a:p>
          <a:p>
            <a:pPr algn="ctr">
              <a:lnSpc>
                <a:spcPct val="90000"/>
              </a:lnSpc>
            </a:pPr>
            <a:r>
              <a:rPr lang="en-US" sz="2800" b="1" dirty="0"/>
              <a:t>Genus: </a:t>
            </a:r>
            <a:r>
              <a:rPr lang="en-US" sz="2800" b="1" i="1" dirty="0" err="1"/>
              <a:t>Equus</a:t>
            </a:r>
            <a:endParaRPr lang="en-US" sz="2800" b="1" i="1" dirty="0"/>
          </a:p>
          <a:p>
            <a:pPr algn="ctr">
              <a:lnSpc>
                <a:spcPct val="90000"/>
              </a:lnSpc>
            </a:pPr>
            <a:r>
              <a:rPr lang="en-US" sz="2800" b="1" dirty="0"/>
              <a:t>Specie: several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3810000" cy="3844925"/>
          </a:xfrm>
        </p:spPr>
        <p:txBody>
          <a:bodyPr/>
          <a:lstStyle/>
          <a:p>
            <a:r>
              <a:rPr lang="en-US" sz="2800" b="1" i="1" dirty="0" err="1"/>
              <a:t>Equus</a:t>
            </a:r>
            <a:r>
              <a:rPr lang="en-US" sz="2800" b="1" i="1" dirty="0"/>
              <a:t> </a:t>
            </a:r>
            <a:r>
              <a:rPr lang="en-US" sz="2800" b="1" i="1" dirty="0" err="1"/>
              <a:t>caballus</a:t>
            </a:r>
            <a:endParaRPr lang="en-US" sz="2800" b="1" dirty="0"/>
          </a:p>
          <a:p>
            <a:pPr lvl="1"/>
            <a:r>
              <a:rPr lang="en-US" sz="2400" b="1" dirty="0"/>
              <a:t>True horse</a:t>
            </a:r>
          </a:p>
          <a:p>
            <a:pPr lvl="1"/>
            <a:endParaRPr lang="en-US" sz="1000" b="1" dirty="0"/>
          </a:p>
          <a:p>
            <a:pPr lvl="1"/>
            <a:r>
              <a:rPr lang="en-US" sz="2400" b="1" dirty="0"/>
              <a:t>Once had several subspecies</a:t>
            </a:r>
            <a:endParaRPr lang="en-US" sz="2400" b="1" i="1" dirty="0"/>
          </a:p>
          <a:p>
            <a:endParaRPr lang="en-US" b="1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1353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43493" y="2323652"/>
            <a:ext cx="3376108" cy="3508977"/>
          </a:xfrm>
        </p:spPr>
        <p:txBody>
          <a:bodyPr/>
          <a:lstStyle/>
          <a:p>
            <a:r>
              <a:rPr lang="en-US" sz="2800" b="1" i="1" dirty="0" err="1"/>
              <a:t>Equus</a:t>
            </a:r>
            <a:r>
              <a:rPr lang="en-US" sz="2800" b="1" i="1" dirty="0"/>
              <a:t> </a:t>
            </a:r>
            <a:r>
              <a:rPr lang="en-US" sz="2800" b="1" i="1" dirty="0" err="1"/>
              <a:t>asinus</a:t>
            </a:r>
            <a:endParaRPr lang="en-US" sz="2800" b="1" dirty="0"/>
          </a:p>
          <a:p>
            <a:pPr lvl="1"/>
            <a:r>
              <a:rPr lang="en-US" sz="2400" b="1" dirty="0"/>
              <a:t>The true asses and donkeys of northern Africa</a:t>
            </a:r>
          </a:p>
          <a:p>
            <a:pPr lvl="1"/>
            <a:endParaRPr lang="en-US" sz="24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938670"/>
            <a:ext cx="3905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5828" y="838200"/>
            <a:ext cx="7024744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sz="2800" b="1" i="1" dirty="0" err="1"/>
              <a:t>Equus</a:t>
            </a:r>
            <a:r>
              <a:rPr lang="en-US" sz="2800" b="1" i="1" dirty="0"/>
              <a:t> </a:t>
            </a:r>
            <a:r>
              <a:rPr lang="en-US" sz="2800" b="1" i="1" dirty="0" err="1"/>
              <a:t>burchelli</a:t>
            </a:r>
            <a:endParaRPr lang="en-US" sz="2800" b="1" dirty="0"/>
          </a:p>
          <a:p>
            <a:pPr lvl="1"/>
            <a:r>
              <a:rPr lang="en-US" sz="2400" b="1" dirty="0"/>
              <a:t>Plains Zebra of Africa – “typical” zebra</a:t>
            </a:r>
          </a:p>
          <a:p>
            <a:pPr lvl="1"/>
            <a:endParaRPr lang="en-US" sz="900" b="1" dirty="0"/>
          </a:p>
          <a:p>
            <a:pPr lvl="1"/>
            <a:r>
              <a:rPr lang="en-US" sz="2400" b="1" dirty="0"/>
              <a:t>Several Subspecies</a:t>
            </a:r>
          </a:p>
          <a:p>
            <a:pPr lvl="1"/>
            <a:endParaRPr lang="en-US" sz="900" b="1" dirty="0"/>
          </a:p>
          <a:p>
            <a:pPr lvl="1"/>
            <a:r>
              <a:rPr lang="en-US" sz="2400" b="1" dirty="0"/>
              <a:t>Wide vertical stripes</a:t>
            </a:r>
          </a:p>
          <a:p>
            <a:pPr lvl="1"/>
            <a:endParaRPr lang="en-US" sz="900" b="1" dirty="0"/>
          </a:p>
          <a:p>
            <a:pPr lvl="1"/>
            <a:r>
              <a:rPr lang="en-US" sz="2400" b="1" dirty="0"/>
              <a:t>Thick horizontal stripes on the rump</a:t>
            </a:r>
          </a:p>
          <a:p>
            <a:pPr lvl="1"/>
            <a:endParaRPr lang="en-US" sz="1000" b="1" dirty="0"/>
          </a:p>
          <a:p>
            <a:pPr lvl="1"/>
            <a:r>
              <a:rPr lang="en-US" sz="2400" b="1" dirty="0"/>
              <a:t>Found in Eastern and Southern Africa</a:t>
            </a:r>
          </a:p>
          <a:p>
            <a:pPr lvl="1"/>
            <a:endParaRPr lang="en-US" sz="900" b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276600"/>
            <a:ext cx="37719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981201"/>
            <a:ext cx="6777317" cy="20574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err="1"/>
              <a:t>Equus</a:t>
            </a:r>
            <a:r>
              <a:rPr lang="en-US" b="1" i="1" dirty="0"/>
              <a:t> </a:t>
            </a:r>
            <a:r>
              <a:rPr lang="en-US" b="1" i="1" dirty="0" err="1"/>
              <a:t>grevyi</a:t>
            </a:r>
            <a:endParaRPr lang="en-US" b="1" i="1" dirty="0"/>
          </a:p>
          <a:p>
            <a:endParaRPr lang="en-US" sz="1000" b="1" i="1" dirty="0"/>
          </a:p>
          <a:p>
            <a:pPr lvl="1"/>
            <a:r>
              <a:rPr lang="en-US" b="1" dirty="0" err="1"/>
              <a:t>Grevy’s</a:t>
            </a:r>
            <a:r>
              <a:rPr lang="en-US" b="1" dirty="0"/>
              <a:t> zebra, most horse like zebra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Native to Eastern Africa</a:t>
            </a:r>
          </a:p>
          <a:p>
            <a:pPr lvl="2"/>
            <a:r>
              <a:rPr lang="en-US" sz="2000" b="1" dirty="0"/>
              <a:t>Big Zebra with very narrow vertical stripes &amp; huge ears</a:t>
            </a:r>
          </a:p>
          <a:p>
            <a:pPr lvl="2"/>
            <a:endParaRPr lang="en-US" sz="1000" b="1" dirty="0"/>
          </a:p>
          <a:p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038600"/>
            <a:ext cx="32385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038600"/>
            <a:ext cx="3436938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Species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4343400" cy="3997325"/>
          </a:xfrm>
        </p:spPr>
        <p:txBody>
          <a:bodyPr/>
          <a:lstStyle/>
          <a:p>
            <a:r>
              <a:rPr lang="en-US" sz="2800" b="1" i="1" dirty="0" err="1"/>
              <a:t>Equus</a:t>
            </a:r>
            <a:r>
              <a:rPr lang="en-US" sz="2800" b="1" i="1" dirty="0"/>
              <a:t> zebra</a:t>
            </a:r>
          </a:p>
          <a:p>
            <a:endParaRPr lang="en-US" sz="1000" b="1" i="1" dirty="0"/>
          </a:p>
          <a:p>
            <a:pPr lvl="1"/>
            <a:r>
              <a:rPr lang="en-US" b="1" dirty="0"/>
              <a:t>Mountain Zebra of South Africa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Gridiron pattern on rump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Dewlap</a:t>
            </a:r>
            <a:endParaRPr lang="en-US" sz="2400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114800"/>
            <a:ext cx="2781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35814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1129</TotalTime>
  <Words>643</Words>
  <Application>Microsoft Office PowerPoint</Application>
  <PresentationFormat>On-screen Show (4:3)</PresentationFormat>
  <Paragraphs>233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Austin</vt:lpstr>
      <vt:lpstr>AGRI 3364 Equine Science Matt McMillan, Ph.D. Assistant Professor </vt:lpstr>
      <vt:lpstr>Matt McMillan, Ph.D., PAS Background</vt:lpstr>
      <vt:lpstr>Evolution of the Horse</vt:lpstr>
      <vt:lpstr>History and Evolution</vt:lpstr>
      <vt:lpstr>Species</vt:lpstr>
      <vt:lpstr>Species</vt:lpstr>
      <vt:lpstr>Species</vt:lpstr>
      <vt:lpstr>Species</vt:lpstr>
      <vt:lpstr>Species</vt:lpstr>
      <vt:lpstr>Species</vt:lpstr>
      <vt:lpstr>Species</vt:lpstr>
      <vt:lpstr>Evolution of the Horse</vt:lpstr>
      <vt:lpstr>Eohippus</vt:lpstr>
      <vt:lpstr>Eohippus</vt:lpstr>
      <vt:lpstr>PowerPoint Presentation</vt:lpstr>
      <vt:lpstr>Evolution of the Horse</vt:lpstr>
      <vt:lpstr>Mesohippus</vt:lpstr>
      <vt:lpstr>Mesohippus</vt:lpstr>
      <vt:lpstr>Merychippus</vt:lpstr>
      <vt:lpstr>Merychippus</vt:lpstr>
      <vt:lpstr>PowerPoint Presentation</vt:lpstr>
      <vt:lpstr>Pliohippus</vt:lpstr>
      <vt:lpstr>Pliohippus</vt:lpstr>
      <vt:lpstr>PowerPoint Presentation</vt:lpstr>
      <vt:lpstr>Equus caballus</vt:lpstr>
      <vt:lpstr>How Evolution Works</vt:lpstr>
      <vt:lpstr>How Evolution Works</vt:lpstr>
      <vt:lpstr>Four Trends of Equus Evolution?</vt:lpstr>
      <vt:lpstr>PowerPoint Presentation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 364 Horse Science Matt McMillan, Ph.D. Assistant Professor – Sam Houston State University</dc:title>
  <dc:creator>shsu</dc:creator>
  <cp:lastModifiedBy>Computer Services</cp:lastModifiedBy>
  <cp:revision>14</cp:revision>
  <dcterms:created xsi:type="dcterms:W3CDTF">2006-08-21T14:54:39Z</dcterms:created>
  <dcterms:modified xsi:type="dcterms:W3CDTF">2012-01-24T17:40:12Z</dcterms:modified>
</cp:coreProperties>
</file>