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02" d="100"/>
          <a:sy n="102" d="100"/>
        </p:scale>
        <p:origin x="-2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2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DBBF87-AF1E-4451-8A1D-7DFA93F890B2}" type="datetimeFigureOut">
              <a:rPr lang="en-US" smtClean="0"/>
              <a:t>4/27/2008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860ADD-954A-46C3-80AF-D01C4B28ADC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60134-5D6A-4988-914B-EB3B5099FF32}" type="datetimeFigureOut">
              <a:rPr lang="en-US" smtClean="0"/>
              <a:pPr/>
              <a:t>4/27/2008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4DFF7-2834-48D9-8D59-4E767F3B7D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7FC5115-1B6A-4CD9-BE88-FF8632EA5B1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EEE73EC-2DE0-4CCD-891B-C427B732802B}" type="slidenum">
              <a:rPr lang="en-US"/>
              <a:pPr/>
              <a:t>1</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ln>
            <a:headEnd/>
            <a:tailEnd/>
          </a:ln>
        </p:spPr>
        <p:txBody>
          <a:bodyPr/>
          <a:lstStyle/>
          <a:p>
            <a:r>
              <a:rPr lang="en-US"/>
              <a:t>Module 5, Lesson 3 - </a:t>
            </a:r>
            <a:r>
              <a:rPr lang="en-US">
                <a:cs typeface="Times New Roman" pitchFamily="18" charset="0"/>
              </a:rPr>
              <a:t>This lesson is the third of four in this series, which focuses on animal ownership and land management.  This lesson, lesson 3, focuses on how to avoid negative animal impacts to the land, wildlife, and your neighbors.  Lesson 1 focused on the benefits and costs of keeping animals on your property.  Lesson 2 discussed caring for animals, including tips on nutrition, safety and health care.  Lesson 4 will bring all we have learned together by developing and/or designing a grazing system for your property.  In these four workshops, we’ll give you information or sources of information on the most common domestic species including horses, cattle, sheep, pigs, poultry, and exotic animals.  We will be going through exercises to allow each of you to work through some of your management goals for your property and see how animals fit in.  We will also be playing some farm simulation games.  </a:t>
            </a:r>
          </a:p>
          <a:p>
            <a:endParaRPr lang="en-US">
              <a:cs typeface="Times New Roman" pitchFamily="18" charset="0"/>
            </a:endParaRPr>
          </a:p>
          <a:p>
            <a:r>
              <a:rPr lang="en-US" i="1">
                <a:cs typeface="Times New Roman" pitchFamily="18" charset="0"/>
              </a:rPr>
              <a:t>Instructor: Ask participants what is wrong with this picture.</a:t>
            </a:r>
          </a:p>
          <a:p>
            <a:r>
              <a:rPr lang="en-US">
                <a:solidFill>
                  <a:srgbClr val="000000"/>
                </a:solidFill>
                <a:cs typeface="Times New Roman" pitchFamily="18" charset="0"/>
              </a:rPr>
              <a:t> </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74F9D3D-90FE-4DF2-8395-9A36AF46A95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E0E2915-2B69-4661-8F78-032D3A703DE7}"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ln>
            <a:headEnd/>
            <a:tailEnd/>
          </a:ln>
        </p:spPr>
        <p:txBody>
          <a:bodyPr/>
          <a:lstStyle/>
          <a:p>
            <a:r>
              <a:rPr lang="en-US">
                <a:cs typeface="Times New Roman" pitchFamily="18" charset="0"/>
              </a:rPr>
              <a:t>Managing the waste materials from your animals is as much a part of owning them as feeding them.  </a:t>
            </a:r>
          </a:p>
          <a:p>
            <a:endParaRPr lang="en-US">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6AC6D8B4-7DE6-4BF6-AE00-03C1BDA64068}"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7F7735DD-F298-44A7-8812-AAC3EC6598BF}" type="slidenum">
              <a:rPr lang="en-US"/>
              <a:pPr/>
              <a:t>11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ln>
            <a:headEnd/>
            <a:tailEnd/>
          </a:ln>
        </p:spPr>
        <p:txBody>
          <a:bodyPr/>
          <a:lstStyle/>
          <a:p>
            <a:r>
              <a:rPr lang="en-US">
                <a:cs typeface="Times New Roman" pitchFamily="18" charset="0"/>
              </a:rPr>
              <a:t>When an individual does not take this charge seriously, it may lead to decreased performance or illness in the livestock, unsanitary conditions for the stock and owners, complaints from neighbors, increased insect populations and environmental degradation.   This photo is an example of out-of-sight, out-of-mind.  Sooner or later, that pile of manure is going to get too big to keep out of sight.</a:t>
            </a:r>
            <a:endParaRPr lang="en-US" b="1"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28AF030F-1501-4BBD-BE54-0760D8E9CE83}"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1D5EBE1-8125-499E-A84E-4F96194D6DB2}" type="slidenum">
              <a:rPr lang="en-US"/>
              <a:pPr/>
              <a:t>12</a:t>
            </a:fld>
            <a:endParaRPr lang="en-US"/>
          </a:p>
        </p:txBody>
      </p:sp>
      <p:sp>
        <p:nvSpPr>
          <p:cNvPr id="398338" name="Rectangle 1026"/>
          <p:cNvSpPr>
            <a:spLocks noGrp="1" noRot="1" noChangeAspect="1" noChangeArrowheads="1" noTextEdit="1"/>
          </p:cNvSpPr>
          <p:nvPr>
            <p:ph type="sldImg"/>
          </p:nvPr>
        </p:nvSpPr>
        <p:spPr>
          <a:ln/>
        </p:spPr>
      </p:sp>
      <p:sp>
        <p:nvSpPr>
          <p:cNvPr id="398340" name="Rectangle 1028"/>
          <p:cNvSpPr>
            <a:spLocks noGrp="1" noChangeArrowheads="1"/>
          </p:cNvSpPr>
          <p:nvPr>
            <p:ph type="body" idx="1"/>
          </p:nvPr>
        </p:nvSpPr>
        <p:spPr>
          <a:ln>
            <a:headEnd/>
            <a:tailEnd/>
          </a:ln>
        </p:spPr>
        <p:txBody>
          <a:bodyPr/>
          <a:lstStyle/>
          <a:p>
            <a:r>
              <a:rPr lang="en-US" i="1"/>
              <a:t>Instructor:  Ask participants who presently own animals to answer the question;  if no one owns animals, ask participants to estimate the volume.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AE9ACA66-CE2C-45A1-AE97-E3AAE89C30A5}"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ACD94C94-3FE8-444F-81EA-514E4D10E1B4}" type="slidenum">
              <a:rPr lang="en-US"/>
              <a:pPr/>
              <a:t>13</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ln>
            <a:headEnd/>
            <a:tailEnd/>
          </a:ln>
        </p:spPr>
        <p:txBody>
          <a:bodyPr/>
          <a:lstStyle/>
          <a:p>
            <a:r>
              <a:rPr lang="en-US"/>
              <a:t>Seventy-three (73) cubic feet is equivalent to a 4-foot by 4-foot by 4.5-foot box; or, you can think of it as 73 of the one-cubic-foot bags of steer manure you can buy at the garden center. </a:t>
            </a:r>
          </a:p>
          <a:p>
            <a:endParaRPr lang="en-US"/>
          </a:p>
          <a:p>
            <a:endParaRPr lang="en-US" b="1" i="1"/>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F8621B5-3E0C-4247-B6DF-E8B108738683}"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890B9CB8-153A-4074-87EF-0F572E033DF5}" type="slidenum">
              <a:rPr lang="en-US"/>
              <a:pPr/>
              <a:t>14</a:t>
            </a:fld>
            <a:endParaRPr lang="en-US"/>
          </a:p>
        </p:txBody>
      </p:sp>
      <p:sp>
        <p:nvSpPr>
          <p:cNvPr id="282626" name="Rectangle 2"/>
          <p:cNvSpPr>
            <a:spLocks noGrp="1" noRot="1" noChangeAspect="1" noChangeArrowheads="1" noTextEdit="1"/>
          </p:cNvSpPr>
          <p:nvPr>
            <p:ph type="sldImg"/>
          </p:nvPr>
        </p:nvSpPr>
        <p:spPr bwMode="auto">
          <a:xfrm>
            <a:off x="1155966" y="686543"/>
            <a:ext cx="4547625" cy="3428022"/>
          </a:xfrm>
          <a:prstGeom prst="rect">
            <a:avLst/>
          </a:prstGeom>
          <a:solidFill>
            <a:srgbClr val="FFFFFF"/>
          </a:solidFill>
          <a:ln>
            <a:solidFill>
              <a:srgbClr val="000000"/>
            </a:solidFill>
            <a:miter lim="800000"/>
            <a:headEnd/>
            <a:tailEnd/>
          </a:ln>
        </p:spPr>
      </p:sp>
      <p:sp>
        <p:nvSpPr>
          <p:cNvPr id="282629" name="Rectangle 5"/>
          <p:cNvSpPr>
            <a:spLocks noGrp="1" noChangeArrowheads="1"/>
          </p:cNvSpPr>
          <p:nvPr>
            <p:ph type="body" idx="1"/>
          </p:nvPr>
        </p:nvSpPr>
        <p:spPr>
          <a:ln>
            <a:headEnd/>
            <a:tailEnd/>
          </a:ln>
        </p:spPr>
        <p:txBody>
          <a:bodyPr/>
          <a:lstStyle/>
          <a:p>
            <a:r>
              <a:rPr lang="en-US"/>
              <a:t>This slide shows just a few of the figures given to you on the attached Livestock Manure Production Tables Information Sheet.  Each of these figures is based on 1000 pounds of the animal(s) listed.  For the horse, this figure may represent less than one horse and the figure for ducks probably represents a minimum of 100 ducks.  Sheep, goats and beef, like all other animals, vary in weight by age, species and general health.  You can estimate the manure production for one of your animals if you know its average weight.  </a:t>
            </a:r>
          </a:p>
          <a:p>
            <a:r>
              <a:rPr lang="en-US"/>
              <a:t>The next section is designed to get you to determine the actual amount of manure that your animals will produce.  There is a handout that estimates volumes that you may expect and a worksheet to assist you with the calculation.  Please take five minutes to complete your worksheet, using the numbers for the types of animals that you currently own or plan to own.</a:t>
            </a:r>
          </a:p>
          <a:p>
            <a:endParaRPr lang="en-US"/>
          </a:p>
          <a:p>
            <a:r>
              <a:rPr lang="en-US" i="1"/>
              <a:t>Instructor:  Give participants a few minutes to complete the worksheet then share the results with the class.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3587F9B2-BE76-4832-8C8D-27C0A495A658}"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29C242CC-5297-4830-84DA-7A09C585107B}" type="slidenum">
              <a:rPr lang="en-US"/>
              <a:pPr/>
              <a:t>15</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ln>
            <a:headEnd/>
            <a:tailEnd/>
          </a:ln>
        </p:spPr>
        <p:txBody>
          <a:bodyPr/>
          <a:lstStyle/>
          <a:p>
            <a:r>
              <a:rPr lang="en-US"/>
              <a:t>It is important to note that these numbers are not the same as the numbers on the fertilizer bag.  This is the</a:t>
            </a:r>
            <a:r>
              <a:rPr lang="en-US" b="1"/>
              <a:t> pounds </a:t>
            </a:r>
            <a:r>
              <a:rPr lang="en-US"/>
              <a:t>of nutrients, in the form noted, per ton of manure, not a </a:t>
            </a:r>
            <a:r>
              <a:rPr lang="en-US" b="1"/>
              <a:t>percentage</a:t>
            </a:r>
            <a:r>
              <a:rPr lang="en-US"/>
              <a:t> of the total weight.  For example, the nitrogen content of horse manure is 12.1 pounds per 2000 pounds of manure.  A 12.1 nitrogen number on a bag of fertilizer  indicates that   the fertilizer is 12.1 percent nitrogen.  A ton (2000 pounds) of this fertilizer would contain 242 pounds of nitrogen.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56B123D9-7144-4269-878F-9B64D5554C12}"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BD9F6AB8-6655-4704-9F7C-4290793FF503}" type="slidenum">
              <a:rPr lang="en-US"/>
              <a:pPr/>
              <a:t>16</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ln>
            <a:headEnd/>
            <a:tailEnd/>
          </a:ln>
        </p:spPr>
        <p:txBody>
          <a:bodyPr/>
          <a:lstStyle/>
          <a:p>
            <a:r>
              <a:rPr lang="en-US"/>
              <a:t>Think of manure as a resource – one you can use to your benefit.  Returned to your land, it will improve your soil’s texture and nutrient levels.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50C4BB42-3297-4F3A-BB52-F9B639F170F4}"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B55CF7C5-803D-4BCA-8C4F-75124F9A85FB}" type="slidenum">
              <a:rPr lang="en-US"/>
              <a:pPr/>
              <a:t>17</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ln>
            <a:headEnd/>
            <a:tailEnd/>
          </a:ln>
        </p:spPr>
        <p:txBody>
          <a:bodyPr/>
          <a:lstStyle/>
          <a:p>
            <a:r>
              <a:rPr lang="en-US"/>
              <a:t>Too much of anything is bad – certainly this is the case with manure!  Manure management requires an interim storage area or compost area and a place to incorporate the manure, either on your property or on another property.  Caution should be used when incorporating the manure as too much manure will burn existing vegetation.  Uncomposted or incompletely composted manure can be a source of weed seeds and salts, affecting seed fertility and existing vegetation growth.  Additionally, incorporating uncomposted manure can initially rob soil of nitrogen; nitrogen is necessary in the decomposition process.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96A805EF-0656-4F88-8CF7-045C2733DDF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6E1962DA-B074-4513-97BF-F0360B6178C8}" type="slidenum">
              <a:rPr lang="en-US"/>
              <a:pPr/>
              <a:t>18</a:t>
            </a:fld>
            <a:endParaRPr lang="en-US"/>
          </a:p>
        </p:txBody>
      </p:sp>
      <p:sp>
        <p:nvSpPr>
          <p:cNvPr id="231426" name="Rectangle 1026"/>
          <p:cNvSpPr>
            <a:spLocks noGrp="1" noRot="1" noChangeAspect="1" noChangeArrowheads="1" noTextEdit="1"/>
          </p:cNvSpPr>
          <p:nvPr>
            <p:ph type="sldImg"/>
          </p:nvPr>
        </p:nvSpPr>
        <p:spPr>
          <a:ln/>
        </p:spPr>
      </p:sp>
      <p:sp>
        <p:nvSpPr>
          <p:cNvPr id="231427" name="Rectangle 1027"/>
          <p:cNvSpPr>
            <a:spLocks noGrp="1" noChangeArrowheads="1"/>
          </p:cNvSpPr>
          <p:nvPr>
            <p:ph type="body" idx="1"/>
          </p:nvPr>
        </p:nvSpPr>
        <p:spPr>
          <a:ln>
            <a:headEnd/>
            <a:tailEnd/>
          </a:ln>
        </p:spPr>
        <p:txBody>
          <a:bodyPr/>
          <a:lstStyle/>
          <a:p>
            <a:r>
              <a:rPr lang="en-US">
                <a:cs typeface="Times New Roman" pitchFamily="18" charset="0"/>
              </a:rPr>
              <a:t>As a general guideline, spreading the manure from one 1000 pound cow, one 1400-pound horse, three market (150-pounds) hogs, twelve 100-lb sheep or 225 laying hens may provide the annual phosphorus needed on a one acre pasture.  As stated in the Module 2 Lessons on soils, you should ascertain the need for phosphorus in the soil before you add it.  Some areas of the western U.S. have phosphorus rich soils.</a:t>
            </a:r>
          </a:p>
          <a:p>
            <a:endParaRPr lang="en-US">
              <a:cs typeface="Times New Roman" pitchFamily="18" charset="0"/>
            </a:endParaRPr>
          </a:p>
          <a:p>
            <a:r>
              <a:rPr lang="en-US" i="1">
                <a:cs typeface="Times New Roman" pitchFamily="18" charset="0"/>
              </a:rPr>
              <a:t>Photo sources: www.farmphoto.com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2A14F834-8EE4-43D6-BE05-C727B1295C3E}"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C35BF34B-86BB-40D1-AF44-F4315CA191C3}" type="slidenum">
              <a:rPr lang="en-US"/>
              <a:pPr/>
              <a:t>19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ln>
            <a:headEnd/>
            <a:tailEnd/>
          </a:ln>
        </p:spPr>
        <p:txBody>
          <a:bodyPr/>
          <a:lstStyle/>
          <a:p>
            <a:r>
              <a:rPr lang="en-US">
                <a:cs typeface="Times New Roman" pitchFamily="18" charset="0"/>
              </a:rPr>
              <a:t>Now for a moment let’s think about the complexities of the manure removal systems you might use </a:t>
            </a:r>
            <a:r>
              <a:rPr lang="en-US">
                <a:cs typeface="Times New Roman" pitchFamily="18" charset="0"/>
                <a:sym typeface="Wingdings" pitchFamily="2" charset="2"/>
              </a:rPr>
              <a:t></a:t>
            </a:r>
            <a:r>
              <a:rPr lang="en-US">
                <a:cs typeface="Times New Roman" pitchFamily="18" charset="0"/>
              </a:rPr>
              <a:t>.  Of course, the number and types of animals kept on your property have a large impact upon your waste management considerations.  Think for a moment of the difference between the amounts of manure excreted by a rabbit versus a horse!  There is not only a great difference in the amount of manure that must be managed, but also in the manner in which the animals are housed.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655E652B-D9E0-4A98-83F0-91B312ABA45F}"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E9315AC3-B95F-4C32-8B4F-A9C591C215D7}" type="slidenum">
              <a:rPr lang="en-US"/>
              <a:pPr/>
              <a:t>2</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ln>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6E3ED7D-70AD-4784-B066-801A5BE4460E}"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F74BBF7-8E98-43C6-8C87-C269B214F866}" type="slidenum">
              <a:rPr lang="en-US"/>
              <a:pPr/>
              <a:t>20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ln>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9A4B37C5-57B1-4DD1-B185-3C410895866D}"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1A0D39B3-5CD9-4E18-8A96-080631C8387A}" type="slidenum">
              <a:rPr lang="en-US"/>
              <a:pPr/>
              <a:t>21</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ln>
            <a:headEnd/>
            <a:tailEnd/>
          </a:ln>
        </p:spPr>
        <p:txBody>
          <a:bodyPr/>
          <a:lstStyle/>
          <a:p>
            <a:r>
              <a:rPr lang="en-US">
                <a:cs typeface="Times New Roman" pitchFamily="18" charset="0"/>
              </a:rPr>
              <a:t>Manure management for animals kept on pasture requires the least amount of effort.  Natural weathering may reduce the volume of manure by up to 60 percent and the nutrients may be recycled immediately.  Occasional dragging of the pasture to break up and evenly distribute the manure may be necessary.  Some people just kick the manure piles - obviously not the fresh ones -  as they are checking their pastures for grass growth or grazed height, weeds, etc.  Concerns with this management system are water quality and pollution issues.  If there is a gully washer storm or fast snow melt, where will the contaminated water from your pasture flow?</a:t>
            </a:r>
          </a:p>
          <a:p>
            <a:endParaRPr lang="en-US">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080A2E72-E2A5-4C98-87E0-FFADEB057F22}"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494ECDB7-DD2C-498E-83BA-E9F01815737C}" type="slidenum">
              <a:rPr lang="en-US"/>
              <a:pPr/>
              <a:t>22</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ln>
            <a:headEnd/>
            <a:tailEnd/>
          </a:ln>
        </p:spPr>
        <p:txBody>
          <a:bodyPr/>
          <a:lstStyle/>
          <a:p>
            <a:r>
              <a:rPr lang="en-US">
                <a:cs typeface="Times New Roman" pitchFamily="18" charset="0"/>
              </a:rPr>
              <a:t>Small animals (rabbits, fur animals and poultry/birds) are often caged.  Waste materials drop through the cage and onto collection trays and then are periodically removed.  Animals may also be housed on a floor that usually contains a bedding material such as straw or wood shavings.  Generally, this bedding material is also compostable.</a:t>
            </a:r>
            <a:r>
              <a:rPr lang="en-US"/>
              <a:t> </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774BA81-06EF-41AE-8A90-0A6B84F13106}"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E89CA26-6B8D-4A05-B557-71DECE28E310}" type="slidenum">
              <a:rPr lang="en-US"/>
              <a:pPr/>
              <a:t>23</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ln>
            <a:headEnd/>
            <a:tailEnd/>
          </a:ln>
        </p:spPr>
        <p:txBody>
          <a:bodyPr/>
          <a:lstStyle/>
          <a:p>
            <a:r>
              <a:rPr lang="en-US">
                <a:cs typeface="Times New Roman" pitchFamily="18" charset="0"/>
              </a:rPr>
              <a:t>Some species commonly found in bedded stalls or barns include horses, cattle, swine, and poultry.  Manure and soiled bedding are periodically removed, usually by manual cleaning. </a:t>
            </a:r>
          </a:p>
          <a:p>
            <a:r>
              <a:rPr lang="en-US">
                <a:cs typeface="Times New Roman" pitchFamily="18" charset="0"/>
              </a:rPr>
              <a:t>Of course, the time span between cleanings is highly variable and dependent upon specie, personal standards, and type of housing.  On the extreme ends of the continuum are show horses or cattle, whose stalls may be cleaned several times per day, to a poultry building, which may only be cleaned once or twice per year. </a:t>
            </a:r>
          </a:p>
          <a:p>
            <a:endParaRPr lang="en-US">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504CDE59-0FD0-4CF8-B120-D95CF6EF827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1D512CE-CFB3-4749-886E-B2C76054EB5C}" type="slidenum">
              <a:rPr lang="en-US"/>
              <a:pPr/>
              <a:t>24</a:t>
            </a:fld>
            <a:endParaRPr lang="en-US"/>
          </a:p>
        </p:txBody>
      </p:sp>
      <p:sp>
        <p:nvSpPr>
          <p:cNvPr id="371714" name="Rectangle 1026"/>
          <p:cNvSpPr>
            <a:spLocks noGrp="1" noRot="1" noChangeAspect="1" noChangeArrowheads="1" noTextEdit="1"/>
          </p:cNvSpPr>
          <p:nvPr>
            <p:ph type="sldImg"/>
          </p:nvPr>
        </p:nvSpPr>
        <p:spPr>
          <a:ln/>
        </p:spPr>
      </p:sp>
      <p:sp>
        <p:nvSpPr>
          <p:cNvPr id="371715" name="Rectangle 1027"/>
          <p:cNvSpPr>
            <a:spLocks noGrp="1" noChangeArrowheads="1"/>
          </p:cNvSpPr>
          <p:nvPr>
            <p:ph type="body" idx="1"/>
          </p:nvPr>
        </p:nvSpPr>
        <p:spPr>
          <a:ln>
            <a:headEnd/>
            <a:tailEnd/>
          </a:ln>
        </p:spPr>
        <p:txBody>
          <a:bodyPr/>
          <a:lstStyle/>
          <a:p>
            <a:r>
              <a:rPr lang="en-US"/>
              <a:t>These areas are usually outside, exposed to the elements.  They have the additional problem of mud during the wet seasons.  Manure is confined within the enclosure, but problems with runoff contamination can occur.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F1C75DA0-252E-44E3-A69C-0963D188821A}"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A03D67A2-7B5E-4259-B859-660CC5F19E16}" type="slidenum">
              <a:rPr lang="en-US"/>
              <a:pPr/>
              <a:t>25</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ln>
            <a:headEnd/>
            <a:tailEnd/>
          </a:ln>
        </p:spPr>
        <p:txBody>
          <a:bodyPr/>
          <a:lstStyle/>
          <a:p>
            <a:r>
              <a:rPr lang="en-US">
                <a:solidFill>
                  <a:srgbClr val="000000"/>
                </a:solidFill>
                <a:cs typeface="Times New Roman" pitchFamily="18" charset="0"/>
              </a:rPr>
              <a:t>Manure storage should occur at least 150 feet away from any surface water and from wells or wellheads to limit ground water contamination.</a:t>
            </a:r>
          </a:p>
          <a:p>
            <a:r>
              <a:rPr lang="en-US">
                <a:solidFill>
                  <a:srgbClr val="000000"/>
                </a:solidFill>
                <a:cs typeface="Times New Roman" pitchFamily="18" charset="0"/>
              </a:rPr>
              <a:t>Obviously if there is a prevailing wind direction, you would want to make sure that the manure storage area is not placed up wind from your house or outside entertaining or living areas.  Please also consider where your neighbors’ living areas are and plan accordingly.</a:t>
            </a:r>
          </a:p>
          <a:p>
            <a:r>
              <a:rPr lang="en-US">
                <a:solidFill>
                  <a:srgbClr val="000000"/>
                </a:solidFill>
                <a:cs typeface="Times New Roman" pitchFamily="18" charset="0"/>
              </a:rPr>
              <a:t>Flat areas are the best for manure storage, since they greatly reduce the chance of runoff.</a:t>
            </a:r>
          </a:p>
          <a:p>
            <a:r>
              <a:rPr lang="en-US">
                <a:solidFill>
                  <a:srgbClr val="000000"/>
                </a:solidFill>
                <a:cs typeface="Times New Roman" pitchFamily="18" charset="0"/>
              </a:rPr>
              <a:t>Sandy soils drain quickly, moving contaminants through the soil profile easily.  This can also affect ground water.</a:t>
            </a:r>
            <a:endParaRPr lang="en-US" b="1">
              <a:solidFill>
                <a:srgbClr val="000000"/>
              </a:solidFill>
              <a:cs typeface="Times New Roman" pitchFamily="18" charset="0"/>
            </a:endParaRPr>
          </a:p>
          <a:p>
            <a:endParaRPr lang="en-US"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9902E079-4F44-4E4E-BDD6-0FB6C981CA43}"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A7041DDF-05D7-4700-8E86-53CD8E27C1BA}" type="slidenum">
              <a:rPr lang="en-US"/>
              <a:pPr/>
              <a:t>26</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ln>
            <a:headEnd/>
            <a:tailEnd/>
          </a:ln>
        </p:spPr>
        <p:txBody>
          <a:bodyPr/>
          <a:lstStyle/>
          <a:p>
            <a:r>
              <a:rPr lang="en-US">
                <a:solidFill>
                  <a:srgbClr val="000000"/>
                </a:solidFill>
                <a:cs typeface="Times New Roman" pitchFamily="18" charset="0"/>
              </a:rPr>
              <a:t>Install buffer strips, which are grassy or vegetated areas between the storage and the stream or other water body.</a:t>
            </a:r>
          </a:p>
          <a:p>
            <a:r>
              <a:rPr lang="en-US">
                <a:solidFill>
                  <a:srgbClr val="000000"/>
                </a:solidFill>
                <a:cs typeface="Times New Roman" pitchFamily="18" charset="0"/>
              </a:rPr>
              <a:t>Install berms or ditches to prevent water from entering or leaving the storage area.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26DEED4-560B-46BB-86B5-301F1374833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77AB8F1E-D361-465C-A42C-0BD532BC291E}" type="slidenum">
              <a:rPr lang="en-US"/>
              <a:pPr/>
              <a:t>27</a:t>
            </a:fld>
            <a:endParaRPr lang="en-US"/>
          </a:p>
        </p:txBody>
      </p:sp>
      <p:sp>
        <p:nvSpPr>
          <p:cNvPr id="419844" name="Rectangle 4"/>
          <p:cNvSpPr>
            <a:spLocks noGrp="1" noRot="1" noChangeAspect="1" noChangeArrowheads="1" noTextEdit="1"/>
          </p:cNvSpPr>
          <p:nvPr>
            <p:ph type="sldImg"/>
          </p:nvPr>
        </p:nvSpPr>
        <p:spPr>
          <a:ln/>
        </p:spPr>
      </p:sp>
      <p:sp>
        <p:nvSpPr>
          <p:cNvPr id="419845" name="Rectangle 5"/>
          <p:cNvSpPr>
            <a:spLocks noGrp="1" noChangeArrowheads="1"/>
          </p:cNvSpPr>
          <p:nvPr>
            <p:ph type="body" idx="1"/>
          </p:nvPr>
        </p:nvSpPr>
        <p:spPr>
          <a:xfrm>
            <a:off x="970824" y="4278773"/>
            <a:ext cx="4835450" cy="4114566"/>
          </a:xfrm>
          <a:ln>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FAEF0A59-950B-4479-954A-FD0307C09EB6}"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AE44D648-1983-482B-AA94-CBE4E5ACBD9E}" type="slidenum">
              <a:rPr lang="en-US"/>
              <a:pPr/>
              <a:t>28</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ln>
            <a:headEnd/>
            <a:tailEnd/>
          </a:ln>
        </p:spPr>
        <p:txBody>
          <a:bodyPr/>
          <a:lstStyle/>
          <a:p>
            <a:r>
              <a:rPr lang="en-US" b="1"/>
              <a:t>Oxygen:</a:t>
            </a:r>
            <a:r>
              <a:rPr lang="en-US"/>
              <a:t> Piles must be turned to oxygenate.</a:t>
            </a:r>
          </a:p>
          <a:p>
            <a:r>
              <a:rPr lang="en-US" b="1"/>
              <a:t>Moisture:</a:t>
            </a:r>
            <a:r>
              <a:rPr lang="en-US"/>
              <a:t> Piles can not have too much or too little.  In wet areas, a cover is actually required to keep the compost pile dry enough; in dry areas, the compost pile may need to be watered.</a:t>
            </a:r>
          </a:p>
          <a:p>
            <a:r>
              <a:rPr lang="en-US" b="1"/>
              <a:t>Correct Carbon to Nitrogen ratio (30:1):</a:t>
            </a:r>
            <a:r>
              <a:rPr lang="en-US"/>
              <a:t> Horse manure, with a 50:1 carbon to nitrogen ratio, requires addition of nitrogen, in the form of grass clippings, hay, or N fertilizer.</a:t>
            </a:r>
          </a:p>
          <a:p>
            <a:r>
              <a:rPr lang="en-US" b="1"/>
              <a:t>Temperature (120-160 F):</a:t>
            </a:r>
            <a:r>
              <a:rPr lang="en-US"/>
              <a:t> These temperatures are generated by microbial action</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2D9685A4-BECB-4A5E-9DFC-78FDD4C72AD2}"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CA5804B8-19A8-4A41-8D8F-238F73DCF3AF}" type="slidenum">
              <a:rPr lang="en-US"/>
              <a:pPr/>
              <a:t>29</a:t>
            </a:fld>
            <a:endParaRPr lang="en-US"/>
          </a:p>
        </p:txBody>
      </p:sp>
      <p:sp>
        <p:nvSpPr>
          <p:cNvPr id="417797" name="Rectangle 5"/>
          <p:cNvSpPr>
            <a:spLocks noGrp="1" noRot="1" noChangeAspect="1" noChangeArrowheads="1" noTextEdit="1"/>
          </p:cNvSpPr>
          <p:nvPr>
            <p:ph type="sldImg"/>
          </p:nvPr>
        </p:nvSpPr>
        <p:spPr>
          <a:ln/>
        </p:spPr>
      </p:sp>
      <p:sp>
        <p:nvSpPr>
          <p:cNvPr id="417798" name="Rectangle 6"/>
          <p:cNvSpPr>
            <a:spLocks noGrp="1" noChangeArrowheads="1"/>
          </p:cNvSpPr>
          <p:nvPr>
            <p:ph type="body" idx="1"/>
          </p:nvPr>
        </p:nvSpPr>
        <p:spPr>
          <a:xfrm>
            <a:off x="914815" y="4342892"/>
            <a:ext cx="4984808" cy="4114565"/>
          </a:xfrm>
          <a:ln>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F9F4ED3-7C98-4111-8276-082B11984FC5}"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20831FA9-DCA3-4D63-8511-B0B3D9DBE91B}" type="slidenum">
              <a:rPr lang="en-US"/>
              <a:pPr/>
              <a:t>3</a:t>
            </a:fld>
            <a:endParaRPr lang="en-US"/>
          </a:p>
        </p:txBody>
      </p:sp>
      <p:sp>
        <p:nvSpPr>
          <p:cNvPr id="362498" name="Rectangle 2"/>
          <p:cNvSpPr>
            <a:spLocks noGrp="1" noRot="1" noChangeAspect="1" noChangeArrowheads="1" noTextEdit="1"/>
          </p:cNvSpPr>
          <p:nvPr>
            <p:ph type="sldImg"/>
          </p:nvPr>
        </p:nvSpPr>
        <p:spPr>
          <a:ln/>
        </p:spPr>
      </p:sp>
      <p:sp>
        <p:nvSpPr>
          <p:cNvPr id="362500" name="Rectangle 4"/>
          <p:cNvSpPr>
            <a:spLocks noGrp="1" noChangeArrowheads="1"/>
          </p:cNvSpPr>
          <p:nvPr>
            <p:ph type="body" idx="1"/>
          </p:nvPr>
        </p:nvSpPr>
        <p:spPr>
          <a:ln>
            <a:headEnd/>
            <a:tailEnd/>
          </a:ln>
        </p:spPr>
        <p:txBody>
          <a:bodyPr/>
          <a:lstStyle/>
          <a:p>
            <a:r>
              <a:rPr lang="en-US" i="1"/>
              <a:t>Instructor:  Ask participants to enumerate the impacts animals can cause.  Note answers on board or flip chart.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27A762CE-7FE6-41D3-8CB0-C9C011B37CC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BB2929CC-AE8D-444C-80DD-BD290F51B2B7}" type="slidenum">
              <a:rPr lang="en-US"/>
              <a:pPr/>
              <a:t>30</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a:ln>
            <a:headEnd/>
            <a:tailEnd/>
          </a:ln>
        </p:spPr>
        <p:txBody>
          <a:bodyPr/>
          <a:lstStyle/>
          <a:p>
            <a:r>
              <a:rPr lang="en-US"/>
              <a:t>Apply a minimum of 100 feet from water source (if flat ground).  This includes well heads, artificial ponds and irrigation ditches.</a:t>
            </a:r>
          </a:p>
          <a:p>
            <a:r>
              <a:rPr lang="en-US"/>
              <a:t>Apply away from natural drainages.  Manure or compost needs to be kept out of ephemeral drainages (those with water only part of the year or that contain water only after storm activity).</a:t>
            </a:r>
          </a:p>
          <a:p>
            <a:r>
              <a:rPr lang="en-US"/>
              <a:t>Incorporate manure/compost as soon as possible.  This reduces runoff of nutrients and odor.  If the ground is flat, there is less likelihood of runoff.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0D3FA19-69F5-4A6E-ACC5-81DD4C68E828}"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ADD391F-1AC1-44CE-9DB0-D3B83082FFA1}" type="slidenum">
              <a:rPr lang="en-US"/>
              <a:pPr/>
              <a:t>31</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ln>
            <a:headEnd/>
            <a:tailEnd/>
          </a:ln>
        </p:spPr>
        <p:txBody>
          <a:bodyPr/>
          <a:lstStyle/>
          <a:p>
            <a:r>
              <a:rPr lang="en-US"/>
              <a:t>Monitor the soil’s nitrogen content to avoid overapplication.  As stated before, too much manure will burn existing vegetation.</a:t>
            </a:r>
          </a:p>
          <a:p>
            <a:r>
              <a:rPr lang="en-US"/>
              <a:t>Weed seed is a concerns if composting is not complete.  Complete composting reaches a fairly hot temperature (160 degrees) that will kill most weed seeds.  If composting is not complete, there may be viable weed seeds left – weed seeds you have now incorporated in your landscape somewhere.</a:t>
            </a:r>
          </a:p>
          <a:p>
            <a:r>
              <a:rPr lang="en-US"/>
              <a:t>There are also seasonal considerations: winter, wet conditions, etc.  Most chemical reactions occur faster under “warm” conditions.  Composting and decomposition work fastest when the ground is not frozen.  Manure or compost may be applied to frozen ground if the ground is flat.  When the ground is saturated with water, there is a greater potential for runoff.</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56603B61-0756-43CE-AF21-45B6A2F146F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911DF3D5-E613-415E-BE66-0991F9E97352}" type="slidenum">
              <a:rPr lang="en-US"/>
              <a:pPr/>
              <a:t>32</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ln>
            <a:headEnd/>
            <a:tailEnd/>
          </a:ln>
        </p:spPr>
        <p:txBody>
          <a:bodyPr/>
          <a:lstStyle/>
          <a:p>
            <a:r>
              <a:rPr lang="en-US"/>
              <a:t>If you have not completed the manure management exercise, there may be time to finish at the end of class.  You may, of course, continue working on the exercise during the break.  After a short break, we will switch gears and discuss some management techniques for dealing effectively with wildlife.</a:t>
            </a:r>
          </a:p>
          <a:p>
            <a:endParaRPr lang="en-US"/>
          </a:p>
          <a:p>
            <a:r>
              <a:rPr lang="en-US"/>
              <a:t>BREAK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57EEDCFC-AD82-46B8-89DD-A23C2B6526C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D75B4D4D-ABBE-4A85-B653-EF741693D68F}" type="slidenum">
              <a:rPr lang="en-US"/>
              <a:pPr/>
              <a:t>33</a:t>
            </a:fld>
            <a:endParaRPr lang="en-US"/>
          </a:p>
        </p:txBody>
      </p:sp>
      <p:sp>
        <p:nvSpPr>
          <p:cNvPr id="445442" name="Rectangle 3074"/>
          <p:cNvSpPr>
            <a:spLocks noGrp="1" noRot="1" noChangeAspect="1" noChangeArrowheads="1" noTextEdit="1"/>
          </p:cNvSpPr>
          <p:nvPr>
            <p:ph type="sldImg"/>
          </p:nvPr>
        </p:nvSpPr>
        <p:spPr>
          <a:ln/>
        </p:spPr>
      </p:sp>
      <p:sp>
        <p:nvSpPr>
          <p:cNvPr id="445443" name="Rectangle 3075"/>
          <p:cNvSpPr>
            <a:spLocks noGrp="1" noChangeArrowheads="1"/>
          </p:cNvSpPr>
          <p:nvPr>
            <p:ph type="body" idx="1"/>
          </p:nvPr>
        </p:nvSpPr>
        <p:spPr>
          <a:ln>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6542C133-0E5E-4B44-8572-8D647217F368}"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FE3E7B93-BAAF-42EF-AE4D-1D201E0050B3}" type="slidenum">
              <a:rPr lang="en-US"/>
              <a:pPr/>
              <a:t>34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ln>
            <a:headEnd/>
            <a:tailEnd/>
          </a:ln>
        </p:spPr>
        <p:txBody>
          <a:bodyPr/>
          <a:lstStyle/>
          <a:p>
            <a:r>
              <a:rPr lang="en-US"/>
              <a:t>Keeping domestic livestock has profound impacts on wildlife.  In many cases placing livestock on the landscape reduces the habitat available for wild animals to thrive and reproduce.  In other cases, feed directed at livestock is eaten by wildlife, elevating the numbers of these animals past a natural level that can be sustained without human help.  The most serious impact is disease, which can be passed back and forth between livestock and wild animals.  It is difficult to control disease in wildlife populations.</a:t>
            </a:r>
          </a:p>
          <a:p>
            <a:r>
              <a:rPr lang="en-US"/>
              <a:t>All these factors lead to consequences for wildlife.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D08B1C87-C458-4EBA-8A99-80FBCBCB2E65}"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1D04CBA-75A2-4CED-8B46-2BC79702E6B9}" type="slidenum">
              <a:rPr lang="en-US"/>
              <a:pPr/>
              <a:t>35</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ln>
            <a:headEnd/>
            <a:tailEnd/>
          </a:ln>
        </p:spPr>
        <p:txBody>
          <a:bodyPr/>
          <a:lstStyle/>
          <a:p>
            <a:r>
              <a:rPr lang="en-US">
                <a:solidFill>
                  <a:srgbClr val="000000"/>
                </a:solidFill>
                <a:cs typeface="Times New Roman" pitchFamily="18" charset="0"/>
              </a:rPr>
              <a:t>Wildlife inhabited most of the areas you live in and dominated it before domestic animals were introduced.  Bringing in domestic animals has directly displaced some wildlife that previously grazed on range and forest lands.</a:t>
            </a:r>
          </a:p>
          <a:p>
            <a:r>
              <a:rPr lang="en-US">
                <a:solidFill>
                  <a:srgbClr val="000000"/>
                </a:solidFill>
                <a:cs typeface="Times New Roman" pitchFamily="18" charset="0"/>
              </a:rPr>
              <a:t>The fencing set up to manage livestock serves to subdivide the habitat and fragment what’s left, making it difficult for some wildlife to move to the areas of habitat left to them.</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7EA1A1F6-7392-4B26-9A10-3E7CB28BA41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ED27F83E-AE75-491B-9493-89E7349B6325}" type="slidenum">
              <a:rPr lang="en-US"/>
              <a:pPr/>
              <a:t>36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ln>
            <a:headEnd/>
            <a:tailEnd/>
          </a:ln>
        </p:spPr>
        <p:txBody>
          <a:bodyPr/>
          <a:lstStyle/>
          <a:p>
            <a:r>
              <a:rPr lang="en-US"/>
              <a:t>In the other direction, producing crops or pastures for livestock can attract wildlife to an area.  This can lead to artificially high levels of animals living in an area, beyond the level that can be sustained by natural habitats.  Congregating these animals in feeding areas can also make them more vulnerable to predators.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C0E38FC-10DD-4A64-ABA1-80BE2A6FA02E}"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32751879-F602-462F-9A65-692285EA7C8D}" type="slidenum">
              <a:rPr lang="en-US"/>
              <a:pPr/>
              <a:t>37</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ln>
            <a:headEnd/>
            <a:tailEnd/>
          </a:ln>
        </p:spPr>
        <p:txBody>
          <a:bodyPr/>
          <a:lstStyle/>
          <a:p>
            <a:r>
              <a:rPr lang="en-US"/>
              <a:t>The interaction between wildlife and livestock can lead to the spread of disease back-and-forth, harming both.</a:t>
            </a:r>
          </a:p>
          <a:p>
            <a:r>
              <a:rPr lang="en-US"/>
              <a:t>A new vaccine against brucellosis in cattle may also protect bison against the disease.  Bison and elk are the last major sources of cattle brucellosis in the United States.  In an experimental study, ARS researchers vaccinated 10 female bison with the new vaccine, B. abortusstrain RB51.  The vaccinated animals’ immune response was comparable to that of cattle vaccinated with RB51.  None of these vaccinated bison shed live bacterium into the environment.  This is important in protecting other wildlife, such as moose.  </a:t>
            </a:r>
          </a:p>
          <a:p>
            <a:endParaRPr lang="en-US"/>
          </a:p>
          <a:p>
            <a:r>
              <a:rPr lang="en-US" i="1"/>
              <a:t>Instructors:  Any local diseases should be inserted here.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966EA787-3D34-4850-99C7-2AA79BF7B482}"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2B746BC1-BECC-4E35-B3B0-BC2B1A0BDED9}" type="slidenum">
              <a:rPr lang="en-US"/>
              <a:pPr/>
              <a:t>38</a:t>
            </a:fld>
            <a:endParaRPr lang="en-US"/>
          </a:p>
        </p:txBody>
      </p:sp>
      <p:sp>
        <p:nvSpPr>
          <p:cNvPr id="346114" name="Rectangle 1026"/>
          <p:cNvSpPr>
            <a:spLocks noGrp="1" noRot="1" noChangeAspect="1" noChangeArrowheads="1" noTextEdit="1"/>
          </p:cNvSpPr>
          <p:nvPr>
            <p:ph type="sldImg"/>
          </p:nvPr>
        </p:nvSpPr>
        <p:spPr>
          <a:ln/>
        </p:spPr>
      </p:sp>
      <p:sp>
        <p:nvSpPr>
          <p:cNvPr id="346115" name="Rectangle 1027"/>
          <p:cNvSpPr>
            <a:spLocks noGrp="1" noChangeArrowheads="1"/>
          </p:cNvSpPr>
          <p:nvPr>
            <p:ph type="body" idx="1"/>
          </p:nvPr>
        </p:nvSpPr>
        <p:spPr>
          <a:ln>
            <a:headEnd/>
            <a:tailEnd/>
          </a:ln>
        </p:spPr>
        <p:txBody>
          <a:bodyPr/>
          <a:lstStyle/>
          <a:p>
            <a:r>
              <a:rPr lang="en-US"/>
              <a:t>As with all other factors discussed to date, you will have to set some wildlife goals for your property.  First and foremost, do you know what type of wildlife inhabit your surrounding areas?  Is this wildlife permanent/resident or seasonal/migratory?</a:t>
            </a:r>
          </a:p>
          <a:p>
            <a:r>
              <a:rPr lang="en-US"/>
              <a:t>Do you want to encourage or discourage wildlife?  At first glance, this question seems like a no-brainer.  It is pretty universal to want to limit access by mountain lions, bears and other predators to our property.  And most everyone likes birds, except those of you with fruit trees.  And who doesn’t like to see a squirrel, except those folks with bird feeders and those folks with squirrels presently living in their attics or crawl spaces. </a:t>
            </a:r>
          </a:p>
          <a:p>
            <a:r>
              <a:rPr lang="en-US"/>
              <a:t>The point is, it is not unreasonable to decide that you want to have certain types or species of wildlife and you want to completely discourage other types or species of wildlife.  It is not unreasonable to want to limit the access to or exclude wildlife from certain portions of your property.  Anyone with a bird feeder or birdhouse understands this concept.  Deciding in advance what wildlife you are trying to encourage or discourage and doing a little advance research can help you achieve your goals.</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0460CF44-EBD8-46F4-8DB3-615ADEE87485}"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4E748D8B-2AC8-4AAA-870F-839D2E0BEC6F}" type="slidenum">
              <a:rPr lang="en-US"/>
              <a:pPr/>
              <a:t>39</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ln>
            <a:headEnd/>
            <a:tailEnd/>
          </a:ln>
        </p:spPr>
        <p:txBody>
          <a:bodyPr/>
          <a:lstStyle/>
          <a:p>
            <a:r>
              <a:rPr lang="en-US"/>
              <a:t>Decide what type or species of wildlife you want to attract.</a:t>
            </a:r>
          </a:p>
          <a:p>
            <a:r>
              <a:rPr lang="en-US"/>
              <a:t>Evaluate your current property assets, including wildlife needs:</a:t>
            </a:r>
          </a:p>
          <a:p>
            <a:pPr lvl="1"/>
            <a:r>
              <a:rPr lang="en-US"/>
              <a:t>Food – a variety of plant species and types</a:t>
            </a:r>
          </a:p>
          <a:p>
            <a:pPr lvl="1"/>
            <a:r>
              <a:rPr lang="en-US"/>
              <a:t>Water – streams and ponds – natural or artificial sources</a:t>
            </a:r>
          </a:p>
          <a:p>
            <a:pPr lvl="1"/>
            <a:r>
              <a:rPr lang="en-US"/>
              <a:t>Shelter – safety, shade, cover, nesting</a:t>
            </a:r>
          </a:p>
          <a:p>
            <a:endParaRPr lang="en-US" b="1"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21C928D8-7B92-478F-BC9D-5B11BE6DDA3A}"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C198477D-49C1-461D-8BB5-74A4F4C0F214}" type="slidenum">
              <a:rPr lang="en-US"/>
              <a:pPr/>
              <a:t>4</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ln>
            <a:headEnd/>
            <a:tailEnd/>
          </a:ln>
        </p:spPr>
        <p:txBody>
          <a:bodyPr/>
          <a:lstStyle/>
          <a:p>
            <a:r>
              <a:rPr lang="en-US"/>
              <a:t>Hooves – trampling affects soil</a:t>
            </a:r>
          </a:p>
          <a:p>
            <a:r>
              <a:rPr lang="en-US"/>
              <a:t>Mouths – eating grass affects pasture, cribbing fences and facilities</a:t>
            </a:r>
          </a:p>
          <a:p>
            <a:r>
              <a:rPr lang="en-US"/>
              <a:t>Manure – affects water quality, is a potential pollution sources, and makes visual and olfactory impacts</a:t>
            </a:r>
          </a:p>
          <a:p>
            <a:r>
              <a:rPr lang="en-US"/>
              <a:t>Bodies – damage vegetation and structures, transport weeds</a:t>
            </a:r>
          </a:p>
          <a:p>
            <a:r>
              <a:rPr lang="en-US"/>
              <a:t>These impacts are all natural phenomena.   They only become problems when the impacts become too concentrated.</a:t>
            </a:r>
          </a:p>
          <a:p>
            <a:endParaRPr lang="en-US" i="1"/>
          </a:p>
          <a:p>
            <a:r>
              <a:rPr lang="en-US" i="1"/>
              <a:t>Graphic by A. Miller, Black Dog Graphics.</a:t>
            </a:r>
          </a:p>
          <a:p>
            <a:endParaRPr lang="en-US" b="1"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9341D4D4-A6FA-4E77-AE5A-A1267C690334}"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F26D39E9-E3E2-40BE-A246-29BB6C12D9C3}" type="slidenum">
              <a:rPr lang="en-US"/>
              <a:pPr/>
              <a:t>40</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xfrm>
            <a:off x="914815" y="4342892"/>
            <a:ext cx="5283523" cy="4289719"/>
          </a:xfrm>
          <a:ln>
            <a:headEnd/>
            <a:tailEnd/>
          </a:ln>
        </p:spPr>
        <p:txBody>
          <a:bodyPr/>
          <a:lstStyle/>
          <a:p>
            <a:r>
              <a:rPr lang="en-US"/>
              <a:t>If you have existing wildlife habitat, great.  If you don’t and you want to add some, here are some plant suggestions.</a:t>
            </a:r>
          </a:p>
          <a:p>
            <a:pPr>
              <a:buFontTx/>
              <a:buChar char="•"/>
            </a:pPr>
            <a:r>
              <a:rPr lang="en-US"/>
              <a:t>Include foods and shelter plants for the wildlife you want to attract.  </a:t>
            </a:r>
            <a:r>
              <a:rPr lang="en-US">
                <a:cs typeface="Arial" charset="0"/>
              </a:rPr>
              <a:t>Nuts, grains, berries, and cones for birds and small animals, woody vegetation (shrubs and brush) plus grasses for browsers like deer and elk</a:t>
            </a:r>
            <a:r>
              <a:rPr lang="en-US"/>
              <a:t>.</a:t>
            </a:r>
          </a:p>
          <a:p>
            <a:pPr>
              <a:buFontTx/>
              <a:buChar char="•"/>
            </a:pPr>
            <a:r>
              <a:rPr lang="en-US"/>
              <a:t>Be diverse to attract the most diverse wildlife.  The greater the diversity of food and shelter, the greater the diversity of wildlife attracted to the habitat.</a:t>
            </a:r>
          </a:p>
          <a:p>
            <a:pPr>
              <a:buFontTx/>
              <a:buChar char="•"/>
            </a:pPr>
            <a:r>
              <a:rPr lang="en-US"/>
              <a:t>Be species specific, if that’s the goal.  If you know what you want to attract, be sure to include plants specifically for the food and shelter needs of that species.</a:t>
            </a:r>
          </a:p>
          <a:p>
            <a:pPr>
              <a:buFontTx/>
              <a:buChar char="•"/>
            </a:pPr>
            <a:r>
              <a:rPr lang="en-US"/>
              <a:t>Mix sizes, heights and types of vegetation, including both evergreens and deciduous plants.  This will provide the best year-round food and shelter for wildlife.</a:t>
            </a:r>
          </a:p>
          <a:p>
            <a:pPr>
              <a:buFontTx/>
              <a:buChar char="•"/>
            </a:pPr>
            <a:r>
              <a:rPr lang="en-US"/>
              <a:t>Incorporate native species.  Plants specifically adapted for your environment will have the least problems and require the least maintenance.</a:t>
            </a:r>
          </a:p>
          <a:p>
            <a:pPr>
              <a:buFontTx/>
              <a:buChar char="•"/>
            </a:pPr>
            <a:r>
              <a:rPr lang="en-US"/>
              <a:t>Take into account your landscape’s needs/abilities.  If the area you have set aside is not irrigated, do not choose plants that require more water than naturally available.  Keep in mind the eventual size of the trees and shrubs you are planting.  Realize that if you are planting wildlife food sources, you should probably allow time for the plants to become established before allowing wildlife to browse them.</a:t>
            </a:r>
          </a:p>
          <a:p>
            <a:endParaRPr lang="en-US"/>
          </a:p>
          <a:p>
            <a:r>
              <a:rPr lang="en-US" i="1"/>
              <a:t>Instructor:Customize this discussion to local conditions and interests.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1F729F7-A4C5-43E1-97EA-AE2DB8389043}"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BF9125DD-8450-4D65-B9AB-5058B7FC7522}" type="slidenum">
              <a:rPr lang="en-US"/>
              <a:pPr/>
              <a:t>41</a:t>
            </a:fld>
            <a:endParaRPr lang="en-US"/>
          </a:p>
        </p:txBody>
      </p:sp>
      <p:sp>
        <p:nvSpPr>
          <p:cNvPr id="318466"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18470" name="Rectangle 6"/>
          <p:cNvSpPr>
            <a:spLocks noGrp="1" noChangeArrowheads="1"/>
          </p:cNvSpPr>
          <p:nvPr>
            <p:ph type="body" idx="1"/>
          </p:nvPr>
        </p:nvSpPr>
        <p:spPr>
          <a:ln>
            <a:headEnd/>
            <a:tailEnd/>
          </a:ln>
        </p:spPr>
        <p:txBody>
          <a:bodyPr/>
          <a:lstStyle/>
          <a:p>
            <a:r>
              <a:rPr lang="en-US"/>
              <a:t>All life needs water, including wildlife.</a:t>
            </a:r>
          </a:p>
          <a:p>
            <a:r>
              <a:rPr lang="en-US"/>
              <a:t>Wildlife can use natural or artificial sources.</a:t>
            </a:r>
          </a:p>
          <a:p>
            <a:r>
              <a:rPr lang="en-US" i="1"/>
              <a:t>Instructor:  Customize this discussion to local conditions and interests.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9E20B8C1-C1F8-4479-8F38-35CFDA0AC89D}"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A70B1C7F-D7C1-415C-8A81-59935F2EF121}" type="slidenum">
              <a:rPr lang="en-US"/>
              <a:pPr/>
              <a:t>42</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ln>
            <a:headEnd/>
            <a:tailEnd/>
          </a:ln>
        </p:spPr>
        <p:txBody>
          <a:bodyPr/>
          <a:lstStyle/>
          <a:p>
            <a:r>
              <a:rPr lang="en-US" i="1"/>
              <a:t>Instructor:  Customize this discussion to local conditions and interests.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40CDBC2-F1DC-4F24-BA0F-96BFB3EE750A}"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29999289-799D-4E94-A920-1E1F1E12E183}" type="slidenum">
              <a:rPr lang="en-US"/>
              <a:pPr/>
              <a:t>43</a:t>
            </a:fld>
            <a:endParaRPr lang="en-US"/>
          </a:p>
        </p:txBody>
      </p:sp>
      <p:sp>
        <p:nvSpPr>
          <p:cNvPr id="446466" name="Rectangle 1026"/>
          <p:cNvSpPr>
            <a:spLocks noGrp="1" noRot="1" noChangeAspect="1" noChangeArrowheads="1" noTextEdit="1"/>
          </p:cNvSpPr>
          <p:nvPr>
            <p:ph type="sldImg"/>
          </p:nvPr>
        </p:nvSpPr>
        <p:spPr>
          <a:ln/>
        </p:spPr>
      </p:sp>
      <p:sp>
        <p:nvSpPr>
          <p:cNvPr id="446467" name="Rectangle 1027"/>
          <p:cNvSpPr>
            <a:spLocks noGrp="1" noChangeArrowheads="1"/>
          </p:cNvSpPr>
          <p:nvPr>
            <p:ph type="body" idx="1"/>
          </p:nvPr>
        </p:nvSpPr>
        <p:spPr>
          <a:ln>
            <a:headEnd/>
            <a:tailEnd/>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3E4E297A-0E92-4012-925A-83B0AB53E14A}"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BDAD636A-B488-4EDF-AEA1-260AE6AE99EE}" type="slidenum">
              <a:rPr lang="en-US"/>
              <a:pPr/>
              <a:t>44</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ln>
            <a:headEnd/>
            <a:tailEnd/>
          </a:ln>
        </p:spPr>
        <p:txBody>
          <a:bodyPr/>
          <a:lstStyle/>
          <a:p>
            <a:r>
              <a:rPr lang="en-US" i="1"/>
              <a:t>Instructor:  Customize this discussion to local conditions and interests.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0F69535-AD35-486B-B8A3-B31E14DCAE36}"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FA5FCDF1-E9C5-4AB7-A886-515180E7368D}" type="slidenum">
              <a:rPr lang="en-US"/>
              <a:pPr/>
              <a:t>45</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ln>
            <a:headEnd/>
            <a:tailEnd/>
          </a:ln>
        </p:spPr>
        <p:txBody>
          <a:bodyPr/>
          <a:lstStyle/>
          <a:p>
            <a:r>
              <a:rPr lang="en-US"/>
              <a:t>Keep in mind that the way that cover is arranged in relationship to food and water determines whether habitat is usable to wildlife.  While an island of habitat on your property is a good start, ideally you want a continuous path of shelter, perhaps along a fence line.  If you can implement this concept with your neighbors or in your community, you will be well on your way to encouraging wildlife.</a:t>
            </a:r>
          </a:p>
          <a:p>
            <a:endParaRPr lang="en-US"/>
          </a:p>
          <a:p>
            <a:r>
              <a:rPr lang="en-US" i="1"/>
              <a:t>Instructor:  Customize this discussion to local conditions and interests.</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36DDED3C-F1F6-4141-AB4F-BA487C59F812}"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8243060C-9430-4638-A48B-E138A8500496}" type="slidenum">
              <a:rPr lang="en-US"/>
              <a:pPr/>
              <a:t>46</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ln>
            <a:headEnd/>
            <a:tailEnd/>
          </a:ln>
        </p:spPr>
        <p:txBody>
          <a:bodyPr/>
          <a:lstStyle/>
          <a:p>
            <a:r>
              <a:rPr lang="en-US"/>
              <a:t>Birds require diverse food sources and nesting sites/nesting materials.</a:t>
            </a:r>
          </a:p>
          <a:p>
            <a:endParaRPr lang="en-US"/>
          </a:p>
          <a:p>
            <a:r>
              <a:rPr lang="en-US" i="1"/>
              <a:t>Instructor:  Customize this discussion to local conditions and interests.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1F049347-2559-4A5B-A22B-531C72CDEEF7}"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2EC859DC-72AE-4CFA-827B-A4BE7899C9E8}" type="slidenum">
              <a:rPr lang="en-US"/>
              <a:pPr/>
              <a:t>47</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ln>
            <a:headEnd/>
            <a:tailEnd/>
          </a:ln>
        </p:spPr>
        <p:txBody>
          <a:bodyPr/>
          <a:lstStyle/>
          <a:p>
            <a:r>
              <a:rPr lang="en-US" dirty="0"/>
              <a:t>Each of the listed factors will be discussed next in some detail.</a:t>
            </a:r>
          </a:p>
          <a:p>
            <a:endParaRPr lang="en-US" dirty="0"/>
          </a:p>
          <a:p>
            <a:r>
              <a:rPr lang="en-US" i="1" dirty="0"/>
              <a:t>Instructor:  Customize this discussion to local conditions and interests.</a:t>
            </a:r>
          </a:p>
          <a:p>
            <a:pPr eaLnBrk="1" hangingPunct="1">
              <a:spcBef>
                <a:spcPct val="0"/>
              </a:spcBef>
            </a:pPr>
            <a:r>
              <a:rPr lang="en-US" i="1" dirty="0"/>
              <a:t>http://birdsofoklahoma.net/Westmedlark01.htm</a:t>
            </a:r>
            <a:endParaRPr lang="en-US" sz="2400" i="1" dirty="0"/>
          </a:p>
          <a:p>
            <a:endParaRPr lang="en-US" i="1"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167CF3C4-570F-40A1-B151-AF34BDD942D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6E5B6DC4-06C8-40EF-8E17-00C0536FA517}" type="slidenum">
              <a:rPr lang="en-US"/>
              <a:pPr/>
              <a:t>48</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ln>
            <a:headEnd/>
            <a:tailEnd/>
          </a:ln>
        </p:spPr>
        <p:txBody>
          <a:bodyPr/>
          <a:lstStyle/>
          <a:p>
            <a:r>
              <a:rPr lang="en-US">
                <a:cs typeface="Arial" charset="0"/>
              </a:rPr>
              <a:t>Keep habitat needs in mind.</a:t>
            </a:r>
          </a:p>
          <a:p>
            <a:pPr lvl="1">
              <a:buFontTx/>
              <a:buChar char="•"/>
            </a:pPr>
            <a:r>
              <a:rPr lang="en-US">
                <a:cs typeface="Arial" charset="0"/>
              </a:rPr>
              <a:t> Allow access to water</a:t>
            </a:r>
          </a:p>
          <a:p>
            <a:pPr lvl="1">
              <a:buFontTx/>
              <a:buChar char="•"/>
            </a:pPr>
            <a:r>
              <a:rPr lang="en-US">
                <a:cs typeface="Arial" charset="0"/>
              </a:rPr>
              <a:t> Avoid early season mowing and chemical weed control in tall grass</a:t>
            </a:r>
          </a:p>
          <a:p>
            <a:pPr lvl="1">
              <a:buFontTx/>
              <a:buChar char="•"/>
            </a:pPr>
            <a:r>
              <a:rPr lang="en-US">
                <a:cs typeface="Arial" charset="0"/>
              </a:rPr>
              <a:t> Control noxious weeds – they reduce habitat value and can eventually take over</a:t>
            </a:r>
          </a:p>
          <a:p>
            <a:pPr lvl="1">
              <a:buFontTx/>
              <a:buChar char="•"/>
            </a:pPr>
            <a:r>
              <a:rPr lang="en-US"/>
              <a:t> Keep corridors of habitat, along fence lines if possible</a:t>
            </a:r>
          </a:p>
          <a:p>
            <a:pPr lvl="1">
              <a:buFontTx/>
              <a:buChar char="•"/>
            </a:pPr>
            <a:r>
              <a:rPr lang="en-US"/>
              <a:t> Manage fuels to reduce fire hazards</a:t>
            </a:r>
          </a:p>
          <a:p>
            <a:endParaRPr lang="en-US" i="1"/>
          </a:p>
          <a:p>
            <a:r>
              <a:rPr lang="en-US" i="1"/>
              <a:t>Instructor:  Customize this discussion to local conditions and interests.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C77ECB74-C6FD-4843-B546-2F9F6513925A}"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12459F9A-7578-4F38-9D24-BDFD1D893581}" type="slidenum">
              <a:rPr lang="en-US"/>
              <a:pPr/>
              <a:t>49</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ln>
            <a:headEnd/>
            <a:tailEnd/>
          </a:ln>
        </p:spPr>
        <p:txBody>
          <a:bodyPr/>
          <a:lstStyle/>
          <a:p>
            <a:r>
              <a:rPr lang="en-US" dirty="0">
                <a:cs typeface="Arial" charset="0"/>
              </a:rPr>
              <a:t>When wildlife is desirable, property owners need to use wildlife friendly fences.  As in all the other discussions, this is dependent on the type and species of animal you wish to allow access to your property.  </a:t>
            </a:r>
          </a:p>
          <a:p>
            <a:r>
              <a:rPr lang="en-US" dirty="0">
                <a:cs typeface="Arial" charset="0"/>
              </a:rPr>
              <a:t>In general, a fence no more than 40 inches high, with multiple wires (smooth or barbed) at set spacing of 16, 22, 28 and 40 inches from the ground will allow antelope, deer and elk to pass through with minimal fence damage while containing your livestock.  Especially important is the 12-inch gap between the two highest wires; this helps keep animals from getting tangled in the wires.  There are wooden fences that allow access to wildlife also.  These are generally more expensive, but may handle heavier snowfall better.  </a:t>
            </a:r>
          </a:p>
          <a:p>
            <a:r>
              <a:rPr lang="en-US" dirty="0">
                <a:cs typeface="Arial" charset="0"/>
              </a:rPr>
              <a:t>One consideration is if you only wish to allow seasonal migration or continuous access.  Sections of fence can be temporarily dropped for migratory purposes and for seasonal access. </a:t>
            </a:r>
          </a:p>
          <a:p>
            <a:r>
              <a:rPr lang="en-US" dirty="0">
                <a:cs typeface="Arial" charset="0"/>
              </a:rPr>
              <a:t>You may want to allow access to pasture or a portion of property, but discourage access to other portions, like the vegetable garden, your backyard and patio and/or the pet runs (kennels, etc.).  The next discussion will be on fencing to discourage wildlife. </a:t>
            </a:r>
            <a:r>
              <a:rPr lang="en-US" b="1" i="1" dirty="0"/>
              <a:t> </a:t>
            </a:r>
          </a:p>
          <a:p>
            <a:endParaRPr lang="en-US" b="1" i="1" dirty="0"/>
          </a:p>
          <a:p>
            <a:r>
              <a:rPr lang="en-US" i="1" dirty="0"/>
              <a:t>Instructor:  Customize this discussion to local conditions and interests.</a:t>
            </a:r>
          </a:p>
          <a:p>
            <a:endParaRPr lang="en-US" b="1" i="1" dirty="0"/>
          </a:p>
          <a:p>
            <a:endParaRPr lang="en-US" sz="1000" b="1"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13FDBD0-5A39-401C-82E0-6D5986D4E905}"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E195CB09-4AD4-4019-9B58-5A3C0C93B330}" type="slidenum">
              <a:rPr lang="en-US"/>
              <a:pPr/>
              <a:t>5</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ln>
            <a:headEnd/>
            <a:tailEnd/>
          </a:ln>
        </p:spPr>
        <p:txBody>
          <a:bodyPr/>
          <a:lstStyle/>
          <a:p>
            <a:r>
              <a:rPr lang="en-US"/>
              <a:t>Impacts from hooves</a:t>
            </a:r>
          </a:p>
          <a:p>
            <a:r>
              <a:rPr lang="en-US">
                <a:solidFill>
                  <a:srgbClr val="000000"/>
                </a:solidFill>
                <a:cs typeface="Times New Roman" pitchFamily="18" charset="0"/>
              </a:rPr>
              <a:t> On pastures</a:t>
            </a:r>
          </a:p>
          <a:p>
            <a:pPr lvl="1">
              <a:buFontTx/>
              <a:buChar char="•"/>
            </a:pPr>
            <a:r>
              <a:rPr lang="en-US">
                <a:solidFill>
                  <a:srgbClr val="000000"/>
                </a:solidFill>
                <a:cs typeface="Times New Roman" pitchFamily="18" charset="0"/>
              </a:rPr>
              <a:t> Compaction</a:t>
            </a:r>
          </a:p>
          <a:p>
            <a:pPr lvl="1">
              <a:buFontTx/>
              <a:buChar char="•"/>
            </a:pPr>
            <a:r>
              <a:rPr lang="en-US">
                <a:solidFill>
                  <a:srgbClr val="000000"/>
                </a:solidFill>
                <a:cs typeface="Times New Roman" pitchFamily="18" charset="0"/>
              </a:rPr>
              <a:t> Trails</a:t>
            </a:r>
          </a:p>
          <a:p>
            <a:pPr lvl="1">
              <a:buFontTx/>
              <a:buChar char="•"/>
            </a:pPr>
            <a:r>
              <a:rPr lang="en-US">
                <a:solidFill>
                  <a:srgbClr val="000000"/>
                </a:solidFill>
                <a:cs typeface="Times New Roman" pitchFamily="18" charset="0"/>
              </a:rPr>
              <a:t> Reduced productivity</a:t>
            </a:r>
          </a:p>
          <a:p>
            <a:r>
              <a:rPr lang="en-US">
                <a:solidFill>
                  <a:srgbClr val="000000"/>
                </a:solidFill>
                <a:cs typeface="Times New Roman" pitchFamily="18" charset="0"/>
              </a:rPr>
              <a:t> On stream banks</a:t>
            </a:r>
          </a:p>
          <a:p>
            <a:pPr lvl="1">
              <a:buFontTx/>
              <a:buChar char="•"/>
            </a:pPr>
            <a:r>
              <a:rPr lang="en-US">
                <a:solidFill>
                  <a:srgbClr val="000000"/>
                </a:solidFill>
                <a:cs typeface="Times New Roman" pitchFamily="18" charset="0"/>
              </a:rPr>
              <a:t> Trampling</a:t>
            </a:r>
          </a:p>
          <a:p>
            <a:pPr lvl="1">
              <a:buFontTx/>
              <a:buChar char="•"/>
            </a:pPr>
            <a:r>
              <a:rPr lang="en-US">
                <a:solidFill>
                  <a:srgbClr val="000000"/>
                </a:solidFill>
                <a:cs typeface="Times New Roman" pitchFamily="18" charset="0"/>
              </a:rPr>
              <a:t> Erosion</a:t>
            </a:r>
          </a:p>
          <a:p>
            <a:pPr lvl="1">
              <a:buFontTx/>
              <a:buChar char="•"/>
            </a:pPr>
            <a:r>
              <a:rPr lang="en-US">
                <a:solidFill>
                  <a:srgbClr val="000000"/>
                </a:solidFill>
                <a:cs typeface="Times New Roman" pitchFamily="18" charset="0"/>
              </a:rPr>
              <a:t> Pollution</a:t>
            </a:r>
            <a:endParaRPr lang="en-US"/>
          </a:p>
          <a:p>
            <a:pPr>
              <a:buFontTx/>
              <a:buChar cha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A91D1C95-04EA-499C-86E2-06AB80974EA8}"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9069B873-3952-4631-AD93-CAA36FB01A6F}" type="slidenum">
              <a:rPr lang="en-US"/>
              <a:pPr/>
              <a:t>50</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xfrm>
            <a:off x="896145" y="4203706"/>
            <a:ext cx="5432880" cy="4654103"/>
          </a:xfrm>
          <a:ln>
            <a:headEnd/>
            <a:tailEnd/>
          </a:ln>
        </p:spPr>
        <p:txBody>
          <a:bodyPr/>
          <a:lstStyle/>
          <a:p>
            <a:r>
              <a:rPr lang="en-US" sz="1000" dirty="0"/>
              <a:t>In general, a six foot or taller fence will discourage most wildlife, especially if the fence is also electrified.  A multiple strand fence, as discussed before, but with closer spaced wires can be an effective deterrent to wildlife, provided of course than you don’t have a heavy snowfall that makes your originally 6-foot fence an effectively 2 foot to 3 foot fence.  These closer spaced wires can also aid in keeping out smaller animals, such as raccoons, and some predators.  This type of fencing can be installed to protect garden, pet containment areas and human “play” areas, allowing wildlife access to other portions of your property if you wish.  Protection of small areas can be achieved through the use of electrical fencing or electric modification of existing fences. Portable electric fences can provide protection of certain areas for short periods of time.</a:t>
            </a:r>
          </a:p>
          <a:p>
            <a:r>
              <a:rPr lang="en-US" sz="1000" dirty="0"/>
              <a:t>Some other considerations should be mentioned here to minimize conflicts with wildlife. The success of various types of fencing in keeping out predators has ranged from 0 to 100 percent.  Density and behavior of coyotes, terrain and vegetative conditions, availability of prey, size of pastures, season of the year, design of the fence, quality of construction, maintenance, and other factors all help determine how effective a fence will be.  Fencing is most likely to be cost-effective when the potential for predation is high, when there is potential for a high stocking rate, or when electric modification of existing fences can be done.  Fencing is effective when incorporated with other means of predation control. For example, guarding dogs and fencing have been successfully used together to achieve a greater degree of success than either method used alone. An electric fence may help keep a guard dog in and coyotes out of a pasture. If an occasional coyote does pass through a fence, the guard dog can keep it away from the livestock and alert the producer by barking.</a:t>
            </a:r>
          </a:p>
          <a:p>
            <a:r>
              <a:rPr lang="en-US" sz="1000" dirty="0"/>
              <a:t> Fencing can also be used to concentrate predator activity at specific places such as gateways, ravines, or other areas where the animals try to gain access. Traps and snares can be set at strategic places along a fence to effectively capture predators. Smaller pastures are easier to keep free from predators than larger ones.  Fencing is one of the most beneficial investments in predator damage control and livestock management if practicality warrants its use.</a:t>
            </a:r>
          </a:p>
          <a:p>
            <a:r>
              <a:rPr lang="en-US" sz="1000" dirty="0"/>
              <a:t>As a final note, fences can pose problems for wildlife. Barrier fences, in particular, exclude not only predators but also many other wildlife species. This fact should be considered where fencing intersects migration corridors for wildlife. Ungulates, such as deer, usually jump fences, and it is not uncommon to find deer that have become entangled in the top wires of fences.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BDF1B8DF-1B20-4AF1-9A04-48A20328C814}"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6398F4A-A220-4E71-AD78-10E0A9E3FDC8}" type="slidenum">
              <a:rPr lang="en-US"/>
              <a:pPr/>
              <a:t>51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ln>
            <a:headEnd/>
            <a:tailEnd/>
          </a:ln>
        </p:spPr>
        <p:txBody>
          <a:bodyPr/>
          <a:lstStyle/>
          <a:p>
            <a:r>
              <a:rPr lang="en-US"/>
              <a:t>What are some additional practices you can use to minimize wildlife conflicts? Each of these topics will be discussed in some detail next.</a:t>
            </a:r>
          </a:p>
          <a:p>
            <a:r>
              <a:rPr lang="en-US" i="1"/>
              <a:t>Instructor:  Customize this discussion to local conditions and interests.</a:t>
            </a:r>
          </a:p>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10E95132-619E-46A9-9FC9-41AE72F3FA5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4DCB4A97-608B-4A6B-A50E-A1703638FE54}" type="slidenum">
              <a:rPr lang="en-US"/>
              <a:pPr/>
              <a:t>52</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ln>
            <a:headEnd/>
            <a:tailEnd/>
          </a:ln>
        </p:spPr>
        <p:txBody>
          <a:bodyPr/>
          <a:lstStyle/>
          <a:p>
            <a:r>
              <a:rPr lang="en-US" b="1"/>
              <a:t>Limit access to your home.</a:t>
            </a:r>
          </a:p>
          <a:p>
            <a:pPr>
              <a:buFontTx/>
              <a:buChar char="•"/>
            </a:pPr>
            <a:r>
              <a:rPr lang="en-US"/>
              <a:t> In addition to being a good fire control measure, removing overhanging limbs can substantially reduce the access to your attic, crawl spaces and chimneys by squirrels, raccoons and other invaders.</a:t>
            </a:r>
          </a:p>
          <a:p>
            <a:pPr>
              <a:buFontTx/>
              <a:buChar char="•"/>
            </a:pPr>
            <a:r>
              <a:rPr lang="en-US"/>
              <a:t> Check your house (or other structures), especially the attic, garage and chimney, for any holes greater than ¼-inch.  These should be blocked or screened with building materials resistant to gnawing or prying, like steelwool.</a:t>
            </a:r>
          </a:p>
          <a:p>
            <a:pPr>
              <a:buFontTx/>
              <a:buChar char="•"/>
            </a:pPr>
            <a:r>
              <a:rPr lang="en-US"/>
              <a:t> Screen all vent, fan and window-type openings.  </a:t>
            </a:r>
          </a:p>
          <a:p>
            <a:pPr>
              <a:buFontTx/>
              <a:buChar char="•"/>
            </a:pPr>
            <a:r>
              <a:rPr lang="en-US"/>
              <a:t> Keep doors and windows in good repair.  </a:t>
            </a:r>
          </a:p>
          <a:p>
            <a:pPr>
              <a:buFontTx/>
              <a:buChar char="•"/>
            </a:pPr>
            <a:r>
              <a:rPr lang="en-US"/>
              <a:t> Tighten the eaves and replace any loose or decayed boards. </a:t>
            </a:r>
          </a:p>
          <a:p>
            <a:pPr>
              <a:buFontTx/>
              <a:buChar char="•"/>
            </a:pPr>
            <a:r>
              <a:rPr lang="en-US"/>
              <a:t> Seal off any foundation openings with 12-inch wire mesh, sheet metal or concrete.</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71415779-C8CF-4FD9-AFB8-DD9727A13C93}"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1BEDFB19-EF84-49C8-BA62-6B17F8E94E03}" type="slidenum">
              <a:rPr lang="en-US"/>
              <a:pPr/>
              <a:t>53</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ln>
            <a:headEnd/>
            <a:tailEnd/>
          </a:ln>
        </p:spPr>
        <p:txBody>
          <a:bodyPr/>
          <a:lstStyle/>
          <a:p>
            <a:r>
              <a:rPr lang="en-US" b="1"/>
              <a:t>Limit access to your yard.</a:t>
            </a:r>
          </a:p>
          <a:p>
            <a:pPr>
              <a:buFontTx/>
              <a:buChar char="•"/>
            </a:pPr>
            <a:r>
              <a:rPr lang="en-US"/>
              <a:t>Fence your yard with at least a 6-foot high fence.  If especially dangerous or persistent wildlife becomes a problem, augment the fencing with electrified fencing material.  </a:t>
            </a:r>
          </a:p>
          <a:p>
            <a:pPr>
              <a:buFontTx/>
              <a:buChar char="•"/>
            </a:pPr>
            <a:r>
              <a:rPr lang="en-US"/>
              <a:t>Use of other deterrents, such as nightlights, motion detectors, scarecrows, loud sound or music may be effective, but the position of these objects may need to be changed periodically for maximum effectiveness.</a:t>
            </a: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6FC5A340-C93B-434D-A477-02018960C02A}"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F90B0C60-5266-49D8-B9E1-9B35469A53B9}" type="slidenum">
              <a:rPr lang="en-US"/>
              <a:pPr/>
              <a:t>54</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xfrm>
            <a:off x="896145" y="4353839"/>
            <a:ext cx="5283523" cy="4264698"/>
          </a:xfrm>
          <a:ln>
            <a:headEnd/>
            <a:tailEnd/>
          </a:ln>
        </p:spPr>
        <p:txBody>
          <a:bodyPr/>
          <a:lstStyle/>
          <a:p>
            <a:r>
              <a:rPr lang="en-US" b="1"/>
              <a:t>Reduce the attractiveness of your living areas.</a:t>
            </a:r>
          </a:p>
          <a:p>
            <a:pPr>
              <a:buFontTx/>
              <a:buChar char="•"/>
            </a:pPr>
            <a:r>
              <a:rPr lang="en-US"/>
              <a:t> Remove bird feeders or use squirrel-proof bird feeders.  Remove acorns and other nuts from the yard to reduce small wildlife.  </a:t>
            </a:r>
          </a:p>
          <a:p>
            <a:pPr>
              <a:buFontTx/>
              <a:buChar char="•"/>
            </a:pPr>
            <a:r>
              <a:rPr lang="en-US"/>
              <a:t> Do not leave pet food outside; it attracts many different types of animals, including raccoons and skunks plus stray dogs and cats.</a:t>
            </a:r>
          </a:p>
          <a:p>
            <a:pPr>
              <a:buFontTx/>
              <a:buChar char="•"/>
            </a:pPr>
            <a:r>
              <a:rPr lang="en-US"/>
              <a:t> Discourage deer and other browsers by removing supplemental food sources, using plants that deer do not like to eat in your formal landscape and using repellants.</a:t>
            </a:r>
          </a:p>
          <a:p>
            <a:pPr>
              <a:buFontTx/>
              <a:buChar char="•"/>
            </a:pPr>
            <a:r>
              <a:rPr lang="en-US"/>
              <a:t> Do not feed wildlife in general.  Putting out food for deer and elk can cause nutritional problems, disease and even death.  Additionally, this can lure in predators that will not discriminate between wildlife, livestock or pets.</a:t>
            </a:r>
          </a:p>
          <a:p>
            <a:pPr>
              <a:buFontTx/>
              <a:buChar char="•"/>
            </a:pPr>
            <a:r>
              <a:rPr lang="en-US"/>
              <a:t> One of the biggest food sources for wildlife is our trash.  Store garbage in plastic or metal containers with tight fitting lids.  If at all possible, keep the containers in a closed shed or garage until trash-collection day.  If you live in bear country, there are specially designed “bear-proof” trash containers.  The Division of Wildlife for your area probably has designs or suggestions.</a:t>
            </a:r>
          </a:p>
          <a:p>
            <a:pPr>
              <a:buFontTx/>
              <a:buChar char="•"/>
            </a:pPr>
            <a:r>
              <a:rPr lang="en-US"/>
              <a:t> Bears do pose a larger problem, in more ways than one!  In addition to getting into your garbage, bears will also go for your barbeque grill grease and bird suet.  Put the former inside and latter high up in a tree, along a high wire between trees, or bring them in at night.  Since bears are omnivores, you should also be cautious of putting fruit rinds or other tasty items in your compost pile or using them as a mulch.</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3D776AD1-DC6A-4FD5-83FD-B420F9EAC0D1}"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05CAB14-8246-4755-A1A9-BCA81A981843}" type="slidenum">
              <a:rPr lang="en-US"/>
              <a:pPr/>
              <a:t>55</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ln>
            <a:headEnd/>
            <a:tailEnd/>
          </a:ln>
        </p:spPr>
        <p:txBody>
          <a:bodyPr/>
          <a:lstStyle/>
          <a:p>
            <a:r>
              <a:rPr lang="en-US" b="1"/>
              <a:t>Reduce the temptations to predators.</a:t>
            </a:r>
          </a:p>
          <a:p>
            <a:r>
              <a:rPr lang="en-US"/>
              <a:t>Livestock and pets attract predators.  This can be a real danger and all effort should be made to reduce predator access to your property.  In addition to management techniques already discussed, measures to limit, reduce and control predators will be discussed in both the pet management and livestock management sections.</a:t>
            </a:r>
          </a:p>
          <a:p>
            <a:endParaRPr lang="en-US"/>
          </a:p>
          <a:p>
            <a:endParaRPr lang="en-US" b="1"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BDA6A42B-A071-4A51-82E6-3C085CD80516}"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CD67FDD8-5EF2-4B07-A73D-4C1C5F89B9E2}" type="slidenum">
              <a:rPr lang="en-US"/>
              <a:pPr/>
              <a:t>56</a:t>
            </a:fld>
            <a:endParaRPr lang="en-US"/>
          </a:p>
        </p:txBody>
      </p:sp>
      <p:sp>
        <p:nvSpPr>
          <p:cNvPr id="359426" name="Rectangle 1026"/>
          <p:cNvSpPr>
            <a:spLocks noGrp="1" noRot="1" noChangeAspect="1" noChangeArrowheads="1" noTextEdit="1"/>
          </p:cNvSpPr>
          <p:nvPr>
            <p:ph type="sldImg"/>
          </p:nvPr>
        </p:nvSpPr>
        <p:spPr>
          <a:ln/>
        </p:spPr>
      </p:sp>
      <p:sp>
        <p:nvSpPr>
          <p:cNvPr id="359427" name="Rectangle 1027"/>
          <p:cNvSpPr>
            <a:spLocks noGrp="1" noChangeArrowheads="1"/>
          </p:cNvSpPr>
          <p:nvPr>
            <p:ph type="body" idx="1"/>
          </p:nvPr>
        </p:nvSpPr>
        <p:spPr>
          <a:ln>
            <a:headEnd/>
            <a:tailEnd/>
          </a:ln>
        </p:spPr>
        <p:txBody>
          <a:bodyPr/>
          <a:lstStyle/>
          <a:p>
            <a:r>
              <a:rPr lang="en-US" b="1"/>
              <a:t>Remove pet food from wildlife access</a:t>
            </a:r>
            <a:r>
              <a:rPr lang="en-US"/>
              <a:t>.</a:t>
            </a:r>
          </a:p>
          <a:p>
            <a:pPr>
              <a:buFontTx/>
              <a:buChar char="•"/>
            </a:pPr>
            <a:r>
              <a:rPr lang="en-US"/>
              <a:t> As covered before, this is a real magnet for some predators, large and small.</a:t>
            </a:r>
          </a:p>
          <a:p>
            <a:r>
              <a:rPr lang="en-US" b="1"/>
              <a:t>Control your pets, especially at night.</a:t>
            </a:r>
          </a:p>
          <a:p>
            <a:pPr>
              <a:buFontTx/>
              <a:buChar char="•"/>
            </a:pPr>
            <a:r>
              <a:rPr lang="en-US"/>
              <a:t> Uncontrolled pets are a threat to wildlife.  Domestic cats kill small mammals and birds.  Dogs on the loose can harass and kill both livestock and wildlife.  Many states, counties, cities and other municipalities have laws allowing law enforcement officers to destroy dogs seen chasing livestock or wildlife – and then fine the pet owner.</a:t>
            </a:r>
          </a:p>
          <a:p>
            <a:pPr>
              <a:buFontTx/>
              <a:buChar char="•"/>
            </a:pPr>
            <a:r>
              <a:rPr lang="en-US"/>
              <a:t> Uncontrolled or roaming pets are also a food source for some wildlife.  Let’s face it, most of your dogs and cats are no match for a couple of coyotes, let alone a mountain lion or bear.</a:t>
            </a:r>
          </a:p>
          <a:p>
            <a:r>
              <a:rPr lang="en-US" b="1"/>
              <a:t>If you confine your pets outside, make sure the area is safe</a:t>
            </a:r>
            <a:r>
              <a:rPr lang="en-US"/>
              <a:t>.</a:t>
            </a:r>
          </a:p>
          <a:p>
            <a:pPr>
              <a:buFontTx/>
              <a:buChar char="•"/>
            </a:pPr>
            <a:r>
              <a:rPr lang="en-US"/>
              <a:t> If your pets are outside at night, make sure they have some sort of safe area that they could hide in.  Make sure also that the area is fenced appropriately.</a:t>
            </a:r>
          </a:p>
          <a:p>
            <a:endParaRPr lang="en-US" i="1"/>
          </a:p>
          <a:p>
            <a:r>
              <a:rPr lang="en-US" i="1"/>
              <a:t>Instructor:  Customize this discussion to local conditions and interests.</a:t>
            </a:r>
          </a:p>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C2CA3EC7-74C8-4BA2-B536-917AA67A1975}"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4DA13D8C-4BBD-4C96-8E4E-FBE16C82FBD5}" type="slidenum">
              <a:rPr lang="en-US"/>
              <a:pPr/>
              <a:t>57</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ln>
            <a:headEnd/>
            <a:tailEnd/>
          </a:ln>
        </p:spPr>
        <p:txBody>
          <a:bodyPr/>
          <a:lstStyle/>
          <a:p>
            <a:r>
              <a:rPr lang="en-US"/>
              <a:t>In addition to all the strategies mentioned so far, you may want to consider the following when it comes to predators and livestock management:</a:t>
            </a:r>
          </a:p>
          <a:p>
            <a:pPr>
              <a:buFontTx/>
              <a:buChar char="•"/>
            </a:pPr>
            <a:r>
              <a:rPr lang="en-US"/>
              <a:t>Fence livestock enclosures appropriately, including using electric fencing if feasible.</a:t>
            </a:r>
          </a:p>
          <a:p>
            <a:pPr>
              <a:buFontTx/>
              <a:buChar char="•"/>
            </a:pPr>
            <a:r>
              <a:rPr lang="en-US"/>
              <a:t>As mentioned before, there are many types of deterrents – most of which require relocation to maintain their effectiveness.</a:t>
            </a:r>
          </a:p>
          <a:p>
            <a:pPr>
              <a:buFontTx/>
              <a:buChar char="•"/>
            </a:pPr>
            <a:r>
              <a:rPr lang="en-US"/>
              <a:t>Remove brush and trees within a quarter mile of buildings and livestock to reduce mountain lion predation.  This appears to be in direct opposition to wildlife goals, but if you’ve got mountain lions…</a:t>
            </a:r>
          </a:p>
          <a:p>
            <a:pPr>
              <a:buFontTx/>
              <a:buChar char="•"/>
            </a:pPr>
            <a:r>
              <a:rPr lang="en-US"/>
              <a:t>Lambing and farrowing should occur in protected enclosures to limit or prevent predation on young livestock.</a:t>
            </a:r>
          </a:p>
          <a:p>
            <a:r>
              <a:rPr lang="en-US"/>
              <a:t>If you have a consistent, persistent predator problem, there are some additional management techniques you may wish to implement.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7BA5B31F-D8D4-4EDE-A0AC-7C311A7D13D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A600C25B-EFBF-4203-87E0-6605D7D9B3D3}" type="slidenum">
              <a:rPr lang="en-US"/>
              <a:pPr/>
              <a:t>58</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ln>
            <a:headEnd/>
            <a:tailEnd/>
          </a:ln>
        </p:spPr>
        <p:txBody>
          <a:bodyPr/>
          <a:lstStyle/>
          <a:p>
            <a:r>
              <a:rPr lang="en-US" i="1"/>
              <a:t>http://www.lgd.org/workphotos.html</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25053BBE-0F20-4088-9688-51E78A6DAFEF}"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7AFC5E3-49CE-4D41-A4B9-B5C6C860D26B}" type="slidenum">
              <a:rPr lang="en-US"/>
              <a:pPr/>
              <a:t>59</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ln>
            <a:headEnd/>
            <a:tailEnd/>
          </a:ln>
        </p:spPr>
        <p:txBody>
          <a:bodyPr/>
          <a:lstStyle/>
          <a:p>
            <a:r>
              <a:rPr lang="en-US"/>
              <a:t>Moving animals into a barn or night pen will reduce access by predators. The combination of fencing, moving animals at night and including guard animals in the herd has been found to be highly effective in reducing predation.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E03A30B1-267A-4614-B6B6-1B78776BFF3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DFDE7FF2-4909-4D10-BBAF-424A4B43E0C2}" type="slidenum">
              <a:rPr lang="en-US"/>
              <a:pPr/>
              <a:t>6</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ln>
            <a:headEnd/>
            <a:tailEnd/>
          </a:ln>
        </p:spPr>
        <p:txBody>
          <a:bodyPr/>
          <a:lstStyle/>
          <a:p>
            <a:r>
              <a:rPr lang="en-US"/>
              <a:t>Impacts from mouths</a:t>
            </a:r>
            <a:r>
              <a:rPr lang="en-US" b="1" i="1"/>
              <a:t> </a:t>
            </a:r>
          </a:p>
          <a:p>
            <a:pPr>
              <a:buFontTx/>
              <a:buChar char="•"/>
            </a:pPr>
            <a:r>
              <a:rPr lang="en-US"/>
              <a:t> Overgrazing plants can weaken their root structure; plants may not recover</a:t>
            </a:r>
          </a:p>
          <a:p>
            <a:pPr>
              <a:buFontTx/>
              <a:buChar char="•"/>
            </a:pPr>
            <a:r>
              <a:rPr lang="en-US"/>
              <a:t> Pasture productivity decreases</a:t>
            </a:r>
          </a:p>
          <a:p>
            <a:pPr>
              <a:buFontTx/>
              <a:buChar char="•"/>
            </a:pPr>
            <a:r>
              <a:rPr lang="en-US"/>
              <a:t> Soil erosion increases</a:t>
            </a:r>
          </a:p>
          <a:p>
            <a:endParaRPr lang="en-US" b="1" i="1"/>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AB23DB66-2308-4843-BFDE-D13001D90E4D}"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1D58700E-F593-44B9-9A02-CD34920E90AB}" type="slidenum">
              <a:rPr lang="en-US"/>
              <a:pPr/>
              <a:t>60</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ln>
            <a:headEnd/>
            <a:tailEnd/>
          </a:ln>
        </p:spPr>
        <p:txBody>
          <a:bodyPr/>
          <a:lstStyle/>
          <a:p>
            <a:r>
              <a:rPr lang="en-US"/>
              <a:t>The addition of guard animals to livestock pens will decrease predation.  </a:t>
            </a:r>
          </a:p>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97C5E10-34F3-4509-B6DB-D3DE4110E084}"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C663F581-A6D4-4A89-8246-EF921CF2B05F}" type="slidenum">
              <a:rPr lang="en-US"/>
              <a:pPr/>
              <a:t>61</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ln>
            <a:headEnd/>
            <a:tailEnd/>
          </a:ln>
        </p:spPr>
        <p:txBody>
          <a:bodyPr/>
          <a:lstStyle/>
          <a:p>
            <a:r>
              <a:rPr lang="en-US" i="1"/>
              <a:t>Colorado Study: Andelt, W. F., 1995, updated 2001, Livestock Guard Dogs, Llamas and Donkeys, Colorado State University Cooperative Extension fact sheet no. 1.2218, 7p.  Downloadable at: http://www.ext.colostate.edu/PUBS/LIVESTOCK/01218.html#top</a:t>
            </a:r>
          </a:p>
          <a:p>
            <a:endParaRPr lang="en-US" i="1"/>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083BDC4B-D82B-44FA-9444-2B708A019A1D}"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F0D413DC-C0BB-4F79-A043-7F438A020949}" type="slidenum">
              <a:rPr lang="en-US"/>
              <a:pPr/>
              <a:t>62</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ln>
            <a:headEnd/>
            <a:tailEnd/>
          </a:ln>
        </p:spPr>
        <p:txBody>
          <a:bodyPr/>
          <a:lstStyle/>
          <a:p>
            <a:endParaRPr lang="en-US" b="1" i="1"/>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8D93C35-0E37-447E-A9E1-9859E6E607DD}"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92509E6-35DE-4534-99BB-4E318F5E53EA}" type="slidenum">
              <a:rPr lang="en-US"/>
              <a:pPr/>
              <a:t>63</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a:headEnd/>
            <a:tailEnd/>
          </a:ln>
        </p:spPr>
        <p:txBody>
          <a:bodyPr/>
          <a:lstStyle/>
          <a:p>
            <a:r>
              <a:rPr lang="en-US" i="1" dirty="0"/>
              <a:t>Statistics source is from</a:t>
            </a:r>
            <a:r>
              <a:rPr lang="en-US" b="1" i="1" dirty="0"/>
              <a:t> </a:t>
            </a:r>
            <a:r>
              <a:rPr lang="en-US" i="1" dirty="0"/>
              <a:t>Colorado Study: </a:t>
            </a:r>
            <a:r>
              <a:rPr lang="en-US" i="1" dirty="0" err="1"/>
              <a:t>Andelt</a:t>
            </a:r>
            <a:r>
              <a:rPr lang="en-US" i="1" dirty="0"/>
              <a:t>, W. F., 1995, updated 2001, Livestock Guard Dogs, Llamas and Donkeys, Colorado State University Cooperative Extension fact sheet no. 1.2218, 7p.  Downloadable at: http://www.ext.colostate.edu/PUBS/LIVESTOCK/01218.html#top</a:t>
            </a:r>
          </a:p>
          <a:p>
            <a:endParaRPr lang="en-US" i="1" dirty="0"/>
          </a:p>
          <a:p>
            <a:pPr eaLnBrk="1" hangingPunct="1">
              <a:spcBef>
                <a:spcPct val="0"/>
              </a:spcBef>
            </a:pPr>
            <a:r>
              <a:rPr lang="en-US" i="1" dirty="0"/>
              <a:t>http://texnat.tamu.edu/ranchref/predator//cougars/cougars.htm</a:t>
            </a:r>
            <a:endParaRPr lang="en-US" sz="2400" i="1" dirty="0"/>
          </a:p>
          <a:p>
            <a:endParaRPr lang="en-US" b="1" i="1"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63159ED-01A2-4914-91A5-64D2E5DA8E50}"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7EA209A7-A6B3-4D0E-B38D-3C062BC094EE}" type="slidenum">
              <a:rPr lang="en-US"/>
              <a:pPr/>
              <a:t>64</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ln>
            <a:headEnd/>
            <a:tailEnd/>
          </a:ln>
        </p:spPr>
        <p:txBody>
          <a:bodyPr/>
          <a:lstStyle/>
          <a:p>
            <a:endParaRPr lang="en-US" b="1" i="1"/>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89F42589-1D54-4359-B532-03F645B38A09}"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D8400EA9-4326-4F6B-993F-4C2EC3AD8B34}" type="slidenum">
              <a:rPr lang="en-US"/>
              <a:pPr/>
              <a:t>65</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ln>
            <a:headEnd/>
            <a:tailEnd/>
          </a:ln>
        </p:spPr>
        <p:txBody>
          <a:bodyPr/>
          <a:lstStyle/>
          <a:p>
            <a:r>
              <a:rPr lang="en-US" i="1" dirty="0"/>
              <a:t>Statistics source is from</a:t>
            </a:r>
            <a:r>
              <a:rPr lang="en-US" b="1" i="1" dirty="0"/>
              <a:t> </a:t>
            </a:r>
            <a:r>
              <a:rPr lang="en-US" i="1" dirty="0"/>
              <a:t>Colorado Study: </a:t>
            </a:r>
            <a:r>
              <a:rPr lang="en-US" i="1" dirty="0" err="1"/>
              <a:t>Andelt</a:t>
            </a:r>
            <a:r>
              <a:rPr lang="en-US" i="1" dirty="0"/>
              <a:t>, W. F., 1995, updated 2001, Livestock Guard Dogs, Llamas and Donkeys, Colorado State University Cooperative Extension fact sheet no. 1.2218, 7p.  Downloadable at: http://www.ext.colostate.edu/PUBS/LIVESTOCK/01218.html#top</a:t>
            </a:r>
          </a:p>
          <a:p>
            <a:pPr>
              <a:spcBef>
                <a:spcPct val="0"/>
              </a:spcBef>
            </a:pPr>
            <a:r>
              <a:rPr lang="en-US" i="1" dirty="0"/>
              <a:t>http://www.donkeybreedsociety.co.uk</a:t>
            </a:r>
            <a:endParaRPr lang="en-US" sz="2400" i="1" dirty="0"/>
          </a:p>
          <a:p>
            <a:endParaRPr lang="en-US" i="1"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4FD939C-7DF8-4D03-B2B7-C41A516D37B8}"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41E00163-7AF9-4412-AFB9-C91322A0EE61}" type="slidenum">
              <a:rPr lang="en-US"/>
              <a:pPr/>
              <a:t>66</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ln>
            <a:headEnd/>
            <a:tailEnd/>
          </a:ln>
        </p:spPr>
        <p:txBody>
          <a:bodyPr/>
          <a:lstStyle/>
          <a:p>
            <a:r>
              <a:rPr lang="en-US"/>
              <a:t>Despite all your best efforts, you may still experience predation on your livestock.  In that case, destroying pest animals may be your only solution.  </a:t>
            </a:r>
          </a:p>
          <a:p>
            <a:r>
              <a:rPr lang="en-US"/>
              <a:t>In order to do this, it’s important to first know the rules and regulations in your area. Some animals may be destroyed without a permit, some will require a state permit, and some may not be destroyed at all due to their status as endangered, threatened, or protected.</a:t>
            </a:r>
          </a:p>
          <a:p>
            <a:endParaRPr lang="en-US"/>
          </a:p>
          <a:p>
            <a:r>
              <a:rPr lang="en-US" i="1"/>
              <a:t>Instructor:  Please customize the discussion here to local conditions and regulations.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46EB775-B379-44E3-B91B-58D256DA0F16}"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C537C361-F2D6-4FDC-9FC7-3C3C72E526A3}" type="slidenum">
              <a:rPr lang="en-US"/>
              <a:pPr/>
              <a:t>67</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ln>
            <a:headEnd/>
            <a:tailEnd/>
          </a:ln>
        </p:spPr>
        <p:txBody>
          <a:bodyPr/>
          <a:lstStyle/>
          <a:p>
            <a:r>
              <a:rPr lang="en-US" i="1"/>
              <a:t>Instructor:Customize this discussion to local conditions and interests.</a:t>
            </a:r>
          </a:p>
          <a:p>
            <a:endParaRPr lang="en-US"/>
          </a:p>
          <a:p>
            <a:pPr>
              <a:spcBef>
                <a:spcPct val="0"/>
              </a:spcBef>
            </a:pPr>
            <a:r>
              <a:rPr lang="en-US" i="1"/>
              <a:t>http://texnat.tamu.edu/ranchref/predator</a:t>
            </a:r>
          </a:p>
          <a:p>
            <a:endParaRPr lang="en-US" i="1"/>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C04D3FC5-6C02-4E5D-ADB3-4857D4F4391E}"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54FB34A5-DB2D-4A5D-ADA6-707D05B4CC71}" type="slidenum">
              <a:rPr lang="en-US"/>
              <a:pPr/>
              <a:t>68</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ln>
            <a:headEnd/>
            <a:tailEnd/>
          </a:ln>
        </p:spPr>
        <p:txBody>
          <a:bodyPr/>
          <a:lstStyle/>
          <a:p>
            <a:r>
              <a:rPr lang="en-US" i="1"/>
              <a:t>Instructor: This section should be customized for your local area.  A good way to present this information is with the help of a guest speaker from your state’s wildlife regulatory agency.</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72F8D0E5-21AB-43C7-AEE2-3715C7EE5EAE}"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7EC69A39-A31B-4DFA-84A6-00F1C165878C}" type="slidenum">
              <a:rPr lang="en-US"/>
              <a:pPr/>
              <a:t>69</a:t>
            </a:fld>
            <a:endParaRPr lang="en-US"/>
          </a:p>
        </p:txBody>
      </p:sp>
      <p:sp>
        <p:nvSpPr>
          <p:cNvPr id="408578" name="Rectangle 1026"/>
          <p:cNvSpPr>
            <a:spLocks noGrp="1" noRot="1" noChangeAspect="1" noChangeArrowheads="1" noTextEdit="1"/>
          </p:cNvSpPr>
          <p:nvPr>
            <p:ph type="sldImg"/>
          </p:nvPr>
        </p:nvSpPr>
        <p:spPr>
          <a:ln/>
        </p:spPr>
      </p:sp>
      <p:sp>
        <p:nvSpPr>
          <p:cNvPr id="408579" name="Rectangle 1027"/>
          <p:cNvSpPr>
            <a:spLocks noGrp="1" noChangeArrowheads="1"/>
          </p:cNvSpPr>
          <p:nvPr>
            <p:ph type="body" idx="1"/>
          </p:nvPr>
        </p:nvSpPr>
        <p:spPr>
          <a:ln>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416D81CD-6724-4E86-BB10-721C410D226C}"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71F4122D-F629-4812-B5EC-314BF77421FF}" type="slidenum">
              <a:rPr lang="en-US"/>
              <a:pPr/>
              <a:t>7</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ln>
            <a:headEnd/>
            <a:tailEnd/>
          </a:ln>
        </p:spPr>
        <p:txBody>
          <a:bodyPr/>
          <a:lstStyle/>
          <a:p>
            <a:r>
              <a:rPr lang="en-US">
                <a:solidFill>
                  <a:srgbClr val="000000"/>
                </a:solidFill>
                <a:cs typeface="Times New Roman" pitchFamily="18" charset="0"/>
              </a:rPr>
              <a:t>Impacts from bodies</a:t>
            </a:r>
            <a:r>
              <a:rPr lang="en-US" b="1" i="1"/>
              <a:t> </a:t>
            </a:r>
          </a:p>
          <a:p>
            <a:pPr>
              <a:buFontTx/>
              <a:buChar char="•"/>
            </a:pPr>
            <a:r>
              <a:rPr lang="en-US">
                <a:solidFill>
                  <a:srgbClr val="000000"/>
                </a:solidFill>
                <a:cs typeface="Times New Roman" pitchFamily="18" charset="0"/>
              </a:rPr>
              <a:t> Objects in the pasture are damaged - trees, posts, irrigation works, fences</a:t>
            </a:r>
          </a:p>
          <a:p>
            <a:pPr>
              <a:buFontTx/>
              <a:buChar char="•"/>
            </a:pPr>
            <a:r>
              <a:rPr lang="en-US">
                <a:solidFill>
                  <a:srgbClr val="000000"/>
                </a:solidFill>
                <a:cs typeface="Times New Roman" pitchFamily="18" charset="0"/>
              </a:rPr>
              <a:t> Weed seeds and pests are transported</a:t>
            </a:r>
            <a:endParaRPr lang="en-US"/>
          </a:p>
          <a:p>
            <a:endParaRPr lang="en-US" b="1" i="1"/>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57CC2684-A059-4014-9189-1F795462BC6B}"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0FDB51E-EC92-4325-AC69-861BD861547E}" type="slidenum">
              <a:rPr lang="en-US"/>
              <a:pPr/>
              <a:t>70</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ln>
            <a:headEnd/>
            <a:tailEnd/>
          </a:ln>
        </p:spPr>
        <p:txBody>
          <a:bodyPr/>
          <a:lstStyle/>
          <a:p>
            <a:r>
              <a:rPr lang="en-US">
                <a:solidFill>
                  <a:srgbClr val="000000"/>
                </a:solidFill>
                <a:cs typeface="Times New Roman" pitchFamily="18" charset="0"/>
              </a:rPr>
              <a:t>With the maps that class members have brought in of their properties, have each participant design or redesign their property layouts and facilities, especially the portion of their operation concerned with animals, to avoiding impacts to the land and to wildlife.  This design or redesign should be done on a Mylar overlay.  Remember: “land” includes your neighbors’ land also. </a:t>
            </a:r>
            <a:r>
              <a:rPr lang="en-US">
                <a:cs typeface="Times New Roman" pitchFamily="18" charset="0"/>
              </a:rPr>
              <a:t>This Mylar overlay will be added to participants’ Animal Ownership Goals/Management Plan forms filled out in Lessons 1 and 2 of this module.</a:t>
            </a:r>
            <a:r>
              <a:rPr lang="en-US"/>
              <a:t> </a:t>
            </a:r>
          </a:p>
          <a:p>
            <a:pPr>
              <a:buFontTx/>
              <a:buChar char="•"/>
            </a:pPr>
            <a:r>
              <a:rPr lang="en-US">
                <a:cs typeface="Times New Roman" pitchFamily="18" charset="0"/>
              </a:rPr>
              <a:t>Participants map the proposed or existing location of their manure management areas on their own properties and set up  management schedules.</a:t>
            </a:r>
            <a:r>
              <a:rPr lang="en-US"/>
              <a:t> </a:t>
            </a:r>
          </a:p>
          <a:p>
            <a:pPr>
              <a:buFontTx/>
              <a:buChar char="•"/>
            </a:pPr>
            <a:r>
              <a:rPr lang="en-US"/>
              <a:t>Participants should include existing or proposed fencing, feeding areas and facilities.  What is the goal of the proposed or existing fencing, feeding areas and facilities?  Are they to encourage or discourage wildlife?   Are they to limit predation?  Are these fences, feeding areas and facilities adequate for achieving their goals? </a:t>
            </a:r>
            <a:endParaRPr lang="en-US">
              <a:solidFill>
                <a:srgbClr val="000000"/>
              </a:solidFill>
              <a:cs typeface="Times New Roman" pitchFamily="18" charset="0"/>
            </a:endParaRPr>
          </a:p>
          <a:p>
            <a:pPr>
              <a:buFontTx/>
              <a:buChar char="•"/>
            </a:pPr>
            <a:r>
              <a:rPr lang="en-US"/>
              <a:t>Participants should include existing or proposed landscaping or other features to attract desirable wildlife.</a:t>
            </a:r>
          </a:p>
          <a:p>
            <a:r>
              <a:rPr lang="en-US">
                <a:solidFill>
                  <a:srgbClr val="000000"/>
                </a:solidFill>
                <a:cs typeface="Times New Roman" pitchFamily="18" charset="0"/>
              </a:rPr>
              <a:t>Have the class break into teams of two. Each person should explain their system to their partner and how it avoids impacts. </a:t>
            </a:r>
          </a:p>
          <a:p>
            <a:r>
              <a:rPr lang="en-US">
                <a:solidFill>
                  <a:srgbClr val="000000"/>
                </a:solidFill>
                <a:cs typeface="Times New Roman" pitchFamily="18" charset="0"/>
              </a:rPr>
              <a:t>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32D0199C-D1C5-4DB4-8E11-DC44F6963DD4}"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28EFFFDF-B331-40F8-ADE1-07A23015C233}" type="slidenum">
              <a:rPr lang="en-US"/>
              <a:pPr/>
              <a:t>8</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ln>
            <a:headEnd/>
            <a:tailEnd/>
          </a:ln>
        </p:spPr>
        <p:txBody>
          <a:bodyPr/>
          <a:lstStyle/>
          <a:p>
            <a:r>
              <a:rPr lang="en-US"/>
              <a:t>Impacts from manure</a:t>
            </a:r>
          </a:p>
          <a:p>
            <a:pPr>
              <a:buFontTx/>
              <a:buChar char="•"/>
            </a:pPr>
            <a:r>
              <a:rPr lang="en-US"/>
              <a:t> Polluted runoff</a:t>
            </a:r>
          </a:p>
          <a:p>
            <a:pPr>
              <a:buFontTx/>
              <a:buChar char="•"/>
            </a:pPr>
            <a:r>
              <a:rPr lang="en-US"/>
              <a:t> Odor</a:t>
            </a:r>
          </a:p>
          <a:p>
            <a:pPr>
              <a:buFontTx/>
              <a:buChar char="•"/>
            </a:pPr>
            <a:r>
              <a:rPr lang="en-US"/>
              <a:t> Dust</a:t>
            </a:r>
          </a:p>
          <a:p>
            <a:pPr>
              <a:buFontTx/>
              <a:buChar char="•"/>
            </a:pPr>
            <a:r>
              <a:rPr lang="en-US"/>
              <a:t> Insects and parasites</a:t>
            </a:r>
          </a:p>
          <a:p>
            <a:pPr>
              <a:buFontTx/>
              <a:buChar cha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Managing Animals to Avoid Negative Impacts</a:t>
            </a:r>
          </a:p>
        </p:txBody>
      </p:sp>
      <p:sp>
        <p:nvSpPr>
          <p:cNvPr id="5" name="Rectangle 3"/>
          <p:cNvSpPr>
            <a:spLocks noGrp="1" noChangeArrowheads="1"/>
          </p:cNvSpPr>
          <p:nvPr>
            <p:ph type="dt" idx="1"/>
          </p:nvPr>
        </p:nvSpPr>
        <p:spPr>
          <a:ln/>
        </p:spPr>
        <p:txBody>
          <a:bodyPr/>
          <a:lstStyle/>
          <a:p>
            <a:fld id="{764CCD08-6967-46A3-818C-27463DC3B102}" type="datetime1">
              <a:rPr lang="en-US"/>
              <a:pPr/>
              <a:t>4/27/2008</a:t>
            </a:fld>
            <a:endParaRPr lang="en-US"/>
          </a:p>
        </p:txBody>
      </p:sp>
      <p:sp>
        <p:nvSpPr>
          <p:cNvPr id="6" name="Rectangle 6"/>
          <p:cNvSpPr>
            <a:spLocks noGrp="1" noChangeArrowheads="1"/>
          </p:cNvSpPr>
          <p:nvPr>
            <p:ph type="ftr" sz="quarter" idx="4"/>
          </p:nvPr>
        </p:nvSpPr>
        <p:spPr>
          <a:ln/>
        </p:spPr>
        <p:txBody>
          <a:bodyPr/>
          <a:lstStyle/>
          <a:p>
            <a:r>
              <a:rPr lang="en-US"/>
              <a:t>Module 5, Lesson 3</a:t>
            </a:r>
          </a:p>
        </p:txBody>
      </p:sp>
      <p:sp>
        <p:nvSpPr>
          <p:cNvPr id="7" name="Rectangle 7"/>
          <p:cNvSpPr>
            <a:spLocks noGrp="1" noChangeArrowheads="1"/>
          </p:cNvSpPr>
          <p:nvPr>
            <p:ph type="sldNum" sz="quarter" idx="5"/>
          </p:nvPr>
        </p:nvSpPr>
        <p:spPr>
          <a:ln/>
        </p:spPr>
        <p:txBody>
          <a:bodyPr/>
          <a:lstStyle/>
          <a:p>
            <a:fld id="{03DB7A7D-11C0-41A2-9C03-0802A060EFFB}" type="slidenum">
              <a:rPr lang="en-US"/>
              <a:pPr/>
              <a:t>9</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914815" y="4342892"/>
            <a:ext cx="5432880" cy="4444544"/>
          </a:xfrm>
          <a:ln>
            <a:headEnd/>
            <a:tailEnd/>
          </a:ln>
        </p:spPr>
        <p:txBody>
          <a:bodyPr/>
          <a:lstStyle/>
          <a:p>
            <a:r>
              <a:rPr lang="en-US" sz="1000" dirty="0"/>
              <a:t>Proper grazing management can avoid a lot of the impacts previously discussed.  Remember to keep the amount of grass harvested by animals less than half of the plant height, so that plants can recover.  Remember that the grass blades and plant leaves are “solar panels” that capture sunlight and convert it into food for the plant.  You must keep sufficient leaves to capture this sunlight and replenish the carbohydrate reserves in the roots.  This requires monitoring your pastures carefully.  Control the amount of TIME animals are given access to the pasture relative to the growth rates of plants.  Avoid grazing </a:t>
            </a:r>
            <a:r>
              <a:rPr lang="en-US" sz="1000" dirty="0" err="1"/>
              <a:t>regrowth</a:t>
            </a:r>
            <a:r>
              <a:rPr lang="en-US" sz="1000" dirty="0"/>
              <a:t> until the plants have had an adequate rest period.  During slow growth, animals can stay in the pasture longer; during fast growth periods, animals may start grazing </a:t>
            </a:r>
            <a:r>
              <a:rPr lang="en-US" sz="1000" dirty="0" err="1"/>
              <a:t>regrowth</a:t>
            </a:r>
            <a:r>
              <a:rPr lang="en-US" sz="1000" dirty="0"/>
              <a:t> of the more palatable grasses before grazing all the existing grass in the pasture.  Moving animals and mowing the older growth will keep all of the plants in the pasture in good condition, ensuring that the animals use all plant species equally and allowing pastures recovery time after grazing. The basics of good pasture management were covered in Module 4.  Lesson 4 of this module (Module 5) will cover grazing systems.</a:t>
            </a:r>
          </a:p>
          <a:p>
            <a:r>
              <a:rPr lang="en-US" sz="1000" dirty="0"/>
              <a:t>Good facility design avoids animal body impact by minimizing the damage animals can do.  This includes: </a:t>
            </a:r>
          </a:p>
          <a:p>
            <a:pPr>
              <a:buFontTx/>
              <a:buChar char="•"/>
            </a:pPr>
            <a:r>
              <a:rPr lang="en-US" sz="1000" dirty="0"/>
              <a:t> Flashing on wood fences to avoid cribbing</a:t>
            </a:r>
          </a:p>
          <a:p>
            <a:pPr>
              <a:buFontTx/>
              <a:buChar char="•"/>
            </a:pPr>
            <a:r>
              <a:rPr lang="en-US" sz="1000" dirty="0"/>
              <a:t> Flashing or fences around trees to keep the shade but limit the damage animals can do to the   trees</a:t>
            </a:r>
          </a:p>
          <a:p>
            <a:pPr>
              <a:buFontTx/>
              <a:buChar char="•"/>
            </a:pPr>
            <a:r>
              <a:rPr lang="en-US" sz="1000" dirty="0"/>
              <a:t> Armoring gutters, etc. on buildings to limit damage</a:t>
            </a:r>
          </a:p>
          <a:p>
            <a:pPr>
              <a:buFontTx/>
              <a:buChar char="•"/>
            </a:pPr>
            <a:r>
              <a:rPr lang="en-US" sz="1000" dirty="0"/>
              <a:t> Build facilities with southern exposures to take advantage of natural shade in summer and passive solar heat in winter</a:t>
            </a:r>
          </a:p>
          <a:p>
            <a:pPr>
              <a:buFontTx/>
              <a:buChar char="•"/>
            </a:pPr>
            <a:r>
              <a:rPr lang="en-US" sz="1000" dirty="0"/>
              <a:t> Pastures, paddocks, sacrifice areas, etc. located  away from wellheads or water sources to limit potential pollution</a:t>
            </a:r>
          </a:p>
          <a:p>
            <a:endParaRPr lang="en-US" sz="1000" i="1" dirty="0"/>
          </a:p>
          <a:p>
            <a:r>
              <a:rPr lang="en-US" sz="1000" i="1" dirty="0"/>
              <a:t>Instructor: The basics of pasture management were covered in Module 4 and the basics of facilities design were covered in Lesson 1 of this module, Module 5.</a:t>
            </a: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B3E70-BBEF-438D-A659-868E186531D2}" type="datetimeFigureOut">
              <a:rPr lang="en-US" smtClean="0"/>
              <a:pPr/>
              <a:t>4/27/2008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B3E70-BBEF-438D-A659-868E186531D2}" type="datetimeFigureOut">
              <a:rPr lang="en-US" smtClean="0"/>
              <a:pPr/>
              <a:t>4/27/2008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B3E70-BBEF-438D-A659-868E186531D2}" type="datetimeFigureOut">
              <a:rPr lang="en-US" smtClean="0"/>
              <a:pPr/>
              <a:t>4/27/2008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F426F48-6F40-48B9-8EEB-0672A943AEE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7A7081B-3D01-4E7D-8B06-970D1D09B71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517E69-22D8-4747-821E-38E645C1564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7A3653F-EA73-4B7A-B4FF-4E01A6461D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B3E70-BBEF-438D-A659-868E186531D2}" type="datetimeFigureOut">
              <a:rPr lang="en-US" smtClean="0"/>
              <a:pPr/>
              <a:t>4/27/2008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B3E70-BBEF-438D-A659-868E186531D2}" type="datetimeFigureOut">
              <a:rPr lang="en-US" smtClean="0"/>
              <a:pPr/>
              <a:t>4/27/2008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B3E70-BBEF-438D-A659-868E186531D2}" type="datetimeFigureOut">
              <a:rPr lang="en-US" smtClean="0"/>
              <a:pPr/>
              <a:t>4/27/2008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B3E70-BBEF-438D-A659-868E186531D2}" type="datetimeFigureOut">
              <a:rPr lang="en-US" smtClean="0"/>
              <a:pPr/>
              <a:t>4/27/2008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B3E70-BBEF-438D-A659-868E186531D2}" type="datetimeFigureOut">
              <a:rPr lang="en-US" smtClean="0"/>
              <a:pPr/>
              <a:t>4/27/2008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B3E70-BBEF-438D-A659-868E186531D2}" type="datetimeFigureOut">
              <a:rPr lang="en-US" smtClean="0"/>
              <a:pPr/>
              <a:t>4/27/2008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B3E70-BBEF-438D-A659-868E186531D2}" type="datetimeFigureOut">
              <a:rPr lang="en-US" smtClean="0"/>
              <a:pPr/>
              <a:t>4/27/2008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B3E70-BBEF-438D-A659-868E186531D2}" type="datetimeFigureOut">
              <a:rPr lang="en-US" smtClean="0"/>
              <a:pPr/>
              <a:t>4/27/2008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86F0E-17DC-4999-8BA1-9CD8E81EAE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B3E70-BBEF-438D-A659-868E186531D2}" type="datetimeFigureOut">
              <a:rPr lang="en-US" smtClean="0"/>
              <a:pPr/>
              <a:t>4/27/2008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86F0E-17DC-4999-8BA1-9CD8E81EAE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9.jpeg"/><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C:\My Documents\sare pdf grant\Mod5 Les3 Slide 1 - managing impact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22564" name="Rectangle 4"/>
          <p:cNvSpPr>
            <a:spLocks noGrp="1" noChangeArrowheads="1"/>
          </p:cNvSpPr>
          <p:nvPr>
            <p:ph type="title"/>
          </p:nvPr>
        </p:nvSpPr>
        <p:spPr>
          <a:xfrm>
            <a:off x="2200275" y="2600325"/>
            <a:ext cx="6429375" cy="995363"/>
          </a:xfrm>
        </p:spPr>
        <p:txBody>
          <a:bodyPr>
            <a:normAutofit fontScale="90000"/>
          </a:bodyPr>
          <a:lstStyle/>
          <a:p>
            <a:pPr algn="r"/>
            <a:r>
              <a:rPr lang="en-US" sz="4000">
                <a:solidFill>
                  <a:schemeClr val="bg1"/>
                </a:solidFill>
                <a:effectLst>
                  <a:outerShdw blurRad="38100" dist="38100" dir="2700000" algn="tl">
                    <a:srgbClr val="000000"/>
                  </a:outerShdw>
                </a:effectLst>
              </a:rPr>
              <a:t>Managing Animals to Avoid Negative Impacts</a:t>
            </a:r>
          </a:p>
        </p:txBody>
      </p:sp>
      <p:sp>
        <p:nvSpPr>
          <p:cNvPr id="322565" name="Text Box 5"/>
          <p:cNvSpPr txBox="1">
            <a:spLocks noChangeArrowheads="1"/>
          </p:cNvSpPr>
          <p:nvPr/>
        </p:nvSpPr>
        <p:spPr bwMode="auto">
          <a:xfrm>
            <a:off x="371475" y="3805238"/>
            <a:ext cx="6275388" cy="2897187"/>
          </a:xfrm>
          <a:prstGeom prst="rect">
            <a:avLst/>
          </a:prstGeom>
          <a:noFill/>
          <a:ln w="12700">
            <a:noFill/>
            <a:miter lim="800000"/>
            <a:headEnd type="none" w="sm" len="sm"/>
            <a:tailEnd type="none" w="sm" len="sm"/>
          </a:ln>
          <a:effectLst/>
        </p:spPr>
        <p:txBody>
          <a:bodyPr>
            <a:spAutoFit/>
          </a:bodyPr>
          <a:lstStyle/>
          <a:p>
            <a:pPr>
              <a:lnSpc>
                <a:spcPct val="70000"/>
              </a:lnSpc>
              <a:spcBef>
                <a:spcPct val="20000"/>
              </a:spcBef>
              <a:buClr>
                <a:schemeClr val="tx2"/>
              </a:buClr>
              <a:buSzPct val="75000"/>
              <a:buFont typeface="Wingdings" pitchFamily="2" charset="2"/>
              <a:buNone/>
            </a:pPr>
            <a:endParaRPr lang="en-US" sz="2400" b="1"/>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Developed by:  </a:t>
            </a:r>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Holly George, University of California Cooperative Extension</a:t>
            </a:r>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Susan Kocher, University of California Cooperative Extension</a:t>
            </a:r>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Bruce Miller, Utah State University</a:t>
            </a:r>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Melody Hefner, University of Nevada Cooperative Extension</a:t>
            </a:r>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With Contributions From:</a:t>
            </a:r>
          </a:p>
          <a:p>
            <a:pPr>
              <a:lnSpc>
                <a:spcPct val="70000"/>
              </a:lnSpc>
              <a:spcBef>
                <a:spcPct val="20000"/>
              </a:spcBef>
              <a:buClr>
                <a:schemeClr val="tx2"/>
              </a:buClr>
              <a:buSzPct val="75000"/>
              <a:buFont typeface="Wingdings" pitchFamily="2" charset="2"/>
              <a:buNone/>
            </a:pPr>
            <a:r>
              <a:rPr lang="en-US" sz="2000" b="1">
                <a:solidFill>
                  <a:schemeClr val="bg1"/>
                </a:solidFill>
                <a:effectLst>
                  <a:outerShdw blurRad="38100" dist="38100" dir="2700000" algn="tl">
                    <a:srgbClr val="000000"/>
                  </a:outerShdw>
                </a:effectLst>
              </a:rPr>
              <a:t>Cinda Williams, University of Idaho</a:t>
            </a:r>
            <a:endParaRPr lang="en-US" sz="2000" b="1">
              <a:solidFill>
                <a:schemeClr val="bg1"/>
              </a:solidFill>
              <a:effectLst>
                <a:outerShdw blurRad="38100" dist="38100" dir="2700000" algn="tl">
                  <a:srgbClr val="000000"/>
                </a:outerShdw>
              </a:effectLst>
              <a:latin typeface="Times New Roman" pitchFamily="18" charset="0"/>
            </a:endParaRPr>
          </a:p>
        </p:txBody>
      </p:sp>
      <p:sp>
        <p:nvSpPr>
          <p:cNvPr id="322567" name="Text Box 7"/>
          <p:cNvSpPr txBox="1">
            <a:spLocks noChangeArrowheads="1"/>
          </p:cNvSpPr>
          <p:nvPr/>
        </p:nvSpPr>
        <p:spPr bwMode="auto">
          <a:xfrm>
            <a:off x="8172450" y="6643688"/>
            <a:ext cx="971550" cy="214312"/>
          </a:xfrm>
          <a:prstGeom prst="rect">
            <a:avLst/>
          </a:prstGeom>
          <a:noFill/>
          <a:ln w="12700">
            <a:noFill/>
            <a:miter lim="800000"/>
            <a:headEnd type="none" w="sm" len="sm"/>
            <a:tailEnd type="none" w="sm" len="sm"/>
          </a:ln>
          <a:effectLst/>
        </p:spPr>
        <p:txBody>
          <a:bodyPr wrap="none">
            <a:spAutoFit/>
          </a:bodyPr>
          <a:lstStyle/>
          <a:p>
            <a:r>
              <a:rPr lang="en-US" sz="800"/>
              <a:t>UNCE, Reno, NV</a:t>
            </a:r>
          </a:p>
        </p:txBody>
      </p:sp>
      <p:pic>
        <p:nvPicPr>
          <p:cNvPr id="322568" name="Picture 8" descr="H:\USERS\SUE\1SUE\SAREPDF\LOGO\NEWLOGO.JPG"/>
          <p:cNvPicPr>
            <a:picLocks noChangeAspect="1" noChangeArrowheads="1"/>
          </p:cNvPicPr>
          <p:nvPr/>
        </p:nvPicPr>
        <p:blipFill>
          <a:blip r:embed="rId4" cstate="print"/>
          <a:srcRect/>
          <a:stretch>
            <a:fillRect/>
          </a:stretch>
        </p:blipFill>
        <p:spPr bwMode="auto">
          <a:xfrm>
            <a:off x="7529513" y="5411788"/>
            <a:ext cx="1247775" cy="1071562"/>
          </a:xfrm>
          <a:prstGeom prst="rect">
            <a:avLst/>
          </a:prstGeom>
          <a:noFill/>
          <a:ln w="38100">
            <a:solidFill>
              <a:srgbClr val="008000"/>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2053"/>
          <p:cNvSpPr>
            <a:spLocks noGrp="1" noChangeArrowheads="1"/>
          </p:cNvSpPr>
          <p:nvPr>
            <p:ph type="title"/>
          </p:nvPr>
        </p:nvSpPr>
        <p:spPr/>
        <p:txBody>
          <a:bodyPr/>
          <a:lstStyle/>
          <a:p>
            <a:r>
              <a:rPr lang="en-US"/>
              <a:t>Good manure management</a:t>
            </a:r>
          </a:p>
        </p:txBody>
      </p:sp>
      <p:sp>
        <p:nvSpPr>
          <p:cNvPr id="128006" name="Rectangle 2054"/>
          <p:cNvSpPr>
            <a:spLocks noGrp="1" noChangeArrowheads="1"/>
          </p:cNvSpPr>
          <p:nvPr>
            <p:ph type="body" idx="1"/>
          </p:nvPr>
        </p:nvSpPr>
        <p:spPr>
          <a:xfrm>
            <a:off x="1066800" y="2101850"/>
            <a:ext cx="3848100" cy="4114800"/>
          </a:xfrm>
        </p:spPr>
        <p:txBody>
          <a:bodyPr/>
          <a:lstStyle/>
          <a:p>
            <a:r>
              <a:rPr lang="en-US" sz="2800"/>
              <a:t>Keeps livestock healthy</a:t>
            </a:r>
          </a:p>
          <a:p>
            <a:r>
              <a:rPr lang="en-US" sz="2800"/>
              <a:t>Returns nutrients to the soil</a:t>
            </a:r>
          </a:p>
          <a:p>
            <a:r>
              <a:rPr lang="en-US" sz="2800"/>
              <a:t>Improves pastures and gardens</a:t>
            </a:r>
          </a:p>
          <a:p>
            <a:r>
              <a:rPr lang="en-US" sz="2800"/>
              <a:t>Protects the environment</a:t>
            </a:r>
          </a:p>
        </p:txBody>
      </p:sp>
      <p:pic>
        <p:nvPicPr>
          <p:cNvPr id="128004" name="Picture 2052" descr="D:\Office.doc\Images\Compost-rynk\windr-spreader.jpg"/>
          <p:cNvPicPr>
            <a:picLocks noChangeAspect="1" noChangeArrowheads="1"/>
          </p:cNvPicPr>
          <p:nvPr/>
        </p:nvPicPr>
        <p:blipFill>
          <a:blip r:embed="rId3"/>
          <a:srcRect/>
          <a:stretch>
            <a:fillRect/>
          </a:stretch>
        </p:blipFill>
        <p:spPr bwMode="auto">
          <a:xfrm>
            <a:off x="5049838" y="3106738"/>
            <a:ext cx="4094162" cy="3389312"/>
          </a:xfrm>
          <a:prstGeom prst="rect">
            <a:avLst/>
          </a:prstGeom>
          <a:noFill/>
          <a:ln w="12700">
            <a:noFill/>
            <a:miter lim="800000"/>
            <a:headEnd/>
            <a:tailEnd/>
          </a:ln>
          <a:effectLst/>
        </p:spPr>
      </p:pic>
      <p:sp>
        <p:nvSpPr>
          <p:cNvPr id="128007" name="Text Box 2055"/>
          <p:cNvSpPr txBox="1">
            <a:spLocks noChangeArrowheads="1"/>
          </p:cNvSpPr>
          <p:nvPr/>
        </p:nvSpPr>
        <p:spPr bwMode="auto">
          <a:xfrm>
            <a:off x="7639050" y="6613525"/>
            <a:ext cx="1504950" cy="244475"/>
          </a:xfrm>
          <a:prstGeom prst="rect">
            <a:avLst/>
          </a:prstGeom>
          <a:noFill/>
          <a:ln w="9525">
            <a:noFill/>
            <a:miter lim="800000"/>
            <a:headEnd/>
            <a:tailEnd/>
          </a:ln>
          <a:effectLst/>
        </p:spPr>
        <p:txBody>
          <a:bodyPr wrap="none">
            <a:spAutoFit/>
          </a:bodyPr>
          <a:lstStyle/>
          <a:p>
            <a:r>
              <a:rPr lang="en-US"/>
              <a:t>OSU Extension Service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7" name="Rectangle 11"/>
          <p:cNvSpPr>
            <a:spLocks noGrp="1" noChangeArrowheads="1"/>
          </p:cNvSpPr>
          <p:nvPr>
            <p:ph type="title"/>
          </p:nvPr>
        </p:nvSpPr>
        <p:spPr>
          <a:xfrm>
            <a:off x="514350" y="962025"/>
            <a:ext cx="8629650" cy="857250"/>
          </a:xfrm>
        </p:spPr>
        <p:txBody>
          <a:bodyPr/>
          <a:lstStyle/>
          <a:p>
            <a:r>
              <a:rPr lang="en-US"/>
              <a:t>Poor manure management</a:t>
            </a:r>
          </a:p>
        </p:txBody>
      </p:sp>
      <p:sp>
        <p:nvSpPr>
          <p:cNvPr id="116748" name="Rectangle 12"/>
          <p:cNvSpPr>
            <a:spLocks noGrp="1" noChangeArrowheads="1"/>
          </p:cNvSpPr>
          <p:nvPr>
            <p:ph type="body" idx="1"/>
          </p:nvPr>
        </p:nvSpPr>
        <p:spPr>
          <a:xfrm>
            <a:off x="1066800" y="2416175"/>
            <a:ext cx="7772400" cy="3800475"/>
          </a:xfrm>
        </p:spPr>
        <p:txBody>
          <a:bodyPr/>
          <a:lstStyle/>
          <a:p>
            <a:pPr>
              <a:lnSpc>
                <a:spcPct val="90000"/>
              </a:lnSpc>
            </a:pPr>
            <a:r>
              <a:rPr lang="en-US" sz="2800"/>
              <a:t>Livestock </a:t>
            </a:r>
          </a:p>
          <a:p>
            <a:pPr>
              <a:lnSpc>
                <a:spcPct val="90000"/>
              </a:lnSpc>
              <a:buFont typeface="Wingdings" pitchFamily="2" charset="2"/>
              <a:buNone/>
            </a:pPr>
            <a:r>
              <a:rPr lang="en-US" sz="2800"/>
              <a:t>	get sick</a:t>
            </a:r>
          </a:p>
          <a:p>
            <a:pPr>
              <a:lnSpc>
                <a:spcPct val="90000"/>
              </a:lnSpc>
            </a:pPr>
            <a:r>
              <a:rPr lang="en-US" sz="2800"/>
              <a:t>Unsanitary </a:t>
            </a:r>
          </a:p>
          <a:p>
            <a:pPr>
              <a:lnSpc>
                <a:spcPct val="90000"/>
              </a:lnSpc>
              <a:buFont typeface="Wingdings" pitchFamily="2" charset="2"/>
              <a:buNone/>
            </a:pPr>
            <a:r>
              <a:rPr lang="en-US" sz="2800"/>
              <a:t>	conditions</a:t>
            </a:r>
          </a:p>
          <a:p>
            <a:pPr>
              <a:lnSpc>
                <a:spcPct val="90000"/>
              </a:lnSpc>
            </a:pPr>
            <a:r>
              <a:rPr lang="en-US" sz="2800"/>
              <a:t>Complaints </a:t>
            </a:r>
          </a:p>
          <a:p>
            <a:pPr>
              <a:lnSpc>
                <a:spcPct val="90000"/>
              </a:lnSpc>
              <a:buFont typeface="Wingdings" pitchFamily="2" charset="2"/>
              <a:buNone/>
            </a:pPr>
            <a:r>
              <a:rPr lang="en-US" sz="2800"/>
              <a:t>	from neighbors</a:t>
            </a:r>
          </a:p>
          <a:p>
            <a:pPr>
              <a:lnSpc>
                <a:spcPct val="90000"/>
              </a:lnSpc>
            </a:pPr>
            <a:r>
              <a:rPr lang="en-US" sz="2800"/>
              <a:t>Increased insect and parasite populations</a:t>
            </a:r>
          </a:p>
          <a:p>
            <a:pPr>
              <a:lnSpc>
                <a:spcPct val="90000"/>
              </a:lnSpc>
            </a:pPr>
            <a:r>
              <a:rPr lang="en-US" sz="2800"/>
              <a:t>Harms environment</a:t>
            </a:r>
          </a:p>
        </p:txBody>
      </p:sp>
      <p:pic>
        <p:nvPicPr>
          <p:cNvPr id="116743" name="Picture 7" descr="C:\My Documents\sare pdf grant\bruces photos\overtheedge.jpg"/>
          <p:cNvPicPr>
            <a:picLocks noChangeAspect="1" noChangeArrowheads="1"/>
          </p:cNvPicPr>
          <p:nvPr/>
        </p:nvPicPr>
        <p:blipFill>
          <a:blip r:embed="rId3"/>
          <a:srcRect/>
          <a:stretch>
            <a:fillRect/>
          </a:stretch>
        </p:blipFill>
        <p:spPr bwMode="auto">
          <a:xfrm>
            <a:off x="4489450" y="2009775"/>
            <a:ext cx="4654550" cy="3103563"/>
          </a:xfrm>
          <a:prstGeom prst="rect">
            <a:avLst/>
          </a:prstGeom>
          <a:noFill/>
        </p:spPr>
      </p:pic>
      <p:sp>
        <p:nvSpPr>
          <p:cNvPr id="116744" name="Text Box 8"/>
          <p:cNvSpPr txBox="1">
            <a:spLocks noChangeArrowheads="1"/>
          </p:cNvSpPr>
          <p:nvPr/>
        </p:nvSpPr>
        <p:spPr bwMode="auto">
          <a:xfrm>
            <a:off x="4508500" y="4857750"/>
            <a:ext cx="1111250" cy="244475"/>
          </a:xfrm>
          <a:prstGeom prst="rect">
            <a:avLst/>
          </a:prstGeom>
          <a:noFill/>
          <a:ln w="12700">
            <a:noFill/>
            <a:miter lim="800000"/>
            <a:headEnd type="none" w="sm" len="sm"/>
            <a:tailEnd type="none" w="sm" len="sm"/>
          </a:ln>
          <a:effectLst/>
        </p:spPr>
        <p:txBody>
          <a:bodyPr wrap="none">
            <a:spAutoFit/>
          </a:bodyPr>
          <a:lstStyle/>
          <a:p>
            <a:r>
              <a:rPr lang="en-US"/>
              <a:t>USU, Logan, 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7" name="Rectangle 7"/>
          <p:cNvSpPr>
            <a:spLocks noGrp="1" noChangeArrowheads="1"/>
          </p:cNvSpPr>
          <p:nvPr>
            <p:ph type="title"/>
          </p:nvPr>
        </p:nvSpPr>
        <p:spPr>
          <a:xfrm>
            <a:off x="476250" y="1028700"/>
            <a:ext cx="8667750" cy="857250"/>
          </a:xfrm>
        </p:spPr>
        <p:txBody>
          <a:bodyPr/>
          <a:lstStyle/>
          <a:p>
            <a:r>
              <a:rPr lang="en-US" sz="3600"/>
              <a:t>How much manure do animals produce?</a:t>
            </a:r>
          </a:p>
        </p:txBody>
      </p:sp>
      <p:sp>
        <p:nvSpPr>
          <p:cNvPr id="215048" name="Rectangle 8"/>
          <p:cNvSpPr>
            <a:spLocks noGrp="1" noChangeArrowheads="1"/>
          </p:cNvSpPr>
          <p:nvPr>
            <p:ph type="body" sz="half" idx="1"/>
          </p:nvPr>
        </p:nvSpPr>
        <p:spPr>
          <a:xfrm>
            <a:off x="1219200" y="2082800"/>
            <a:ext cx="3810000" cy="4114800"/>
          </a:xfrm>
        </p:spPr>
        <p:txBody>
          <a:bodyPr/>
          <a:lstStyle/>
          <a:p>
            <a:r>
              <a:rPr lang="en-US" sz="2800"/>
              <a:t>Example:             How much manure will be produced by two horses in a small stable for three months in the winter. </a:t>
            </a:r>
          </a:p>
        </p:txBody>
      </p:sp>
      <p:pic>
        <p:nvPicPr>
          <p:cNvPr id="215050" name="Picture 10" descr="C:\My Documents\sare pdf grant\usda photos\manure stacking system.jpg"/>
          <p:cNvPicPr>
            <a:picLocks noGrp="1" noChangeAspect="1" noChangeArrowheads="1"/>
          </p:cNvPicPr>
          <p:nvPr>
            <p:ph type="clipArt" sz="half" idx="2"/>
          </p:nvPr>
        </p:nvPicPr>
        <p:blipFill>
          <a:blip r:embed="rId3"/>
          <a:srcRect/>
          <a:stretch>
            <a:fillRect/>
          </a:stretch>
        </p:blipFill>
        <p:spPr>
          <a:xfrm>
            <a:off x="5067300" y="2841625"/>
            <a:ext cx="3810000" cy="3321050"/>
          </a:xfrm>
          <a:noFill/>
          <a:ln/>
        </p:spPr>
      </p:pic>
      <p:sp>
        <p:nvSpPr>
          <p:cNvPr id="215051" name="Text Box 11"/>
          <p:cNvSpPr txBox="1">
            <a:spLocks noChangeArrowheads="1"/>
          </p:cNvSpPr>
          <p:nvPr/>
        </p:nvSpPr>
        <p:spPr bwMode="auto">
          <a:xfrm>
            <a:off x="7773988" y="6143625"/>
            <a:ext cx="1006475" cy="244475"/>
          </a:xfrm>
          <a:prstGeom prst="rect">
            <a:avLst/>
          </a:prstGeom>
          <a:noFill/>
          <a:ln w="9525">
            <a:noFill/>
            <a:miter lim="800000"/>
            <a:headEnd/>
            <a:tailEnd/>
          </a:ln>
          <a:effectLst/>
        </p:spPr>
        <p:txBody>
          <a:bodyPr wrap="none">
            <a:spAutoFit/>
          </a:bodyPr>
          <a:lstStyle/>
          <a:p>
            <a:r>
              <a:rPr lang="en-US"/>
              <a:t>www.usda.gov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title"/>
          </p:nvPr>
        </p:nvSpPr>
        <p:spPr/>
        <p:txBody>
          <a:bodyPr/>
          <a:lstStyle/>
          <a:p>
            <a:r>
              <a:rPr lang="en-US"/>
              <a:t>Horse manure production</a:t>
            </a:r>
          </a:p>
        </p:txBody>
      </p:sp>
      <p:sp>
        <p:nvSpPr>
          <p:cNvPr id="216069" name="Rectangle 5"/>
          <p:cNvSpPr>
            <a:spLocks noGrp="1" noChangeArrowheads="1"/>
          </p:cNvSpPr>
          <p:nvPr>
            <p:ph type="body" idx="1"/>
          </p:nvPr>
        </p:nvSpPr>
        <p:spPr/>
        <p:txBody>
          <a:bodyPr/>
          <a:lstStyle/>
          <a:p>
            <a:pPr>
              <a:lnSpc>
                <a:spcPct val="90000"/>
              </a:lnSpc>
            </a:pPr>
            <a:r>
              <a:rPr lang="en-US" sz="2800"/>
              <a:t>2 horses, 1000 pounds each </a:t>
            </a:r>
          </a:p>
          <a:p>
            <a:pPr lvl="1">
              <a:lnSpc>
                <a:spcPct val="90000"/>
              </a:lnSpc>
            </a:pPr>
            <a:r>
              <a:rPr lang="en-US" sz="2400"/>
              <a:t>WEIGHT:  50 lbs/day x 2 = 100 pounds</a:t>
            </a:r>
          </a:p>
          <a:p>
            <a:pPr lvl="1">
              <a:lnSpc>
                <a:spcPct val="90000"/>
              </a:lnSpc>
            </a:pPr>
            <a:r>
              <a:rPr lang="en-US" sz="2400"/>
              <a:t>VOLUME:  .81 cubic feet/day</a:t>
            </a:r>
          </a:p>
          <a:p>
            <a:pPr>
              <a:lnSpc>
                <a:spcPct val="90000"/>
              </a:lnSpc>
            </a:pPr>
            <a:endParaRPr lang="en-US" sz="2800"/>
          </a:p>
          <a:p>
            <a:pPr>
              <a:lnSpc>
                <a:spcPct val="90000"/>
              </a:lnSpc>
            </a:pPr>
            <a:r>
              <a:rPr lang="en-US" sz="2800"/>
              <a:t>WEIGHT:  50 lbs/day x 30 days/month x 3 months = 4500 pounds of manure</a:t>
            </a:r>
          </a:p>
          <a:p>
            <a:pPr>
              <a:lnSpc>
                <a:spcPct val="90000"/>
              </a:lnSpc>
            </a:pPr>
            <a:endParaRPr lang="en-US" sz="2800"/>
          </a:p>
          <a:p>
            <a:pPr>
              <a:lnSpc>
                <a:spcPct val="90000"/>
              </a:lnSpc>
            </a:pPr>
            <a:r>
              <a:rPr lang="en-US" sz="2800"/>
              <a:t>VOLUME: 0.81 cu ft/day x 30 days/month x 3 months = 73 cubic feet of manure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724" name="Rectangle 124"/>
          <p:cNvSpPr>
            <a:spLocks noGrp="1" noChangeArrowheads="1"/>
          </p:cNvSpPr>
          <p:nvPr>
            <p:ph type="title"/>
          </p:nvPr>
        </p:nvSpPr>
        <p:spPr>
          <a:xfrm>
            <a:off x="0" y="990600"/>
            <a:ext cx="9144000" cy="857250"/>
          </a:xfrm>
        </p:spPr>
        <p:txBody>
          <a:bodyPr/>
          <a:lstStyle/>
          <a:p>
            <a:pPr algn="ctr"/>
            <a:r>
              <a:rPr lang="en-US" sz="3600"/>
              <a:t>How much manure will your animals produce?</a:t>
            </a:r>
          </a:p>
        </p:txBody>
      </p:sp>
      <p:graphicFrame>
        <p:nvGraphicFramePr>
          <p:cNvPr id="281900" name="Group 300"/>
          <p:cNvGraphicFramePr>
            <a:graphicFrameLocks noGrp="1"/>
          </p:cNvGraphicFramePr>
          <p:nvPr>
            <p:ph type="tbl" idx="1"/>
          </p:nvPr>
        </p:nvGraphicFramePr>
        <p:xfrm>
          <a:off x="666750" y="2139950"/>
          <a:ext cx="7772400" cy="4165601"/>
        </p:xfrm>
        <a:graphic>
          <a:graphicData uri="http://schemas.openxmlformats.org/drawingml/2006/table">
            <a:tbl>
              <a:tblPr/>
              <a:tblGrid>
                <a:gridCol w="1897063"/>
                <a:gridCol w="1958975"/>
                <a:gridCol w="1957387"/>
                <a:gridCol w="1958975"/>
              </a:tblGrid>
              <a:tr h="685800">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Animal</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Volume    cu ft/day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Weight lbs/day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Moisture percent</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20713">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Beef</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1.02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88</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Ducks</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0.73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75</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Goats</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0.63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75</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20713">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Horse</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0.81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78</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191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Sheep</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0.63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75</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0" y="685800"/>
            <a:ext cx="9144000" cy="857250"/>
          </a:xfrm>
        </p:spPr>
        <p:txBody>
          <a:bodyPr/>
          <a:lstStyle/>
          <a:p>
            <a:pPr algn="ctr"/>
            <a:r>
              <a:rPr lang="en-US"/>
              <a:t>Nutrient value of manures </a:t>
            </a:r>
          </a:p>
        </p:txBody>
      </p:sp>
      <p:graphicFrame>
        <p:nvGraphicFramePr>
          <p:cNvPr id="333070" name="Group 270"/>
          <p:cNvGraphicFramePr>
            <a:graphicFrameLocks noGrp="1"/>
          </p:cNvGraphicFramePr>
          <p:nvPr>
            <p:ph type="tbl" idx="1"/>
          </p:nvPr>
        </p:nvGraphicFramePr>
        <p:xfrm>
          <a:off x="812800" y="1997075"/>
          <a:ext cx="7627938" cy="4074097"/>
        </p:xfrm>
        <a:graphic>
          <a:graphicData uri="http://schemas.openxmlformats.org/drawingml/2006/table">
            <a:tbl>
              <a:tblPr/>
              <a:tblGrid>
                <a:gridCol w="2189163"/>
                <a:gridCol w="1979612"/>
                <a:gridCol w="1847850"/>
                <a:gridCol w="1611313"/>
              </a:tblGrid>
              <a:tr h="601663">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Animal</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N</a:t>
                      </a:r>
                    </a:p>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lbs/ton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P</a:t>
                      </a:r>
                      <a:r>
                        <a:rPr kumimoji="0" lang="en-US" sz="3200" b="1" i="0" u="none" strike="noStrike" cap="none" normalizeH="0" baseline="-25000" smtClean="0">
                          <a:ln>
                            <a:noFill/>
                          </a:ln>
                          <a:solidFill>
                            <a:schemeClr val="tx2"/>
                          </a:solidFill>
                          <a:effectLst/>
                          <a:latin typeface="Arial" charset="0"/>
                        </a:rPr>
                        <a:t>2</a:t>
                      </a:r>
                      <a:r>
                        <a:rPr kumimoji="0" lang="en-US" sz="3200" b="1" i="0" u="none" strike="noStrike" cap="none" normalizeH="0" baseline="0" smtClean="0">
                          <a:ln>
                            <a:noFill/>
                          </a:ln>
                          <a:solidFill>
                            <a:schemeClr val="tx2"/>
                          </a:solidFill>
                          <a:effectLst/>
                          <a:latin typeface="Arial" charset="0"/>
                        </a:rPr>
                        <a:t>O</a:t>
                      </a:r>
                      <a:r>
                        <a:rPr kumimoji="0" lang="en-US" sz="3200" b="1" i="0" u="none" strike="noStrike" cap="none" normalizeH="0" baseline="-25000" smtClean="0">
                          <a:ln>
                            <a:noFill/>
                          </a:ln>
                          <a:solidFill>
                            <a:schemeClr val="tx2"/>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lbs/ton</a:t>
                      </a:r>
                      <a:endParaRPr kumimoji="0" lang="en-US" sz="2800" b="1" i="0" u="none" strike="noStrike" cap="none" normalizeH="0" baseline="-2500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K</a:t>
                      </a:r>
                      <a:r>
                        <a:rPr kumimoji="0" lang="en-US" sz="3200" b="1" i="0" u="none" strike="noStrike" cap="none" normalizeH="0" baseline="-25000" smtClean="0">
                          <a:ln>
                            <a:noFill/>
                          </a:ln>
                          <a:solidFill>
                            <a:schemeClr val="tx2"/>
                          </a:solidFill>
                          <a:effectLst/>
                          <a:latin typeface="Arial" charset="0"/>
                        </a:rPr>
                        <a:t>2</a:t>
                      </a:r>
                      <a:r>
                        <a:rPr kumimoji="0" lang="en-US" sz="3200" b="1" i="0" u="none" strike="noStrike" cap="none" normalizeH="0" baseline="0" smtClean="0">
                          <a:ln>
                            <a:noFill/>
                          </a:ln>
                          <a:solidFill>
                            <a:schemeClr val="tx2"/>
                          </a:solidFill>
                          <a:effectLst/>
                          <a:latin typeface="Arial" charset="0"/>
                        </a:rPr>
                        <a:t>O</a:t>
                      </a:r>
                    </a:p>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lbs/ton</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38100"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Beef</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11.3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8.4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9.5</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60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Chicken</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27.3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23.5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13.2</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Goat</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22.0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5.4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15.1</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8102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Horse</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12.1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9.0</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5794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3200" b="1" i="0" u="none" strike="noStrike" cap="none" normalizeH="0" baseline="0" smtClean="0">
                          <a:ln>
                            <a:noFill/>
                          </a:ln>
                          <a:solidFill>
                            <a:schemeClr val="tx2"/>
                          </a:solidFill>
                          <a:effectLst/>
                          <a:latin typeface="Arial" charset="0"/>
                        </a:rPr>
                        <a:t>Sheep</a:t>
                      </a:r>
                    </a:p>
                  </a:txBody>
                  <a:tcPr horzOverflow="overflow">
                    <a:lnL w="38100"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22.5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smtClean="0">
                          <a:ln>
                            <a:noFill/>
                          </a:ln>
                          <a:solidFill>
                            <a:schemeClr val="tx2"/>
                          </a:solidFill>
                          <a:effectLst/>
                          <a:latin typeface="Arial" charset="0"/>
                        </a:rPr>
                        <a:t>19.5</a:t>
                      </a:r>
                    </a:p>
                  </a:txBody>
                  <a:tcPr horzOverflow="overflow">
                    <a:lnL w="12700" cap="flat" cmpd="sng" algn="ctr">
                      <a:solidFill>
                        <a:schemeClr val="tx1"/>
                      </a:solidFill>
                      <a:prstDash val="solid"/>
                      <a:round/>
                      <a:headEnd type="none" w="sm" len="sm"/>
                      <a:tailEnd type="none" w="sm" len="sm"/>
                    </a:lnL>
                    <a:lnR w="38100"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chemeClr val="tx2"/>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8" name="Rectangle 6"/>
          <p:cNvSpPr>
            <a:spLocks noGrp="1" noChangeArrowheads="1"/>
          </p:cNvSpPr>
          <p:nvPr>
            <p:ph type="title"/>
          </p:nvPr>
        </p:nvSpPr>
        <p:spPr>
          <a:xfrm>
            <a:off x="514350" y="876300"/>
            <a:ext cx="8629650" cy="857250"/>
          </a:xfrm>
        </p:spPr>
        <p:txBody>
          <a:bodyPr/>
          <a:lstStyle/>
          <a:p>
            <a:r>
              <a:rPr lang="en-US"/>
              <a:t>Manure can be a resource</a:t>
            </a:r>
          </a:p>
        </p:txBody>
      </p:sp>
      <p:sp>
        <p:nvSpPr>
          <p:cNvPr id="218119" name="Rectangle 7"/>
          <p:cNvSpPr>
            <a:spLocks noGrp="1" noChangeArrowheads="1"/>
          </p:cNvSpPr>
          <p:nvPr>
            <p:ph type="body" idx="1"/>
          </p:nvPr>
        </p:nvSpPr>
        <p:spPr>
          <a:xfrm>
            <a:off x="1152525" y="1958975"/>
            <a:ext cx="5419725" cy="4257675"/>
          </a:xfrm>
        </p:spPr>
        <p:txBody>
          <a:bodyPr/>
          <a:lstStyle/>
          <a:p>
            <a:r>
              <a:rPr lang="en-US" sz="2800"/>
              <a:t>Livestock remove nutrients from land while grazing</a:t>
            </a:r>
          </a:p>
          <a:p>
            <a:r>
              <a:rPr lang="en-US" sz="2800"/>
              <a:t>Returning manure to soil promotes soil fertility and  plant growth</a:t>
            </a:r>
          </a:p>
          <a:p>
            <a:r>
              <a:rPr lang="en-US" sz="2800"/>
              <a:t>Important nutrients</a:t>
            </a:r>
          </a:p>
          <a:p>
            <a:pPr lvl="1"/>
            <a:r>
              <a:rPr lang="en-US" sz="2400"/>
              <a:t>Nitrogen (N)</a:t>
            </a:r>
          </a:p>
          <a:p>
            <a:pPr lvl="1"/>
            <a:r>
              <a:rPr lang="en-US" sz="2400"/>
              <a:t>Potassium (K or K2O)</a:t>
            </a:r>
          </a:p>
          <a:p>
            <a:pPr lvl="1"/>
            <a:r>
              <a:rPr lang="en-US" sz="2400"/>
              <a:t>Phosphorus (P2O5)</a:t>
            </a:r>
          </a:p>
        </p:txBody>
      </p:sp>
      <p:pic>
        <p:nvPicPr>
          <p:cNvPr id="218116" name="Picture 4" descr="C:\My Documents\sare pdf grant\hg photos\horse manure compost.jpg"/>
          <p:cNvPicPr>
            <a:picLocks noChangeAspect="1" noChangeArrowheads="1"/>
          </p:cNvPicPr>
          <p:nvPr/>
        </p:nvPicPr>
        <p:blipFill>
          <a:blip r:embed="rId3"/>
          <a:srcRect/>
          <a:stretch>
            <a:fillRect/>
          </a:stretch>
        </p:blipFill>
        <p:spPr bwMode="auto">
          <a:xfrm>
            <a:off x="5835650" y="3835400"/>
            <a:ext cx="3308350" cy="3022600"/>
          </a:xfrm>
          <a:prstGeom prst="rect">
            <a:avLst/>
          </a:prstGeom>
          <a:noFill/>
        </p:spPr>
      </p:pic>
      <p:sp>
        <p:nvSpPr>
          <p:cNvPr id="218117" name="Text Box 5"/>
          <p:cNvSpPr txBox="1">
            <a:spLocks noChangeArrowheads="1"/>
          </p:cNvSpPr>
          <p:nvPr/>
        </p:nvSpPr>
        <p:spPr bwMode="auto">
          <a:xfrm>
            <a:off x="3702050" y="6613525"/>
            <a:ext cx="2160588" cy="244475"/>
          </a:xfrm>
          <a:prstGeom prst="rect">
            <a:avLst/>
          </a:prstGeom>
          <a:noFill/>
          <a:ln w="12700">
            <a:noFill/>
            <a:miter lim="800000"/>
            <a:headEnd type="none" w="sm" len="sm"/>
            <a:tailEnd type="none" w="sm" len="sm"/>
          </a:ln>
          <a:effectLst/>
        </p:spPr>
        <p:txBody>
          <a:bodyPr wrap="none">
            <a:spAutoFit/>
          </a:bodyPr>
          <a:lstStyle/>
          <a:p>
            <a:r>
              <a:rPr lang="en-US"/>
              <a:t>www.senecaway.com/compost.htm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6" name="Rectangle 1032"/>
          <p:cNvSpPr>
            <a:spLocks noGrp="1" noChangeArrowheads="1"/>
          </p:cNvSpPr>
          <p:nvPr>
            <p:ph type="title"/>
          </p:nvPr>
        </p:nvSpPr>
        <p:spPr>
          <a:xfrm>
            <a:off x="514350" y="960438"/>
            <a:ext cx="8629650" cy="857250"/>
          </a:xfrm>
        </p:spPr>
        <p:txBody>
          <a:bodyPr/>
          <a:lstStyle/>
          <a:p>
            <a:r>
              <a:rPr lang="en-US"/>
              <a:t>Can I use all my manure?</a:t>
            </a:r>
          </a:p>
        </p:txBody>
      </p:sp>
      <p:sp>
        <p:nvSpPr>
          <p:cNvPr id="365577" name="Rectangle 1033"/>
          <p:cNvSpPr>
            <a:spLocks noGrp="1" noChangeArrowheads="1"/>
          </p:cNvSpPr>
          <p:nvPr>
            <p:ph type="body" idx="1"/>
          </p:nvPr>
        </p:nvSpPr>
        <p:spPr>
          <a:xfrm>
            <a:off x="1066800" y="2101850"/>
            <a:ext cx="3886200" cy="4114800"/>
          </a:xfrm>
        </p:spPr>
        <p:txBody>
          <a:bodyPr/>
          <a:lstStyle/>
          <a:p>
            <a:r>
              <a:rPr lang="en-US" sz="2800"/>
              <a:t>How much will you have?</a:t>
            </a:r>
          </a:p>
          <a:p>
            <a:r>
              <a:rPr lang="en-US" sz="2800"/>
              <a:t>Where can you safely store or compost it?</a:t>
            </a:r>
          </a:p>
          <a:p>
            <a:r>
              <a:rPr lang="en-US" sz="2800"/>
              <a:t>Where can you safely incorporate it in or on your property?</a:t>
            </a:r>
          </a:p>
          <a:p>
            <a:endParaRPr lang="en-US" sz="2800"/>
          </a:p>
        </p:txBody>
      </p:sp>
      <p:pic>
        <p:nvPicPr>
          <p:cNvPr id="365574" name="Picture 1030" descr="C:\My Documents\sare pdf grant\hg photos\garden compost.jpg"/>
          <p:cNvPicPr>
            <a:picLocks noChangeAspect="1" noChangeArrowheads="1"/>
          </p:cNvPicPr>
          <p:nvPr/>
        </p:nvPicPr>
        <p:blipFill>
          <a:blip r:embed="rId3"/>
          <a:srcRect/>
          <a:stretch>
            <a:fillRect/>
          </a:stretch>
        </p:blipFill>
        <p:spPr bwMode="auto">
          <a:xfrm>
            <a:off x="4837113" y="2781300"/>
            <a:ext cx="3883025" cy="3438525"/>
          </a:xfrm>
          <a:prstGeom prst="rect">
            <a:avLst/>
          </a:prstGeom>
          <a:noFill/>
        </p:spPr>
      </p:pic>
      <p:sp>
        <p:nvSpPr>
          <p:cNvPr id="365575" name="Text Box 1031"/>
          <p:cNvSpPr txBox="1">
            <a:spLocks noChangeArrowheads="1"/>
          </p:cNvSpPr>
          <p:nvPr/>
        </p:nvSpPr>
        <p:spPr bwMode="auto">
          <a:xfrm>
            <a:off x="6829425" y="5986463"/>
            <a:ext cx="1882775" cy="244475"/>
          </a:xfrm>
          <a:prstGeom prst="rect">
            <a:avLst/>
          </a:prstGeom>
          <a:noFill/>
          <a:ln w="12700">
            <a:noFill/>
            <a:miter lim="800000"/>
            <a:headEnd type="none" w="sm" len="sm"/>
            <a:tailEnd type="none" w="sm" len="sm"/>
          </a:ln>
          <a:effectLst/>
        </p:spPr>
        <p:txBody>
          <a:bodyPr wrap="none">
            <a:spAutoFit/>
          </a:bodyPr>
          <a:lstStyle/>
          <a:p>
            <a:r>
              <a:rPr lang="en-US"/>
              <a:t>whatcom.wsu.edu/ag/compost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4" name="Rectangle 1032"/>
          <p:cNvSpPr>
            <a:spLocks noGrp="1" noChangeArrowheads="1"/>
          </p:cNvSpPr>
          <p:nvPr>
            <p:ph type="title"/>
          </p:nvPr>
        </p:nvSpPr>
        <p:spPr/>
        <p:txBody>
          <a:bodyPr/>
          <a:lstStyle/>
          <a:p>
            <a:r>
              <a:rPr lang="en-US"/>
              <a:t>How much manure is enough? </a:t>
            </a:r>
          </a:p>
        </p:txBody>
      </p:sp>
      <p:sp>
        <p:nvSpPr>
          <p:cNvPr id="219145" name="Rectangle 1033"/>
          <p:cNvSpPr>
            <a:spLocks noGrp="1" noChangeArrowheads="1"/>
          </p:cNvSpPr>
          <p:nvPr>
            <p:ph type="body" idx="1"/>
          </p:nvPr>
        </p:nvSpPr>
        <p:spPr>
          <a:xfrm>
            <a:off x="1123950" y="2006600"/>
            <a:ext cx="6686550" cy="4851400"/>
          </a:xfrm>
        </p:spPr>
        <p:txBody>
          <a:bodyPr/>
          <a:lstStyle/>
          <a:p>
            <a:r>
              <a:rPr lang="en-US"/>
              <a:t>To provide annual phosphorus needs for a one  acre pasture:</a:t>
            </a:r>
          </a:p>
          <a:p>
            <a:pPr lvl="1"/>
            <a:r>
              <a:rPr lang="en-US"/>
              <a:t>one 1000-pound cow </a:t>
            </a:r>
          </a:p>
          <a:p>
            <a:pPr lvl="1"/>
            <a:r>
              <a:rPr lang="en-US"/>
              <a:t>one 1400-pound horse </a:t>
            </a:r>
          </a:p>
          <a:p>
            <a:pPr lvl="1"/>
            <a:r>
              <a:rPr lang="en-US"/>
              <a:t>three market (150-pounds) hogs </a:t>
            </a:r>
          </a:p>
          <a:p>
            <a:pPr lvl="1"/>
            <a:r>
              <a:rPr lang="en-US"/>
              <a:t>twelve 100-pound sheep </a:t>
            </a:r>
          </a:p>
          <a:p>
            <a:pPr lvl="1"/>
            <a:r>
              <a:rPr lang="en-US"/>
              <a:t>225 laying hens</a:t>
            </a:r>
          </a:p>
        </p:txBody>
      </p:sp>
      <p:pic>
        <p:nvPicPr>
          <p:cNvPr id="219140" name="Picture 1028"/>
          <p:cNvPicPr>
            <a:picLocks noChangeAspect="1" noChangeArrowheads="1"/>
          </p:cNvPicPr>
          <p:nvPr/>
        </p:nvPicPr>
        <p:blipFill>
          <a:blip r:embed="rId3"/>
          <a:srcRect/>
          <a:stretch>
            <a:fillRect/>
          </a:stretch>
        </p:blipFill>
        <p:spPr bwMode="auto">
          <a:xfrm>
            <a:off x="6865938" y="3049588"/>
            <a:ext cx="1820862" cy="1092200"/>
          </a:xfrm>
          <a:prstGeom prst="rect">
            <a:avLst/>
          </a:prstGeom>
          <a:noFill/>
          <a:ln w="12700">
            <a:noFill/>
            <a:miter lim="800000"/>
            <a:headEnd type="none" w="sm" len="sm"/>
            <a:tailEnd type="none" w="sm" len="sm"/>
          </a:ln>
          <a:effectLst/>
        </p:spPr>
      </p:pic>
      <p:pic>
        <p:nvPicPr>
          <p:cNvPr id="219141" name="Picture 1029"/>
          <p:cNvPicPr>
            <a:picLocks noChangeAspect="1" noChangeArrowheads="1"/>
          </p:cNvPicPr>
          <p:nvPr/>
        </p:nvPicPr>
        <p:blipFill>
          <a:blip r:embed="rId4"/>
          <a:srcRect/>
          <a:stretch>
            <a:fillRect/>
          </a:stretch>
        </p:blipFill>
        <p:spPr bwMode="auto">
          <a:xfrm>
            <a:off x="6604000" y="4949825"/>
            <a:ext cx="2305050" cy="1544638"/>
          </a:xfrm>
          <a:prstGeom prst="rect">
            <a:avLst/>
          </a:prstGeom>
          <a:noFill/>
          <a:ln w="12700">
            <a:noFill/>
            <a:miter lim="800000"/>
            <a:headEnd type="none" w="sm" len="sm"/>
            <a:tailEnd type="none" w="sm" len="sm"/>
          </a:ln>
          <a:effectLst/>
        </p:spPr>
      </p:pic>
      <p:sp>
        <p:nvSpPr>
          <p:cNvPr id="219143" name="Rectangle 1031"/>
          <p:cNvSpPr>
            <a:spLocks noChangeArrowheads="1"/>
          </p:cNvSpPr>
          <p:nvPr/>
        </p:nvSpPr>
        <p:spPr bwMode="auto">
          <a:xfrm>
            <a:off x="7523163" y="6432550"/>
            <a:ext cx="1392237" cy="244475"/>
          </a:xfrm>
          <a:prstGeom prst="rect">
            <a:avLst/>
          </a:prstGeom>
          <a:noFill/>
          <a:ln w="12700">
            <a:noFill/>
            <a:miter lim="800000"/>
            <a:headEnd type="none" w="sm" len="sm"/>
            <a:tailEnd type="none" w="sm" len="sm"/>
          </a:ln>
          <a:effectLst/>
        </p:spPr>
        <p:txBody>
          <a:bodyPr>
            <a:spAutoFit/>
          </a:bodyPr>
          <a:lstStyle/>
          <a:p>
            <a:pPr eaLnBrk="0" hangingPunct="0"/>
            <a:r>
              <a:rPr lang="en-US"/>
              <a:t>www.farmphoto.com</a:t>
            </a:r>
            <a:endParaRPr kumimoji="1"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7" name="Rectangle 7"/>
          <p:cNvSpPr>
            <a:spLocks noGrp="1" noChangeArrowheads="1"/>
          </p:cNvSpPr>
          <p:nvPr>
            <p:ph type="title"/>
          </p:nvPr>
        </p:nvSpPr>
        <p:spPr>
          <a:xfrm>
            <a:off x="514350" y="857250"/>
            <a:ext cx="8629650" cy="857250"/>
          </a:xfrm>
        </p:spPr>
        <p:txBody>
          <a:bodyPr/>
          <a:lstStyle/>
          <a:p>
            <a:r>
              <a:rPr lang="en-US" sz="4000"/>
              <a:t>Effective management depends on</a:t>
            </a:r>
          </a:p>
        </p:txBody>
      </p:sp>
      <p:sp>
        <p:nvSpPr>
          <p:cNvPr id="117768" name="Rectangle 8"/>
          <p:cNvSpPr>
            <a:spLocks noGrp="1" noChangeArrowheads="1"/>
          </p:cNvSpPr>
          <p:nvPr>
            <p:ph type="body" sz="half" idx="1"/>
          </p:nvPr>
        </p:nvSpPr>
        <p:spPr/>
        <p:txBody>
          <a:bodyPr/>
          <a:lstStyle/>
          <a:p>
            <a:r>
              <a:rPr lang="en-US"/>
              <a:t>Collection</a:t>
            </a:r>
          </a:p>
          <a:p>
            <a:r>
              <a:rPr lang="en-US"/>
              <a:t>Storage</a:t>
            </a:r>
          </a:p>
          <a:p>
            <a:r>
              <a:rPr lang="en-US"/>
              <a:t>Application</a:t>
            </a:r>
          </a:p>
          <a:p>
            <a:r>
              <a:rPr lang="en-US"/>
              <a:t>Removal</a:t>
            </a:r>
          </a:p>
        </p:txBody>
      </p:sp>
      <p:pic>
        <p:nvPicPr>
          <p:cNvPr id="117769" name="Picture 9"/>
          <p:cNvPicPr>
            <a:picLocks noGrp="1" noChangeAspect="1" noChangeArrowheads="1"/>
          </p:cNvPicPr>
          <p:nvPr>
            <p:ph sz="half" idx="2"/>
          </p:nvPr>
        </p:nvPicPr>
        <p:blipFill>
          <a:blip r:embed="rId3"/>
          <a:srcRect/>
          <a:stretch>
            <a:fillRect/>
          </a:stretch>
        </p:blipFill>
        <p:spPr/>
      </p:pic>
      <p:sp>
        <p:nvSpPr>
          <p:cNvPr id="117766" name="Rectangle 6"/>
          <p:cNvSpPr>
            <a:spLocks noChangeArrowheads="1"/>
          </p:cNvSpPr>
          <p:nvPr/>
        </p:nvSpPr>
        <p:spPr bwMode="auto">
          <a:xfrm>
            <a:off x="7245350" y="6205538"/>
            <a:ext cx="1638300" cy="244475"/>
          </a:xfrm>
          <a:prstGeom prst="rect">
            <a:avLst/>
          </a:prstGeom>
          <a:noFill/>
          <a:ln w="12700">
            <a:noFill/>
            <a:miter lim="800000"/>
            <a:headEnd type="none" w="sm" len="sm"/>
            <a:tailEnd type="none" w="sm" len="sm"/>
          </a:ln>
          <a:effectLst/>
        </p:spPr>
        <p:txBody>
          <a:bodyPr>
            <a:spAutoFit/>
          </a:bodyPr>
          <a:lstStyle/>
          <a:p>
            <a:pPr eaLnBrk="0" hangingPunct="0"/>
            <a:r>
              <a:rPr lang="en-US"/>
              <a:t>www.farmphoto.com</a:t>
            </a:r>
            <a:endParaRPr kumimoji="1"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7"/>
          <p:cNvSpPr>
            <a:spLocks noGrp="1" noChangeArrowheads="1"/>
          </p:cNvSpPr>
          <p:nvPr>
            <p:ph type="title"/>
          </p:nvPr>
        </p:nvSpPr>
        <p:spPr>
          <a:xfrm>
            <a:off x="514350" y="685800"/>
            <a:ext cx="8629650" cy="1085850"/>
          </a:xfrm>
        </p:spPr>
        <p:txBody>
          <a:bodyPr/>
          <a:lstStyle/>
          <a:p>
            <a:r>
              <a:rPr lang="en-US"/>
              <a:t>We’ll be covering:</a:t>
            </a:r>
          </a:p>
        </p:txBody>
      </p:sp>
      <p:sp>
        <p:nvSpPr>
          <p:cNvPr id="21512" name="Rectangle 8"/>
          <p:cNvSpPr>
            <a:spLocks noGrp="1" noChangeArrowheads="1"/>
          </p:cNvSpPr>
          <p:nvPr>
            <p:ph type="body" idx="1"/>
          </p:nvPr>
        </p:nvSpPr>
        <p:spPr/>
        <p:txBody>
          <a:bodyPr/>
          <a:lstStyle/>
          <a:p>
            <a:pPr>
              <a:lnSpc>
                <a:spcPct val="90000"/>
              </a:lnSpc>
            </a:pPr>
            <a:r>
              <a:rPr lang="en-US" sz="3600"/>
              <a:t>What negative impacts can animals have on land and wildlife?</a:t>
            </a:r>
          </a:p>
          <a:p>
            <a:pPr>
              <a:lnSpc>
                <a:spcPct val="90000"/>
              </a:lnSpc>
            </a:pPr>
            <a:r>
              <a:rPr lang="en-US" sz="3600"/>
              <a:t>How can these impacts be avoided or minimized?</a:t>
            </a:r>
          </a:p>
          <a:p>
            <a:pPr>
              <a:lnSpc>
                <a:spcPct val="90000"/>
              </a:lnSpc>
            </a:pPr>
            <a:r>
              <a:rPr lang="en-US" sz="3600"/>
              <a:t>What are some strategies for dealing with wildlife?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1028"/>
          <p:cNvSpPr>
            <a:spLocks noGrp="1" noChangeArrowheads="1"/>
          </p:cNvSpPr>
          <p:nvPr>
            <p:ph type="title"/>
          </p:nvPr>
        </p:nvSpPr>
        <p:spPr>
          <a:xfrm>
            <a:off x="514350" y="904875"/>
            <a:ext cx="8629650" cy="857250"/>
          </a:xfrm>
        </p:spPr>
        <p:txBody>
          <a:bodyPr/>
          <a:lstStyle/>
          <a:p>
            <a:r>
              <a:rPr lang="en-US"/>
              <a:t>Manure collects in:</a:t>
            </a:r>
          </a:p>
        </p:txBody>
      </p:sp>
      <p:sp>
        <p:nvSpPr>
          <p:cNvPr id="233477" name="Rectangle 1029"/>
          <p:cNvSpPr>
            <a:spLocks noGrp="1" noChangeArrowheads="1"/>
          </p:cNvSpPr>
          <p:nvPr>
            <p:ph type="body" idx="1"/>
          </p:nvPr>
        </p:nvSpPr>
        <p:spPr>
          <a:xfrm>
            <a:off x="1066800" y="2101850"/>
            <a:ext cx="7334250" cy="4114800"/>
          </a:xfrm>
        </p:spPr>
        <p:txBody>
          <a:bodyPr/>
          <a:lstStyle/>
          <a:p>
            <a:r>
              <a:rPr lang="en-US" sz="3400"/>
              <a:t>Pasture </a:t>
            </a:r>
          </a:p>
          <a:p>
            <a:r>
              <a:rPr lang="en-US" sz="3400"/>
              <a:t>Cages </a:t>
            </a:r>
          </a:p>
          <a:p>
            <a:r>
              <a:rPr lang="en-US" sz="3400"/>
              <a:t>Bedded stall or barn</a:t>
            </a:r>
          </a:p>
          <a:p>
            <a:r>
              <a:rPr lang="en-US" sz="3400"/>
              <a:t>Dry lots/confinement areas, paddocks, corrals or other “sacrifice areas”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1" name="Rectangle 9"/>
          <p:cNvSpPr>
            <a:spLocks noGrp="1" noChangeArrowheads="1"/>
          </p:cNvSpPr>
          <p:nvPr>
            <p:ph type="title"/>
          </p:nvPr>
        </p:nvSpPr>
        <p:spPr>
          <a:xfrm>
            <a:off x="514350" y="0"/>
            <a:ext cx="8629650" cy="1038225"/>
          </a:xfrm>
        </p:spPr>
        <p:txBody>
          <a:bodyPr/>
          <a:lstStyle/>
          <a:p>
            <a:r>
              <a:rPr lang="en-US"/>
              <a:t>Pasture collection</a:t>
            </a:r>
          </a:p>
        </p:txBody>
      </p:sp>
      <p:sp>
        <p:nvSpPr>
          <p:cNvPr id="207882" name="Rectangle 10"/>
          <p:cNvSpPr>
            <a:spLocks noGrp="1" noChangeArrowheads="1"/>
          </p:cNvSpPr>
          <p:nvPr>
            <p:ph type="body" idx="1"/>
          </p:nvPr>
        </p:nvSpPr>
        <p:spPr>
          <a:xfrm>
            <a:off x="1066800" y="1130300"/>
            <a:ext cx="4400550" cy="5727700"/>
          </a:xfrm>
        </p:spPr>
        <p:txBody>
          <a:bodyPr/>
          <a:lstStyle/>
          <a:p>
            <a:r>
              <a:rPr lang="en-US" sz="2800"/>
              <a:t>Requires the least amount of effort</a:t>
            </a:r>
          </a:p>
          <a:p>
            <a:r>
              <a:rPr lang="en-US" sz="2800"/>
              <a:t>Natural weathering reduces volume up to 60 percent</a:t>
            </a:r>
          </a:p>
          <a:p>
            <a:r>
              <a:rPr lang="en-US" sz="2800"/>
              <a:t>Nutrients are directly recycled</a:t>
            </a:r>
          </a:p>
          <a:p>
            <a:r>
              <a:rPr lang="en-US" sz="2800"/>
              <a:t>May require occasional dragging of pasture to break up and distribute the manure </a:t>
            </a:r>
          </a:p>
        </p:txBody>
      </p:sp>
      <p:pic>
        <p:nvPicPr>
          <p:cNvPr id="207876" name="Picture 4" descr="C:\My Documents\sare pdf grant\farmphoto\new manure.jpg"/>
          <p:cNvPicPr>
            <a:picLocks noChangeAspect="1" noChangeArrowheads="1"/>
          </p:cNvPicPr>
          <p:nvPr/>
        </p:nvPicPr>
        <p:blipFill>
          <a:blip r:embed="rId3"/>
          <a:srcRect/>
          <a:stretch>
            <a:fillRect/>
          </a:stretch>
        </p:blipFill>
        <p:spPr bwMode="auto">
          <a:xfrm>
            <a:off x="5429250" y="1098550"/>
            <a:ext cx="3333750" cy="2735263"/>
          </a:xfrm>
          <a:prstGeom prst="rect">
            <a:avLst/>
          </a:prstGeom>
          <a:noFill/>
        </p:spPr>
      </p:pic>
      <p:pic>
        <p:nvPicPr>
          <p:cNvPr id="207877" name="Picture 5" descr="C:\My Documents\sare pdf grant\farmphoto\old manure.jpg"/>
          <p:cNvPicPr>
            <a:picLocks noChangeAspect="1" noChangeArrowheads="1"/>
          </p:cNvPicPr>
          <p:nvPr/>
        </p:nvPicPr>
        <p:blipFill>
          <a:blip r:embed="rId4"/>
          <a:srcRect/>
          <a:stretch>
            <a:fillRect/>
          </a:stretch>
        </p:blipFill>
        <p:spPr bwMode="auto">
          <a:xfrm>
            <a:off x="5429250" y="3638550"/>
            <a:ext cx="3333750" cy="2876550"/>
          </a:xfrm>
          <a:prstGeom prst="rect">
            <a:avLst/>
          </a:prstGeom>
          <a:noFill/>
        </p:spPr>
      </p:pic>
      <p:sp>
        <p:nvSpPr>
          <p:cNvPr id="207878" name="Text Box 6"/>
          <p:cNvSpPr txBox="1">
            <a:spLocks noChangeArrowheads="1"/>
          </p:cNvSpPr>
          <p:nvPr/>
        </p:nvSpPr>
        <p:spPr bwMode="auto">
          <a:xfrm>
            <a:off x="5603875" y="3494088"/>
            <a:ext cx="1050925" cy="214312"/>
          </a:xfrm>
          <a:prstGeom prst="rect">
            <a:avLst/>
          </a:prstGeom>
          <a:noFill/>
          <a:ln w="12700">
            <a:noFill/>
            <a:miter lim="800000"/>
            <a:headEnd type="none" w="sm" len="sm"/>
            <a:tailEnd type="none" w="sm" len="sm"/>
          </a:ln>
          <a:effectLst/>
        </p:spPr>
        <p:txBody>
          <a:bodyPr wrap="none">
            <a:spAutoFit/>
          </a:bodyPr>
          <a:lstStyle/>
          <a:p>
            <a:r>
              <a:rPr lang="en-US" sz="800">
                <a:latin typeface="Times New Roman" pitchFamily="18" charset="0"/>
              </a:rPr>
              <a:t>www.farmphoto.com</a:t>
            </a:r>
          </a:p>
        </p:txBody>
      </p:sp>
      <p:sp>
        <p:nvSpPr>
          <p:cNvPr id="207880" name="Text Box 8"/>
          <p:cNvSpPr txBox="1">
            <a:spLocks noChangeArrowheads="1"/>
          </p:cNvSpPr>
          <p:nvPr/>
        </p:nvSpPr>
        <p:spPr bwMode="auto">
          <a:xfrm>
            <a:off x="7391400" y="6477000"/>
            <a:ext cx="1338263"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5" name="Rectangle 11"/>
          <p:cNvSpPr>
            <a:spLocks noGrp="1" noChangeArrowheads="1"/>
          </p:cNvSpPr>
          <p:nvPr>
            <p:ph type="title"/>
          </p:nvPr>
        </p:nvSpPr>
        <p:spPr>
          <a:xfrm>
            <a:off x="514350" y="0"/>
            <a:ext cx="8629650" cy="1000125"/>
          </a:xfrm>
        </p:spPr>
        <p:txBody>
          <a:bodyPr/>
          <a:lstStyle/>
          <a:p>
            <a:r>
              <a:rPr lang="en-US"/>
              <a:t>Cage collection</a:t>
            </a:r>
          </a:p>
        </p:txBody>
      </p:sp>
      <p:sp>
        <p:nvSpPr>
          <p:cNvPr id="210956" name="Rectangle 12"/>
          <p:cNvSpPr>
            <a:spLocks noGrp="1" noChangeArrowheads="1"/>
          </p:cNvSpPr>
          <p:nvPr>
            <p:ph type="body" idx="1"/>
          </p:nvPr>
        </p:nvSpPr>
        <p:spPr>
          <a:xfrm>
            <a:off x="1066800" y="1158875"/>
            <a:ext cx="3886200" cy="5057775"/>
          </a:xfrm>
        </p:spPr>
        <p:txBody>
          <a:bodyPr/>
          <a:lstStyle/>
          <a:p>
            <a:r>
              <a:rPr lang="en-US" sz="2800"/>
              <a:t>Small animals like rabbits, fur animals and poultry/birds</a:t>
            </a:r>
          </a:p>
          <a:p>
            <a:r>
              <a:rPr lang="en-US" sz="2800"/>
              <a:t>Manure drops through cage and is removed</a:t>
            </a:r>
          </a:p>
          <a:p>
            <a:r>
              <a:rPr lang="en-US" sz="2800"/>
              <a:t>Waste includes bedding material such as straw or wood shavings  </a:t>
            </a:r>
          </a:p>
        </p:txBody>
      </p:sp>
      <p:pic>
        <p:nvPicPr>
          <p:cNvPr id="210950" name="Picture 6" descr="C:\My Documents\sare pdf grant\hg photos\rabbit cages2.jpg"/>
          <p:cNvPicPr>
            <a:picLocks noChangeAspect="1" noChangeArrowheads="1"/>
          </p:cNvPicPr>
          <p:nvPr/>
        </p:nvPicPr>
        <p:blipFill>
          <a:blip r:embed="rId3"/>
          <a:srcRect/>
          <a:stretch>
            <a:fillRect/>
          </a:stretch>
        </p:blipFill>
        <p:spPr bwMode="auto">
          <a:xfrm>
            <a:off x="5038725" y="3394075"/>
            <a:ext cx="3686175" cy="3121025"/>
          </a:xfrm>
          <a:prstGeom prst="rect">
            <a:avLst/>
          </a:prstGeom>
          <a:noFill/>
        </p:spPr>
      </p:pic>
      <p:pic>
        <p:nvPicPr>
          <p:cNvPr id="210948" name="Picture 4" descr="C:\My Documents\sare pdf grant\hg photos\pens23.jpg"/>
          <p:cNvPicPr>
            <a:picLocks noChangeAspect="1" noChangeArrowheads="1"/>
          </p:cNvPicPr>
          <p:nvPr/>
        </p:nvPicPr>
        <p:blipFill>
          <a:blip r:embed="rId4"/>
          <a:srcRect/>
          <a:stretch>
            <a:fillRect/>
          </a:stretch>
        </p:blipFill>
        <p:spPr bwMode="auto">
          <a:xfrm>
            <a:off x="5076825" y="952500"/>
            <a:ext cx="3657600" cy="2743200"/>
          </a:xfrm>
          <a:prstGeom prst="rect">
            <a:avLst/>
          </a:prstGeom>
          <a:noFill/>
        </p:spPr>
      </p:pic>
      <p:sp>
        <p:nvSpPr>
          <p:cNvPr id="210954" name="Text Box 10"/>
          <p:cNvSpPr txBox="1">
            <a:spLocks noChangeArrowheads="1"/>
          </p:cNvSpPr>
          <p:nvPr/>
        </p:nvSpPr>
        <p:spPr bwMode="auto">
          <a:xfrm>
            <a:off x="7226300" y="6613525"/>
            <a:ext cx="1493838" cy="244475"/>
          </a:xfrm>
          <a:prstGeom prst="rect">
            <a:avLst/>
          </a:prstGeom>
          <a:noFill/>
          <a:ln w="12700">
            <a:noFill/>
            <a:miter lim="800000"/>
            <a:headEnd type="none" w="sm" len="sm"/>
            <a:tailEnd type="none" w="sm" len="sm"/>
          </a:ln>
          <a:effectLst/>
        </p:spPr>
        <p:txBody>
          <a:bodyPr wrap="none">
            <a:spAutoFit/>
          </a:bodyPr>
          <a:lstStyle/>
          <a:p>
            <a:r>
              <a:rPr lang="en-US"/>
              <a:t>www.rockingranch.com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0" name="Rectangle 1032"/>
          <p:cNvSpPr>
            <a:spLocks noGrp="1" noChangeArrowheads="1"/>
          </p:cNvSpPr>
          <p:nvPr>
            <p:ph type="title"/>
          </p:nvPr>
        </p:nvSpPr>
        <p:spPr>
          <a:xfrm>
            <a:off x="514350" y="685800"/>
            <a:ext cx="8629650" cy="1085850"/>
          </a:xfrm>
        </p:spPr>
        <p:txBody>
          <a:bodyPr/>
          <a:lstStyle/>
          <a:p>
            <a:r>
              <a:rPr lang="en-US"/>
              <a:t>Bedded stall or barn</a:t>
            </a:r>
          </a:p>
        </p:txBody>
      </p:sp>
      <p:sp>
        <p:nvSpPr>
          <p:cNvPr id="213001" name="Rectangle 1033"/>
          <p:cNvSpPr>
            <a:spLocks noGrp="1" noChangeArrowheads="1"/>
          </p:cNvSpPr>
          <p:nvPr>
            <p:ph type="body" idx="1"/>
          </p:nvPr>
        </p:nvSpPr>
        <p:spPr>
          <a:xfrm>
            <a:off x="1066800" y="2187575"/>
            <a:ext cx="4343400" cy="4029075"/>
          </a:xfrm>
        </p:spPr>
        <p:txBody>
          <a:bodyPr/>
          <a:lstStyle/>
          <a:p>
            <a:r>
              <a:rPr lang="en-US"/>
              <a:t>Horses, cattle, swine, and poultry</a:t>
            </a:r>
          </a:p>
          <a:p>
            <a:r>
              <a:rPr lang="en-US"/>
              <a:t>Manure and soiled bedding are removed by manual cleaning</a:t>
            </a:r>
          </a:p>
        </p:txBody>
      </p:sp>
      <p:pic>
        <p:nvPicPr>
          <p:cNvPr id="212997" name="Picture 1029"/>
          <p:cNvPicPr>
            <a:picLocks noChangeAspect="1" noChangeArrowheads="1"/>
          </p:cNvPicPr>
          <p:nvPr/>
        </p:nvPicPr>
        <p:blipFill>
          <a:blip r:embed="rId3"/>
          <a:srcRect/>
          <a:stretch>
            <a:fillRect/>
          </a:stretch>
        </p:blipFill>
        <p:spPr bwMode="auto">
          <a:xfrm>
            <a:off x="5457825" y="1990725"/>
            <a:ext cx="3448050" cy="4135438"/>
          </a:xfrm>
          <a:prstGeom prst="rect">
            <a:avLst/>
          </a:prstGeom>
          <a:noFill/>
          <a:ln w="12700">
            <a:noFill/>
            <a:miter lim="800000"/>
            <a:headEnd type="none" w="sm" len="sm"/>
            <a:tailEnd type="none" w="sm" len="sm"/>
          </a:ln>
          <a:effectLst/>
        </p:spPr>
      </p:pic>
      <p:sp>
        <p:nvSpPr>
          <p:cNvPr id="212998" name="Rectangle 1030"/>
          <p:cNvSpPr>
            <a:spLocks noChangeArrowheads="1"/>
          </p:cNvSpPr>
          <p:nvPr/>
        </p:nvSpPr>
        <p:spPr bwMode="auto">
          <a:xfrm>
            <a:off x="7081838" y="6132513"/>
            <a:ext cx="1887537" cy="244475"/>
          </a:xfrm>
          <a:prstGeom prst="rect">
            <a:avLst/>
          </a:prstGeom>
          <a:noFill/>
          <a:ln w="12700">
            <a:noFill/>
            <a:miter lim="800000"/>
            <a:headEnd type="none" w="sm" len="sm"/>
            <a:tailEnd type="none" w="sm" len="sm"/>
          </a:ln>
          <a:effectLst/>
        </p:spPr>
        <p:txBody>
          <a:bodyPr>
            <a:spAutoFit/>
          </a:bodyPr>
          <a:lstStyle/>
          <a:p>
            <a:r>
              <a:rPr kumimoji="1" lang="en-US"/>
              <a:t>www.nationalhorsestalls.com</a:t>
            </a:r>
          </a:p>
        </p:txBody>
      </p:sp>
      <p:sp>
        <p:nvSpPr>
          <p:cNvPr id="212999" name="Rectangle 1031"/>
          <p:cNvSpPr>
            <a:spLocks noChangeArrowheads="1"/>
          </p:cNvSpPr>
          <p:nvPr/>
        </p:nvSpPr>
        <p:spPr bwMode="auto">
          <a:xfrm>
            <a:off x="0" y="3567113"/>
            <a:ext cx="9144000" cy="0"/>
          </a:xfrm>
          <a:prstGeom prst="rect">
            <a:avLst/>
          </a:prstGeom>
          <a:noFill/>
          <a:ln w="12700">
            <a:noFill/>
            <a:miter lim="800000"/>
            <a:headEnd type="none" w="sm" len="sm"/>
            <a:tailEnd type="none" w="sm" len="sm"/>
          </a:ln>
          <a:effectLst/>
        </p:spPr>
        <p:txBody>
          <a:bodyPr>
            <a:spAutoFit/>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1" name="Picture 1029" descr="C:\My Documents\sare pdf grant\farmphoto\cattle feed yar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67622" name="Text Box 1030"/>
          <p:cNvSpPr txBox="1">
            <a:spLocks noChangeArrowheads="1"/>
          </p:cNvSpPr>
          <p:nvPr/>
        </p:nvSpPr>
        <p:spPr bwMode="auto">
          <a:xfrm>
            <a:off x="0" y="6619875"/>
            <a:ext cx="1273175" cy="244475"/>
          </a:xfrm>
          <a:prstGeom prst="rect">
            <a:avLst/>
          </a:prstGeom>
          <a:noFill/>
          <a:ln w="12700">
            <a:noFill/>
            <a:miter lim="800000"/>
            <a:headEnd type="none" w="sm" len="sm"/>
            <a:tailEnd type="none" w="sm" len="sm"/>
          </a:ln>
          <a:effectLst/>
        </p:spPr>
        <p:txBody>
          <a:bodyPr wrap="none">
            <a:spAutoFit/>
          </a:bodyPr>
          <a:lstStyle/>
          <a:p>
            <a:r>
              <a:rPr lang="en-US">
                <a:latin typeface="Times New Roman" pitchFamily="18" charset="0"/>
              </a:rPr>
              <a:t>www.farmphoto.com</a:t>
            </a:r>
          </a:p>
        </p:txBody>
      </p:sp>
      <p:sp>
        <p:nvSpPr>
          <p:cNvPr id="367625" name="Rectangle 1033"/>
          <p:cNvSpPr>
            <a:spLocks noGrp="1" noChangeArrowheads="1"/>
          </p:cNvSpPr>
          <p:nvPr>
            <p:ph type="title"/>
          </p:nvPr>
        </p:nvSpPr>
        <p:spPr>
          <a:xfrm>
            <a:off x="0" y="5486400"/>
            <a:ext cx="9144000" cy="857250"/>
          </a:xfrm>
          <a:noFill/>
          <a:ln/>
        </p:spPr>
        <p:txBody>
          <a:bodyPr>
            <a:normAutofit fontScale="90000"/>
          </a:bodyPr>
          <a:lstStyle/>
          <a:p>
            <a:pPr algn="ctr"/>
            <a:r>
              <a:rPr lang="en-US">
                <a:solidFill>
                  <a:schemeClr val="bg1"/>
                </a:solidFill>
                <a:effectLst>
                  <a:outerShdw blurRad="38100" dist="38100" dir="2700000" algn="tl">
                    <a:srgbClr val="000000"/>
                  </a:outerShdw>
                </a:effectLst>
              </a:rPr>
              <a:t>Dry lots, corrals or other confinement areas</a:t>
            </a:r>
            <a:r>
              <a:rPr 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4"/>
          <p:cNvSpPr>
            <a:spLocks noGrp="1" noChangeArrowheads="1"/>
          </p:cNvSpPr>
          <p:nvPr>
            <p:ph type="title"/>
          </p:nvPr>
        </p:nvSpPr>
        <p:spPr>
          <a:xfrm>
            <a:off x="514350" y="830263"/>
            <a:ext cx="8629650" cy="857250"/>
          </a:xfrm>
        </p:spPr>
        <p:txBody>
          <a:bodyPr/>
          <a:lstStyle/>
          <a:p>
            <a:r>
              <a:rPr lang="en-US"/>
              <a:t>Manure storage considerations</a:t>
            </a:r>
          </a:p>
        </p:txBody>
      </p:sp>
      <p:sp>
        <p:nvSpPr>
          <p:cNvPr id="427013" name="Rectangle 5"/>
          <p:cNvSpPr>
            <a:spLocks noGrp="1" noChangeArrowheads="1"/>
          </p:cNvSpPr>
          <p:nvPr>
            <p:ph type="body" idx="1"/>
          </p:nvPr>
        </p:nvSpPr>
        <p:spPr>
          <a:xfrm>
            <a:off x="1066800" y="2101850"/>
            <a:ext cx="7200900" cy="4114800"/>
          </a:xfrm>
        </p:spPr>
        <p:txBody>
          <a:bodyPr/>
          <a:lstStyle/>
          <a:p>
            <a:r>
              <a:rPr lang="en-US"/>
              <a:t>Distance from streams, ponds, wells</a:t>
            </a:r>
          </a:p>
          <a:p>
            <a:r>
              <a:rPr lang="en-US"/>
              <a:t>Prevailing wind direction</a:t>
            </a:r>
          </a:p>
          <a:p>
            <a:r>
              <a:rPr lang="en-US"/>
              <a:t>Slope of ground</a:t>
            </a:r>
          </a:p>
          <a:p>
            <a:r>
              <a:rPr lang="en-US"/>
              <a:t>Soil type</a:t>
            </a:r>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Rectangle 6"/>
          <p:cNvSpPr>
            <a:spLocks noGrp="1" noChangeArrowheads="1"/>
          </p:cNvSpPr>
          <p:nvPr>
            <p:ph type="title"/>
          </p:nvPr>
        </p:nvSpPr>
        <p:spPr>
          <a:xfrm>
            <a:off x="514350" y="858838"/>
            <a:ext cx="8629650" cy="857250"/>
          </a:xfrm>
        </p:spPr>
        <p:txBody>
          <a:bodyPr/>
          <a:lstStyle/>
          <a:p>
            <a:r>
              <a:rPr lang="en-US" sz="4000"/>
              <a:t>Manure storage - avoiding runoff</a:t>
            </a:r>
          </a:p>
        </p:txBody>
      </p:sp>
      <p:sp>
        <p:nvSpPr>
          <p:cNvPr id="142343" name="Rectangle 7"/>
          <p:cNvSpPr>
            <a:spLocks noGrp="1" noChangeArrowheads="1"/>
          </p:cNvSpPr>
          <p:nvPr>
            <p:ph type="body" idx="1"/>
          </p:nvPr>
        </p:nvSpPr>
        <p:spPr/>
        <p:txBody>
          <a:bodyPr/>
          <a:lstStyle/>
          <a:p>
            <a:r>
              <a:rPr lang="en-US"/>
              <a:t>Install buffer strips</a:t>
            </a:r>
          </a:p>
          <a:p>
            <a:pPr lvl="1"/>
            <a:r>
              <a:rPr lang="en-US"/>
              <a:t>Vegetated area between storage and stream</a:t>
            </a:r>
          </a:p>
          <a:p>
            <a:r>
              <a:rPr lang="en-US"/>
              <a:t>Install berms or ditches</a:t>
            </a:r>
          </a:p>
          <a:p>
            <a:pPr lvl="1"/>
            <a:r>
              <a:rPr lang="en-US"/>
              <a:t>Prevents water from entering or leaving storage area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p:cNvSpPr>
            <a:spLocks noGrp="1" noChangeArrowheads="1"/>
          </p:cNvSpPr>
          <p:nvPr>
            <p:ph type="title"/>
          </p:nvPr>
        </p:nvSpPr>
        <p:spPr/>
        <p:txBody>
          <a:bodyPr/>
          <a:lstStyle/>
          <a:p>
            <a:r>
              <a:rPr lang="en-US"/>
              <a:t>Composting </a:t>
            </a:r>
          </a:p>
        </p:txBody>
      </p:sp>
      <p:sp>
        <p:nvSpPr>
          <p:cNvPr id="273414" name="Rectangle 6"/>
          <p:cNvSpPr>
            <a:spLocks noGrp="1" noChangeArrowheads="1"/>
          </p:cNvSpPr>
          <p:nvPr>
            <p:ph type="body" idx="1"/>
          </p:nvPr>
        </p:nvSpPr>
        <p:spPr>
          <a:xfrm>
            <a:off x="1066800" y="2101850"/>
            <a:ext cx="4210050" cy="4114800"/>
          </a:xfrm>
        </p:spPr>
        <p:txBody>
          <a:bodyPr/>
          <a:lstStyle/>
          <a:p>
            <a:pPr>
              <a:lnSpc>
                <a:spcPct val="90000"/>
              </a:lnSpc>
            </a:pPr>
            <a:r>
              <a:rPr lang="en-US" sz="2800"/>
              <a:t>Reduces volume</a:t>
            </a:r>
          </a:p>
          <a:p>
            <a:pPr>
              <a:lnSpc>
                <a:spcPct val="90000"/>
              </a:lnSpc>
            </a:pPr>
            <a:r>
              <a:rPr lang="en-US" sz="2800"/>
              <a:t>Kills parasites </a:t>
            </a:r>
          </a:p>
          <a:p>
            <a:pPr>
              <a:lnSpc>
                <a:spcPct val="90000"/>
              </a:lnSpc>
            </a:pPr>
            <a:r>
              <a:rPr lang="en-US" sz="2800"/>
              <a:t>Reduces weed seeds</a:t>
            </a:r>
          </a:p>
          <a:p>
            <a:pPr>
              <a:lnSpc>
                <a:spcPct val="90000"/>
              </a:lnSpc>
            </a:pPr>
            <a:r>
              <a:rPr lang="en-US" sz="2800"/>
              <a:t>Reduces odor</a:t>
            </a:r>
          </a:p>
          <a:p>
            <a:pPr>
              <a:lnSpc>
                <a:spcPct val="90000"/>
              </a:lnSpc>
            </a:pPr>
            <a:r>
              <a:rPr lang="en-US" sz="2800"/>
              <a:t>Provides slow release fertilizer</a:t>
            </a:r>
          </a:p>
          <a:p>
            <a:pPr>
              <a:lnSpc>
                <a:spcPct val="90000"/>
              </a:lnSpc>
            </a:pPr>
            <a:r>
              <a:rPr lang="en-US" sz="2800"/>
              <a:t>Provides soil amendment</a:t>
            </a:r>
          </a:p>
        </p:txBody>
      </p:sp>
      <p:pic>
        <p:nvPicPr>
          <p:cNvPr id="273412" name="Picture 4" descr="D:\Office.doc\Images\Compost-rynk\smallbin.jpg"/>
          <p:cNvPicPr>
            <a:picLocks noChangeAspect="1" noChangeArrowheads="1"/>
          </p:cNvPicPr>
          <p:nvPr/>
        </p:nvPicPr>
        <p:blipFill>
          <a:blip r:embed="rId3"/>
          <a:srcRect/>
          <a:stretch>
            <a:fillRect/>
          </a:stretch>
        </p:blipFill>
        <p:spPr bwMode="auto">
          <a:xfrm>
            <a:off x="5002213" y="2562225"/>
            <a:ext cx="3895725" cy="4033838"/>
          </a:xfrm>
          <a:prstGeom prst="rect">
            <a:avLst/>
          </a:prstGeom>
          <a:noFill/>
          <a:ln w="12700">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7" name="Rectangle 11"/>
          <p:cNvSpPr>
            <a:spLocks noGrp="1" noChangeArrowheads="1"/>
          </p:cNvSpPr>
          <p:nvPr>
            <p:ph type="title"/>
          </p:nvPr>
        </p:nvSpPr>
        <p:spPr/>
        <p:txBody>
          <a:bodyPr/>
          <a:lstStyle/>
          <a:p>
            <a:r>
              <a:rPr lang="en-US"/>
              <a:t>Composting requirements</a:t>
            </a:r>
          </a:p>
        </p:txBody>
      </p:sp>
      <p:sp>
        <p:nvSpPr>
          <p:cNvPr id="275468" name="Rectangle 12"/>
          <p:cNvSpPr>
            <a:spLocks noGrp="1" noChangeArrowheads="1"/>
          </p:cNvSpPr>
          <p:nvPr>
            <p:ph type="body" idx="1"/>
          </p:nvPr>
        </p:nvSpPr>
        <p:spPr>
          <a:xfrm>
            <a:off x="1066800" y="2101850"/>
            <a:ext cx="3695700" cy="4114800"/>
          </a:xfrm>
        </p:spPr>
        <p:txBody>
          <a:bodyPr/>
          <a:lstStyle/>
          <a:p>
            <a:r>
              <a:rPr lang="en-US"/>
              <a:t>Oxygen </a:t>
            </a:r>
          </a:p>
          <a:p>
            <a:r>
              <a:rPr lang="en-US"/>
              <a:t>Moisture </a:t>
            </a:r>
          </a:p>
          <a:p>
            <a:r>
              <a:rPr lang="en-US"/>
              <a:t>Correct carbon to nitrogen ratio (30:1)</a:t>
            </a:r>
          </a:p>
          <a:p>
            <a:r>
              <a:rPr lang="en-US"/>
              <a:t>Temperature (120-160 F)</a:t>
            </a:r>
          </a:p>
        </p:txBody>
      </p:sp>
      <p:pic>
        <p:nvPicPr>
          <p:cNvPr id="275463" name="Picture 7" descr="C:\My Documents\sare pdf grant\usda photos\compost bin_files\b92c2163.jpg"/>
          <p:cNvPicPr>
            <a:picLocks noChangeAspect="1" noChangeArrowheads="1"/>
          </p:cNvPicPr>
          <p:nvPr/>
        </p:nvPicPr>
        <p:blipFill>
          <a:blip r:embed="rId3"/>
          <a:srcRect/>
          <a:stretch>
            <a:fillRect/>
          </a:stretch>
        </p:blipFill>
        <p:spPr bwMode="auto">
          <a:xfrm>
            <a:off x="4505325" y="3908425"/>
            <a:ext cx="3648075" cy="2468563"/>
          </a:xfrm>
          <a:prstGeom prst="rect">
            <a:avLst/>
          </a:prstGeom>
          <a:noFill/>
        </p:spPr>
      </p:pic>
      <p:pic>
        <p:nvPicPr>
          <p:cNvPr id="275464" name="Picture 8" descr="C:\My Documents\sare pdf grant\usda photos\compost pile_files\b95c3102.jpg"/>
          <p:cNvPicPr>
            <a:picLocks noChangeAspect="1" noChangeArrowheads="1"/>
          </p:cNvPicPr>
          <p:nvPr/>
        </p:nvPicPr>
        <p:blipFill>
          <a:blip r:embed="rId4"/>
          <a:srcRect/>
          <a:stretch>
            <a:fillRect/>
          </a:stretch>
        </p:blipFill>
        <p:spPr bwMode="auto">
          <a:xfrm>
            <a:off x="5994400" y="1952625"/>
            <a:ext cx="3149600" cy="2125663"/>
          </a:xfrm>
          <a:prstGeom prst="rect">
            <a:avLst/>
          </a:prstGeom>
          <a:noFill/>
        </p:spPr>
      </p:pic>
      <p:sp>
        <p:nvSpPr>
          <p:cNvPr id="275466" name="Text Box 10"/>
          <p:cNvSpPr txBox="1">
            <a:spLocks noChangeArrowheads="1"/>
          </p:cNvSpPr>
          <p:nvPr/>
        </p:nvSpPr>
        <p:spPr bwMode="auto">
          <a:xfrm>
            <a:off x="6584950" y="6418263"/>
            <a:ext cx="1525588" cy="244475"/>
          </a:xfrm>
          <a:prstGeom prst="rect">
            <a:avLst/>
          </a:prstGeom>
          <a:noFill/>
          <a:ln w="12700">
            <a:noFill/>
            <a:miter lim="800000"/>
            <a:headEnd type="none" w="sm" len="sm"/>
            <a:tailEnd type="none" w="sm" len="sm"/>
          </a:ln>
          <a:effectLst/>
        </p:spPr>
        <p:txBody>
          <a:bodyPr wrap="none">
            <a:spAutoFit/>
          </a:bodyPr>
          <a:lstStyle/>
          <a:p>
            <a:r>
              <a:rPr lang="en-US"/>
              <a:t>www.nhq.nrcs.usda.gov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0" name="Rectangle 1030"/>
          <p:cNvSpPr>
            <a:spLocks noGrp="1" noChangeArrowheads="1"/>
          </p:cNvSpPr>
          <p:nvPr>
            <p:ph type="title"/>
          </p:nvPr>
        </p:nvSpPr>
        <p:spPr/>
        <p:txBody>
          <a:bodyPr/>
          <a:lstStyle/>
          <a:p>
            <a:r>
              <a:rPr lang="en-US"/>
              <a:t>What do I do with the manure?</a:t>
            </a:r>
          </a:p>
        </p:txBody>
      </p:sp>
      <p:sp>
        <p:nvSpPr>
          <p:cNvPr id="277511" name="Rectangle 1031"/>
          <p:cNvSpPr>
            <a:spLocks noGrp="1" noChangeArrowheads="1"/>
          </p:cNvSpPr>
          <p:nvPr>
            <p:ph type="body" idx="1"/>
          </p:nvPr>
        </p:nvSpPr>
        <p:spPr/>
        <p:txBody>
          <a:bodyPr/>
          <a:lstStyle/>
          <a:p>
            <a:pPr>
              <a:lnSpc>
                <a:spcPct val="90000"/>
              </a:lnSpc>
            </a:pPr>
            <a:r>
              <a:rPr lang="en-US" sz="2800"/>
              <a:t>Apply it to your property</a:t>
            </a:r>
          </a:p>
          <a:p>
            <a:pPr>
              <a:lnSpc>
                <a:spcPct val="90000"/>
              </a:lnSpc>
            </a:pPr>
            <a:r>
              <a:rPr lang="en-US" sz="2800"/>
              <a:t>Arrange with gardeners, landscapers, or farmers to remove it</a:t>
            </a:r>
          </a:p>
          <a:p>
            <a:pPr lvl="1">
              <a:lnSpc>
                <a:spcPct val="90000"/>
              </a:lnSpc>
            </a:pPr>
            <a:r>
              <a:rPr lang="en-US" sz="2400"/>
              <a:t>most interested in composted manure</a:t>
            </a:r>
          </a:p>
          <a:p>
            <a:pPr>
              <a:lnSpc>
                <a:spcPct val="90000"/>
              </a:lnSpc>
            </a:pPr>
            <a:r>
              <a:rPr lang="en-US" sz="2800"/>
              <a:t>Haul it yourself </a:t>
            </a:r>
          </a:p>
          <a:p>
            <a:pPr lvl="1">
              <a:lnSpc>
                <a:spcPct val="90000"/>
              </a:lnSpc>
            </a:pPr>
            <a:r>
              <a:rPr lang="en-US" sz="2400"/>
              <a:t>most expensive</a:t>
            </a:r>
          </a:p>
          <a:p>
            <a:pPr>
              <a:lnSpc>
                <a:spcPct val="90000"/>
              </a:lnSpc>
            </a:pPr>
            <a:r>
              <a:rPr lang="en-US" sz="2800"/>
              <a:t>Landfilling (bury on your property)</a:t>
            </a:r>
          </a:p>
          <a:p>
            <a:pPr lvl="1">
              <a:lnSpc>
                <a:spcPct val="90000"/>
              </a:lnSpc>
            </a:pPr>
            <a:r>
              <a:rPr lang="en-US" sz="2400"/>
              <a:t>not recommended, expensive and potential for runoff increases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4" name="Picture 6" descr="H:\USERS\SUE\1SUE\SAREPDF\SCANS\MANURE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14695" name="Rectangle 7"/>
          <p:cNvSpPr>
            <a:spLocks noChangeArrowheads="1"/>
          </p:cNvSpPr>
          <p:nvPr/>
        </p:nvSpPr>
        <p:spPr bwMode="auto">
          <a:xfrm>
            <a:off x="6338888" y="6583363"/>
            <a:ext cx="1330325" cy="244475"/>
          </a:xfrm>
          <a:prstGeom prst="rect">
            <a:avLst/>
          </a:prstGeom>
          <a:noFill/>
          <a:ln w="12700">
            <a:noFill/>
            <a:miter lim="800000"/>
            <a:headEnd type="none" w="sm" len="sm"/>
            <a:tailEnd type="none" w="sm" len="sm"/>
          </a:ln>
          <a:effectLst/>
        </p:spPr>
        <p:txBody>
          <a:bodyPr>
            <a:spAutoFit/>
          </a:bodyPr>
          <a:lstStyle/>
          <a:p>
            <a:r>
              <a:rPr lang="en-US"/>
              <a:t>UNCE, Reno, NV</a:t>
            </a:r>
          </a:p>
        </p:txBody>
      </p:sp>
      <p:sp>
        <p:nvSpPr>
          <p:cNvPr id="114697" name="Rectangle 9"/>
          <p:cNvSpPr>
            <a:spLocks noGrp="1" noChangeArrowheads="1"/>
          </p:cNvSpPr>
          <p:nvPr>
            <p:ph type="title"/>
          </p:nvPr>
        </p:nvSpPr>
        <p:spPr>
          <a:xfrm>
            <a:off x="838200" y="1009650"/>
            <a:ext cx="4343400" cy="2228850"/>
          </a:xfrm>
          <a:noFill/>
          <a:ln/>
        </p:spPr>
        <p:txBody>
          <a:bodyPr/>
          <a:lstStyle/>
          <a:p>
            <a:pPr algn="ctr"/>
            <a:r>
              <a:rPr lang="en-US">
                <a:solidFill>
                  <a:schemeClr val="bg1"/>
                </a:solidFill>
                <a:effectLst>
                  <a:outerShdw blurRad="38100" dist="38100" dir="2700000" algn="tl">
                    <a:srgbClr val="000000"/>
                  </a:outerShdw>
                </a:effectLst>
              </a:rPr>
              <a:t>What impacts can animals cause?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8" name="Rectangle 1036"/>
          <p:cNvSpPr>
            <a:spLocks noGrp="1" noChangeArrowheads="1"/>
          </p:cNvSpPr>
          <p:nvPr>
            <p:ph type="title"/>
          </p:nvPr>
        </p:nvSpPr>
        <p:spPr>
          <a:xfrm>
            <a:off x="514350" y="1162050"/>
            <a:ext cx="8629650" cy="857250"/>
          </a:xfrm>
        </p:spPr>
        <p:txBody>
          <a:bodyPr/>
          <a:lstStyle/>
          <a:p>
            <a:r>
              <a:rPr lang="en-US" sz="3600"/>
              <a:t>Tips for safe manure/compost application</a:t>
            </a:r>
            <a:r>
              <a:rPr lang="en-US"/>
              <a:t> </a:t>
            </a:r>
          </a:p>
        </p:txBody>
      </p:sp>
      <p:sp>
        <p:nvSpPr>
          <p:cNvPr id="239629" name="Rectangle 1037"/>
          <p:cNvSpPr>
            <a:spLocks noGrp="1" noChangeArrowheads="1"/>
          </p:cNvSpPr>
          <p:nvPr>
            <p:ph type="body" idx="1"/>
          </p:nvPr>
        </p:nvSpPr>
        <p:spPr>
          <a:xfrm>
            <a:off x="1066800" y="2101850"/>
            <a:ext cx="3524250" cy="4114800"/>
          </a:xfrm>
        </p:spPr>
        <p:txBody>
          <a:bodyPr/>
          <a:lstStyle/>
          <a:p>
            <a:pPr>
              <a:lnSpc>
                <a:spcPct val="90000"/>
              </a:lnSpc>
            </a:pPr>
            <a:r>
              <a:rPr lang="en-US" sz="2800"/>
              <a:t>Minimum of 100 feet  from water source (if flat ground)</a:t>
            </a:r>
          </a:p>
          <a:p>
            <a:pPr>
              <a:lnSpc>
                <a:spcPct val="90000"/>
              </a:lnSpc>
            </a:pPr>
            <a:r>
              <a:rPr lang="en-US" sz="2800"/>
              <a:t>Away from natural drainages</a:t>
            </a:r>
          </a:p>
          <a:p>
            <a:pPr>
              <a:lnSpc>
                <a:spcPct val="90000"/>
              </a:lnSpc>
            </a:pPr>
            <a:r>
              <a:rPr lang="en-US" sz="2800"/>
              <a:t>Incorporate as soon as possible</a:t>
            </a:r>
          </a:p>
        </p:txBody>
      </p:sp>
      <p:pic>
        <p:nvPicPr>
          <p:cNvPr id="239626" name="Picture 1034" descr="C:\My Documents\sare pdf grant\usda photos\manure spreader_files\b93c3825.jpg"/>
          <p:cNvPicPr>
            <a:picLocks noChangeAspect="1" noChangeArrowheads="1"/>
          </p:cNvPicPr>
          <p:nvPr/>
        </p:nvPicPr>
        <p:blipFill>
          <a:blip r:embed="rId3"/>
          <a:srcRect/>
          <a:stretch>
            <a:fillRect/>
          </a:stretch>
        </p:blipFill>
        <p:spPr bwMode="auto">
          <a:xfrm>
            <a:off x="4287838" y="2951163"/>
            <a:ext cx="4856162" cy="3425825"/>
          </a:xfrm>
          <a:prstGeom prst="rect">
            <a:avLst/>
          </a:prstGeom>
          <a:noFill/>
        </p:spPr>
      </p:pic>
      <p:sp>
        <p:nvSpPr>
          <p:cNvPr id="239627" name="Text Box 1035"/>
          <p:cNvSpPr txBox="1">
            <a:spLocks noChangeArrowheads="1"/>
          </p:cNvSpPr>
          <p:nvPr/>
        </p:nvSpPr>
        <p:spPr bwMode="auto">
          <a:xfrm>
            <a:off x="7618413" y="6357938"/>
            <a:ext cx="1525587" cy="244475"/>
          </a:xfrm>
          <a:prstGeom prst="rect">
            <a:avLst/>
          </a:prstGeom>
          <a:noFill/>
          <a:ln w="12700">
            <a:noFill/>
            <a:miter lim="800000"/>
            <a:headEnd type="none" w="sm" len="sm"/>
            <a:tailEnd type="none" w="sm" len="sm"/>
          </a:ln>
          <a:effectLst/>
        </p:spPr>
        <p:txBody>
          <a:bodyPr wrap="none">
            <a:spAutoFit/>
          </a:bodyPr>
          <a:lstStyle/>
          <a:p>
            <a:r>
              <a:rPr lang="en-US"/>
              <a:t>www.nhq.nrcs.usda.gov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4" name="Rectangle 8"/>
          <p:cNvSpPr>
            <a:spLocks noGrp="1" noChangeArrowheads="1"/>
          </p:cNvSpPr>
          <p:nvPr>
            <p:ph type="title"/>
          </p:nvPr>
        </p:nvSpPr>
        <p:spPr>
          <a:xfrm>
            <a:off x="514350" y="1200150"/>
            <a:ext cx="8629650" cy="857250"/>
          </a:xfrm>
        </p:spPr>
        <p:txBody>
          <a:bodyPr/>
          <a:lstStyle/>
          <a:p>
            <a:r>
              <a:rPr lang="en-US" sz="3600"/>
              <a:t>Tips for safe manure/compost application</a:t>
            </a:r>
            <a:r>
              <a:rPr lang="en-US"/>
              <a:t> </a:t>
            </a:r>
          </a:p>
        </p:txBody>
      </p:sp>
      <p:sp>
        <p:nvSpPr>
          <p:cNvPr id="429065" name="Rectangle 9"/>
          <p:cNvSpPr>
            <a:spLocks noGrp="1" noChangeArrowheads="1"/>
          </p:cNvSpPr>
          <p:nvPr>
            <p:ph type="body" idx="1"/>
          </p:nvPr>
        </p:nvSpPr>
        <p:spPr/>
        <p:txBody>
          <a:bodyPr/>
          <a:lstStyle/>
          <a:p>
            <a:r>
              <a:rPr lang="en-US"/>
              <a:t>Monitor soil’s nitrogen content to avoid overapplication</a:t>
            </a:r>
          </a:p>
          <a:p>
            <a:r>
              <a:rPr lang="en-US"/>
              <a:t>Complete the composting process to prevent spreading weed seeds</a:t>
            </a:r>
          </a:p>
          <a:p>
            <a:r>
              <a:rPr lang="en-US"/>
              <a:t>Consider seasonal conditions – winter, wet conditions, etc.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p:cNvSpPr>
            <a:spLocks noGrp="1" noChangeArrowheads="1"/>
          </p:cNvSpPr>
          <p:nvPr>
            <p:ph type="title"/>
          </p:nvPr>
        </p:nvSpPr>
        <p:spPr/>
        <p:txBody>
          <a:bodyPr/>
          <a:lstStyle/>
          <a:p>
            <a:r>
              <a:rPr lang="en-US" sz="4000"/>
              <a:t>The bottom line (no pun intended)</a:t>
            </a:r>
          </a:p>
        </p:txBody>
      </p:sp>
      <p:sp>
        <p:nvSpPr>
          <p:cNvPr id="228357" name="Rectangle 5"/>
          <p:cNvSpPr>
            <a:spLocks noGrp="1" noChangeArrowheads="1"/>
          </p:cNvSpPr>
          <p:nvPr>
            <p:ph type="body" idx="1"/>
          </p:nvPr>
        </p:nvSpPr>
        <p:spPr/>
        <p:txBody>
          <a:bodyPr/>
          <a:lstStyle/>
          <a:p>
            <a:r>
              <a:rPr lang="en-US"/>
              <a:t>Manage manure to maintain healthy animals and healthy land</a:t>
            </a:r>
          </a:p>
          <a:p>
            <a:r>
              <a:rPr lang="en-US"/>
              <a:t>Applying manure to your property increases the nutrient value and organic content of your soil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1026"/>
          <p:cNvSpPr>
            <a:spLocks noGrp="1" noChangeArrowheads="1"/>
          </p:cNvSpPr>
          <p:nvPr>
            <p:ph type="ctrTitle"/>
          </p:nvPr>
        </p:nvSpPr>
        <p:spPr>
          <a:xfrm>
            <a:off x="781050" y="1806575"/>
            <a:ext cx="7772400" cy="1143000"/>
          </a:xfrm>
        </p:spPr>
        <p:txBody>
          <a:bodyPr/>
          <a:lstStyle/>
          <a:p>
            <a:r>
              <a:rPr lang="en-US"/>
              <a:t>Impacts to and from wildlife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1" name="Rectangle 9"/>
          <p:cNvSpPr>
            <a:spLocks noGrp="1" noChangeArrowheads="1"/>
          </p:cNvSpPr>
          <p:nvPr>
            <p:ph type="title"/>
          </p:nvPr>
        </p:nvSpPr>
        <p:spPr/>
        <p:txBody>
          <a:bodyPr/>
          <a:lstStyle/>
          <a:p>
            <a:r>
              <a:rPr lang="en-US"/>
              <a:t>Impacts to and from wildlife</a:t>
            </a:r>
          </a:p>
        </p:txBody>
      </p:sp>
      <p:sp>
        <p:nvSpPr>
          <p:cNvPr id="161802" name="Rectangle 10"/>
          <p:cNvSpPr>
            <a:spLocks noGrp="1" noChangeArrowheads="1"/>
          </p:cNvSpPr>
          <p:nvPr>
            <p:ph type="body" idx="1"/>
          </p:nvPr>
        </p:nvSpPr>
        <p:spPr>
          <a:xfrm>
            <a:off x="1066800" y="1949450"/>
            <a:ext cx="4667250" cy="4267200"/>
          </a:xfrm>
        </p:spPr>
        <p:txBody>
          <a:bodyPr/>
          <a:lstStyle/>
          <a:p>
            <a:r>
              <a:rPr lang="en-US"/>
              <a:t>Habitat loss</a:t>
            </a:r>
          </a:p>
          <a:p>
            <a:r>
              <a:rPr lang="en-US"/>
              <a:t>Dependence on artificial feeding</a:t>
            </a:r>
          </a:p>
          <a:p>
            <a:r>
              <a:rPr lang="en-US"/>
              <a:t>Disease		</a:t>
            </a:r>
          </a:p>
        </p:txBody>
      </p:sp>
      <p:pic>
        <p:nvPicPr>
          <p:cNvPr id="161799" name="Picture 7" descr="C:\My Documents\sare pdf grant\farmphoto\suicidal deer xing.jpg"/>
          <p:cNvPicPr>
            <a:picLocks noChangeAspect="1" noChangeArrowheads="1"/>
          </p:cNvPicPr>
          <p:nvPr/>
        </p:nvPicPr>
        <p:blipFill>
          <a:blip r:embed="rId3"/>
          <a:srcRect/>
          <a:stretch>
            <a:fillRect/>
          </a:stretch>
        </p:blipFill>
        <p:spPr bwMode="auto">
          <a:xfrm>
            <a:off x="6145213" y="1949450"/>
            <a:ext cx="2392362" cy="4203700"/>
          </a:xfrm>
          <a:prstGeom prst="rect">
            <a:avLst/>
          </a:prstGeom>
          <a:noFill/>
        </p:spPr>
      </p:pic>
      <p:sp>
        <p:nvSpPr>
          <p:cNvPr id="161800" name="Text Box 8"/>
          <p:cNvSpPr txBox="1">
            <a:spLocks noChangeArrowheads="1"/>
          </p:cNvSpPr>
          <p:nvPr/>
        </p:nvSpPr>
        <p:spPr bwMode="auto">
          <a:xfrm>
            <a:off x="6165850" y="6116638"/>
            <a:ext cx="1338263"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pic>
        <p:nvPicPr>
          <p:cNvPr id="161803" name="Picture 11" descr="C:\My Documents\SARE\WENDY'S PHOTOS\deer in hiding.jpg"/>
          <p:cNvPicPr>
            <a:picLocks noChangeAspect="1" noChangeArrowheads="1"/>
          </p:cNvPicPr>
          <p:nvPr/>
        </p:nvPicPr>
        <p:blipFill>
          <a:blip r:embed="rId4"/>
          <a:srcRect/>
          <a:stretch>
            <a:fillRect/>
          </a:stretch>
        </p:blipFill>
        <p:spPr bwMode="auto">
          <a:xfrm>
            <a:off x="2760663" y="4270375"/>
            <a:ext cx="3449637" cy="2587625"/>
          </a:xfrm>
          <a:prstGeom prst="rect">
            <a:avLst/>
          </a:prstGeom>
          <a:noFill/>
        </p:spPr>
      </p:pic>
      <p:sp>
        <p:nvSpPr>
          <p:cNvPr id="161804" name="Text Box 12"/>
          <p:cNvSpPr txBox="1">
            <a:spLocks noChangeArrowheads="1"/>
          </p:cNvSpPr>
          <p:nvPr/>
        </p:nvSpPr>
        <p:spPr bwMode="auto">
          <a:xfrm>
            <a:off x="2806700" y="6613525"/>
            <a:ext cx="1401763" cy="244475"/>
          </a:xfrm>
          <a:prstGeom prst="rect">
            <a:avLst/>
          </a:prstGeom>
          <a:noFill/>
          <a:ln w="9525">
            <a:noFill/>
            <a:miter lim="800000"/>
            <a:headEnd/>
            <a:tailEnd/>
          </a:ln>
          <a:effectLst/>
        </p:spPr>
        <p:txBody>
          <a:bodyPr wrap="none">
            <a:spAutoFit/>
          </a:bodyPr>
          <a:lstStyle/>
          <a:p>
            <a:r>
              <a:rPr lang="en-US"/>
              <a:t>NRCS, Bozeman, MT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9" name="Rectangle 9"/>
          <p:cNvSpPr>
            <a:spLocks noGrp="1" noChangeArrowheads="1"/>
          </p:cNvSpPr>
          <p:nvPr>
            <p:ph type="title"/>
          </p:nvPr>
        </p:nvSpPr>
        <p:spPr/>
        <p:txBody>
          <a:bodyPr/>
          <a:lstStyle/>
          <a:p>
            <a:r>
              <a:rPr lang="en-US"/>
              <a:t>Habitat loss</a:t>
            </a:r>
          </a:p>
        </p:txBody>
      </p:sp>
      <p:sp>
        <p:nvSpPr>
          <p:cNvPr id="168970" name="Rectangle 10"/>
          <p:cNvSpPr>
            <a:spLocks noGrp="1" noChangeArrowheads="1"/>
          </p:cNvSpPr>
          <p:nvPr>
            <p:ph type="body" idx="1"/>
          </p:nvPr>
        </p:nvSpPr>
        <p:spPr>
          <a:xfrm>
            <a:off x="1066800" y="2101850"/>
            <a:ext cx="3486150" cy="4114800"/>
          </a:xfrm>
        </p:spPr>
        <p:txBody>
          <a:bodyPr/>
          <a:lstStyle/>
          <a:p>
            <a:r>
              <a:rPr lang="en-US"/>
              <a:t>Fencing</a:t>
            </a:r>
          </a:p>
          <a:p>
            <a:pPr lvl="1"/>
            <a:r>
              <a:rPr lang="en-US"/>
              <a:t>Displaces some animals </a:t>
            </a:r>
          </a:p>
          <a:p>
            <a:pPr lvl="1"/>
            <a:r>
              <a:rPr lang="en-US"/>
              <a:t>Subdivides and fragments habitat</a:t>
            </a:r>
          </a:p>
        </p:txBody>
      </p:sp>
      <p:sp>
        <p:nvSpPr>
          <p:cNvPr id="168964" name="Text Box 4"/>
          <p:cNvSpPr txBox="1">
            <a:spLocks noChangeArrowheads="1"/>
          </p:cNvSpPr>
          <p:nvPr/>
        </p:nvSpPr>
        <p:spPr bwMode="auto">
          <a:xfrm>
            <a:off x="6019800" y="2743200"/>
            <a:ext cx="2590800" cy="762000"/>
          </a:xfrm>
          <a:prstGeom prst="rect">
            <a:avLst/>
          </a:prstGeom>
          <a:noFill/>
          <a:ln w="12700">
            <a:noFill/>
            <a:miter lim="800000"/>
            <a:headEnd type="none" w="sm" len="sm"/>
            <a:tailEnd type="none" w="sm" len="sm"/>
          </a:ln>
          <a:effectLst/>
        </p:spPr>
        <p:txBody>
          <a:bodyPr>
            <a:spAutoFit/>
          </a:bodyPr>
          <a:lstStyle/>
          <a:p>
            <a:pPr>
              <a:spcBef>
                <a:spcPct val="50000"/>
              </a:spcBef>
            </a:pPr>
            <a:endParaRPr lang="en-US" sz="4400">
              <a:solidFill>
                <a:schemeClr val="tx2"/>
              </a:solidFill>
              <a:effectLst>
                <a:outerShdw blurRad="38100" dist="38100" dir="2700000" algn="tl">
                  <a:srgbClr val="000000"/>
                </a:outerShdw>
              </a:effectLst>
            </a:endParaRPr>
          </a:p>
        </p:txBody>
      </p:sp>
      <p:pic>
        <p:nvPicPr>
          <p:cNvPr id="168966" name="Picture 6" descr="C:\My Documents\sare pdf grant\farmpictures\deerFence.jpg"/>
          <p:cNvPicPr>
            <a:picLocks noChangeAspect="1" noChangeArrowheads="1"/>
          </p:cNvPicPr>
          <p:nvPr/>
        </p:nvPicPr>
        <p:blipFill>
          <a:blip r:embed="rId3"/>
          <a:srcRect/>
          <a:stretch>
            <a:fillRect/>
          </a:stretch>
        </p:blipFill>
        <p:spPr bwMode="auto">
          <a:xfrm>
            <a:off x="4672013" y="1968500"/>
            <a:ext cx="4200525" cy="4486275"/>
          </a:xfrm>
          <a:prstGeom prst="rect">
            <a:avLst/>
          </a:prstGeom>
          <a:noFill/>
        </p:spPr>
      </p:pic>
      <p:sp>
        <p:nvSpPr>
          <p:cNvPr id="168968" name="Text Box 8"/>
          <p:cNvSpPr txBox="1">
            <a:spLocks noChangeArrowheads="1"/>
          </p:cNvSpPr>
          <p:nvPr/>
        </p:nvSpPr>
        <p:spPr bwMode="auto">
          <a:xfrm>
            <a:off x="7470775" y="6438900"/>
            <a:ext cx="1431925" cy="244475"/>
          </a:xfrm>
          <a:prstGeom prst="rect">
            <a:avLst/>
          </a:prstGeom>
          <a:noFill/>
          <a:ln w="12700">
            <a:noFill/>
            <a:miter lim="800000"/>
            <a:headEnd type="none" w="sm" len="sm"/>
            <a:tailEnd type="none" w="sm" len="sm"/>
          </a:ln>
          <a:effectLst/>
        </p:spPr>
        <p:txBody>
          <a:bodyPr wrap="none">
            <a:spAutoFit/>
          </a:bodyPr>
          <a:lstStyle/>
          <a:p>
            <a:r>
              <a:rPr lang="en-US"/>
              <a:t>www.farmpicures.com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0" name="Rectangle 10"/>
          <p:cNvSpPr>
            <a:spLocks noGrp="1" noChangeArrowheads="1"/>
          </p:cNvSpPr>
          <p:nvPr>
            <p:ph type="title"/>
          </p:nvPr>
        </p:nvSpPr>
        <p:spPr/>
        <p:txBody>
          <a:bodyPr/>
          <a:lstStyle/>
          <a:p>
            <a:r>
              <a:rPr lang="en-US"/>
              <a:t>Artificial feeding</a:t>
            </a:r>
          </a:p>
        </p:txBody>
      </p:sp>
      <p:sp>
        <p:nvSpPr>
          <p:cNvPr id="163851" name="Rectangle 11"/>
          <p:cNvSpPr>
            <a:spLocks noGrp="1" noChangeArrowheads="1"/>
          </p:cNvSpPr>
          <p:nvPr>
            <p:ph type="body" idx="1"/>
          </p:nvPr>
        </p:nvSpPr>
        <p:spPr>
          <a:xfrm>
            <a:off x="1066800" y="2101850"/>
            <a:ext cx="4057650" cy="4114800"/>
          </a:xfrm>
        </p:spPr>
        <p:txBody>
          <a:bodyPr/>
          <a:lstStyle/>
          <a:p>
            <a:r>
              <a:rPr lang="en-US" sz="2800"/>
              <a:t>Attracts some species to feeding areas</a:t>
            </a:r>
          </a:p>
          <a:p>
            <a:r>
              <a:rPr lang="en-US" sz="2800"/>
              <a:t>Changes species balance</a:t>
            </a:r>
          </a:p>
          <a:p>
            <a:r>
              <a:rPr lang="en-US" sz="2800"/>
              <a:t>Can make some species become more vulnerable to predators	</a:t>
            </a:r>
          </a:p>
        </p:txBody>
      </p:sp>
      <p:sp>
        <p:nvSpPr>
          <p:cNvPr id="163844" name="Text Box 4"/>
          <p:cNvSpPr txBox="1">
            <a:spLocks noChangeArrowheads="1"/>
          </p:cNvSpPr>
          <p:nvPr/>
        </p:nvSpPr>
        <p:spPr bwMode="auto">
          <a:xfrm>
            <a:off x="6019800" y="2743200"/>
            <a:ext cx="2590800" cy="762000"/>
          </a:xfrm>
          <a:prstGeom prst="rect">
            <a:avLst/>
          </a:prstGeom>
          <a:noFill/>
          <a:ln w="12700">
            <a:noFill/>
            <a:miter lim="800000"/>
            <a:headEnd type="none" w="sm" len="sm"/>
            <a:tailEnd type="none" w="sm" len="sm"/>
          </a:ln>
          <a:effectLst/>
        </p:spPr>
        <p:txBody>
          <a:bodyPr>
            <a:spAutoFit/>
          </a:bodyPr>
          <a:lstStyle/>
          <a:p>
            <a:pPr>
              <a:spcBef>
                <a:spcPct val="50000"/>
              </a:spcBef>
            </a:pPr>
            <a:endParaRPr lang="en-US" sz="4400">
              <a:solidFill>
                <a:schemeClr val="tx2"/>
              </a:solidFill>
              <a:effectLst>
                <a:outerShdw blurRad="38100" dist="38100" dir="2700000" algn="tl">
                  <a:srgbClr val="000000"/>
                </a:outerShdw>
              </a:effectLst>
            </a:endParaRPr>
          </a:p>
        </p:txBody>
      </p:sp>
      <p:pic>
        <p:nvPicPr>
          <p:cNvPr id="163847" name="Picture 7" descr="C:\My Documents\sare pdf grant\farmphoto\deer in plots.jpg"/>
          <p:cNvPicPr>
            <a:picLocks noChangeAspect="1" noChangeArrowheads="1"/>
          </p:cNvPicPr>
          <p:nvPr/>
        </p:nvPicPr>
        <p:blipFill>
          <a:blip r:embed="rId3"/>
          <a:srcRect/>
          <a:stretch>
            <a:fillRect/>
          </a:stretch>
        </p:blipFill>
        <p:spPr bwMode="auto">
          <a:xfrm>
            <a:off x="5086350" y="1971675"/>
            <a:ext cx="3714750" cy="4543425"/>
          </a:xfrm>
          <a:prstGeom prst="rect">
            <a:avLst/>
          </a:prstGeom>
          <a:noFill/>
        </p:spPr>
      </p:pic>
      <p:sp>
        <p:nvSpPr>
          <p:cNvPr id="163849" name="Text Box 9"/>
          <p:cNvSpPr txBox="1">
            <a:spLocks noChangeArrowheads="1"/>
          </p:cNvSpPr>
          <p:nvPr/>
        </p:nvSpPr>
        <p:spPr bwMode="auto">
          <a:xfrm>
            <a:off x="7467600" y="6477000"/>
            <a:ext cx="1338263"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7" name="Rectangle 9"/>
          <p:cNvSpPr>
            <a:spLocks noGrp="1" noChangeArrowheads="1"/>
          </p:cNvSpPr>
          <p:nvPr>
            <p:ph type="title"/>
          </p:nvPr>
        </p:nvSpPr>
        <p:spPr/>
        <p:txBody>
          <a:bodyPr/>
          <a:lstStyle/>
          <a:p>
            <a:r>
              <a:rPr lang="en-US"/>
              <a:t>Spread of disease</a:t>
            </a:r>
          </a:p>
        </p:txBody>
      </p:sp>
      <p:sp>
        <p:nvSpPr>
          <p:cNvPr id="165898" name="Rectangle 10"/>
          <p:cNvSpPr>
            <a:spLocks noGrp="1" noChangeArrowheads="1"/>
          </p:cNvSpPr>
          <p:nvPr>
            <p:ph type="body" idx="1"/>
          </p:nvPr>
        </p:nvSpPr>
        <p:spPr/>
        <p:txBody>
          <a:bodyPr/>
          <a:lstStyle/>
          <a:p>
            <a:r>
              <a:rPr lang="en-US"/>
              <a:t>Domestic to wild </a:t>
            </a:r>
          </a:p>
          <a:p>
            <a:r>
              <a:rPr lang="en-US"/>
              <a:t>Wild to domestic</a:t>
            </a:r>
          </a:p>
        </p:txBody>
      </p:sp>
      <p:pic>
        <p:nvPicPr>
          <p:cNvPr id="165893" name="Picture 5"/>
          <p:cNvPicPr>
            <a:picLocks noChangeAspect="1" noChangeArrowheads="1"/>
          </p:cNvPicPr>
          <p:nvPr/>
        </p:nvPicPr>
        <p:blipFill>
          <a:blip r:embed="rId3"/>
          <a:srcRect/>
          <a:stretch>
            <a:fillRect/>
          </a:stretch>
        </p:blipFill>
        <p:spPr bwMode="auto">
          <a:xfrm>
            <a:off x="1157288" y="3714750"/>
            <a:ext cx="4173537" cy="2762250"/>
          </a:xfrm>
          <a:prstGeom prst="rect">
            <a:avLst/>
          </a:prstGeom>
          <a:noFill/>
          <a:ln w="12700">
            <a:noFill/>
            <a:miter lim="800000"/>
            <a:headEnd type="none" w="sm" len="sm"/>
            <a:tailEnd type="none" w="sm" len="sm"/>
          </a:ln>
          <a:effectLst/>
        </p:spPr>
      </p:pic>
      <p:sp>
        <p:nvSpPr>
          <p:cNvPr id="165894" name="Text Box 6"/>
          <p:cNvSpPr txBox="1">
            <a:spLocks noChangeArrowheads="1"/>
          </p:cNvSpPr>
          <p:nvPr/>
        </p:nvSpPr>
        <p:spPr bwMode="auto">
          <a:xfrm>
            <a:off x="1143000" y="6477000"/>
            <a:ext cx="1738313" cy="244475"/>
          </a:xfrm>
          <a:prstGeom prst="rect">
            <a:avLst/>
          </a:prstGeom>
          <a:noFill/>
          <a:ln w="12700">
            <a:noFill/>
            <a:miter lim="800000"/>
            <a:headEnd type="none" w="sm" len="sm"/>
            <a:tailEnd type="none" w="sm" len="sm"/>
          </a:ln>
          <a:effectLst/>
        </p:spPr>
        <p:txBody>
          <a:bodyPr wrap="none">
            <a:spAutoFit/>
          </a:bodyPr>
          <a:lstStyle/>
          <a:p>
            <a:r>
              <a:rPr lang="en-US"/>
              <a:t>www.montana.edu/wwwcbs</a:t>
            </a:r>
          </a:p>
        </p:txBody>
      </p:sp>
      <p:pic>
        <p:nvPicPr>
          <p:cNvPr id="165895" name="Picture 7" descr="C:\My Documents\sare pdf grant\ARS Image Gallery_files\Bison with brucellosis_files\k7846-10_files\k7846-10i.jpg"/>
          <p:cNvPicPr>
            <a:picLocks noChangeAspect="1" noChangeArrowheads="1"/>
          </p:cNvPicPr>
          <p:nvPr/>
        </p:nvPicPr>
        <p:blipFill>
          <a:blip r:embed="rId4"/>
          <a:srcRect/>
          <a:stretch>
            <a:fillRect/>
          </a:stretch>
        </p:blipFill>
        <p:spPr bwMode="auto">
          <a:xfrm>
            <a:off x="5100638" y="1963738"/>
            <a:ext cx="3829050" cy="2935287"/>
          </a:xfrm>
          <a:prstGeom prst="rect">
            <a:avLst/>
          </a:prstGeom>
          <a:noFill/>
        </p:spPr>
      </p:pic>
      <p:sp>
        <p:nvSpPr>
          <p:cNvPr id="165896" name="Text Box 8"/>
          <p:cNvSpPr txBox="1">
            <a:spLocks noChangeArrowheads="1"/>
          </p:cNvSpPr>
          <p:nvPr/>
        </p:nvSpPr>
        <p:spPr bwMode="auto">
          <a:xfrm>
            <a:off x="7686675" y="4933950"/>
            <a:ext cx="1217613" cy="244475"/>
          </a:xfrm>
          <a:prstGeom prst="rect">
            <a:avLst/>
          </a:prstGeom>
          <a:noFill/>
          <a:ln w="12700">
            <a:noFill/>
            <a:miter lim="800000"/>
            <a:headEnd type="none" w="sm" len="sm"/>
            <a:tailEnd type="none" w="sm" len="sm"/>
          </a:ln>
          <a:effectLst/>
        </p:spPr>
        <p:txBody>
          <a:bodyPr wrap="none">
            <a:spAutoFit/>
          </a:bodyPr>
          <a:lstStyle/>
          <a:p>
            <a:r>
              <a:rPr lang="en-US"/>
              <a:t>www.ars.usda.gov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1" name="Rectangle 7"/>
          <p:cNvSpPr>
            <a:spLocks noGrp="1" noChangeArrowheads="1"/>
          </p:cNvSpPr>
          <p:nvPr>
            <p:ph type="title"/>
          </p:nvPr>
        </p:nvSpPr>
        <p:spPr/>
        <p:txBody>
          <a:bodyPr/>
          <a:lstStyle/>
          <a:p>
            <a:r>
              <a:rPr lang="en-US"/>
              <a:t>Setting wildlife goals</a:t>
            </a:r>
          </a:p>
        </p:txBody>
      </p:sp>
      <p:sp>
        <p:nvSpPr>
          <p:cNvPr id="344072" name="Rectangle 8"/>
          <p:cNvSpPr>
            <a:spLocks noGrp="1" noChangeArrowheads="1"/>
          </p:cNvSpPr>
          <p:nvPr>
            <p:ph type="body" idx="1"/>
          </p:nvPr>
        </p:nvSpPr>
        <p:spPr>
          <a:xfrm>
            <a:off x="1066800" y="2101850"/>
            <a:ext cx="4457700" cy="4114800"/>
          </a:xfrm>
        </p:spPr>
        <p:txBody>
          <a:bodyPr/>
          <a:lstStyle/>
          <a:p>
            <a:pPr>
              <a:lnSpc>
                <a:spcPct val="90000"/>
              </a:lnSpc>
            </a:pPr>
            <a:r>
              <a:rPr lang="en-US" sz="2600"/>
              <a:t>What wildlife is common in your area?</a:t>
            </a:r>
          </a:p>
          <a:p>
            <a:pPr>
              <a:lnSpc>
                <a:spcPct val="90000"/>
              </a:lnSpc>
            </a:pPr>
            <a:r>
              <a:rPr lang="en-US" sz="2600"/>
              <a:t>Do you want to encourage or discourage wildlife?</a:t>
            </a:r>
          </a:p>
          <a:p>
            <a:pPr>
              <a:lnSpc>
                <a:spcPct val="90000"/>
              </a:lnSpc>
            </a:pPr>
            <a:r>
              <a:rPr lang="en-US" sz="2600"/>
              <a:t>What type of wildlife do you want to encourage?</a:t>
            </a:r>
          </a:p>
          <a:p>
            <a:pPr>
              <a:lnSpc>
                <a:spcPct val="90000"/>
              </a:lnSpc>
            </a:pPr>
            <a:r>
              <a:rPr lang="en-US" sz="2600"/>
              <a:t>What type of wildlife do you want to discourage?</a:t>
            </a:r>
          </a:p>
        </p:txBody>
      </p:sp>
      <p:pic>
        <p:nvPicPr>
          <p:cNvPr id="344068" name="Picture 4" descr="C:\My Documents\sare pdf grant\farmphoto\rabbit in pasture.jpg"/>
          <p:cNvPicPr>
            <a:picLocks noChangeAspect="1" noChangeArrowheads="1"/>
          </p:cNvPicPr>
          <p:nvPr/>
        </p:nvPicPr>
        <p:blipFill>
          <a:blip r:embed="rId3"/>
          <a:srcRect/>
          <a:stretch>
            <a:fillRect/>
          </a:stretch>
        </p:blipFill>
        <p:spPr bwMode="auto">
          <a:xfrm>
            <a:off x="5524500" y="2524125"/>
            <a:ext cx="3286125" cy="3829050"/>
          </a:xfrm>
          <a:prstGeom prst="rect">
            <a:avLst/>
          </a:prstGeom>
          <a:noFill/>
        </p:spPr>
      </p:pic>
      <p:sp>
        <p:nvSpPr>
          <p:cNvPr id="344070" name="Text Box 6"/>
          <p:cNvSpPr txBox="1">
            <a:spLocks noChangeArrowheads="1"/>
          </p:cNvSpPr>
          <p:nvPr/>
        </p:nvSpPr>
        <p:spPr bwMode="auto">
          <a:xfrm>
            <a:off x="7469188" y="6356350"/>
            <a:ext cx="1338262"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type="none" w="sm" len="sm"/>
            <a:tailEnd type="none" w="sm" len="sm"/>
          </a:ln>
          <a:effectLst/>
        </p:spPr>
      </p:pic>
      <p:sp>
        <p:nvSpPr>
          <p:cNvPr id="347141" name="Text Box 5"/>
          <p:cNvSpPr txBox="1">
            <a:spLocks noChangeArrowheads="1"/>
          </p:cNvSpPr>
          <p:nvPr/>
        </p:nvSpPr>
        <p:spPr bwMode="auto">
          <a:xfrm>
            <a:off x="8137525" y="6424613"/>
            <a:ext cx="1006475" cy="244475"/>
          </a:xfrm>
          <a:prstGeom prst="rect">
            <a:avLst/>
          </a:prstGeom>
          <a:noFill/>
          <a:ln w="12700">
            <a:noFill/>
            <a:miter lim="800000"/>
            <a:headEnd type="none" w="sm" len="sm"/>
            <a:tailEnd type="none" w="sm" len="sm"/>
          </a:ln>
          <a:effectLst/>
        </p:spPr>
        <p:txBody>
          <a:bodyPr wrap="none">
            <a:spAutoFit/>
          </a:bodyPr>
          <a:lstStyle/>
          <a:p>
            <a:r>
              <a:rPr lang="en-US"/>
              <a:t>www.usda.gov</a:t>
            </a:r>
          </a:p>
        </p:txBody>
      </p:sp>
      <p:sp>
        <p:nvSpPr>
          <p:cNvPr id="347143" name="Rectangle 7"/>
          <p:cNvSpPr>
            <a:spLocks noGrp="1" noChangeArrowheads="1"/>
          </p:cNvSpPr>
          <p:nvPr>
            <p:ph type="title"/>
          </p:nvPr>
        </p:nvSpPr>
        <p:spPr>
          <a:xfrm>
            <a:off x="476250" y="266700"/>
            <a:ext cx="8153400" cy="857250"/>
          </a:xfrm>
          <a:noFill/>
          <a:ln/>
        </p:spPr>
        <p:txBody>
          <a:bodyPr/>
          <a:lstStyle/>
          <a:p>
            <a:r>
              <a:rPr lang="en-US">
                <a:solidFill>
                  <a:schemeClr val="bg1"/>
                </a:solidFill>
                <a:effectLst>
                  <a:outerShdw blurRad="38100" dist="38100" dir="2700000" algn="tl">
                    <a:srgbClr val="000000"/>
                  </a:outerShdw>
                </a:effectLst>
              </a:rPr>
              <a:t>Encouraging wildlife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02" name="Picture 18" descr="E:\HORSEFUN.JPG"/>
          <p:cNvPicPr>
            <a:picLocks noChangeAspect="1" noChangeArrowheads="1"/>
          </p:cNvPicPr>
          <p:nvPr/>
        </p:nvPicPr>
        <p:blipFill>
          <a:blip r:embed="rId3"/>
          <a:srcRect/>
          <a:stretch>
            <a:fillRect/>
          </a:stretch>
        </p:blipFill>
        <p:spPr bwMode="auto">
          <a:xfrm>
            <a:off x="0" y="0"/>
            <a:ext cx="6567488" cy="6858000"/>
          </a:xfrm>
          <a:prstGeom prst="rect">
            <a:avLst/>
          </a:prstGeom>
          <a:noFill/>
        </p:spPr>
      </p:pic>
      <p:sp>
        <p:nvSpPr>
          <p:cNvPr id="118803" name="Text Box 19"/>
          <p:cNvSpPr txBox="1">
            <a:spLocks noChangeArrowheads="1"/>
          </p:cNvSpPr>
          <p:nvPr/>
        </p:nvSpPr>
        <p:spPr bwMode="auto">
          <a:xfrm>
            <a:off x="4451350" y="5380038"/>
            <a:ext cx="1470025" cy="519112"/>
          </a:xfrm>
          <a:prstGeom prst="rect">
            <a:avLst/>
          </a:prstGeom>
          <a:noFill/>
          <a:ln w="12700">
            <a:noFill/>
            <a:miter lim="800000"/>
            <a:headEnd type="none" w="sm" len="sm"/>
            <a:tailEnd type="none" w="sm" len="sm"/>
          </a:ln>
          <a:effectLst/>
        </p:spPr>
        <p:txBody>
          <a:bodyPr wrap="none">
            <a:spAutoFit/>
          </a:bodyPr>
          <a:lstStyle/>
          <a:p>
            <a:r>
              <a:rPr lang="en-US" sz="2800" b="1"/>
              <a:t>manure</a:t>
            </a:r>
          </a:p>
        </p:txBody>
      </p:sp>
      <p:sp>
        <p:nvSpPr>
          <p:cNvPr id="118805" name="Rectangle 21"/>
          <p:cNvSpPr>
            <a:spLocks noGrp="1" noChangeArrowheads="1"/>
          </p:cNvSpPr>
          <p:nvPr>
            <p:ph type="title"/>
          </p:nvPr>
        </p:nvSpPr>
        <p:spPr>
          <a:xfrm>
            <a:off x="6543675" y="628650"/>
            <a:ext cx="2847975" cy="4257675"/>
          </a:xfrm>
          <a:noFill/>
          <a:ln/>
        </p:spPr>
        <p:txBody>
          <a:bodyPr/>
          <a:lstStyle/>
          <a:p>
            <a:r>
              <a:rPr lang="en-US"/>
              <a:t>What parts of animals cause impacts?</a:t>
            </a:r>
          </a:p>
        </p:txBody>
      </p:sp>
      <p:sp>
        <p:nvSpPr>
          <p:cNvPr id="118806" name="Text Box 22"/>
          <p:cNvSpPr txBox="1">
            <a:spLocks noChangeArrowheads="1"/>
          </p:cNvSpPr>
          <p:nvPr/>
        </p:nvSpPr>
        <p:spPr bwMode="auto">
          <a:xfrm>
            <a:off x="1397000" y="4979988"/>
            <a:ext cx="1431925" cy="519112"/>
          </a:xfrm>
          <a:prstGeom prst="rect">
            <a:avLst/>
          </a:prstGeom>
          <a:solidFill>
            <a:schemeClr val="bg1"/>
          </a:solidFill>
          <a:ln w="12700">
            <a:noFill/>
            <a:miter lim="800000"/>
            <a:headEnd type="none" w="sm" len="sm"/>
            <a:tailEnd type="none" w="sm" len="sm"/>
          </a:ln>
          <a:effectLst/>
        </p:spPr>
        <p:txBody>
          <a:bodyPr wrap="none">
            <a:spAutoFit/>
          </a:bodyPr>
          <a:lstStyle/>
          <a:p>
            <a:r>
              <a:rPr lang="en-US" sz="2800" b="1"/>
              <a:t>hooves</a:t>
            </a:r>
          </a:p>
        </p:txBody>
      </p:sp>
      <p:sp>
        <p:nvSpPr>
          <p:cNvPr id="118807" name="Text Box 23"/>
          <p:cNvSpPr txBox="1">
            <a:spLocks noChangeArrowheads="1"/>
          </p:cNvSpPr>
          <p:nvPr/>
        </p:nvSpPr>
        <p:spPr bwMode="auto">
          <a:xfrm>
            <a:off x="0" y="6613525"/>
            <a:ext cx="642938" cy="244475"/>
          </a:xfrm>
          <a:prstGeom prst="rect">
            <a:avLst/>
          </a:prstGeom>
          <a:noFill/>
          <a:ln w="9525">
            <a:noFill/>
            <a:miter lim="800000"/>
            <a:headEnd/>
            <a:tailEnd/>
          </a:ln>
          <a:effectLst/>
        </p:spPr>
        <p:txBody>
          <a:bodyPr wrap="none">
            <a:spAutoFit/>
          </a:bodyPr>
          <a:lstStyle/>
          <a:p>
            <a:r>
              <a:rPr lang="en-US"/>
              <a:t>A. Miller</a:t>
            </a:r>
          </a:p>
        </p:txBody>
      </p:sp>
      <p:sp>
        <p:nvSpPr>
          <p:cNvPr id="118808" name="Text Box 24"/>
          <p:cNvSpPr txBox="1">
            <a:spLocks noChangeArrowheads="1"/>
          </p:cNvSpPr>
          <p:nvPr/>
        </p:nvSpPr>
        <p:spPr bwMode="auto">
          <a:xfrm>
            <a:off x="3651250" y="1046163"/>
            <a:ext cx="1470025" cy="519112"/>
          </a:xfrm>
          <a:prstGeom prst="rect">
            <a:avLst/>
          </a:prstGeom>
          <a:noFill/>
          <a:ln w="12700">
            <a:noFill/>
            <a:miter lim="800000"/>
            <a:headEnd type="none" w="sm" len="sm"/>
            <a:tailEnd type="none" w="sm" len="sm"/>
          </a:ln>
          <a:effectLst/>
        </p:spPr>
        <p:txBody>
          <a:bodyPr wrap="none">
            <a:spAutoFit/>
          </a:bodyPr>
          <a:lstStyle/>
          <a:p>
            <a:r>
              <a:rPr lang="en-US" sz="2800" b="1"/>
              <a:t>mouths</a:t>
            </a:r>
          </a:p>
        </p:txBody>
      </p:sp>
      <p:sp>
        <p:nvSpPr>
          <p:cNvPr id="118809" name="Text Box 25"/>
          <p:cNvSpPr txBox="1">
            <a:spLocks noChangeArrowheads="1"/>
          </p:cNvSpPr>
          <p:nvPr/>
        </p:nvSpPr>
        <p:spPr bwMode="auto">
          <a:xfrm>
            <a:off x="831850" y="2465388"/>
            <a:ext cx="1331913" cy="519112"/>
          </a:xfrm>
          <a:prstGeom prst="rect">
            <a:avLst/>
          </a:prstGeom>
          <a:solidFill>
            <a:schemeClr val="bg1"/>
          </a:solidFill>
          <a:ln w="12700">
            <a:noFill/>
            <a:miter lim="800000"/>
            <a:headEnd type="none" w="sm" len="sm"/>
            <a:tailEnd type="none" w="sm" len="sm"/>
          </a:ln>
          <a:effectLst/>
        </p:spPr>
        <p:txBody>
          <a:bodyPr wrap="none">
            <a:spAutoFit/>
          </a:bodyPr>
          <a:lstStyle/>
          <a:p>
            <a:r>
              <a:rPr lang="en-US" sz="2800" b="1"/>
              <a:t>bodies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title"/>
          </p:nvPr>
        </p:nvSpPr>
        <p:spPr/>
        <p:txBody>
          <a:bodyPr/>
          <a:lstStyle/>
          <a:p>
            <a:r>
              <a:rPr lang="en-US"/>
              <a:t>Plant selection should:</a:t>
            </a:r>
          </a:p>
        </p:txBody>
      </p:sp>
      <p:sp>
        <p:nvSpPr>
          <p:cNvPr id="315397" name="Rectangle 5"/>
          <p:cNvSpPr>
            <a:spLocks noGrp="1" noChangeArrowheads="1"/>
          </p:cNvSpPr>
          <p:nvPr>
            <p:ph type="body" idx="1"/>
          </p:nvPr>
        </p:nvSpPr>
        <p:spPr/>
        <p:txBody>
          <a:bodyPr/>
          <a:lstStyle/>
          <a:p>
            <a:pPr>
              <a:lnSpc>
                <a:spcPct val="90000"/>
              </a:lnSpc>
            </a:pPr>
            <a:r>
              <a:rPr lang="en-US" sz="2800"/>
              <a:t>Include foods and shelter plants for the wildlife you want to attract</a:t>
            </a:r>
          </a:p>
          <a:p>
            <a:pPr>
              <a:lnSpc>
                <a:spcPct val="90000"/>
              </a:lnSpc>
            </a:pPr>
            <a:r>
              <a:rPr lang="en-US" sz="2800"/>
              <a:t>Be diverse, for the most diverse wildlife</a:t>
            </a:r>
          </a:p>
          <a:p>
            <a:pPr>
              <a:lnSpc>
                <a:spcPct val="90000"/>
              </a:lnSpc>
            </a:pPr>
            <a:r>
              <a:rPr lang="en-US" sz="2800"/>
              <a:t>Be species specific, if that’s the goal</a:t>
            </a:r>
          </a:p>
          <a:p>
            <a:pPr>
              <a:lnSpc>
                <a:spcPct val="90000"/>
              </a:lnSpc>
            </a:pPr>
            <a:r>
              <a:rPr lang="en-US" sz="2800"/>
              <a:t>Mix sizes, heights and types, evergreens and deciduous</a:t>
            </a:r>
          </a:p>
          <a:p>
            <a:pPr>
              <a:lnSpc>
                <a:spcPct val="90000"/>
              </a:lnSpc>
            </a:pPr>
            <a:r>
              <a:rPr lang="en-US" sz="2800"/>
              <a:t>Incorporate native species</a:t>
            </a:r>
          </a:p>
          <a:p>
            <a:pPr>
              <a:lnSpc>
                <a:spcPct val="90000"/>
              </a:lnSpc>
            </a:pPr>
            <a:r>
              <a:rPr lang="en-US" sz="2800"/>
              <a:t>Take into account your landscape’s  needs/abilities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4" name="Rectangle 14"/>
          <p:cNvSpPr>
            <a:spLocks noGrp="1" noChangeArrowheads="1"/>
          </p:cNvSpPr>
          <p:nvPr>
            <p:ph type="title"/>
          </p:nvPr>
        </p:nvSpPr>
        <p:spPr/>
        <p:txBody>
          <a:bodyPr/>
          <a:lstStyle/>
          <a:p>
            <a:r>
              <a:rPr lang="en-US"/>
              <a:t>Water for wildlife</a:t>
            </a:r>
          </a:p>
        </p:txBody>
      </p:sp>
      <p:sp>
        <p:nvSpPr>
          <p:cNvPr id="317455" name="Rectangle 15"/>
          <p:cNvSpPr>
            <a:spLocks noGrp="1" noChangeArrowheads="1"/>
          </p:cNvSpPr>
          <p:nvPr>
            <p:ph type="body" idx="1"/>
          </p:nvPr>
        </p:nvSpPr>
        <p:spPr>
          <a:xfrm>
            <a:off x="1066800" y="2101850"/>
            <a:ext cx="4572000" cy="4114800"/>
          </a:xfrm>
        </p:spPr>
        <p:txBody>
          <a:bodyPr/>
          <a:lstStyle/>
          <a:p>
            <a:r>
              <a:rPr lang="en-US"/>
              <a:t>All life needs water, including wildlife</a:t>
            </a:r>
          </a:p>
          <a:p>
            <a:r>
              <a:rPr lang="en-US"/>
              <a:t>Wildlife can use natural or artificial sources</a:t>
            </a:r>
          </a:p>
        </p:txBody>
      </p:sp>
      <p:graphicFrame>
        <p:nvGraphicFramePr>
          <p:cNvPr id="317447" name="Object 7"/>
          <p:cNvGraphicFramePr>
            <a:graphicFrameLocks noChangeAspect="1"/>
          </p:cNvGraphicFramePr>
          <p:nvPr/>
        </p:nvGraphicFramePr>
        <p:xfrm>
          <a:off x="5257800" y="3468688"/>
          <a:ext cx="3333750" cy="3046412"/>
        </p:xfrm>
        <a:graphic>
          <a:graphicData uri="http://schemas.openxmlformats.org/presentationml/2006/ole">
            <p:oleObj spid="_x0000_s2050" name="Bitmap Image" r:id="rId4" imgW="1828571" imgH="1219370" progId="PBrush">
              <p:embed/>
            </p:oleObj>
          </a:graphicData>
        </a:graphic>
      </p:graphicFrame>
      <p:pic>
        <p:nvPicPr>
          <p:cNvPr id="317450" name="Picture 10" descr="C:\My Documents\sare pdf grant\CalPhotos-Berkeley_files\Bison at water_files\0076.jpg"/>
          <p:cNvPicPr>
            <a:picLocks noChangeAspect="1" noChangeArrowheads="1"/>
          </p:cNvPicPr>
          <p:nvPr/>
        </p:nvPicPr>
        <p:blipFill>
          <a:blip r:embed="rId5">
            <a:lum bright="18000"/>
          </a:blip>
          <a:srcRect/>
          <a:stretch>
            <a:fillRect/>
          </a:stretch>
        </p:blipFill>
        <p:spPr bwMode="auto">
          <a:xfrm>
            <a:off x="6021388" y="755650"/>
            <a:ext cx="3122612" cy="2797175"/>
          </a:xfrm>
          <a:prstGeom prst="rect">
            <a:avLst/>
          </a:prstGeom>
          <a:noFill/>
        </p:spPr>
      </p:pic>
      <p:sp>
        <p:nvSpPr>
          <p:cNvPr id="317453" name="Text Box 13"/>
          <p:cNvSpPr txBox="1">
            <a:spLocks noChangeArrowheads="1"/>
          </p:cNvSpPr>
          <p:nvPr/>
        </p:nvSpPr>
        <p:spPr bwMode="auto">
          <a:xfrm>
            <a:off x="7315200" y="6477000"/>
            <a:ext cx="1271588" cy="244475"/>
          </a:xfrm>
          <a:prstGeom prst="rect">
            <a:avLst/>
          </a:prstGeom>
          <a:noFill/>
          <a:ln w="12700">
            <a:noFill/>
            <a:miter lim="800000"/>
            <a:headEnd type="none" w="sm" len="sm"/>
            <a:tailEnd type="none" w="sm" len="sm"/>
          </a:ln>
          <a:effectLst/>
        </p:spPr>
        <p:txBody>
          <a:bodyPr wrap="none">
            <a:spAutoFit/>
          </a:bodyPr>
          <a:lstStyle/>
          <a:p>
            <a:r>
              <a:rPr lang="en-US"/>
              <a:t>dlp.cs.berkeley.edu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8" name="Rectangle 10"/>
          <p:cNvSpPr>
            <a:spLocks noGrp="1" noChangeArrowheads="1"/>
          </p:cNvSpPr>
          <p:nvPr>
            <p:ph type="title"/>
          </p:nvPr>
        </p:nvSpPr>
        <p:spPr/>
        <p:txBody>
          <a:bodyPr/>
          <a:lstStyle/>
          <a:p>
            <a:r>
              <a:rPr lang="en-US"/>
              <a:t>Natural water sources</a:t>
            </a:r>
          </a:p>
        </p:txBody>
      </p:sp>
      <p:sp>
        <p:nvSpPr>
          <p:cNvPr id="319499" name="Rectangle 11"/>
          <p:cNvSpPr>
            <a:spLocks noGrp="1" noChangeArrowheads="1"/>
          </p:cNvSpPr>
          <p:nvPr>
            <p:ph type="body" idx="1"/>
          </p:nvPr>
        </p:nvSpPr>
        <p:spPr>
          <a:xfrm>
            <a:off x="1066800" y="2101850"/>
            <a:ext cx="4724400" cy="4114800"/>
          </a:xfrm>
        </p:spPr>
        <p:txBody>
          <a:bodyPr/>
          <a:lstStyle/>
          <a:p>
            <a:pPr>
              <a:lnSpc>
                <a:spcPct val="90000"/>
              </a:lnSpc>
              <a:buFont typeface="Wingdings" pitchFamily="2" charset="2"/>
              <a:buNone/>
            </a:pPr>
            <a:r>
              <a:rPr lang="en-US" sz="2800"/>
              <a:t>	Should have:</a:t>
            </a:r>
          </a:p>
          <a:p>
            <a:pPr>
              <a:lnSpc>
                <a:spcPct val="90000"/>
              </a:lnSpc>
            </a:pPr>
            <a:r>
              <a:rPr lang="en-US" sz="2800"/>
              <a:t>Plants along edges to provide stability</a:t>
            </a:r>
          </a:p>
          <a:p>
            <a:pPr>
              <a:lnSpc>
                <a:spcPct val="90000"/>
              </a:lnSpc>
            </a:pPr>
            <a:r>
              <a:rPr lang="en-US" sz="2800"/>
              <a:t>Buffer areas of taller plants to provide cover for animals</a:t>
            </a:r>
          </a:p>
          <a:p>
            <a:pPr>
              <a:lnSpc>
                <a:spcPct val="90000"/>
              </a:lnSpc>
            </a:pPr>
            <a:r>
              <a:rPr lang="en-US" sz="2800"/>
              <a:t>A variety of plants, giving wildlife a variety of habitats </a:t>
            </a:r>
          </a:p>
        </p:txBody>
      </p:sp>
      <p:sp>
        <p:nvSpPr>
          <p:cNvPr id="319492" name="Text Box 4"/>
          <p:cNvSpPr txBox="1">
            <a:spLocks noChangeArrowheads="1"/>
          </p:cNvSpPr>
          <p:nvPr/>
        </p:nvSpPr>
        <p:spPr bwMode="auto">
          <a:xfrm>
            <a:off x="7162800" y="2895600"/>
            <a:ext cx="1600200" cy="457200"/>
          </a:xfrm>
          <a:prstGeom prst="rect">
            <a:avLst/>
          </a:prstGeom>
          <a:noFill/>
          <a:ln w="12700">
            <a:noFill/>
            <a:miter lim="800000"/>
            <a:headEnd type="none" w="sm" len="sm"/>
            <a:tailEnd type="none" w="sm" len="sm"/>
          </a:ln>
          <a:effectLst/>
        </p:spPr>
        <p:txBody>
          <a:bodyPr>
            <a:spAutoFit/>
          </a:bodyPr>
          <a:lstStyle/>
          <a:p>
            <a:pPr>
              <a:spcBef>
                <a:spcPct val="50000"/>
              </a:spcBef>
            </a:pPr>
            <a:endParaRPr lang="en-US" sz="2400">
              <a:latin typeface="Times New Roman" pitchFamily="18" charset="0"/>
            </a:endParaRPr>
          </a:p>
        </p:txBody>
      </p:sp>
      <p:pic>
        <p:nvPicPr>
          <p:cNvPr id="319493" name="Picture 5"/>
          <p:cNvPicPr>
            <a:picLocks noChangeAspect="1" noChangeArrowheads="1"/>
          </p:cNvPicPr>
          <p:nvPr/>
        </p:nvPicPr>
        <p:blipFill>
          <a:blip r:embed="rId3"/>
          <a:srcRect/>
          <a:stretch>
            <a:fillRect/>
          </a:stretch>
        </p:blipFill>
        <p:spPr bwMode="auto">
          <a:xfrm>
            <a:off x="5649913" y="2509838"/>
            <a:ext cx="3132137" cy="3419475"/>
          </a:xfrm>
          <a:prstGeom prst="rect">
            <a:avLst/>
          </a:prstGeom>
          <a:noFill/>
          <a:ln w="12700">
            <a:noFill/>
            <a:miter lim="800000"/>
            <a:headEnd type="none" w="sm" len="sm"/>
            <a:tailEnd type="none" w="sm" len="sm"/>
          </a:ln>
          <a:effectLst/>
        </p:spPr>
      </p:pic>
      <p:sp>
        <p:nvSpPr>
          <p:cNvPr id="319494" name="Rectangle 6"/>
          <p:cNvSpPr>
            <a:spLocks noChangeArrowheads="1"/>
          </p:cNvSpPr>
          <p:nvPr/>
        </p:nvSpPr>
        <p:spPr bwMode="auto">
          <a:xfrm>
            <a:off x="7466013" y="5953125"/>
            <a:ext cx="1409700" cy="244475"/>
          </a:xfrm>
          <a:prstGeom prst="rect">
            <a:avLst/>
          </a:prstGeom>
          <a:noFill/>
          <a:ln w="12700">
            <a:noFill/>
            <a:miter lim="800000"/>
            <a:headEnd type="none" w="sm" len="sm"/>
            <a:tailEnd type="none" w="sm" len="sm"/>
          </a:ln>
          <a:effectLst/>
        </p:spPr>
        <p:txBody>
          <a:bodyPr>
            <a:spAutoFit/>
          </a:bodyPr>
          <a:lstStyle/>
          <a:p>
            <a:r>
              <a:rPr kumimoji="1" lang="en-US"/>
              <a:t>birdsofoklahoma.net</a:t>
            </a:r>
          </a:p>
        </p:txBody>
      </p:sp>
      <p:sp>
        <p:nvSpPr>
          <p:cNvPr id="319495" name="Rectangle 7"/>
          <p:cNvSpPr>
            <a:spLocks noChangeArrowheads="1"/>
          </p:cNvSpPr>
          <p:nvPr/>
        </p:nvSpPr>
        <p:spPr bwMode="auto">
          <a:xfrm>
            <a:off x="0" y="3567113"/>
            <a:ext cx="9144000" cy="0"/>
          </a:xfrm>
          <a:prstGeom prst="rect">
            <a:avLst/>
          </a:prstGeom>
          <a:noFill/>
          <a:ln w="12700">
            <a:noFill/>
            <a:miter lim="800000"/>
            <a:headEnd type="none" w="sm" len="sm"/>
            <a:tailEnd type="none" w="sm" len="sm"/>
          </a:ln>
          <a:effectLst/>
        </p:spPr>
        <p:txBody>
          <a:bodyPr>
            <a:spAutoFit/>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7" name="Rectangle 13"/>
          <p:cNvSpPr>
            <a:spLocks noGrp="1" noChangeArrowheads="1"/>
          </p:cNvSpPr>
          <p:nvPr>
            <p:ph type="title"/>
          </p:nvPr>
        </p:nvSpPr>
        <p:spPr/>
        <p:txBody>
          <a:bodyPr/>
          <a:lstStyle/>
          <a:p>
            <a:r>
              <a:rPr lang="en-US"/>
              <a:t>Artificial ponds or water holes</a:t>
            </a:r>
          </a:p>
        </p:txBody>
      </p:sp>
      <p:sp>
        <p:nvSpPr>
          <p:cNvPr id="405518" name="Rectangle 14"/>
          <p:cNvSpPr>
            <a:spLocks noGrp="1" noChangeArrowheads="1"/>
          </p:cNvSpPr>
          <p:nvPr>
            <p:ph type="body" sz="half" idx="1"/>
          </p:nvPr>
        </p:nvSpPr>
        <p:spPr>
          <a:xfrm>
            <a:off x="1225550" y="2101850"/>
            <a:ext cx="4095750" cy="4756150"/>
          </a:xfrm>
        </p:spPr>
        <p:txBody>
          <a:bodyPr/>
          <a:lstStyle/>
          <a:p>
            <a:pPr>
              <a:lnSpc>
                <a:spcPct val="90000"/>
              </a:lnSpc>
              <a:buFont typeface="Wingdings" pitchFamily="2" charset="2"/>
              <a:buNone/>
            </a:pPr>
            <a:r>
              <a:rPr lang="en-US" sz="2800"/>
              <a:t>	Should provide:</a:t>
            </a:r>
          </a:p>
          <a:p>
            <a:pPr>
              <a:lnSpc>
                <a:spcPct val="90000"/>
              </a:lnSpc>
            </a:pPr>
            <a:r>
              <a:rPr lang="en-US" sz="2800"/>
              <a:t>Both shallow and deep areas</a:t>
            </a:r>
          </a:p>
          <a:p>
            <a:pPr>
              <a:lnSpc>
                <a:spcPct val="90000"/>
              </a:lnSpc>
            </a:pPr>
            <a:r>
              <a:rPr lang="en-US" sz="2800"/>
              <a:t>Rocks along the edges</a:t>
            </a:r>
          </a:p>
          <a:p>
            <a:pPr>
              <a:lnSpc>
                <a:spcPct val="90000"/>
              </a:lnSpc>
            </a:pPr>
            <a:r>
              <a:rPr lang="en-US" sz="2800"/>
              <a:t>Plants along edges to provide stability</a:t>
            </a:r>
          </a:p>
          <a:p>
            <a:pPr>
              <a:lnSpc>
                <a:spcPct val="90000"/>
              </a:lnSpc>
            </a:pPr>
            <a:r>
              <a:rPr lang="en-US" sz="2800"/>
              <a:t>Buffer areas of taller plants to provide cover for animals</a:t>
            </a:r>
          </a:p>
        </p:txBody>
      </p:sp>
      <p:pic>
        <p:nvPicPr>
          <p:cNvPr id="405519" name="Picture 15"/>
          <p:cNvPicPr>
            <a:picLocks noGrp="1" noChangeAspect="1" noChangeArrowheads="1"/>
          </p:cNvPicPr>
          <p:nvPr>
            <p:ph sz="half" idx="2"/>
          </p:nvPr>
        </p:nvPicPr>
        <p:blipFill>
          <a:blip r:embed="rId3"/>
          <a:srcRect/>
          <a:stretch>
            <a:fillRect/>
          </a:stretch>
        </p:blipFill>
        <p:spPr>
          <a:xfrm>
            <a:off x="5289550" y="2254250"/>
            <a:ext cx="3492500" cy="3771900"/>
          </a:xfrm>
        </p:spPr>
      </p:pic>
      <p:sp>
        <p:nvSpPr>
          <p:cNvPr id="405516" name="Text Box 12"/>
          <p:cNvSpPr txBox="1">
            <a:spLocks noChangeArrowheads="1"/>
          </p:cNvSpPr>
          <p:nvPr/>
        </p:nvSpPr>
        <p:spPr bwMode="auto">
          <a:xfrm>
            <a:off x="7385050" y="5995988"/>
            <a:ext cx="1338263"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92" name="Picture 8" descr="C:\My Documents\sare pdf grant\farmphoto\drinking trough.jpg"/>
          <p:cNvPicPr>
            <a:picLocks noChangeAspect="1" noChangeArrowheads="1"/>
          </p:cNvPicPr>
          <p:nvPr/>
        </p:nvPicPr>
        <p:blipFill>
          <a:blip r:embed="rId3"/>
          <a:srcRect/>
          <a:stretch>
            <a:fillRect/>
          </a:stretch>
        </p:blipFill>
        <p:spPr bwMode="auto">
          <a:xfrm>
            <a:off x="3324225" y="4395788"/>
            <a:ext cx="4029075" cy="2462212"/>
          </a:xfrm>
          <a:prstGeom prst="rect">
            <a:avLst/>
          </a:prstGeom>
          <a:noFill/>
        </p:spPr>
      </p:pic>
      <p:sp>
        <p:nvSpPr>
          <p:cNvPr id="349193" name="Rectangle 9"/>
          <p:cNvSpPr>
            <a:spLocks noGrp="1" noChangeArrowheads="1"/>
          </p:cNvSpPr>
          <p:nvPr>
            <p:ph type="title"/>
          </p:nvPr>
        </p:nvSpPr>
        <p:spPr/>
        <p:txBody>
          <a:bodyPr/>
          <a:lstStyle/>
          <a:p>
            <a:r>
              <a:rPr lang="en-US"/>
              <a:t>Artificial water sources</a:t>
            </a:r>
          </a:p>
        </p:txBody>
      </p:sp>
      <p:sp>
        <p:nvSpPr>
          <p:cNvPr id="349194" name="Rectangle 10"/>
          <p:cNvSpPr>
            <a:spLocks noGrp="1" noChangeArrowheads="1"/>
          </p:cNvSpPr>
          <p:nvPr>
            <p:ph type="body" idx="1"/>
          </p:nvPr>
        </p:nvSpPr>
        <p:spPr>
          <a:xfrm>
            <a:off x="1066800" y="2016125"/>
            <a:ext cx="7772400" cy="4200525"/>
          </a:xfrm>
        </p:spPr>
        <p:txBody>
          <a:bodyPr/>
          <a:lstStyle/>
          <a:p>
            <a:r>
              <a:rPr lang="en-US" sz="2800"/>
              <a:t>Troughs, tanks, etc should have ramps to aid small animals and birds that might otherwise drown</a:t>
            </a:r>
          </a:p>
          <a:p>
            <a:r>
              <a:rPr lang="en-US" sz="2800"/>
              <a:t>On demand water sources for livestock should be routinely checked for problems</a:t>
            </a:r>
          </a:p>
        </p:txBody>
      </p:sp>
      <p:sp>
        <p:nvSpPr>
          <p:cNvPr id="349190" name="Text Box 6"/>
          <p:cNvSpPr txBox="1">
            <a:spLocks noChangeArrowheads="1"/>
          </p:cNvSpPr>
          <p:nvPr/>
        </p:nvSpPr>
        <p:spPr bwMode="auto">
          <a:xfrm>
            <a:off x="5999163" y="6613525"/>
            <a:ext cx="1338262"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5" name="Rectangle 11"/>
          <p:cNvSpPr>
            <a:spLocks noGrp="1" noChangeArrowheads="1"/>
          </p:cNvSpPr>
          <p:nvPr>
            <p:ph type="title"/>
          </p:nvPr>
        </p:nvSpPr>
        <p:spPr/>
        <p:txBody>
          <a:bodyPr/>
          <a:lstStyle/>
          <a:p>
            <a:r>
              <a:rPr lang="en-US"/>
              <a:t>Shelter/nesting habitat</a:t>
            </a:r>
          </a:p>
        </p:txBody>
      </p:sp>
      <p:sp>
        <p:nvSpPr>
          <p:cNvPr id="313356" name="Rectangle 12"/>
          <p:cNvSpPr>
            <a:spLocks noGrp="1" noChangeArrowheads="1"/>
          </p:cNvSpPr>
          <p:nvPr>
            <p:ph type="body" idx="1"/>
          </p:nvPr>
        </p:nvSpPr>
        <p:spPr>
          <a:xfrm>
            <a:off x="1123950" y="1987550"/>
            <a:ext cx="5029200" cy="4870450"/>
          </a:xfrm>
        </p:spPr>
        <p:txBody>
          <a:bodyPr/>
          <a:lstStyle/>
          <a:p>
            <a:r>
              <a:rPr lang="en-US" sz="2800"/>
              <a:t>Provides shade, cover for nests, and safety from predators. Examples:</a:t>
            </a:r>
          </a:p>
          <a:p>
            <a:pPr lvl="1"/>
            <a:r>
              <a:rPr lang="en-US" sz="2400"/>
              <a:t>Grasses, shrubs for small animals and birds</a:t>
            </a:r>
          </a:p>
          <a:p>
            <a:pPr lvl="1"/>
            <a:r>
              <a:rPr lang="en-US" sz="2400"/>
              <a:t>Evergreen trees for year-round protection</a:t>
            </a:r>
          </a:p>
          <a:p>
            <a:pPr lvl="1"/>
            <a:r>
              <a:rPr lang="en-US" sz="2400"/>
              <a:t>Snags for certain birds and small animals</a:t>
            </a:r>
          </a:p>
        </p:txBody>
      </p:sp>
      <p:pic>
        <p:nvPicPr>
          <p:cNvPr id="313348" name="Picture 4" descr="C:\My Documents\sare pdf grant\farmphoto\pasture or field against trees.jpg"/>
          <p:cNvPicPr>
            <a:picLocks noChangeAspect="1" noChangeArrowheads="1"/>
          </p:cNvPicPr>
          <p:nvPr/>
        </p:nvPicPr>
        <p:blipFill>
          <a:blip r:embed="rId3"/>
          <a:srcRect/>
          <a:stretch>
            <a:fillRect/>
          </a:stretch>
        </p:blipFill>
        <p:spPr bwMode="auto">
          <a:xfrm>
            <a:off x="6234113" y="2574925"/>
            <a:ext cx="2643187" cy="1711325"/>
          </a:xfrm>
          <a:prstGeom prst="rect">
            <a:avLst/>
          </a:prstGeom>
          <a:noFill/>
        </p:spPr>
      </p:pic>
      <p:pic>
        <p:nvPicPr>
          <p:cNvPr id="313349" name="Picture 5" descr="C:\My Documents\sare pdf grant\CalPhotos-Berkeley_files\Lincoln's Sparrow Nest_files\0019.jpg"/>
          <p:cNvPicPr>
            <a:picLocks noChangeAspect="1" noChangeArrowheads="1"/>
          </p:cNvPicPr>
          <p:nvPr/>
        </p:nvPicPr>
        <p:blipFill>
          <a:blip r:embed="rId4"/>
          <a:srcRect/>
          <a:stretch>
            <a:fillRect/>
          </a:stretch>
        </p:blipFill>
        <p:spPr bwMode="auto">
          <a:xfrm>
            <a:off x="5784850" y="4719638"/>
            <a:ext cx="3359150" cy="2138362"/>
          </a:xfrm>
          <a:prstGeom prst="rect">
            <a:avLst/>
          </a:prstGeom>
          <a:noFill/>
        </p:spPr>
      </p:pic>
      <p:sp>
        <p:nvSpPr>
          <p:cNvPr id="313350" name="Text Box 6"/>
          <p:cNvSpPr txBox="1">
            <a:spLocks noChangeArrowheads="1"/>
          </p:cNvSpPr>
          <p:nvPr/>
        </p:nvSpPr>
        <p:spPr bwMode="auto">
          <a:xfrm>
            <a:off x="5737225" y="6618288"/>
            <a:ext cx="1271588" cy="244475"/>
          </a:xfrm>
          <a:prstGeom prst="rect">
            <a:avLst/>
          </a:prstGeom>
          <a:noFill/>
          <a:ln w="12700">
            <a:noFill/>
            <a:miter lim="800000"/>
            <a:headEnd type="none" w="sm" len="sm"/>
            <a:tailEnd type="none" w="sm" len="sm"/>
          </a:ln>
          <a:effectLst/>
        </p:spPr>
        <p:txBody>
          <a:bodyPr wrap="none">
            <a:spAutoFit/>
          </a:bodyPr>
          <a:lstStyle/>
          <a:p>
            <a:r>
              <a:rPr lang="en-US">
                <a:solidFill>
                  <a:srgbClr val="B2B2B2"/>
                </a:solidFill>
              </a:rPr>
              <a:t>dlp.cs.berkeley.edu</a:t>
            </a:r>
          </a:p>
        </p:txBody>
      </p:sp>
      <p:sp>
        <p:nvSpPr>
          <p:cNvPr id="313354" name="Text Box 10"/>
          <p:cNvSpPr txBox="1">
            <a:spLocks noChangeArrowheads="1"/>
          </p:cNvSpPr>
          <p:nvPr/>
        </p:nvSpPr>
        <p:spPr bwMode="auto">
          <a:xfrm>
            <a:off x="7632700" y="4316413"/>
            <a:ext cx="1338263"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4" name="Rectangle 6"/>
          <p:cNvSpPr>
            <a:spLocks noGrp="1" noChangeArrowheads="1"/>
          </p:cNvSpPr>
          <p:nvPr>
            <p:ph type="title"/>
          </p:nvPr>
        </p:nvSpPr>
        <p:spPr/>
        <p:txBody>
          <a:bodyPr/>
          <a:lstStyle/>
          <a:p>
            <a:r>
              <a:rPr lang="en-US"/>
              <a:t>For birds</a:t>
            </a:r>
          </a:p>
        </p:txBody>
      </p:sp>
      <p:sp>
        <p:nvSpPr>
          <p:cNvPr id="314375" name="Rectangle 7"/>
          <p:cNvSpPr>
            <a:spLocks noGrp="1" noChangeArrowheads="1"/>
          </p:cNvSpPr>
          <p:nvPr>
            <p:ph type="body" idx="1"/>
          </p:nvPr>
        </p:nvSpPr>
        <p:spPr>
          <a:xfrm>
            <a:off x="1066800" y="2101850"/>
            <a:ext cx="4400550" cy="4114800"/>
          </a:xfrm>
        </p:spPr>
        <p:txBody>
          <a:bodyPr/>
          <a:lstStyle/>
          <a:p>
            <a:r>
              <a:rPr lang="en-US"/>
              <a:t>Need combination of shrubs, trees, and grasses</a:t>
            </a:r>
          </a:p>
          <a:p>
            <a:r>
              <a:rPr lang="en-US"/>
              <a:t>Leave occasional downed and standing snags for nests and perches</a:t>
            </a:r>
          </a:p>
        </p:txBody>
      </p:sp>
      <p:pic>
        <p:nvPicPr>
          <p:cNvPr id="314372" name="Picture 4" descr="C:\My Documents\sare pdf grant\CalPhotos-Berkeley_files\Bohemian Waxwing_files\0100.jpg"/>
          <p:cNvPicPr>
            <a:picLocks noChangeAspect="1" noChangeArrowheads="1"/>
          </p:cNvPicPr>
          <p:nvPr/>
        </p:nvPicPr>
        <p:blipFill>
          <a:blip r:embed="rId3"/>
          <a:srcRect/>
          <a:stretch>
            <a:fillRect/>
          </a:stretch>
        </p:blipFill>
        <p:spPr bwMode="auto">
          <a:xfrm>
            <a:off x="5295900" y="1047750"/>
            <a:ext cx="3600450" cy="4800600"/>
          </a:xfrm>
          <a:prstGeom prst="rect">
            <a:avLst/>
          </a:prstGeom>
          <a:noFill/>
        </p:spPr>
      </p:pic>
      <p:sp>
        <p:nvSpPr>
          <p:cNvPr id="314373" name="Text Box 5"/>
          <p:cNvSpPr txBox="1">
            <a:spLocks noChangeArrowheads="1"/>
          </p:cNvSpPr>
          <p:nvPr/>
        </p:nvSpPr>
        <p:spPr bwMode="auto">
          <a:xfrm>
            <a:off x="7580313" y="5827713"/>
            <a:ext cx="1271587" cy="244475"/>
          </a:xfrm>
          <a:prstGeom prst="rect">
            <a:avLst/>
          </a:prstGeom>
          <a:noFill/>
          <a:ln w="12700">
            <a:noFill/>
            <a:miter lim="800000"/>
            <a:headEnd type="none" w="sm" len="sm"/>
            <a:tailEnd type="none" w="sm" len="sm"/>
          </a:ln>
          <a:effectLst/>
        </p:spPr>
        <p:txBody>
          <a:bodyPr wrap="none">
            <a:spAutoFit/>
          </a:bodyPr>
          <a:lstStyle/>
          <a:p>
            <a:r>
              <a:rPr lang="en-US"/>
              <a:t>dlp.cs.berkeley.edu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7" name="Rectangle 7"/>
          <p:cNvSpPr>
            <a:spLocks noGrp="1" noChangeArrowheads="1"/>
          </p:cNvSpPr>
          <p:nvPr>
            <p:ph type="title"/>
          </p:nvPr>
        </p:nvSpPr>
        <p:spPr/>
        <p:txBody>
          <a:bodyPr/>
          <a:lstStyle/>
          <a:p>
            <a:r>
              <a:rPr lang="en-US" sz="3600"/>
              <a:t>Avoiding impacts to wildlife requires</a:t>
            </a:r>
            <a:r>
              <a:rPr lang="en-US"/>
              <a:t> </a:t>
            </a:r>
          </a:p>
        </p:txBody>
      </p:sp>
      <p:sp>
        <p:nvSpPr>
          <p:cNvPr id="174088" name="Rectangle 8"/>
          <p:cNvSpPr>
            <a:spLocks noGrp="1" noChangeArrowheads="1"/>
          </p:cNvSpPr>
          <p:nvPr>
            <p:ph type="body" idx="1"/>
          </p:nvPr>
        </p:nvSpPr>
        <p:spPr>
          <a:xfrm>
            <a:off x="1066800" y="2101850"/>
            <a:ext cx="4362450" cy="4114800"/>
          </a:xfrm>
        </p:spPr>
        <p:txBody>
          <a:bodyPr/>
          <a:lstStyle/>
          <a:p>
            <a:r>
              <a:rPr lang="en-US"/>
              <a:t>Pasture/Landscape management </a:t>
            </a:r>
          </a:p>
          <a:p>
            <a:r>
              <a:rPr lang="en-US"/>
              <a:t>Appropriate fencing</a:t>
            </a:r>
          </a:p>
          <a:p>
            <a:r>
              <a:rPr lang="en-US"/>
              <a:t>Pet management</a:t>
            </a:r>
          </a:p>
          <a:p>
            <a:r>
              <a:rPr lang="en-US"/>
              <a:t>Livestock management</a:t>
            </a:r>
          </a:p>
        </p:txBody>
      </p:sp>
      <p:pic>
        <p:nvPicPr>
          <p:cNvPr id="174084" name="Picture 4"/>
          <p:cNvPicPr>
            <a:picLocks noChangeAspect="1" noChangeArrowheads="1"/>
          </p:cNvPicPr>
          <p:nvPr/>
        </p:nvPicPr>
        <p:blipFill>
          <a:blip r:embed="rId3"/>
          <a:srcRect/>
          <a:stretch>
            <a:fillRect/>
          </a:stretch>
        </p:blipFill>
        <p:spPr bwMode="auto">
          <a:xfrm>
            <a:off x="5586413" y="2081213"/>
            <a:ext cx="3209925" cy="4295775"/>
          </a:xfrm>
          <a:prstGeom prst="rect">
            <a:avLst/>
          </a:prstGeom>
          <a:noFill/>
          <a:ln w="12700">
            <a:noFill/>
            <a:miter lim="800000"/>
            <a:headEnd type="none" w="sm" len="sm"/>
            <a:tailEnd type="none" w="sm" len="sm"/>
          </a:ln>
          <a:effectLst/>
        </p:spPr>
      </p:pic>
      <p:sp>
        <p:nvSpPr>
          <p:cNvPr id="174085" name="Rectangle 5"/>
          <p:cNvSpPr>
            <a:spLocks noChangeArrowheads="1"/>
          </p:cNvSpPr>
          <p:nvPr/>
        </p:nvSpPr>
        <p:spPr bwMode="auto">
          <a:xfrm>
            <a:off x="7412038" y="6388100"/>
            <a:ext cx="1485900" cy="244475"/>
          </a:xfrm>
          <a:prstGeom prst="rect">
            <a:avLst/>
          </a:prstGeom>
          <a:noFill/>
          <a:ln w="12700">
            <a:noFill/>
            <a:miter lim="800000"/>
            <a:headEnd type="none" w="sm" len="sm"/>
            <a:tailEnd type="none" w="sm" len="sm"/>
          </a:ln>
          <a:effectLst/>
        </p:spPr>
        <p:txBody>
          <a:bodyPr>
            <a:spAutoFit/>
          </a:bodyPr>
          <a:lstStyle/>
          <a:p>
            <a:r>
              <a:rPr kumimoji="1" lang="en-US"/>
              <a:t>birdsofoklahoma.net</a:t>
            </a:r>
          </a:p>
        </p:txBody>
      </p:sp>
      <p:sp>
        <p:nvSpPr>
          <p:cNvPr id="174086" name="Rectangle 6"/>
          <p:cNvSpPr>
            <a:spLocks noChangeArrowheads="1"/>
          </p:cNvSpPr>
          <p:nvPr/>
        </p:nvSpPr>
        <p:spPr bwMode="auto">
          <a:xfrm>
            <a:off x="0" y="3567113"/>
            <a:ext cx="9144000" cy="0"/>
          </a:xfrm>
          <a:prstGeom prst="rect">
            <a:avLst/>
          </a:prstGeom>
          <a:noFill/>
          <a:ln w="12700">
            <a:noFill/>
            <a:miter lim="800000"/>
            <a:headEnd type="none" w="sm" len="sm"/>
            <a:tailEnd type="none" w="sm" len="sm"/>
          </a:ln>
          <a:effectLst/>
        </p:spPr>
        <p:txBody>
          <a:bodyPr>
            <a:spAutoFit/>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a:xfrm>
            <a:off x="514350" y="1066800"/>
            <a:ext cx="8629650" cy="857250"/>
          </a:xfrm>
        </p:spPr>
        <p:txBody>
          <a:bodyPr>
            <a:normAutofit fontScale="90000"/>
          </a:bodyPr>
          <a:lstStyle/>
          <a:p>
            <a:pPr>
              <a:lnSpc>
                <a:spcPct val="90000"/>
              </a:lnSpc>
            </a:pPr>
            <a:r>
              <a:rPr lang="en-US" sz="3600"/>
              <a:t>Pasture/landscape management to encourage wildlife</a:t>
            </a:r>
            <a:r>
              <a:rPr lang="en-US"/>
              <a:t> </a:t>
            </a:r>
          </a:p>
        </p:txBody>
      </p:sp>
      <p:sp>
        <p:nvSpPr>
          <p:cNvPr id="316421" name="Rectangle 5"/>
          <p:cNvSpPr>
            <a:spLocks noGrp="1" noChangeArrowheads="1"/>
          </p:cNvSpPr>
          <p:nvPr>
            <p:ph type="body" idx="1"/>
          </p:nvPr>
        </p:nvSpPr>
        <p:spPr/>
        <p:txBody>
          <a:bodyPr/>
          <a:lstStyle/>
          <a:p>
            <a:r>
              <a:rPr lang="en-US"/>
              <a:t>Keep wildlife needs in mind</a:t>
            </a:r>
          </a:p>
          <a:p>
            <a:pPr lvl="1"/>
            <a:r>
              <a:rPr lang="en-US"/>
              <a:t>Allow access to water</a:t>
            </a:r>
          </a:p>
          <a:p>
            <a:pPr lvl="1"/>
            <a:r>
              <a:rPr lang="en-US"/>
              <a:t>Avoid early season mowing and chemical weed control in tall grass</a:t>
            </a:r>
          </a:p>
          <a:p>
            <a:pPr lvl="1"/>
            <a:r>
              <a:rPr lang="en-US"/>
              <a:t>Control noxious weeds </a:t>
            </a:r>
          </a:p>
          <a:p>
            <a:pPr lvl="1"/>
            <a:r>
              <a:rPr lang="en-US"/>
              <a:t>Keep corridors of habitat </a:t>
            </a:r>
          </a:p>
          <a:p>
            <a:pPr lvl="1"/>
            <a:r>
              <a:rPr lang="en-US"/>
              <a:t>Manage fuels to reduce fire hazards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Rectangle 4"/>
          <p:cNvSpPr>
            <a:spLocks noGrp="1" noChangeArrowheads="1"/>
          </p:cNvSpPr>
          <p:nvPr>
            <p:ph type="title"/>
          </p:nvPr>
        </p:nvSpPr>
        <p:spPr>
          <a:xfrm>
            <a:off x="514350" y="1123950"/>
            <a:ext cx="8629650" cy="857250"/>
          </a:xfrm>
        </p:spPr>
        <p:txBody>
          <a:bodyPr/>
          <a:lstStyle/>
          <a:p>
            <a:r>
              <a:rPr lang="en-US" sz="3600"/>
              <a:t>Fencing considerations to encourage wildlife</a:t>
            </a:r>
          </a:p>
        </p:txBody>
      </p:sp>
      <p:sp>
        <p:nvSpPr>
          <p:cNvPr id="287749" name="Rectangle 5"/>
          <p:cNvSpPr>
            <a:spLocks noGrp="1" noChangeArrowheads="1"/>
          </p:cNvSpPr>
          <p:nvPr>
            <p:ph type="body" idx="1"/>
          </p:nvPr>
        </p:nvSpPr>
        <p:spPr>
          <a:xfrm>
            <a:off x="1066800" y="2520950"/>
            <a:ext cx="6596063" cy="3695700"/>
          </a:xfrm>
        </p:spPr>
        <p:txBody>
          <a:bodyPr/>
          <a:lstStyle/>
          <a:p>
            <a:r>
              <a:rPr lang="en-US"/>
              <a:t>Type and species of wildlife</a:t>
            </a:r>
          </a:p>
          <a:p>
            <a:r>
              <a:rPr lang="en-US"/>
              <a:t>Continual or seasonal access needs</a:t>
            </a:r>
          </a:p>
          <a:p>
            <a:r>
              <a:rPr lang="en-US"/>
              <a:t>Localized or full access</a:t>
            </a: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5" name="Rectangle 7"/>
          <p:cNvSpPr>
            <a:spLocks noGrp="1" noChangeArrowheads="1"/>
          </p:cNvSpPr>
          <p:nvPr>
            <p:ph type="title"/>
          </p:nvPr>
        </p:nvSpPr>
        <p:spPr/>
        <p:txBody>
          <a:bodyPr/>
          <a:lstStyle/>
          <a:p>
            <a:r>
              <a:rPr lang="en-US"/>
              <a:t>Impacts from hooves</a:t>
            </a:r>
          </a:p>
        </p:txBody>
      </p:sp>
      <p:sp>
        <p:nvSpPr>
          <p:cNvPr id="145416" name="Rectangle 8"/>
          <p:cNvSpPr>
            <a:spLocks noGrp="1" noChangeArrowheads="1"/>
          </p:cNvSpPr>
          <p:nvPr>
            <p:ph type="body" idx="1"/>
          </p:nvPr>
        </p:nvSpPr>
        <p:spPr>
          <a:xfrm>
            <a:off x="1066800" y="2101850"/>
            <a:ext cx="3981450" cy="4114800"/>
          </a:xfrm>
        </p:spPr>
        <p:txBody>
          <a:bodyPr/>
          <a:lstStyle/>
          <a:p>
            <a:r>
              <a:rPr lang="en-US" sz="2800"/>
              <a:t>On pastures</a:t>
            </a:r>
          </a:p>
          <a:p>
            <a:pPr lvl="1"/>
            <a:r>
              <a:rPr lang="en-US" sz="2400"/>
              <a:t>Compaction</a:t>
            </a:r>
          </a:p>
          <a:p>
            <a:pPr lvl="1"/>
            <a:r>
              <a:rPr lang="en-US" sz="2400"/>
              <a:t>Trails</a:t>
            </a:r>
          </a:p>
          <a:p>
            <a:pPr lvl="1"/>
            <a:r>
              <a:rPr lang="en-US" sz="2400"/>
              <a:t>Reduced productivity</a:t>
            </a:r>
          </a:p>
          <a:p>
            <a:r>
              <a:rPr lang="en-US" sz="2800"/>
              <a:t>On stream banks</a:t>
            </a:r>
          </a:p>
          <a:p>
            <a:pPr lvl="1"/>
            <a:r>
              <a:rPr lang="en-US" sz="2400"/>
              <a:t>Trampling</a:t>
            </a:r>
          </a:p>
          <a:p>
            <a:pPr lvl="1"/>
            <a:r>
              <a:rPr lang="en-US" sz="2400"/>
              <a:t>Erosion</a:t>
            </a:r>
          </a:p>
          <a:p>
            <a:pPr lvl="1"/>
            <a:r>
              <a:rPr lang="en-US" sz="2400"/>
              <a:t>Pollution</a:t>
            </a:r>
          </a:p>
        </p:txBody>
      </p:sp>
      <p:sp>
        <p:nvSpPr>
          <p:cNvPr id="145412" name="Text Box 4"/>
          <p:cNvSpPr txBox="1">
            <a:spLocks noChangeArrowheads="1"/>
          </p:cNvSpPr>
          <p:nvPr/>
        </p:nvSpPr>
        <p:spPr bwMode="auto">
          <a:xfrm>
            <a:off x="2895600" y="5734050"/>
            <a:ext cx="2590800" cy="762000"/>
          </a:xfrm>
          <a:prstGeom prst="rect">
            <a:avLst/>
          </a:prstGeom>
          <a:noFill/>
          <a:ln w="12700">
            <a:noFill/>
            <a:miter lim="800000"/>
            <a:headEnd type="none" w="sm" len="sm"/>
            <a:tailEnd type="none" w="sm" len="sm"/>
          </a:ln>
          <a:effectLst/>
        </p:spPr>
        <p:txBody>
          <a:bodyPr>
            <a:spAutoFit/>
          </a:bodyPr>
          <a:lstStyle/>
          <a:p>
            <a:pPr>
              <a:spcBef>
                <a:spcPct val="50000"/>
              </a:spcBef>
            </a:pPr>
            <a:endParaRPr lang="en-US" sz="4400">
              <a:solidFill>
                <a:schemeClr val="tx2"/>
              </a:solidFill>
              <a:effectLst>
                <a:outerShdw blurRad="38100" dist="38100" dir="2700000" algn="tl">
                  <a:srgbClr val="000000"/>
                </a:outerShdw>
              </a:effectLst>
            </a:endParaRPr>
          </a:p>
        </p:txBody>
      </p:sp>
      <p:pic>
        <p:nvPicPr>
          <p:cNvPr id="145413" name="Picture 5" descr="C:\My Documents\sare pdf grant\Mod5 Les3 Slide6 - trampled pasture.jpg"/>
          <p:cNvPicPr>
            <a:picLocks noChangeAspect="1" noChangeArrowheads="1"/>
          </p:cNvPicPr>
          <p:nvPr/>
        </p:nvPicPr>
        <p:blipFill>
          <a:blip r:embed="rId3"/>
          <a:srcRect/>
          <a:stretch>
            <a:fillRect/>
          </a:stretch>
        </p:blipFill>
        <p:spPr bwMode="auto">
          <a:xfrm>
            <a:off x="5295900" y="1989138"/>
            <a:ext cx="3848100" cy="4868862"/>
          </a:xfrm>
          <a:prstGeom prst="rect">
            <a:avLst/>
          </a:prstGeom>
          <a:noFill/>
        </p:spPr>
      </p:pic>
      <p:sp>
        <p:nvSpPr>
          <p:cNvPr id="145414" name="Text Box 6"/>
          <p:cNvSpPr txBox="1">
            <a:spLocks noChangeArrowheads="1"/>
          </p:cNvSpPr>
          <p:nvPr/>
        </p:nvSpPr>
        <p:spPr bwMode="auto">
          <a:xfrm>
            <a:off x="7981950" y="6613525"/>
            <a:ext cx="1162050" cy="244475"/>
          </a:xfrm>
          <a:prstGeom prst="rect">
            <a:avLst/>
          </a:prstGeom>
          <a:noFill/>
          <a:ln w="12700">
            <a:noFill/>
            <a:miter lim="800000"/>
            <a:headEnd type="none" w="sm" len="sm"/>
            <a:tailEnd type="none" w="sm" len="sm"/>
          </a:ln>
          <a:effectLst/>
        </p:spPr>
        <p:txBody>
          <a:bodyPr wrap="none">
            <a:spAutoFit/>
          </a:bodyPr>
          <a:lstStyle/>
          <a:p>
            <a:r>
              <a:rPr lang="en-US"/>
              <a:t>UNCE, Reno, NV</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4"/>
          <p:cNvSpPr>
            <a:spLocks noGrp="1" noChangeArrowheads="1"/>
          </p:cNvSpPr>
          <p:nvPr>
            <p:ph type="title"/>
          </p:nvPr>
        </p:nvSpPr>
        <p:spPr/>
        <p:txBody>
          <a:bodyPr/>
          <a:lstStyle/>
          <a:p>
            <a:r>
              <a:rPr lang="en-US"/>
              <a:t>Fencing to </a:t>
            </a:r>
            <a:r>
              <a:rPr lang="en-US">
                <a:solidFill>
                  <a:srgbClr val="FF0000"/>
                </a:solidFill>
              </a:rPr>
              <a:t>discourage</a:t>
            </a:r>
            <a:r>
              <a:rPr lang="en-US"/>
              <a:t> wildlife</a:t>
            </a:r>
          </a:p>
        </p:txBody>
      </p:sp>
      <p:sp>
        <p:nvSpPr>
          <p:cNvPr id="352261" name="Rectangle 5"/>
          <p:cNvSpPr>
            <a:spLocks noGrp="1" noChangeArrowheads="1"/>
          </p:cNvSpPr>
          <p:nvPr>
            <p:ph type="body" idx="1"/>
          </p:nvPr>
        </p:nvSpPr>
        <p:spPr/>
        <p:txBody>
          <a:bodyPr/>
          <a:lstStyle/>
          <a:p>
            <a:pPr>
              <a:lnSpc>
                <a:spcPct val="90000"/>
              </a:lnSpc>
            </a:pPr>
            <a:r>
              <a:rPr lang="en-US"/>
              <a:t>Type and species of wildlife</a:t>
            </a:r>
          </a:p>
          <a:p>
            <a:pPr>
              <a:lnSpc>
                <a:spcPct val="90000"/>
              </a:lnSpc>
            </a:pPr>
            <a:r>
              <a:rPr lang="en-US"/>
              <a:t>Additional purpose(s) of fencing</a:t>
            </a:r>
          </a:p>
          <a:p>
            <a:pPr>
              <a:lnSpc>
                <a:spcPct val="90000"/>
              </a:lnSpc>
            </a:pPr>
            <a:r>
              <a:rPr lang="en-US"/>
              <a:t>Type of fencing</a:t>
            </a:r>
          </a:p>
          <a:p>
            <a:pPr lvl="1">
              <a:lnSpc>
                <a:spcPct val="90000"/>
              </a:lnSpc>
            </a:pPr>
            <a:r>
              <a:rPr lang="en-US"/>
              <a:t>Net wire</a:t>
            </a:r>
          </a:p>
          <a:p>
            <a:pPr lvl="1">
              <a:lnSpc>
                <a:spcPct val="90000"/>
              </a:lnSpc>
            </a:pPr>
            <a:r>
              <a:rPr lang="en-US"/>
              <a:t>Electric</a:t>
            </a:r>
          </a:p>
          <a:p>
            <a:pPr lvl="1">
              <a:lnSpc>
                <a:spcPct val="90000"/>
              </a:lnSpc>
            </a:pPr>
            <a:r>
              <a:rPr lang="en-US"/>
              <a:t>Electric modification of existing fences</a:t>
            </a:r>
          </a:p>
          <a:p>
            <a:pPr lvl="1">
              <a:lnSpc>
                <a:spcPct val="90000"/>
              </a:lnSpc>
            </a:pPr>
            <a:r>
              <a:rPr lang="en-US"/>
              <a:t>Portable electric fences</a:t>
            </a:r>
          </a:p>
          <a:p>
            <a:pPr>
              <a:lnSpc>
                <a:spcPct val="90000"/>
              </a:lnSpc>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2" name="Rectangle 1028"/>
          <p:cNvSpPr>
            <a:spLocks noGrp="1" noChangeArrowheads="1"/>
          </p:cNvSpPr>
          <p:nvPr>
            <p:ph type="title"/>
          </p:nvPr>
        </p:nvSpPr>
        <p:spPr/>
        <p:txBody>
          <a:bodyPr/>
          <a:lstStyle/>
          <a:p>
            <a:r>
              <a:rPr lang="en-US"/>
              <a:t>Minimizing wildlife conflicts</a:t>
            </a:r>
          </a:p>
        </p:txBody>
      </p:sp>
      <p:sp>
        <p:nvSpPr>
          <p:cNvPr id="355333" name="Rectangle 1029"/>
          <p:cNvSpPr>
            <a:spLocks noGrp="1" noChangeArrowheads="1"/>
          </p:cNvSpPr>
          <p:nvPr>
            <p:ph type="body" idx="1"/>
          </p:nvPr>
        </p:nvSpPr>
        <p:spPr/>
        <p:txBody>
          <a:bodyPr/>
          <a:lstStyle/>
          <a:p>
            <a:r>
              <a:rPr lang="en-US"/>
              <a:t>Limit access to your home</a:t>
            </a:r>
          </a:p>
          <a:p>
            <a:r>
              <a:rPr lang="en-US"/>
              <a:t>Limit access to your yard</a:t>
            </a:r>
          </a:p>
          <a:p>
            <a:r>
              <a:rPr lang="en-US"/>
              <a:t>Reduce the attractiveness of your living areas</a:t>
            </a:r>
          </a:p>
          <a:p>
            <a:r>
              <a:rPr lang="en-US"/>
              <a:t>Reduce the temptations to predators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Limit access to your home</a:t>
            </a:r>
          </a:p>
        </p:txBody>
      </p:sp>
      <p:pic>
        <p:nvPicPr>
          <p:cNvPr id="386051" name="Picture 3" descr="C:\My Documents\sare pdf grant\chimney topper.bmp"/>
          <p:cNvPicPr>
            <a:picLocks noChangeAspect="1" noChangeArrowheads="1"/>
          </p:cNvPicPr>
          <p:nvPr/>
        </p:nvPicPr>
        <p:blipFill>
          <a:blip r:embed="rId3"/>
          <a:srcRect/>
          <a:stretch>
            <a:fillRect/>
          </a:stretch>
        </p:blipFill>
        <p:spPr bwMode="auto">
          <a:xfrm>
            <a:off x="5886450" y="4594225"/>
            <a:ext cx="2628900" cy="2263775"/>
          </a:xfrm>
          <a:prstGeom prst="rect">
            <a:avLst/>
          </a:prstGeom>
          <a:noFill/>
        </p:spPr>
      </p:pic>
      <p:pic>
        <p:nvPicPr>
          <p:cNvPr id="386052" name="Picture 4" descr="C:\My Documents\sare pdf grant\dryer vent cosure.bmp"/>
          <p:cNvPicPr>
            <a:picLocks noChangeAspect="1" noChangeArrowheads="1"/>
          </p:cNvPicPr>
          <p:nvPr/>
        </p:nvPicPr>
        <p:blipFill>
          <a:blip r:embed="rId4"/>
          <a:srcRect/>
          <a:stretch>
            <a:fillRect/>
          </a:stretch>
        </p:blipFill>
        <p:spPr bwMode="auto">
          <a:xfrm>
            <a:off x="5200650" y="1857375"/>
            <a:ext cx="3543300" cy="2543175"/>
          </a:xfrm>
          <a:prstGeom prst="rect">
            <a:avLst/>
          </a:prstGeom>
          <a:noFill/>
        </p:spPr>
      </p:pic>
      <p:pic>
        <p:nvPicPr>
          <p:cNvPr id="386054" name="Picture 6" descr="C:\My Documents\sare pdf grant\bird expeller.bmp"/>
          <p:cNvPicPr>
            <a:picLocks noChangeAspect="1" noChangeArrowheads="1"/>
          </p:cNvPicPr>
          <p:nvPr/>
        </p:nvPicPr>
        <p:blipFill>
          <a:blip r:embed="rId5"/>
          <a:srcRect/>
          <a:stretch>
            <a:fillRect/>
          </a:stretch>
        </p:blipFill>
        <p:spPr bwMode="auto">
          <a:xfrm>
            <a:off x="1379538" y="1827213"/>
            <a:ext cx="3700462" cy="1535112"/>
          </a:xfrm>
          <a:prstGeom prst="rect">
            <a:avLst/>
          </a:prstGeom>
          <a:noFill/>
        </p:spPr>
      </p:pic>
      <p:pic>
        <p:nvPicPr>
          <p:cNvPr id="386055" name="Picture 7" descr="C:\My Documents\sare pdf grant\electrak repellant.bmp"/>
          <p:cNvPicPr>
            <a:picLocks noChangeAspect="1" noChangeArrowheads="1"/>
          </p:cNvPicPr>
          <p:nvPr/>
        </p:nvPicPr>
        <p:blipFill>
          <a:blip r:embed="rId6"/>
          <a:srcRect/>
          <a:stretch>
            <a:fillRect/>
          </a:stretch>
        </p:blipFill>
        <p:spPr bwMode="auto">
          <a:xfrm>
            <a:off x="1131888" y="3435350"/>
            <a:ext cx="3594100" cy="3051175"/>
          </a:xfrm>
          <a:prstGeom prst="rect">
            <a:avLst/>
          </a:prstGeom>
          <a:noFill/>
        </p:spPr>
      </p:pic>
      <p:sp>
        <p:nvSpPr>
          <p:cNvPr id="386056" name="Text Box 8"/>
          <p:cNvSpPr txBox="1">
            <a:spLocks noChangeArrowheads="1"/>
          </p:cNvSpPr>
          <p:nvPr/>
        </p:nvSpPr>
        <p:spPr bwMode="auto">
          <a:xfrm>
            <a:off x="3306763" y="6415088"/>
            <a:ext cx="1466850" cy="244475"/>
          </a:xfrm>
          <a:prstGeom prst="rect">
            <a:avLst/>
          </a:prstGeom>
          <a:noFill/>
          <a:ln w="12700">
            <a:noFill/>
            <a:miter lim="800000"/>
            <a:headEnd type="none" w="sm" len="sm"/>
            <a:tailEnd type="none" w="sm" len="sm"/>
          </a:ln>
          <a:effectLst/>
        </p:spPr>
        <p:txBody>
          <a:bodyPr wrap="none">
            <a:spAutoFit/>
          </a:bodyPr>
          <a:lstStyle/>
          <a:p>
            <a:r>
              <a:rPr lang="en-US"/>
              <a:t>www.crittercontrol.com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Limit access to your yard</a:t>
            </a:r>
          </a:p>
        </p:txBody>
      </p:sp>
      <p:pic>
        <p:nvPicPr>
          <p:cNvPr id="387075" name="Picture 3" descr="C:\My Documents\sare pdf grant\farmphoto\scarecrow in vineyard.jpg"/>
          <p:cNvPicPr>
            <a:picLocks noChangeAspect="1" noChangeArrowheads="1"/>
          </p:cNvPicPr>
          <p:nvPr/>
        </p:nvPicPr>
        <p:blipFill>
          <a:blip r:embed="rId3"/>
          <a:srcRect/>
          <a:stretch>
            <a:fillRect/>
          </a:stretch>
        </p:blipFill>
        <p:spPr bwMode="auto">
          <a:xfrm>
            <a:off x="5486400" y="1800225"/>
            <a:ext cx="3314700" cy="4714875"/>
          </a:xfrm>
          <a:prstGeom prst="rect">
            <a:avLst/>
          </a:prstGeom>
          <a:noFill/>
        </p:spPr>
      </p:pic>
      <p:sp>
        <p:nvSpPr>
          <p:cNvPr id="387090" name="Text Box 18"/>
          <p:cNvSpPr txBox="1">
            <a:spLocks noChangeArrowheads="1"/>
          </p:cNvSpPr>
          <p:nvPr/>
        </p:nvSpPr>
        <p:spPr bwMode="auto">
          <a:xfrm>
            <a:off x="5594350" y="6173788"/>
            <a:ext cx="1338263" cy="244475"/>
          </a:xfrm>
          <a:prstGeom prst="rect">
            <a:avLst/>
          </a:prstGeom>
          <a:noFill/>
          <a:ln w="12700">
            <a:noFill/>
            <a:miter lim="800000"/>
            <a:headEnd type="none" w="sm" len="sm"/>
            <a:tailEnd type="none" w="sm" len="sm"/>
          </a:ln>
          <a:effectLst/>
        </p:spPr>
        <p:txBody>
          <a:bodyPr wrap="none">
            <a:spAutoFit/>
          </a:bodyPr>
          <a:lstStyle/>
          <a:p>
            <a:r>
              <a:rPr lang="en-US">
                <a:solidFill>
                  <a:schemeClr val="bg1"/>
                </a:solidFill>
              </a:rPr>
              <a:t>www.farmphoto.com</a:t>
            </a:r>
          </a:p>
        </p:txBody>
      </p:sp>
      <p:pic>
        <p:nvPicPr>
          <p:cNvPr id="387091" name="Picture 19" descr="C:\My Documents\sare pdf grant\farmphoto\isolator on electric fence.jpg"/>
          <p:cNvPicPr>
            <a:picLocks noChangeAspect="1" noChangeArrowheads="1"/>
          </p:cNvPicPr>
          <p:nvPr/>
        </p:nvPicPr>
        <p:blipFill>
          <a:blip r:embed="rId4"/>
          <a:srcRect/>
          <a:stretch>
            <a:fillRect/>
          </a:stretch>
        </p:blipFill>
        <p:spPr bwMode="auto">
          <a:xfrm>
            <a:off x="342900" y="1800225"/>
            <a:ext cx="5086350" cy="4686300"/>
          </a:xfrm>
          <a:prstGeom prst="rect">
            <a:avLst/>
          </a:prstGeom>
          <a:noFill/>
        </p:spPr>
      </p:pic>
      <p:sp>
        <p:nvSpPr>
          <p:cNvPr id="387092" name="Text Box 20"/>
          <p:cNvSpPr txBox="1">
            <a:spLocks noChangeArrowheads="1"/>
          </p:cNvSpPr>
          <p:nvPr/>
        </p:nvSpPr>
        <p:spPr bwMode="auto">
          <a:xfrm>
            <a:off x="536575" y="6145213"/>
            <a:ext cx="1338263" cy="244475"/>
          </a:xfrm>
          <a:prstGeom prst="rect">
            <a:avLst/>
          </a:prstGeom>
          <a:noFill/>
          <a:ln w="12700">
            <a:noFill/>
            <a:miter lim="800000"/>
            <a:headEnd type="none" w="sm" len="sm"/>
            <a:tailEnd type="none" w="sm" len="sm"/>
          </a:ln>
          <a:effectLst/>
        </p:spPr>
        <p:txBody>
          <a:bodyPr wrap="none">
            <a:spAutoFit/>
          </a:bodyPr>
          <a:lstStyle/>
          <a:p>
            <a:r>
              <a:rPr lang="en-US">
                <a:solidFill>
                  <a:schemeClr val="bg1"/>
                </a:solidFill>
              </a:rPr>
              <a:t>www.farmphoto.com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5" name="Picture 9" descr="C:\My Documents\sare pdf grant\garbage can.gif"/>
          <p:cNvPicPr>
            <a:picLocks noChangeAspect="1" noChangeArrowheads="1"/>
          </p:cNvPicPr>
          <p:nvPr/>
        </p:nvPicPr>
        <p:blipFill>
          <a:blip r:embed="rId3"/>
          <a:srcRect/>
          <a:stretch>
            <a:fillRect/>
          </a:stretch>
        </p:blipFill>
        <p:spPr bwMode="auto">
          <a:xfrm>
            <a:off x="3314700" y="3068638"/>
            <a:ext cx="3171825" cy="3789362"/>
          </a:xfrm>
          <a:prstGeom prst="rect">
            <a:avLst/>
          </a:prstGeom>
          <a:noFill/>
        </p:spPr>
      </p:pic>
      <p:sp>
        <p:nvSpPr>
          <p:cNvPr id="388098" name="Rectangle 2"/>
          <p:cNvSpPr>
            <a:spLocks noGrp="1" noChangeArrowheads="1"/>
          </p:cNvSpPr>
          <p:nvPr>
            <p:ph type="title"/>
          </p:nvPr>
        </p:nvSpPr>
        <p:spPr>
          <a:xfrm>
            <a:off x="514350" y="971550"/>
            <a:ext cx="8629650" cy="857250"/>
          </a:xfrm>
        </p:spPr>
        <p:txBody>
          <a:bodyPr/>
          <a:lstStyle/>
          <a:p>
            <a:r>
              <a:rPr lang="en-US" sz="3600"/>
              <a:t>Make your property less attractive to wildlife</a:t>
            </a:r>
          </a:p>
        </p:txBody>
      </p:sp>
      <p:pic>
        <p:nvPicPr>
          <p:cNvPr id="388101" name="Picture 5" descr="C:\My Documents\sare pdf grant\CalPhotos-Berkeley_files\raccoon_files\0079.jpg"/>
          <p:cNvPicPr>
            <a:picLocks noChangeAspect="1" noChangeArrowheads="1"/>
          </p:cNvPicPr>
          <p:nvPr/>
        </p:nvPicPr>
        <p:blipFill>
          <a:blip r:embed="rId4"/>
          <a:srcRect/>
          <a:stretch>
            <a:fillRect/>
          </a:stretch>
        </p:blipFill>
        <p:spPr bwMode="auto">
          <a:xfrm>
            <a:off x="6153150" y="1885950"/>
            <a:ext cx="2533650" cy="3486150"/>
          </a:xfrm>
          <a:prstGeom prst="rect">
            <a:avLst/>
          </a:prstGeom>
          <a:noFill/>
        </p:spPr>
      </p:pic>
      <p:pic>
        <p:nvPicPr>
          <p:cNvPr id="388102" name="Picture 6" descr="C:\My Documents\sare pdf grant\CalPhotos-Berkeley_files\western gray squirrel_files\0047.jpg"/>
          <p:cNvPicPr>
            <a:picLocks noChangeAspect="1" noChangeArrowheads="1"/>
          </p:cNvPicPr>
          <p:nvPr/>
        </p:nvPicPr>
        <p:blipFill>
          <a:blip r:embed="rId5"/>
          <a:srcRect/>
          <a:stretch>
            <a:fillRect/>
          </a:stretch>
        </p:blipFill>
        <p:spPr bwMode="auto">
          <a:xfrm>
            <a:off x="1068388" y="2103438"/>
            <a:ext cx="2349500" cy="2822575"/>
          </a:xfrm>
          <a:prstGeom prst="rect">
            <a:avLst/>
          </a:prstGeom>
          <a:noFill/>
        </p:spPr>
      </p:pic>
      <p:sp>
        <p:nvSpPr>
          <p:cNvPr id="388107" name="Text Box 11"/>
          <p:cNvSpPr txBox="1">
            <a:spLocks noChangeArrowheads="1"/>
          </p:cNvSpPr>
          <p:nvPr/>
        </p:nvSpPr>
        <p:spPr bwMode="auto">
          <a:xfrm>
            <a:off x="6477000" y="5372100"/>
            <a:ext cx="1374775" cy="244475"/>
          </a:xfrm>
          <a:prstGeom prst="rect">
            <a:avLst/>
          </a:prstGeom>
          <a:noFill/>
          <a:ln w="12700">
            <a:noFill/>
            <a:miter lim="800000"/>
            <a:headEnd type="none" w="sm" len="sm"/>
            <a:tailEnd type="none" w="sm" len="sm"/>
          </a:ln>
          <a:effectLst/>
        </p:spPr>
        <p:txBody>
          <a:bodyPr>
            <a:spAutoFit/>
          </a:bodyPr>
          <a:lstStyle/>
          <a:p>
            <a:r>
              <a:rPr lang="en-US"/>
              <a:t>dlp.cs.berkeley.edu</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577850" y="466725"/>
            <a:ext cx="8566150" cy="1143000"/>
          </a:xfrm>
        </p:spPr>
        <p:txBody>
          <a:bodyPr/>
          <a:lstStyle/>
          <a:p>
            <a:r>
              <a:rPr lang="en-US" sz="3600"/>
              <a:t>Reduce the temptations to predators</a:t>
            </a:r>
          </a:p>
        </p:txBody>
      </p:sp>
      <p:pic>
        <p:nvPicPr>
          <p:cNvPr id="389123" name="Picture 3" descr="C:\My Documents\sare pdf grant\Module 5 somewhere - twin lambs.jpg"/>
          <p:cNvPicPr>
            <a:picLocks noChangeAspect="1" noChangeArrowheads="1"/>
          </p:cNvPicPr>
          <p:nvPr/>
        </p:nvPicPr>
        <p:blipFill>
          <a:blip r:embed="rId3"/>
          <a:srcRect/>
          <a:stretch>
            <a:fillRect/>
          </a:stretch>
        </p:blipFill>
        <p:spPr bwMode="auto">
          <a:xfrm>
            <a:off x="1203325" y="1809750"/>
            <a:ext cx="7070725" cy="4667250"/>
          </a:xfrm>
          <a:prstGeom prst="rect">
            <a:avLst/>
          </a:prstGeom>
          <a:noFill/>
        </p:spPr>
      </p:pic>
      <p:sp>
        <p:nvSpPr>
          <p:cNvPr id="389124" name="Text Box 4"/>
          <p:cNvSpPr txBox="1">
            <a:spLocks noChangeArrowheads="1"/>
          </p:cNvSpPr>
          <p:nvPr/>
        </p:nvSpPr>
        <p:spPr bwMode="auto">
          <a:xfrm>
            <a:off x="7680325" y="6435725"/>
            <a:ext cx="544513" cy="244475"/>
          </a:xfrm>
          <a:prstGeom prst="rect">
            <a:avLst/>
          </a:prstGeom>
          <a:noFill/>
          <a:ln w="12700">
            <a:noFill/>
            <a:miter lim="800000"/>
            <a:headEnd type="none" w="sm" len="sm"/>
            <a:tailEnd type="none" w="sm" len="sm"/>
          </a:ln>
          <a:effectLst/>
        </p:spPr>
        <p:txBody>
          <a:bodyPr wrap="none">
            <a:spAutoFit/>
          </a:bodyPr>
          <a:lstStyle/>
          <a:p>
            <a:r>
              <a:rPr lang="en-US"/>
              <a:t>UCCE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7" name="Rectangle 7"/>
          <p:cNvSpPr>
            <a:spLocks noGrp="1" noChangeArrowheads="1"/>
          </p:cNvSpPr>
          <p:nvPr>
            <p:ph type="title"/>
          </p:nvPr>
        </p:nvSpPr>
        <p:spPr/>
        <p:txBody>
          <a:bodyPr/>
          <a:lstStyle/>
          <a:p>
            <a:r>
              <a:rPr lang="en-US"/>
              <a:t>Pet management strategies</a:t>
            </a:r>
          </a:p>
        </p:txBody>
      </p:sp>
      <p:sp>
        <p:nvSpPr>
          <p:cNvPr id="358408" name="Rectangle 8"/>
          <p:cNvSpPr>
            <a:spLocks noGrp="1" noChangeArrowheads="1"/>
          </p:cNvSpPr>
          <p:nvPr>
            <p:ph type="body" idx="1"/>
          </p:nvPr>
        </p:nvSpPr>
        <p:spPr>
          <a:xfrm>
            <a:off x="1066800" y="2101850"/>
            <a:ext cx="3676650" cy="4114800"/>
          </a:xfrm>
        </p:spPr>
        <p:txBody>
          <a:bodyPr/>
          <a:lstStyle/>
          <a:p>
            <a:pPr>
              <a:lnSpc>
                <a:spcPct val="90000"/>
              </a:lnSpc>
            </a:pPr>
            <a:r>
              <a:rPr lang="en-US" sz="2800"/>
              <a:t>Remove pet food from wildlife access.</a:t>
            </a:r>
          </a:p>
          <a:p>
            <a:pPr>
              <a:lnSpc>
                <a:spcPct val="90000"/>
              </a:lnSpc>
            </a:pPr>
            <a:r>
              <a:rPr lang="en-US" sz="2800"/>
              <a:t>Control your pets, especially at night.</a:t>
            </a:r>
          </a:p>
          <a:p>
            <a:pPr>
              <a:lnSpc>
                <a:spcPct val="90000"/>
              </a:lnSpc>
            </a:pPr>
            <a:r>
              <a:rPr lang="en-US" sz="2800"/>
              <a:t>If you confine your pets outside, make sure the area is safe.</a:t>
            </a:r>
          </a:p>
        </p:txBody>
      </p:sp>
      <p:sp>
        <p:nvSpPr>
          <p:cNvPr id="358405" name="Rectangle 5"/>
          <p:cNvSpPr>
            <a:spLocks noChangeArrowheads="1"/>
          </p:cNvSpPr>
          <p:nvPr/>
        </p:nvSpPr>
        <p:spPr bwMode="auto">
          <a:xfrm>
            <a:off x="2019300" y="1781175"/>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358404" name="Picture 4" descr="ruby2"/>
          <p:cNvPicPr>
            <a:picLocks noChangeAspect="1" noChangeArrowheads="1"/>
          </p:cNvPicPr>
          <p:nvPr/>
        </p:nvPicPr>
        <p:blipFill>
          <a:blip r:embed="rId3"/>
          <a:srcRect/>
          <a:stretch>
            <a:fillRect/>
          </a:stretch>
        </p:blipFill>
        <p:spPr bwMode="auto">
          <a:xfrm>
            <a:off x="4467225" y="3314700"/>
            <a:ext cx="4676775" cy="3019425"/>
          </a:xfrm>
          <a:prstGeom prst="rect">
            <a:avLst/>
          </a:prstGeom>
          <a:noFill/>
        </p:spPr>
      </p:pic>
      <p:sp>
        <p:nvSpPr>
          <p:cNvPr id="358406" name="Text Box 6"/>
          <p:cNvSpPr txBox="1">
            <a:spLocks noChangeArrowheads="1"/>
          </p:cNvSpPr>
          <p:nvPr/>
        </p:nvSpPr>
        <p:spPr bwMode="auto">
          <a:xfrm>
            <a:off x="8572500" y="6327775"/>
            <a:ext cx="536575" cy="244475"/>
          </a:xfrm>
          <a:prstGeom prst="rect">
            <a:avLst/>
          </a:prstGeom>
          <a:noFill/>
          <a:ln w="12700">
            <a:noFill/>
            <a:miter lim="800000"/>
            <a:headEnd type="none" w="sm" len="sm"/>
            <a:tailEnd type="none" w="sm" len="sm"/>
          </a:ln>
          <a:effectLst/>
        </p:spPr>
        <p:txBody>
          <a:bodyPr wrap="none">
            <a:spAutoFit/>
          </a:bodyPr>
          <a:lstStyle/>
          <a:p>
            <a:r>
              <a:rPr lang="en-US"/>
              <a:t>UCES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5" name="Rectangle 7"/>
          <p:cNvSpPr>
            <a:spLocks noGrp="1" noChangeArrowheads="1"/>
          </p:cNvSpPr>
          <p:nvPr>
            <p:ph type="title"/>
          </p:nvPr>
        </p:nvSpPr>
        <p:spPr/>
        <p:txBody>
          <a:bodyPr/>
          <a:lstStyle/>
          <a:p>
            <a:r>
              <a:rPr lang="en-US"/>
              <a:t>Livestock management</a:t>
            </a:r>
          </a:p>
        </p:txBody>
      </p:sp>
      <p:sp>
        <p:nvSpPr>
          <p:cNvPr id="283656" name="Rectangle 8"/>
          <p:cNvSpPr>
            <a:spLocks noGrp="1" noChangeArrowheads="1"/>
          </p:cNvSpPr>
          <p:nvPr>
            <p:ph type="body" idx="1"/>
          </p:nvPr>
        </p:nvSpPr>
        <p:spPr>
          <a:xfrm>
            <a:off x="1066800" y="2101850"/>
            <a:ext cx="3581400" cy="4114800"/>
          </a:xfrm>
        </p:spPr>
        <p:txBody>
          <a:bodyPr/>
          <a:lstStyle/>
          <a:p>
            <a:pPr>
              <a:lnSpc>
                <a:spcPct val="90000"/>
              </a:lnSpc>
            </a:pPr>
            <a:r>
              <a:rPr lang="en-US"/>
              <a:t>Some domestic animals attract predators</a:t>
            </a:r>
          </a:p>
          <a:p>
            <a:pPr lvl="1">
              <a:lnSpc>
                <a:spcPct val="90000"/>
              </a:lnSpc>
            </a:pPr>
            <a:r>
              <a:rPr lang="en-US"/>
              <a:t>Lions, coyotes, dogs</a:t>
            </a:r>
          </a:p>
          <a:p>
            <a:pPr lvl="1">
              <a:lnSpc>
                <a:spcPct val="90000"/>
              </a:lnSpc>
            </a:pPr>
            <a:r>
              <a:rPr lang="en-US"/>
              <a:t>Raccoons, skunks	</a:t>
            </a:r>
          </a:p>
        </p:txBody>
      </p:sp>
      <p:pic>
        <p:nvPicPr>
          <p:cNvPr id="283653" name="Picture 5" descr="C:\My Documents\sare pdf grant\Mod5 Les3 Slide 45 - predation situation.bmp"/>
          <p:cNvPicPr>
            <a:picLocks noChangeAspect="1" noChangeArrowheads="1"/>
          </p:cNvPicPr>
          <p:nvPr/>
        </p:nvPicPr>
        <p:blipFill>
          <a:blip r:embed="rId3"/>
          <a:srcRect/>
          <a:stretch>
            <a:fillRect/>
          </a:stretch>
        </p:blipFill>
        <p:spPr bwMode="auto">
          <a:xfrm>
            <a:off x="4805363" y="2114550"/>
            <a:ext cx="4065587" cy="4343400"/>
          </a:xfrm>
          <a:prstGeom prst="rect">
            <a:avLst/>
          </a:prstGeom>
          <a:noFill/>
        </p:spPr>
      </p:pic>
      <p:sp>
        <p:nvSpPr>
          <p:cNvPr id="283654" name="Text Box 6"/>
          <p:cNvSpPr txBox="1">
            <a:spLocks noChangeArrowheads="1"/>
          </p:cNvSpPr>
          <p:nvPr/>
        </p:nvSpPr>
        <p:spPr bwMode="auto">
          <a:xfrm>
            <a:off x="7488238" y="6429375"/>
            <a:ext cx="1343025" cy="244475"/>
          </a:xfrm>
          <a:prstGeom prst="rect">
            <a:avLst/>
          </a:prstGeom>
          <a:noFill/>
          <a:ln w="12700">
            <a:noFill/>
            <a:miter lim="800000"/>
            <a:headEnd type="none" w="sm" len="sm"/>
            <a:tailEnd type="none" w="sm" len="sm"/>
          </a:ln>
          <a:effectLst/>
        </p:spPr>
        <p:txBody>
          <a:bodyPr wrap="none">
            <a:spAutoFit/>
          </a:bodyPr>
          <a:lstStyle/>
          <a:p>
            <a:r>
              <a:rPr lang="en-US"/>
              <a:t>www.aphis.usda.gov</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8" name="Rectangle 6"/>
          <p:cNvSpPr>
            <a:spLocks noGrp="1" noChangeArrowheads="1"/>
          </p:cNvSpPr>
          <p:nvPr>
            <p:ph type="title"/>
          </p:nvPr>
        </p:nvSpPr>
        <p:spPr/>
        <p:txBody>
          <a:bodyPr/>
          <a:lstStyle/>
          <a:p>
            <a:r>
              <a:rPr lang="en-US"/>
              <a:t>Predator avoidance</a:t>
            </a:r>
          </a:p>
        </p:txBody>
      </p:sp>
      <p:sp>
        <p:nvSpPr>
          <p:cNvPr id="284679" name="Rectangle 7"/>
          <p:cNvSpPr>
            <a:spLocks noGrp="1" noChangeArrowheads="1"/>
          </p:cNvSpPr>
          <p:nvPr>
            <p:ph type="body" idx="1"/>
          </p:nvPr>
        </p:nvSpPr>
        <p:spPr>
          <a:xfrm>
            <a:off x="1066800" y="2101850"/>
            <a:ext cx="4114800" cy="4114800"/>
          </a:xfrm>
        </p:spPr>
        <p:txBody>
          <a:bodyPr/>
          <a:lstStyle/>
          <a:p>
            <a:r>
              <a:rPr lang="en-US"/>
              <a:t>Move animals</a:t>
            </a:r>
          </a:p>
          <a:p>
            <a:r>
              <a:rPr lang="en-US"/>
              <a:t>Guard animals </a:t>
            </a:r>
          </a:p>
          <a:p>
            <a:r>
              <a:rPr lang="en-US"/>
              <a:t>Destroy pest animals</a:t>
            </a:r>
          </a:p>
        </p:txBody>
      </p:sp>
      <p:pic>
        <p:nvPicPr>
          <p:cNvPr id="284676" name="Picture 4"/>
          <p:cNvPicPr>
            <a:picLocks noChangeAspect="1" noChangeArrowheads="1"/>
          </p:cNvPicPr>
          <p:nvPr/>
        </p:nvPicPr>
        <p:blipFill>
          <a:blip r:embed="rId3"/>
          <a:srcRect/>
          <a:stretch>
            <a:fillRect/>
          </a:stretch>
        </p:blipFill>
        <p:spPr bwMode="auto">
          <a:xfrm>
            <a:off x="5210175" y="2114550"/>
            <a:ext cx="3543300" cy="4432300"/>
          </a:xfrm>
          <a:prstGeom prst="rect">
            <a:avLst/>
          </a:prstGeom>
          <a:noFill/>
          <a:ln w="12700">
            <a:noFill/>
            <a:miter lim="800000"/>
            <a:headEnd type="none" w="sm" len="sm"/>
            <a:tailEnd type="none" w="sm" len="sm"/>
          </a:ln>
          <a:effectLst/>
        </p:spPr>
      </p:pic>
      <p:sp>
        <p:nvSpPr>
          <p:cNvPr id="284677" name="Rectangle 5"/>
          <p:cNvSpPr>
            <a:spLocks noChangeArrowheads="1"/>
          </p:cNvSpPr>
          <p:nvPr/>
        </p:nvSpPr>
        <p:spPr bwMode="auto">
          <a:xfrm>
            <a:off x="7851775" y="6613525"/>
            <a:ext cx="971550" cy="244475"/>
          </a:xfrm>
          <a:prstGeom prst="rect">
            <a:avLst/>
          </a:prstGeom>
          <a:noFill/>
          <a:ln w="12700">
            <a:noFill/>
            <a:miter lim="800000"/>
            <a:headEnd type="none" w="sm" len="sm"/>
            <a:tailEnd type="none" w="sm" len="sm"/>
          </a:ln>
          <a:effectLst/>
        </p:spPr>
        <p:txBody>
          <a:bodyPr>
            <a:spAutoFit/>
          </a:bodyPr>
          <a:lstStyle/>
          <a:p>
            <a:pPr eaLnBrk="0" hangingPunct="0"/>
            <a:r>
              <a:rPr kumimoji="1" lang="en-US"/>
              <a:t>www.lgd.org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Rectangle 8"/>
          <p:cNvSpPr>
            <a:spLocks noGrp="1" noChangeArrowheads="1"/>
          </p:cNvSpPr>
          <p:nvPr>
            <p:ph type="title"/>
          </p:nvPr>
        </p:nvSpPr>
        <p:spPr/>
        <p:txBody>
          <a:bodyPr/>
          <a:lstStyle/>
          <a:p>
            <a:r>
              <a:rPr lang="en-US"/>
              <a:t>Move animals</a:t>
            </a:r>
          </a:p>
        </p:txBody>
      </p:sp>
      <p:sp>
        <p:nvSpPr>
          <p:cNvPr id="285705" name="Rectangle 9"/>
          <p:cNvSpPr>
            <a:spLocks noGrp="1" noChangeArrowheads="1"/>
          </p:cNvSpPr>
          <p:nvPr>
            <p:ph type="body" idx="1"/>
          </p:nvPr>
        </p:nvSpPr>
        <p:spPr>
          <a:xfrm>
            <a:off x="1066800" y="2101850"/>
            <a:ext cx="2952750" cy="4114800"/>
          </a:xfrm>
        </p:spPr>
        <p:txBody>
          <a:bodyPr/>
          <a:lstStyle/>
          <a:p>
            <a:r>
              <a:rPr lang="en-US"/>
              <a:t>Moving animals into a barn or night pen will reduce access by predators</a:t>
            </a:r>
          </a:p>
        </p:txBody>
      </p:sp>
      <p:pic>
        <p:nvPicPr>
          <p:cNvPr id="285702" name="Picture 6" descr="C:\My Documents\sare pdf grant\Mod5 Les3 Slide47 - Moving animals.jpg"/>
          <p:cNvPicPr>
            <a:picLocks noChangeAspect="1" noChangeArrowheads="1"/>
          </p:cNvPicPr>
          <p:nvPr/>
        </p:nvPicPr>
        <p:blipFill>
          <a:blip r:embed="rId3"/>
          <a:srcRect/>
          <a:stretch>
            <a:fillRect/>
          </a:stretch>
        </p:blipFill>
        <p:spPr bwMode="auto">
          <a:xfrm>
            <a:off x="4314825" y="2019300"/>
            <a:ext cx="4535488" cy="4067175"/>
          </a:xfrm>
          <a:prstGeom prst="rect">
            <a:avLst/>
          </a:prstGeom>
          <a:noFill/>
        </p:spPr>
      </p:pic>
      <p:sp>
        <p:nvSpPr>
          <p:cNvPr id="285706" name="Text Box 10"/>
          <p:cNvSpPr txBox="1">
            <a:spLocks noChangeArrowheads="1"/>
          </p:cNvSpPr>
          <p:nvPr/>
        </p:nvSpPr>
        <p:spPr bwMode="auto">
          <a:xfrm>
            <a:off x="8253413" y="6100763"/>
            <a:ext cx="544512" cy="244475"/>
          </a:xfrm>
          <a:prstGeom prst="rect">
            <a:avLst/>
          </a:prstGeom>
          <a:noFill/>
          <a:ln w="9525">
            <a:noFill/>
            <a:miter lim="800000"/>
            <a:headEnd/>
            <a:tailEnd/>
          </a:ln>
          <a:effectLst/>
        </p:spPr>
        <p:txBody>
          <a:bodyPr wrap="none">
            <a:spAutoFit/>
          </a:bodyPr>
          <a:lstStyle/>
          <a:p>
            <a:r>
              <a:rPr lang="en-US"/>
              <a:t>UCCE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title"/>
          </p:nvPr>
        </p:nvSpPr>
        <p:spPr>
          <a:xfrm>
            <a:off x="381000" y="628650"/>
            <a:ext cx="7772400" cy="1143000"/>
          </a:xfrm>
        </p:spPr>
        <p:txBody>
          <a:bodyPr/>
          <a:lstStyle/>
          <a:p>
            <a:r>
              <a:rPr lang="en-US"/>
              <a:t>Impacts from mouths</a:t>
            </a:r>
          </a:p>
        </p:txBody>
      </p:sp>
      <p:sp>
        <p:nvSpPr>
          <p:cNvPr id="148490" name="Rectangle 10"/>
          <p:cNvSpPr>
            <a:spLocks noGrp="1" noChangeArrowheads="1"/>
          </p:cNvSpPr>
          <p:nvPr>
            <p:ph type="body" idx="1"/>
          </p:nvPr>
        </p:nvSpPr>
        <p:spPr>
          <a:xfrm>
            <a:off x="1066800" y="2101850"/>
            <a:ext cx="4324350" cy="4114800"/>
          </a:xfrm>
        </p:spPr>
        <p:txBody>
          <a:bodyPr/>
          <a:lstStyle/>
          <a:p>
            <a:r>
              <a:rPr lang="en-US" sz="2800"/>
              <a:t>Overgrazing plants can weaken their root structure, plants don’t recover</a:t>
            </a:r>
          </a:p>
          <a:p>
            <a:r>
              <a:rPr lang="en-US" sz="2800"/>
              <a:t>Pasture productivity decreases</a:t>
            </a:r>
          </a:p>
          <a:p>
            <a:r>
              <a:rPr lang="en-US" sz="2800"/>
              <a:t>Soil erosion increases</a:t>
            </a:r>
          </a:p>
        </p:txBody>
      </p:sp>
      <p:pic>
        <p:nvPicPr>
          <p:cNvPr id="148485" name="Picture 5" descr="C:\My Documents\sare pdf grant\Mod5 Les3 Slide7 overgrazed pasture.jpg"/>
          <p:cNvPicPr>
            <a:picLocks noChangeAspect="1" noChangeArrowheads="1"/>
          </p:cNvPicPr>
          <p:nvPr/>
        </p:nvPicPr>
        <p:blipFill>
          <a:blip r:embed="rId3"/>
          <a:srcRect/>
          <a:stretch>
            <a:fillRect/>
          </a:stretch>
        </p:blipFill>
        <p:spPr bwMode="auto">
          <a:xfrm>
            <a:off x="5276850" y="3752850"/>
            <a:ext cx="3600450" cy="2857500"/>
          </a:xfrm>
          <a:prstGeom prst="rect">
            <a:avLst/>
          </a:prstGeom>
          <a:noFill/>
        </p:spPr>
      </p:pic>
      <p:pic>
        <p:nvPicPr>
          <p:cNvPr id="148486" name="Picture 6" descr="C:\My Documents\sare pdf grant\farmphoto\grazing horse.jpg"/>
          <p:cNvPicPr>
            <a:picLocks noChangeAspect="1" noChangeArrowheads="1"/>
          </p:cNvPicPr>
          <p:nvPr/>
        </p:nvPicPr>
        <p:blipFill>
          <a:blip r:embed="rId4"/>
          <a:srcRect/>
          <a:stretch>
            <a:fillRect/>
          </a:stretch>
        </p:blipFill>
        <p:spPr bwMode="auto">
          <a:xfrm>
            <a:off x="6257925" y="342900"/>
            <a:ext cx="2638425" cy="3409950"/>
          </a:xfrm>
          <a:prstGeom prst="rect">
            <a:avLst/>
          </a:prstGeom>
          <a:noFill/>
        </p:spPr>
      </p:pic>
      <p:sp>
        <p:nvSpPr>
          <p:cNvPr id="148487" name="Text Box 7"/>
          <p:cNvSpPr txBox="1">
            <a:spLocks noChangeArrowheads="1"/>
          </p:cNvSpPr>
          <p:nvPr/>
        </p:nvSpPr>
        <p:spPr bwMode="auto">
          <a:xfrm>
            <a:off x="6689725" y="3513138"/>
            <a:ext cx="1050925" cy="214312"/>
          </a:xfrm>
          <a:prstGeom prst="rect">
            <a:avLst/>
          </a:prstGeom>
          <a:noFill/>
          <a:ln w="12700">
            <a:noFill/>
            <a:miter lim="800000"/>
            <a:headEnd type="none" w="sm" len="sm"/>
            <a:tailEnd type="none" w="sm" len="sm"/>
          </a:ln>
          <a:effectLst/>
        </p:spPr>
        <p:txBody>
          <a:bodyPr wrap="none">
            <a:spAutoFit/>
          </a:bodyPr>
          <a:lstStyle/>
          <a:p>
            <a:r>
              <a:rPr lang="en-US" sz="800">
                <a:latin typeface="Times New Roman" pitchFamily="18" charset="0"/>
              </a:rPr>
              <a:t>www.farmphoto.com</a:t>
            </a:r>
          </a:p>
        </p:txBody>
      </p:sp>
      <p:sp>
        <p:nvSpPr>
          <p:cNvPr id="148488" name="Text Box 8"/>
          <p:cNvSpPr txBox="1">
            <a:spLocks noChangeArrowheads="1"/>
          </p:cNvSpPr>
          <p:nvPr/>
        </p:nvSpPr>
        <p:spPr bwMode="auto">
          <a:xfrm>
            <a:off x="7727950" y="6613525"/>
            <a:ext cx="1162050" cy="244475"/>
          </a:xfrm>
          <a:prstGeom prst="rect">
            <a:avLst/>
          </a:prstGeom>
          <a:noFill/>
          <a:ln w="12700">
            <a:noFill/>
            <a:miter lim="800000"/>
            <a:headEnd type="none" w="sm" len="sm"/>
            <a:tailEnd type="none" w="sm" len="sm"/>
          </a:ln>
          <a:effectLst/>
        </p:spPr>
        <p:txBody>
          <a:bodyPr wrap="none">
            <a:spAutoFit/>
          </a:bodyPr>
          <a:lstStyle/>
          <a:p>
            <a:r>
              <a:rPr lang="en-US"/>
              <a:t>UNCE, Reno, NV</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0" name="Rectangle 10"/>
          <p:cNvSpPr>
            <a:spLocks noGrp="1" noChangeArrowheads="1"/>
          </p:cNvSpPr>
          <p:nvPr>
            <p:ph type="title"/>
          </p:nvPr>
        </p:nvSpPr>
        <p:spPr/>
        <p:txBody>
          <a:bodyPr/>
          <a:lstStyle/>
          <a:p>
            <a:r>
              <a:rPr lang="en-US"/>
              <a:t>Guard animals</a:t>
            </a:r>
          </a:p>
        </p:txBody>
      </p:sp>
      <p:sp>
        <p:nvSpPr>
          <p:cNvPr id="286731" name="Rectangle 11"/>
          <p:cNvSpPr>
            <a:spLocks noGrp="1" noChangeArrowheads="1"/>
          </p:cNvSpPr>
          <p:nvPr>
            <p:ph type="body" idx="1"/>
          </p:nvPr>
        </p:nvSpPr>
        <p:spPr/>
        <p:txBody>
          <a:bodyPr/>
          <a:lstStyle/>
          <a:p>
            <a:r>
              <a:rPr lang="en-US"/>
              <a:t>Dogs</a:t>
            </a:r>
          </a:p>
          <a:p>
            <a:r>
              <a:rPr lang="en-US"/>
              <a:t>Llamas</a:t>
            </a:r>
          </a:p>
          <a:p>
            <a:r>
              <a:rPr lang="en-US"/>
              <a:t>Donkeys</a:t>
            </a:r>
          </a:p>
        </p:txBody>
      </p:sp>
      <p:pic>
        <p:nvPicPr>
          <p:cNvPr id="286726" name="Picture 6" descr="C:\My Documents\sare pdf grant\Mod5 Les3 Slide50 - llamas (1).jpg"/>
          <p:cNvPicPr>
            <a:picLocks noChangeAspect="1" noChangeArrowheads="1"/>
          </p:cNvPicPr>
          <p:nvPr/>
        </p:nvPicPr>
        <p:blipFill>
          <a:blip r:embed="rId3"/>
          <a:srcRect/>
          <a:stretch>
            <a:fillRect/>
          </a:stretch>
        </p:blipFill>
        <p:spPr bwMode="auto">
          <a:xfrm>
            <a:off x="5276850" y="733425"/>
            <a:ext cx="3867150" cy="3798888"/>
          </a:xfrm>
          <a:prstGeom prst="rect">
            <a:avLst/>
          </a:prstGeom>
          <a:noFill/>
        </p:spPr>
      </p:pic>
      <p:pic>
        <p:nvPicPr>
          <p:cNvPr id="286727" name="Picture 7" descr="C:\My Documents\sare pdf grant\Module 5 - guard dog with goats.jpg"/>
          <p:cNvPicPr>
            <a:picLocks noChangeAspect="1" noChangeArrowheads="1"/>
          </p:cNvPicPr>
          <p:nvPr/>
        </p:nvPicPr>
        <p:blipFill>
          <a:blip r:embed="rId4"/>
          <a:srcRect/>
          <a:stretch>
            <a:fillRect/>
          </a:stretch>
        </p:blipFill>
        <p:spPr bwMode="auto">
          <a:xfrm>
            <a:off x="1231900" y="3962400"/>
            <a:ext cx="4013200" cy="2895600"/>
          </a:xfrm>
          <a:prstGeom prst="rect">
            <a:avLst/>
          </a:prstGeom>
          <a:noFill/>
        </p:spPr>
      </p:pic>
      <p:sp>
        <p:nvSpPr>
          <p:cNvPr id="286729" name="Text Box 9"/>
          <p:cNvSpPr txBox="1">
            <a:spLocks noChangeArrowheads="1"/>
          </p:cNvSpPr>
          <p:nvPr/>
        </p:nvSpPr>
        <p:spPr bwMode="auto">
          <a:xfrm>
            <a:off x="4908550" y="4627563"/>
            <a:ext cx="184150" cy="214312"/>
          </a:xfrm>
          <a:prstGeom prst="rect">
            <a:avLst/>
          </a:prstGeom>
          <a:noFill/>
          <a:ln w="12700">
            <a:noFill/>
            <a:miter lim="800000"/>
            <a:headEnd type="none" w="sm" len="sm"/>
            <a:tailEnd type="none" w="sm" len="sm"/>
          </a:ln>
          <a:effectLst/>
        </p:spPr>
        <p:txBody>
          <a:bodyPr wrap="none">
            <a:spAutoFit/>
          </a:bodyPr>
          <a:lstStyle/>
          <a:p>
            <a:endParaRPr lang="en-US" sz="800">
              <a:latin typeface="Times New Roman" pitchFamily="18" charset="0"/>
            </a:endParaRPr>
          </a:p>
        </p:txBody>
      </p:sp>
      <p:sp>
        <p:nvSpPr>
          <p:cNvPr id="286732" name="Text Box 12"/>
          <p:cNvSpPr txBox="1">
            <a:spLocks noChangeArrowheads="1"/>
          </p:cNvSpPr>
          <p:nvPr/>
        </p:nvSpPr>
        <p:spPr bwMode="auto">
          <a:xfrm>
            <a:off x="7981950" y="4516438"/>
            <a:ext cx="1162050" cy="244475"/>
          </a:xfrm>
          <a:prstGeom prst="rect">
            <a:avLst/>
          </a:prstGeom>
          <a:noFill/>
          <a:ln w="9525">
            <a:noFill/>
            <a:miter lim="800000"/>
            <a:headEnd/>
            <a:tailEnd/>
          </a:ln>
          <a:effectLst/>
        </p:spPr>
        <p:txBody>
          <a:bodyPr wrap="none">
            <a:spAutoFit/>
          </a:bodyPr>
          <a:lstStyle/>
          <a:p>
            <a:r>
              <a:rPr lang="en-US"/>
              <a:t>UNCE, Reno, NV</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Grp="1" noChangeArrowheads="1"/>
          </p:cNvSpPr>
          <p:nvPr>
            <p:ph type="title"/>
          </p:nvPr>
        </p:nvSpPr>
        <p:spPr/>
        <p:txBody>
          <a:bodyPr/>
          <a:lstStyle/>
          <a:p>
            <a:r>
              <a:rPr lang="en-US"/>
              <a:t>Guard dogs</a:t>
            </a:r>
          </a:p>
        </p:txBody>
      </p:sp>
      <p:sp>
        <p:nvSpPr>
          <p:cNvPr id="291845" name="Rectangle 5"/>
          <p:cNvSpPr>
            <a:spLocks noGrp="1" noChangeArrowheads="1"/>
          </p:cNvSpPr>
          <p:nvPr>
            <p:ph type="body" idx="1"/>
          </p:nvPr>
        </p:nvSpPr>
        <p:spPr/>
        <p:txBody>
          <a:bodyPr/>
          <a:lstStyle/>
          <a:p>
            <a:pPr>
              <a:lnSpc>
                <a:spcPct val="90000"/>
              </a:lnSpc>
            </a:pPr>
            <a:r>
              <a:rPr lang="en-US" sz="2800"/>
              <a:t>Not shepherds or herders - protectors</a:t>
            </a:r>
          </a:p>
          <a:p>
            <a:pPr lvl="1">
              <a:lnSpc>
                <a:spcPct val="90000"/>
              </a:lnSpc>
            </a:pPr>
            <a:r>
              <a:rPr lang="en-US" sz="2400"/>
              <a:t>Great Pyrenees, Akbash, Kommodores, Anatolian Shepards, Maremmas</a:t>
            </a:r>
          </a:p>
          <a:p>
            <a:pPr>
              <a:lnSpc>
                <a:spcPct val="90000"/>
              </a:lnSpc>
            </a:pPr>
            <a:r>
              <a:rPr lang="en-US" sz="2800"/>
              <a:t>Pros </a:t>
            </a:r>
          </a:p>
          <a:p>
            <a:pPr lvl="1">
              <a:lnSpc>
                <a:spcPct val="90000"/>
              </a:lnSpc>
            </a:pPr>
            <a:r>
              <a:rPr lang="en-US" sz="2400"/>
              <a:t>Effective - 85% of respondents in a Colorado survey rated dogs’ performance at deterring predators as excellent or good</a:t>
            </a:r>
          </a:p>
          <a:p>
            <a:pPr lvl="1">
              <a:lnSpc>
                <a:spcPct val="90000"/>
              </a:lnSpc>
            </a:pPr>
            <a:r>
              <a:rPr lang="en-US" sz="2400"/>
              <a:t>Deters many species of wildlife</a:t>
            </a:r>
          </a:p>
          <a:p>
            <a:pPr>
              <a:lnSpc>
                <a:spcPct val="90000"/>
              </a:lnSpc>
            </a:pPr>
            <a:r>
              <a:rPr lang="en-US" sz="2800"/>
              <a:t>Cons</a:t>
            </a:r>
          </a:p>
          <a:p>
            <a:pPr lvl="1">
              <a:lnSpc>
                <a:spcPct val="90000"/>
              </a:lnSpc>
            </a:pPr>
            <a:r>
              <a:rPr lang="en-US" sz="2400"/>
              <a:t>May be aggressive to people</a:t>
            </a:r>
          </a:p>
          <a:p>
            <a:pPr lvl="1">
              <a:lnSpc>
                <a:spcPct val="90000"/>
              </a:lnSpc>
            </a:pPr>
            <a:r>
              <a:rPr lang="en-US" sz="2400"/>
              <a:t>Must be started as very young pups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C:\My Documents\sare pdf grant\Mod5 Les3 Slide48 - guard animals.bmp"/>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29731" name="Text Box 3"/>
          <p:cNvSpPr txBox="1">
            <a:spLocks noChangeArrowheads="1"/>
          </p:cNvSpPr>
          <p:nvPr/>
        </p:nvSpPr>
        <p:spPr bwMode="auto">
          <a:xfrm>
            <a:off x="0" y="6613525"/>
            <a:ext cx="544513" cy="244475"/>
          </a:xfrm>
          <a:prstGeom prst="rect">
            <a:avLst/>
          </a:prstGeom>
          <a:noFill/>
          <a:ln w="12700">
            <a:noFill/>
            <a:miter lim="800000"/>
            <a:headEnd type="none" w="sm" len="sm"/>
            <a:tailEnd type="none" w="sm" len="sm"/>
          </a:ln>
          <a:effectLst/>
        </p:spPr>
        <p:txBody>
          <a:bodyPr wrap="none">
            <a:spAutoFit/>
          </a:bodyPr>
          <a:lstStyle/>
          <a:p>
            <a:r>
              <a:rPr lang="en-US">
                <a:solidFill>
                  <a:schemeClr val="bg1"/>
                </a:solidFill>
              </a:rPr>
              <a:t>UCCE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21" name="Rectangle 9"/>
          <p:cNvSpPr>
            <a:spLocks noGrp="1" noChangeArrowheads="1"/>
          </p:cNvSpPr>
          <p:nvPr>
            <p:ph type="title"/>
          </p:nvPr>
        </p:nvSpPr>
        <p:spPr/>
        <p:txBody>
          <a:bodyPr/>
          <a:lstStyle/>
          <a:p>
            <a:r>
              <a:rPr lang="en-US"/>
              <a:t>Llamas</a:t>
            </a:r>
          </a:p>
        </p:txBody>
      </p:sp>
      <p:sp>
        <p:nvSpPr>
          <p:cNvPr id="294922" name="Rectangle 10"/>
          <p:cNvSpPr>
            <a:spLocks noGrp="1" noChangeArrowheads="1"/>
          </p:cNvSpPr>
          <p:nvPr>
            <p:ph type="body" idx="1"/>
          </p:nvPr>
        </p:nvSpPr>
        <p:spPr>
          <a:xfrm>
            <a:off x="1066800" y="1968500"/>
            <a:ext cx="5105400" cy="4248150"/>
          </a:xfrm>
        </p:spPr>
        <p:txBody>
          <a:bodyPr>
            <a:normAutofit lnSpcReduction="10000"/>
          </a:bodyPr>
          <a:lstStyle/>
          <a:p>
            <a:pPr>
              <a:lnSpc>
                <a:spcPct val="90000"/>
              </a:lnSpc>
            </a:pPr>
            <a:r>
              <a:rPr lang="en-US" sz="2800"/>
              <a:t>PROS</a:t>
            </a:r>
          </a:p>
          <a:p>
            <a:pPr lvl="1">
              <a:lnSpc>
                <a:spcPct val="90000"/>
              </a:lnSpc>
            </a:pPr>
            <a:r>
              <a:rPr lang="en-US" sz="2400"/>
              <a:t>80% of owners rated them as effective or very effective</a:t>
            </a:r>
          </a:p>
          <a:p>
            <a:pPr lvl="1">
              <a:lnSpc>
                <a:spcPct val="90000"/>
              </a:lnSpc>
            </a:pPr>
            <a:r>
              <a:rPr lang="en-US" sz="2400"/>
              <a:t>Most effective for coyotes and dogs</a:t>
            </a:r>
          </a:p>
          <a:p>
            <a:pPr lvl="1">
              <a:lnSpc>
                <a:spcPct val="90000"/>
              </a:lnSpc>
            </a:pPr>
            <a:r>
              <a:rPr lang="en-US" sz="2400"/>
              <a:t>Need less training</a:t>
            </a:r>
          </a:p>
          <a:p>
            <a:pPr lvl="1">
              <a:lnSpc>
                <a:spcPct val="90000"/>
              </a:lnSpc>
            </a:pPr>
            <a:r>
              <a:rPr lang="en-US" sz="2400"/>
              <a:t>Need no special food</a:t>
            </a:r>
          </a:p>
          <a:p>
            <a:pPr lvl="1">
              <a:lnSpc>
                <a:spcPct val="90000"/>
              </a:lnSpc>
            </a:pPr>
            <a:r>
              <a:rPr lang="en-US" sz="2400"/>
              <a:t>Live longer than dogs</a:t>
            </a:r>
          </a:p>
          <a:p>
            <a:pPr>
              <a:lnSpc>
                <a:spcPct val="90000"/>
              </a:lnSpc>
            </a:pPr>
            <a:r>
              <a:rPr lang="en-US" sz="2800"/>
              <a:t>CONS</a:t>
            </a:r>
          </a:p>
          <a:p>
            <a:pPr lvl="1">
              <a:lnSpc>
                <a:spcPct val="90000"/>
              </a:lnSpc>
            </a:pPr>
            <a:r>
              <a:rPr lang="en-US" sz="2400"/>
              <a:t>May be afraid of mountain lions (who isn’t!)</a:t>
            </a:r>
          </a:p>
        </p:txBody>
      </p:sp>
      <p:pic>
        <p:nvPicPr>
          <p:cNvPr id="294916" name="Picture 4"/>
          <p:cNvPicPr>
            <a:picLocks noChangeAspect="1" noChangeArrowheads="1"/>
          </p:cNvPicPr>
          <p:nvPr/>
        </p:nvPicPr>
        <p:blipFill>
          <a:blip r:embed="rId3"/>
          <a:srcRect/>
          <a:stretch>
            <a:fillRect/>
          </a:stretch>
        </p:blipFill>
        <p:spPr bwMode="auto">
          <a:xfrm>
            <a:off x="6308725" y="971550"/>
            <a:ext cx="2835275" cy="2362200"/>
          </a:xfrm>
          <a:prstGeom prst="rect">
            <a:avLst/>
          </a:prstGeom>
          <a:noFill/>
          <a:ln w="12700">
            <a:noFill/>
            <a:miter lim="800000"/>
            <a:headEnd type="none" w="sm" len="sm"/>
            <a:tailEnd type="none" w="sm" len="sm"/>
          </a:ln>
          <a:effectLst/>
        </p:spPr>
      </p:pic>
      <p:pic>
        <p:nvPicPr>
          <p:cNvPr id="294917" name="Picture 5"/>
          <p:cNvPicPr>
            <a:picLocks noChangeAspect="1" noChangeArrowheads="1"/>
          </p:cNvPicPr>
          <p:nvPr/>
        </p:nvPicPr>
        <p:blipFill>
          <a:blip r:embed="rId4"/>
          <a:srcRect/>
          <a:stretch>
            <a:fillRect/>
          </a:stretch>
        </p:blipFill>
        <p:spPr bwMode="auto">
          <a:xfrm>
            <a:off x="6567488" y="3467100"/>
            <a:ext cx="2124075" cy="3028950"/>
          </a:xfrm>
          <a:prstGeom prst="rect">
            <a:avLst/>
          </a:prstGeom>
          <a:noFill/>
          <a:ln w="12700">
            <a:noFill/>
            <a:miter lim="800000"/>
            <a:headEnd type="none" w="sm" len="sm"/>
            <a:tailEnd type="none" w="sm" len="sm"/>
          </a:ln>
          <a:effectLst/>
        </p:spPr>
      </p:pic>
      <p:sp>
        <p:nvSpPr>
          <p:cNvPr id="294918" name="Rectangle 6"/>
          <p:cNvSpPr>
            <a:spLocks noChangeArrowheads="1"/>
          </p:cNvSpPr>
          <p:nvPr/>
        </p:nvSpPr>
        <p:spPr bwMode="auto">
          <a:xfrm>
            <a:off x="7086600" y="6477000"/>
            <a:ext cx="1636713" cy="244475"/>
          </a:xfrm>
          <a:prstGeom prst="rect">
            <a:avLst/>
          </a:prstGeom>
          <a:noFill/>
          <a:ln w="12700">
            <a:noFill/>
            <a:miter lim="800000"/>
            <a:headEnd type="none" w="sm" len="sm"/>
            <a:tailEnd type="none" w="sm" len="sm"/>
          </a:ln>
          <a:effectLst/>
        </p:spPr>
        <p:txBody>
          <a:bodyPr>
            <a:spAutoFit/>
          </a:bodyPr>
          <a:lstStyle/>
          <a:p>
            <a:r>
              <a:rPr kumimoji="1" lang="en-US"/>
              <a:t>texnat.tamu.edu/ranchref</a:t>
            </a:r>
          </a:p>
        </p:txBody>
      </p:sp>
      <p:sp>
        <p:nvSpPr>
          <p:cNvPr id="294919" name="Rectangle 7"/>
          <p:cNvSpPr>
            <a:spLocks noChangeArrowheads="1"/>
          </p:cNvSpPr>
          <p:nvPr/>
        </p:nvSpPr>
        <p:spPr bwMode="auto">
          <a:xfrm>
            <a:off x="0" y="352901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294920" name="Text Box 8"/>
          <p:cNvSpPr txBox="1">
            <a:spLocks noChangeArrowheads="1"/>
          </p:cNvSpPr>
          <p:nvPr/>
        </p:nvSpPr>
        <p:spPr bwMode="auto">
          <a:xfrm>
            <a:off x="7805738" y="3263900"/>
            <a:ext cx="1338262" cy="244475"/>
          </a:xfrm>
          <a:prstGeom prst="rect">
            <a:avLst/>
          </a:prstGeom>
          <a:noFill/>
          <a:ln w="12700">
            <a:noFill/>
            <a:miter lim="800000"/>
            <a:headEnd type="none" w="sm" len="sm"/>
            <a:tailEnd type="none" w="sm" len="sm"/>
          </a:ln>
          <a:effectLst/>
        </p:spPr>
        <p:txBody>
          <a:bodyPr wrap="none">
            <a:spAutoFit/>
          </a:bodyPr>
          <a:lstStyle/>
          <a:p>
            <a:r>
              <a:rPr lang="en-US"/>
              <a:t>www.farmphoto.com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5" name="Picture 3" descr="C:\My Documents\sare pdf grant\Mod5 Les3 Slide50 - llama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3" name="Rectangle 7"/>
          <p:cNvSpPr>
            <a:spLocks noGrp="1" noChangeArrowheads="1"/>
          </p:cNvSpPr>
          <p:nvPr>
            <p:ph type="title"/>
          </p:nvPr>
        </p:nvSpPr>
        <p:spPr/>
        <p:txBody>
          <a:bodyPr/>
          <a:lstStyle/>
          <a:p>
            <a:r>
              <a:rPr lang="en-US"/>
              <a:t>Donkeys</a:t>
            </a:r>
          </a:p>
        </p:txBody>
      </p:sp>
      <p:sp>
        <p:nvSpPr>
          <p:cNvPr id="295944" name="Rectangle 8"/>
          <p:cNvSpPr>
            <a:spLocks noGrp="1" noChangeArrowheads="1"/>
          </p:cNvSpPr>
          <p:nvPr>
            <p:ph type="body" sz="half" idx="1"/>
          </p:nvPr>
        </p:nvSpPr>
        <p:spPr/>
        <p:txBody>
          <a:bodyPr/>
          <a:lstStyle/>
          <a:p>
            <a:r>
              <a:rPr lang="en-US" sz="2400"/>
              <a:t>PROS</a:t>
            </a:r>
          </a:p>
          <a:p>
            <a:pPr lvl="1"/>
            <a:r>
              <a:rPr lang="en-US" sz="2000"/>
              <a:t>Least expensive</a:t>
            </a:r>
          </a:p>
          <a:p>
            <a:pPr lvl="1"/>
            <a:r>
              <a:rPr lang="en-US" sz="2000"/>
              <a:t>Somewhat effective against dogs and coyotes</a:t>
            </a:r>
          </a:p>
          <a:p>
            <a:r>
              <a:rPr lang="en-US" sz="2400"/>
              <a:t>CONS</a:t>
            </a:r>
          </a:p>
          <a:p>
            <a:pPr lvl="1"/>
            <a:r>
              <a:rPr lang="en-US" sz="2000"/>
              <a:t>Not as effective as dogs or llamas</a:t>
            </a:r>
          </a:p>
          <a:p>
            <a:pPr lvl="1"/>
            <a:r>
              <a:rPr lang="en-US" sz="2000"/>
              <a:t>59% of Texas sheep producers rated donkeys good or fair</a:t>
            </a:r>
          </a:p>
        </p:txBody>
      </p:sp>
      <p:pic>
        <p:nvPicPr>
          <p:cNvPr id="295945" name="Picture 9"/>
          <p:cNvPicPr>
            <a:picLocks noGrp="1" noChangeAspect="1" noChangeArrowheads="1"/>
          </p:cNvPicPr>
          <p:nvPr>
            <p:ph sz="half" idx="2"/>
          </p:nvPr>
        </p:nvPicPr>
        <p:blipFill>
          <a:blip r:embed="rId3"/>
          <a:srcRect/>
          <a:stretch>
            <a:fillRect/>
          </a:stretch>
        </p:blipFill>
        <p:spPr/>
      </p:pic>
      <p:sp>
        <p:nvSpPr>
          <p:cNvPr id="295942" name="Rectangle 6"/>
          <p:cNvSpPr>
            <a:spLocks noChangeArrowheads="1"/>
          </p:cNvSpPr>
          <p:nvPr/>
        </p:nvSpPr>
        <p:spPr bwMode="auto">
          <a:xfrm>
            <a:off x="6877050" y="6176963"/>
            <a:ext cx="2266950" cy="244475"/>
          </a:xfrm>
          <a:prstGeom prst="rect">
            <a:avLst/>
          </a:prstGeom>
          <a:noFill/>
          <a:ln w="12700">
            <a:noFill/>
            <a:miter lim="800000"/>
            <a:headEnd type="none" w="sm" len="sm"/>
            <a:tailEnd type="none" w="sm" len="sm"/>
          </a:ln>
          <a:effectLst/>
        </p:spPr>
        <p:txBody>
          <a:bodyPr>
            <a:spAutoFit/>
          </a:bodyPr>
          <a:lstStyle/>
          <a:p>
            <a:pPr eaLnBrk="0" hangingPunct="0"/>
            <a:r>
              <a:rPr kumimoji="1" lang="en-US"/>
              <a:t>www.donkeybreedsociety.co.uk</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r>
              <a:rPr lang="en-US"/>
              <a:t>Destroying pest animals</a:t>
            </a:r>
          </a:p>
        </p:txBody>
      </p:sp>
      <p:sp>
        <p:nvSpPr>
          <p:cNvPr id="188421" name="Rectangle 5"/>
          <p:cNvSpPr>
            <a:spLocks noGrp="1" noChangeArrowheads="1"/>
          </p:cNvSpPr>
          <p:nvPr>
            <p:ph type="body" idx="1"/>
          </p:nvPr>
        </p:nvSpPr>
        <p:spPr/>
        <p:txBody>
          <a:bodyPr/>
          <a:lstStyle/>
          <a:p>
            <a:r>
              <a:rPr lang="en-US"/>
              <a:t>Some may be destroyed without permit</a:t>
            </a:r>
          </a:p>
          <a:p>
            <a:r>
              <a:rPr lang="en-US"/>
              <a:t>Some require a permit</a:t>
            </a:r>
          </a:p>
          <a:p>
            <a:r>
              <a:rPr lang="en-US"/>
              <a:t>Some may not be destroyed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2" name="Rectangle 6"/>
          <p:cNvSpPr>
            <a:spLocks noGrp="1" noChangeArrowheads="1"/>
          </p:cNvSpPr>
          <p:nvPr>
            <p:ph type="title"/>
          </p:nvPr>
        </p:nvSpPr>
        <p:spPr/>
        <p:txBody>
          <a:bodyPr/>
          <a:lstStyle/>
          <a:p>
            <a:r>
              <a:rPr lang="en-US"/>
              <a:t>Regulations in local area</a:t>
            </a:r>
          </a:p>
        </p:txBody>
      </p:sp>
      <p:sp>
        <p:nvSpPr>
          <p:cNvPr id="301063" name="Rectangle 7"/>
          <p:cNvSpPr>
            <a:spLocks noGrp="1" noChangeArrowheads="1"/>
          </p:cNvSpPr>
          <p:nvPr>
            <p:ph type="body" idx="1"/>
          </p:nvPr>
        </p:nvSpPr>
        <p:spPr/>
        <p:txBody>
          <a:bodyPr/>
          <a:lstStyle/>
          <a:p>
            <a:r>
              <a:rPr lang="en-US"/>
              <a:t>Dogs</a:t>
            </a:r>
          </a:p>
          <a:p>
            <a:r>
              <a:rPr lang="en-US"/>
              <a:t>Coyotes</a:t>
            </a:r>
          </a:p>
          <a:p>
            <a:r>
              <a:rPr lang="en-US"/>
              <a:t>Foxes</a:t>
            </a:r>
          </a:p>
          <a:p>
            <a:r>
              <a:rPr lang="en-US"/>
              <a:t>Mountain lions</a:t>
            </a:r>
          </a:p>
          <a:p>
            <a:r>
              <a:rPr lang="en-US"/>
              <a:t>Bears</a:t>
            </a:r>
          </a:p>
          <a:p>
            <a:r>
              <a:rPr lang="en-US"/>
              <a:t>Wolves</a:t>
            </a:r>
          </a:p>
        </p:txBody>
      </p:sp>
      <p:pic>
        <p:nvPicPr>
          <p:cNvPr id="301060" name="Picture 4"/>
          <p:cNvPicPr>
            <a:picLocks noChangeAspect="1" noChangeArrowheads="1"/>
          </p:cNvPicPr>
          <p:nvPr/>
        </p:nvPicPr>
        <p:blipFill>
          <a:blip r:embed="rId3"/>
          <a:srcRect/>
          <a:stretch>
            <a:fillRect/>
          </a:stretch>
        </p:blipFill>
        <p:spPr bwMode="auto">
          <a:xfrm>
            <a:off x="5300663" y="2247900"/>
            <a:ext cx="3038475" cy="4129088"/>
          </a:xfrm>
          <a:prstGeom prst="rect">
            <a:avLst/>
          </a:prstGeom>
          <a:noFill/>
          <a:ln w="12700">
            <a:noFill/>
            <a:miter lim="800000"/>
            <a:headEnd type="none" w="sm" len="sm"/>
            <a:tailEnd type="none" w="sm" len="sm"/>
          </a:ln>
          <a:effectLst/>
        </p:spPr>
      </p:pic>
      <p:sp>
        <p:nvSpPr>
          <p:cNvPr id="301061" name="Rectangle 5"/>
          <p:cNvSpPr>
            <a:spLocks noChangeArrowheads="1"/>
          </p:cNvSpPr>
          <p:nvPr/>
        </p:nvSpPr>
        <p:spPr bwMode="auto">
          <a:xfrm>
            <a:off x="6850063" y="6365875"/>
            <a:ext cx="2076450" cy="244475"/>
          </a:xfrm>
          <a:prstGeom prst="rect">
            <a:avLst/>
          </a:prstGeom>
          <a:noFill/>
          <a:ln w="12700">
            <a:noFill/>
            <a:miter lim="800000"/>
            <a:headEnd type="none" w="sm" len="sm"/>
            <a:tailEnd type="none" w="sm" len="sm"/>
          </a:ln>
          <a:effectLst/>
        </p:spPr>
        <p:txBody>
          <a:bodyPr>
            <a:spAutoFit/>
          </a:bodyPr>
          <a:lstStyle/>
          <a:p>
            <a:pPr eaLnBrk="0" hangingPunct="0"/>
            <a:r>
              <a:rPr kumimoji="1" lang="en-US"/>
              <a:t>texnat.tamu.edu/ranchref</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en-US"/>
              <a:t>Resources to help</a:t>
            </a:r>
          </a:p>
        </p:txBody>
      </p:sp>
      <p:sp>
        <p:nvSpPr>
          <p:cNvPr id="198661" name="Rectangle 5"/>
          <p:cNvSpPr>
            <a:spLocks noGrp="1" noChangeArrowheads="1"/>
          </p:cNvSpPr>
          <p:nvPr>
            <p:ph type="body" idx="1"/>
          </p:nvPr>
        </p:nvSpPr>
        <p:spPr/>
        <p:txBody>
          <a:bodyPr/>
          <a:lstStyle/>
          <a:p>
            <a:r>
              <a:rPr lang="en-US"/>
              <a:t>Federal trappers</a:t>
            </a:r>
          </a:p>
          <a:p>
            <a:r>
              <a:rPr lang="en-US"/>
              <a:t>Local agricultural commissioners</a:t>
            </a:r>
          </a:p>
          <a:p>
            <a:r>
              <a:rPr lang="en-US"/>
              <a:t>Local branch of the U.S. Department of Fish and Wildlife </a:t>
            </a:r>
          </a:p>
          <a:p>
            <a:r>
              <a:rPr lang="en-US"/>
              <a:t>Local health department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Grp="1" noChangeArrowheads="1"/>
          </p:cNvSpPr>
          <p:nvPr>
            <p:ph type="title"/>
          </p:nvPr>
        </p:nvSpPr>
        <p:spPr/>
        <p:txBody>
          <a:bodyPr/>
          <a:lstStyle/>
          <a:p>
            <a:r>
              <a:rPr lang="en-US"/>
              <a:t>Living with wildlife</a:t>
            </a:r>
          </a:p>
        </p:txBody>
      </p:sp>
      <p:sp>
        <p:nvSpPr>
          <p:cNvPr id="395269" name="Rectangle 5"/>
          <p:cNvSpPr>
            <a:spLocks noGrp="1" noChangeArrowheads="1"/>
          </p:cNvSpPr>
          <p:nvPr>
            <p:ph type="body" idx="1"/>
          </p:nvPr>
        </p:nvSpPr>
        <p:spPr/>
        <p:txBody>
          <a:bodyPr/>
          <a:lstStyle/>
          <a:p>
            <a:pPr>
              <a:lnSpc>
                <a:spcPct val="90000"/>
              </a:lnSpc>
            </a:pPr>
            <a:r>
              <a:rPr lang="en-US" sz="2800"/>
              <a:t>Determine local wildlife population</a:t>
            </a:r>
          </a:p>
          <a:p>
            <a:pPr>
              <a:lnSpc>
                <a:spcPct val="90000"/>
              </a:lnSpc>
            </a:pPr>
            <a:r>
              <a:rPr lang="en-US" sz="2800"/>
              <a:t>Determine wildlife goals for your property</a:t>
            </a:r>
          </a:p>
          <a:p>
            <a:pPr lvl="1">
              <a:lnSpc>
                <a:spcPct val="90000"/>
              </a:lnSpc>
            </a:pPr>
            <a:r>
              <a:rPr lang="en-US" sz="2400"/>
              <a:t>Complete exclusion</a:t>
            </a:r>
          </a:p>
          <a:p>
            <a:pPr lvl="1">
              <a:lnSpc>
                <a:spcPct val="90000"/>
              </a:lnSpc>
            </a:pPr>
            <a:r>
              <a:rPr lang="en-US" sz="2400"/>
              <a:t>Open access</a:t>
            </a:r>
          </a:p>
          <a:p>
            <a:pPr lvl="1">
              <a:lnSpc>
                <a:spcPct val="90000"/>
              </a:lnSpc>
            </a:pPr>
            <a:r>
              <a:rPr lang="en-US" sz="2400"/>
              <a:t>Combination </a:t>
            </a:r>
          </a:p>
          <a:p>
            <a:pPr>
              <a:lnSpc>
                <a:spcPct val="90000"/>
              </a:lnSpc>
            </a:pPr>
            <a:r>
              <a:rPr lang="en-US" sz="2800"/>
              <a:t>Determine available wildlife habitat on your property</a:t>
            </a:r>
          </a:p>
          <a:p>
            <a:pPr>
              <a:lnSpc>
                <a:spcPct val="90000"/>
              </a:lnSpc>
            </a:pPr>
            <a:r>
              <a:rPr lang="en-US" sz="2800"/>
              <a:t>Modify your property and facilities appropriately to achieve your goals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04" name="Rectangle 1044"/>
          <p:cNvSpPr>
            <a:spLocks noGrp="1" noChangeArrowheads="1"/>
          </p:cNvSpPr>
          <p:nvPr>
            <p:ph type="title"/>
          </p:nvPr>
        </p:nvSpPr>
        <p:spPr>
          <a:xfrm>
            <a:off x="514350" y="933450"/>
            <a:ext cx="8629650" cy="857250"/>
          </a:xfrm>
        </p:spPr>
        <p:txBody>
          <a:bodyPr/>
          <a:lstStyle/>
          <a:p>
            <a:r>
              <a:rPr lang="en-US"/>
              <a:t>Impacts from bodies</a:t>
            </a:r>
          </a:p>
        </p:txBody>
      </p:sp>
      <p:sp>
        <p:nvSpPr>
          <p:cNvPr id="246805" name="Rectangle 1045"/>
          <p:cNvSpPr>
            <a:spLocks noGrp="1" noChangeArrowheads="1"/>
          </p:cNvSpPr>
          <p:nvPr>
            <p:ph type="body" idx="1"/>
          </p:nvPr>
        </p:nvSpPr>
        <p:spPr/>
        <p:txBody>
          <a:bodyPr/>
          <a:lstStyle/>
          <a:p>
            <a:r>
              <a:rPr lang="en-US" sz="2800"/>
              <a:t>Objects in the pasture are damaged</a:t>
            </a:r>
          </a:p>
          <a:p>
            <a:pPr lvl="1"/>
            <a:r>
              <a:rPr lang="en-US" sz="2400"/>
              <a:t>Trees, posts, irrigation works, fences</a:t>
            </a:r>
          </a:p>
          <a:p>
            <a:r>
              <a:rPr lang="en-US" sz="2800"/>
              <a:t>Weed seeds and pests are transported</a:t>
            </a:r>
          </a:p>
        </p:txBody>
      </p:sp>
      <p:sp>
        <p:nvSpPr>
          <p:cNvPr id="246788" name="Text Box 1028"/>
          <p:cNvSpPr txBox="1">
            <a:spLocks noChangeArrowheads="1"/>
          </p:cNvSpPr>
          <p:nvPr/>
        </p:nvSpPr>
        <p:spPr bwMode="auto">
          <a:xfrm>
            <a:off x="5486400" y="2133600"/>
            <a:ext cx="3048000" cy="762000"/>
          </a:xfrm>
          <a:prstGeom prst="rect">
            <a:avLst/>
          </a:prstGeom>
          <a:noFill/>
          <a:ln w="12700">
            <a:noFill/>
            <a:miter lim="800000"/>
            <a:headEnd type="none" w="sm" len="sm"/>
            <a:tailEnd type="none" w="sm" len="sm"/>
          </a:ln>
          <a:effectLst/>
        </p:spPr>
        <p:txBody>
          <a:bodyPr>
            <a:spAutoFit/>
          </a:bodyPr>
          <a:lstStyle/>
          <a:p>
            <a:pPr>
              <a:spcBef>
                <a:spcPct val="50000"/>
              </a:spcBef>
            </a:pPr>
            <a:endParaRPr lang="en-US" sz="4400">
              <a:solidFill>
                <a:schemeClr val="tx2"/>
              </a:solidFill>
              <a:effectLst>
                <a:outerShdw blurRad="38100" dist="38100" dir="2700000" algn="tl">
                  <a:srgbClr val="000000"/>
                </a:outerShdw>
              </a:effectLst>
            </a:endParaRPr>
          </a:p>
        </p:txBody>
      </p:sp>
      <p:graphicFrame>
        <p:nvGraphicFramePr>
          <p:cNvPr id="447488" name="Object 1024"/>
          <p:cNvGraphicFramePr>
            <a:graphicFrameLocks noChangeAspect="1"/>
          </p:cNvGraphicFramePr>
          <p:nvPr/>
        </p:nvGraphicFramePr>
        <p:xfrm>
          <a:off x="5857875" y="3687763"/>
          <a:ext cx="2724150" cy="2789237"/>
        </p:xfrm>
        <a:graphic>
          <a:graphicData uri="http://schemas.openxmlformats.org/presentationml/2006/ole">
            <p:oleObj spid="_x0000_s1026" name="Bitmap Image" r:id="rId4" imgW="4571429" imgH="6095238" progId="PBrush">
              <p:embed/>
            </p:oleObj>
          </a:graphicData>
        </a:graphic>
      </p:graphicFrame>
      <p:sp>
        <p:nvSpPr>
          <p:cNvPr id="246797" name="Text Box 1037"/>
          <p:cNvSpPr txBox="1">
            <a:spLocks noChangeArrowheads="1"/>
          </p:cNvSpPr>
          <p:nvPr/>
        </p:nvSpPr>
        <p:spPr bwMode="auto">
          <a:xfrm>
            <a:off x="6137275" y="3241675"/>
            <a:ext cx="2089150" cy="457200"/>
          </a:xfrm>
          <a:prstGeom prst="rect">
            <a:avLst/>
          </a:prstGeom>
          <a:noFill/>
          <a:ln w="12700">
            <a:noFill/>
            <a:miter lim="800000"/>
            <a:headEnd type="none" w="sm" len="sm"/>
            <a:tailEnd type="none" w="sm" len="sm"/>
          </a:ln>
          <a:effectLst/>
        </p:spPr>
        <p:txBody>
          <a:bodyPr>
            <a:spAutoFit/>
          </a:bodyPr>
          <a:lstStyle/>
          <a:p>
            <a:endParaRPr lang="en-US" sz="2400">
              <a:latin typeface="Times New Roman" pitchFamily="18" charset="0"/>
            </a:endParaRPr>
          </a:p>
        </p:txBody>
      </p:sp>
      <p:sp>
        <p:nvSpPr>
          <p:cNvPr id="246798" name="Text Box 1038"/>
          <p:cNvSpPr txBox="1">
            <a:spLocks noChangeArrowheads="1"/>
          </p:cNvSpPr>
          <p:nvPr/>
        </p:nvSpPr>
        <p:spPr bwMode="auto">
          <a:xfrm>
            <a:off x="4784725" y="6270625"/>
            <a:ext cx="2298700" cy="457200"/>
          </a:xfrm>
          <a:prstGeom prst="rect">
            <a:avLst/>
          </a:prstGeom>
          <a:noFill/>
          <a:ln w="12700">
            <a:noFill/>
            <a:miter lim="800000"/>
            <a:headEnd type="none" w="sm" len="sm"/>
            <a:tailEnd type="none" w="sm" len="sm"/>
          </a:ln>
          <a:effectLst/>
        </p:spPr>
        <p:txBody>
          <a:bodyPr>
            <a:spAutoFit/>
          </a:bodyPr>
          <a:lstStyle/>
          <a:p>
            <a:endParaRPr lang="en-US" sz="2400">
              <a:latin typeface="Times New Roman" pitchFamily="18" charset="0"/>
            </a:endParaRPr>
          </a:p>
        </p:txBody>
      </p:sp>
      <p:pic>
        <p:nvPicPr>
          <p:cNvPr id="246801" name="Picture 1041" descr="C:\My Documents\sare pdf grant\Cribbing.jpg"/>
          <p:cNvPicPr>
            <a:picLocks noChangeAspect="1" noChangeArrowheads="1"/>
          </p:cNvPicPr>
          <p:nvPr/>
        </p:nvPicPr>
        <p:blipFill>
          <a:blip r:embed="rId5" cstate="print"/>
          <a:srcRect/>
          <a:stretch>
            <a:fillRect/>
          </a:stretch>
        </p:blipFill>
        <p:spPr bwMode="auto">
          <a:xfrm>
            <a:off x="2209800" y="3687763"/>
            <a:ext cx="3717925" cy="2808287"/>
          </a:xfrm>
          <a:prstGeom prst="rect">
            <a:avLst/>
          </a:prstGeom>
          <a:noFill/>
        </p:spPr>
      </p:pic>
      <p:sp>
        <p:nvSpPr>
          <p:cNvPr id="246803" name="Text Box 1043"/>
          <p:cNvSpPr txBox="1">
            <a:spLocks noChangeArrowheads="1"/>
          </p:cNvSpPr>
          <p:nvPr/>
        </p:nvSpPr>
        <p:spPr bwMode="auto">
          <a:xfrm>
            <a:off x="7959725" y="6429375"/>
            <a:ext cx="544513" cy="244475"/>
          </a:xfrm>
          <a:prstGeom prst="rect">
            <a:avLst/>
          </a:prstGeom>
          <a:noFill/>
          <a:ln w="12700">
            <a:noFill/>
            <a:miter lim="800000"/>
            <a:headEnd type="none" w="sm" len="sm"/>
            <a:tailEnd type="none" w="sm" len="sm"/>
          </a:ln>
          <a:effectLst/>
        </p:spPr>
        <p:txBody>
          <a:bodyPr wrap="none">
            <a:spAutoFit/>
          </a:bodyPr>
          <a:lstStyle/>
          <a:p>
            <a:r>
              <a:rPr lang="en-US"/>
              <a:t>UCCE</a:t>
            </a:r>
          </a:p>
        </p:txBody>
      </p:sp>
      <p:sp>
        <p:nvSpPr>
          <p:cNvPr id="246806" name="Text Box 1046"/>
          <p:cNvSpPr txBox="1">
            <a:spLocks noChangeArrowheads="1"/>
          </p:cNvSpPr>
          <p:nvPr/>
        </p:nvSpPr>
        <p:spPr bwMode="auto">
          <a:xfrm>
            <a:off x="2128838" y="6448425"/>
            <a:ext cx="1162050" cy="244475"/>
          </a:xfrm>
          <a:prstGeom prst="rect">
            <a:avLst/>
          </a:prstGeom>
          <a:noFill/>
          <a:ln w="9525">
            <a:noFill/>
            <a:miter lim="800000"/>
            <a:headEnd/>
            <a:tailEnd/>
          </a:ln>
          <a:effectLst/>
        </p:spPr>
        <p:txBody>
          <a:bodyPr wrap="none">
            <a:spAutoFit/>
          </a:bodyPr>
          <a:lstStyle/>
          <a:p>
            <a:r>
              <a:rPr lang="en-US"/>
              <a:t>UNCE, Reno, NV</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title"/>
          </p:nvPr>
        </p:nvSpPr>
        <p:spPr/>
        <p:txBody>
          <a:bodyPr/>
          <a:lstStyle/>
          <a:p>
            <a:r>
              <a:rPr lang="en-US"/>
              <a:t>The Farm Game</a:t>
            </a:r>
          </a:p>
        </p:txBody>
      </p:sp>
      <p:sp>
        <p:nvSpPr>
          <p:cNvPr id="305157" name="Rectangle 5"/>
          <p:cNvSpPr>
            <a:spLocks noGrp="1" noChangeArrowheads="1"/>
          </p:cNvSpPr>
          <p:nvPr>
            <p:ph type="body" idx="1"/>
          </p:nvPr>
        </p:nvSpPr>
        <p:spPr/>
        <p:txBody>
          <a:bodyPr/>
          <a:lstStyle/>
          <a:p>
            <a:r>
              <a:rPr lang="en-US" sz="2800"/>
              <a:t>Design or redesign your property layout and facilities, especially the portion dedicated to animal uses, to avoid impacts to the land and wildlife. Include:</a:t>
            </a:r>
          </a:p>
          <a:p>
            <a:pPr lvl="1"/>
            <a:r>
              <a:rPr lang="en-US" sz="2400"/>
              <a:t>Manure storage areas and schedules</a:t>
            </a:r>
          </a:p>
          <a:p>
            <a:pPr lvl="1"/>
            <a:r>
              <a:rPr lang="en-US" sz="2400"/>
              <a:t>Fencing or strategies for avoiding predation or limiting wildlife access</a:t>
            </a:r>
          </a:p>
          <a:p>
            <a:pPr lvl="1"/>
            <a:r>
              <a:rPr lang="en-US" sz="2400"/>
              <a:t>Landscaping or features to attract desirable wildlife</a:t>
            </a:r>
          </a:p>
          <a:p>
            <a:pPr lvl="1"/>
            <a:endParaRPr lang="en-US"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r>
              <a:rPr lang="en-US"/>
              <a:t>Notes on grazing management</a:t>
            </a:r>
          </a:p>
        </p:txBody>
      </p:sp>
      <p:sp>
        <p:nvSpPr>
          <p:cNvPr id="773123" name="Rectangle 3"/>
          <p:cNvSpPr>
            <a:spLocks noGrp="1" noChangeArrowheads="1"/>
          </p:cNvSpPr>
          <p:nvPr>
            <p:ph type="body" idx="1"/>
          </p:nvPr>
        </p:nvSpPr>
        <p:spPr/>
        <p:txBody>
          <a:bodyPr/>
          <a:lstStyle/>
          <a:p>
            <a:r>
              <a:rPr lang="en-US"/>
              <a:t>Terms: grazing, overuse, and overgrazing</a:t>
            </a:r>
          </a:p>
          <a:p>
            <a:r>
              <a:rPr lang="en-US"/>
              <a:t>Negative impacts of uncontrolled grazing</a:t>
            </a:r>
          </a:p>
          <a:p>
            <a:r>
              <a:rPr lang="en-US"/>
              <a:t>Controlled grazing methods</a:t>
            </a:r>
          </a:p>
          <a:p>
            <a:r>
              <a:rPr lang="en-US"/>
              <a:t>Factors that can be controlled</a:t>
            </a:r>
          </a:p>
          <a:p>
            <a:r>
              <a:rPr lang="en-US"/>
              <a:t>Stocking rate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lstStyle/>
          <a:p>
            <a:r>
              <a:rPr lang="en-US"/>
              <a:t>Grazing, overuse, and overgrazing</a:t>
            </a:r>
          </a:p>
        </p:txBody>
      </p:sp>
      <p:sp>
        <p:nvSpPr>
          <p:cNvPr id="774147" name="Rectangle 3"/>
          <p:cNvSpPr>
            <a:spLocks noGrp="1" noChangeArrowheads="1"/>
          </p:cNvSpPr>
          <p:nvPr>
            <p:ph type="body" idx="1"/>
          </p:nvPr>
        </p:nvSpPr>
        <p:spPr/>
        <p:txBody>
          <a:bodyPr/>
          <a:lstStyle/>
          <a:p>
            <a:pPr>
              <a:lnSpc>
                <a:spcPct val="90000"/>
              </a:lnSpc>
            </a:pPr>
            <a:r>
              <a:rPr lang="en-US" sz="2800" b="1"/>
              <a:t>2 misconceptions: </a:t>
            </a:r>
          </a:p>
          <a:p>
            <a:pPr lvl="1">
              <a:lnSpc>
                <a:spcPct val="90000"/>
              </a:lnSpc>
            </a:pPr>
            <a:r>
              <a:rPr lang="en-US" sz="2400"/>
              <a:t>mere presence of livestock does NOT = direct conflict with wildlife species </a:t>
            </a:r>
          </a:p>
          <a:p>
            <a:pPr lvl="1">
              <a:lnSpc>
                <a:spcPct val="90000"/>
              </a:lnSpc>
            </a:pPr>
            <a:r>
              <a:rPr lang="en-US" sz="2400"/>
              <a:t>these terms are NOT synonymous </a:t>
            </a:r>
          </a:p>
          <a:p>
            <a:pPr>
              <a:lnSpc>
                <a:spcPct val="90000"/>
              </a:lnSpc>
              <a:buFontTx/>
              <a:buAutoNum type="arabicPeriod"/>
            </a:pPr>
            <a:r>
              <a:rPr lang="en-US" sz="2800" b="1"/>
              <a:t>grazing =</a:t>
            </a:r>
            <a:r>
              <a:rPr lang="en-US" sz="2800"/>
              <a:t> consumption of standing forage by domestic or wild ungulates </a:t>
            </a:r>
          </a:p>
          <a:p>
            <a:pPr>
              <a:lnSpc>
                <a:spcPct val="90000"/>
              </a:lnSpc>
              <a:buFontTx/>
              <a:buAutoNum type="arabicPeriod"/>
            </a:pPr>
            <a:r>
              <a:rPr lang="en-US" sz="2800" b="1"/>
              <a:t>overuse = </a:t>
            </a:r>
            <a:r>
              <a:rPr lang="en-US" sz="2800"/>
              <a:t>grazing that leads to excessive removal of the current years growth (cag) </a:t>
            </a:r>
          </a:p>
          <a:p>
            <a:pPr>
              <a:lnSpc>
                <a:spcPct val="90000"/>
              </a:lnSpc>
              <a:buFontTx/>
              <a:buAutoNum type="arabicPeriod"/>
            </a:pPr>
            <a:r>
              <a:rPr lang="en-US" sz="2800" b="1"/>
              <a:t>overgrazing =</a:t>
            </a:r>
            <a:r>
              <a:rPr lang="en-US" sz="2800"/>
              <a:t> continued overuse that results in regressive changes in plants and soils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0" name="Rectangle 2"/>
          <p:cNvSpPr>
            <a:spLocks noGrp="1" noChangeArrowheads="1"/>
          </p:cNvSpPr>
          <p:nvPr>
            <p:ph type="title"/>
          </p:nvPr>
        </p:nvSpPr>
        <p:spPr/>
        <p:txBody>
          <a:bodyPr/>
          <a:lstStyle/>
          <a:p>
            <a:r>
              <a:rPr lang="en-US"/>
              <a:t>Grazing, overuse, and overgrazing</a:t>
            </a:r>
          </a:p>
        </p:txBody>
      </p:sp>
      <p:sp>
        <p:nvSpPr>
          <p:cNvPr id="775171" name="Rectangle 3"/>
          <p:cNvSpPr>
            <a:spLocks noGrp="1" noChangeArrowheads="1"/>
          </p:cNvSpPr>
          <p:nvPr>
            <p:ph type="body" idx="1"/>
          </p:nvPr>
        </p:nvSpPr>
        <p:spPr/>
        <p:txBody>
          <a:bodyPr/>
          <a:lstStyle/>
          <a:p>
            <a:pPr marL="609600" indent="-609600">
              <a:buFontTx/>
              <a:buAutoNum type="arabicPeriod"/>
            </a:pPr>
            <a:r>
              <a:rPr lang="en-US" sz="2800"/>
              <a:t>overgrazing (not grazing or overuse) results in altered plant communities or sites altered from their ecological potential.</a:t>
            </a:r>
          </a:p>
          <a:p>
            <a:pPr marL="609600" indent="-609600">
              <a:buFontTx/>
              <a:buAutoNum type="arabicPeriod"/>
            </a:pPr>
            <a:r>
              <a:rPr lang="en-US" sz="2800"/>
              <a:t>overgrazing is a relative term </a:t>
            </a:r>
          </a:p>
          <a:p>
            <a:pPr marL="609600" indent="-609600">
              <a:buFontTx/>
              <a:buAutoNum type="arabicPeriod"/>
            </a:pPr>
            <a:r>
              <a:rPr lang="en-US" sz="2800"/>
              <a:t>moderately overgrazed might contain a slightly altered plant community </a:t>
            </a:r>
          </a:p>
          <a:p>
            <a:pPr marL="609600" indent="-609600">
              <a:buFontTx/>
              <a:buAutoNum type="arabicPeriod"/>
            </a:pPr>
            <a:r>
              <a:rPr lang="en-US" sz="2800"/>
              <a:t>heavily overgrazed would support an entirely different plant community.</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914400" y="381000"/>
            <a:ext cx="8029575" cy="1379538"/>
          </a:xfrm>
        </p:spPr>
        <p:txBody>
          <a:bodyPr/>
          <a:lstStyle/>
          <a:p>
            <a:r>
              <a:rPr lang="en-US" sz="4000"/>
              <a:t>Negative impacts of unmanaged or incorrectly managed grazing</a:t>
            </a:r>
          </a:p>
        </p:txBody>
      </p:sp>
      <p:sp>
        <p:nvSpPr>
          <p:cNvPr id="776195" name="Rectangle 3"/>
          <p:cNvSpPr>
            <a:spLocks noGrp="1" noChangeArrowheads="1"/>
          </p:cNvSpPr>
          <p:nvPr>
            <p:ph type="body" idx="1"/>
          </p:nvPr>
        </p:nvSpPr>
        <p:spPr>
          <a:xfrm>
            <a:off x="569913" y="2286000"/>
            <a:ext cx="8574087" cy="4114800"/>
          </a:xfrm>
        </p:spPr>
        <p:txBody>
          <a:bodyPr/>
          <a:lstStyle/>
          <a:p>
            <a:pPr lvl="1">
              <a:lnSpc>
                <a:spcPct val="90000"/>
              </a:lnSpc>
            </a:pPr>
            <a:r>
              <a:rPr lang="en-US" sz="2400"/>
              <a:t>remove residual cover needed for ground nesting birds </a:t>
            </a:r>
          </a:p>
          <a:p>
            <a:pPr lvl="1">
              <a:lnSpc>
                <a:spcPct val="90000"/>
              </a:lnSpc>
            </a:pPr>
            <a:r>
              <a:rPr lang="en-US" sz="2400"/>
              <a:t>create undesirable, and maybe irreversible, shifts in succession, loss of habitats in more advanced stages. </a:t>
            </a:r>
          </a:p>
          <a:p>
            <a:pPr lvl="1">
              <a:lnSpc>
                <a:spcPct val="90000"/>
              </a:lnSpc>
            </a:pPr>
            <a:r>
              <a:rPr lang="en-US" sz="2400"/>
              <a:t>alter habitats so that habitat selection mechanisms are not triggered </a:t>
            </a:r>
          </a:p>
          <a:p>
            <a:pPr lvl="1">
              <a:lnSpc>
                <a:spcPct val="90000"/>
              </a:lnSpc>
            </a:pPr>
            <a:r>
              <a:rPr lang="en-US" sz="2400"/>
              <a:t>become direct competitors with wild ungulates, causing reduction in wild populations </a:t>
            </a:r>
          </a:p>
          <a:p>
            <a:pPr lvl="1">
              <a:lnSpc>
                <a:spcPct val="90000"/>
              </a:lnSpc>
            </a:pPr>
            <a:r>
              <a:rPr lang="en-US" sz="2400"/>
              <a:t>reduce floral diversity needed for mammal, bird, and insect communities </a:t>
            </a:r>
          </a:p>
          <a:p>
            <a:pPr lvl="1">
              <a:lnSpc>
                <a:spcPct val="90000"/>
              </a:lnSpc>
            </a:pPr>
            <a:r>
              <a:rPr lang="en-US" sz="2400"/>
              <a:t>damage shrubs, reducing biomass or mast production, that are important food or cover plants for some wildlife </a:t>
            </a:r>
          </a:p>
          <a:p>
            <a:pPr>
              <a:lnSpc>
                <a:spcPct val="90000"/>
              </a:lnSpc>
            </a:pPr>
            <a:endParaRPr lang="en-US" sz="280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p:txBody>
          <a:bodyPr/>
          <a:lstStyle/>
          <a:p>
            <a:r>
              <a:rPr lang="en-US"/>
              <a:t>Controlled grazing strategies</a:t>
            </a:r>
          </a:p>
        </p:txBody>
      </p:sp>
      <p:sp>
        <p:nvSpPr>
          <p:cNvPr id="777219" name="Rectangle 3"/>
          <p:cNvSpPr>
            <a:spLocks noGrp="1" noChangeArrowheads="1"/>
          </p:cNvSpPr>
          <p:nvPr>
            <p:ph type="body" idx="1"/>
          </p:nvPr>
        </p:nvSpPr>
        <p:spPr/>
        <p:txBody>
          <a:bodyPr/>
          <a:lstStyle/>
          <a:p>
            <a:pPr>
              <a:lnSpc>
                <a:spcPct val="90000"/>
              </a:lnSpc>
            </a:pPr>
            <a:r>
              <a:rPr lang="en-US"/>
              <a:t>Environmental protective grazing (EPG) </a:t>
            </a:r>
          </a:p>
          <a:p>
            <a:pPr lvl="1">
              <a:lnSpc>
                <a:spcPct val="90000"/>
              </a:lnSpc>
            </a:pPr>
            <a:r>
              <a:rPr lang="en-US"/>
              <a:t>livestock are cautiously managed and strictly controlled to protect fragile environments and prevent overuse and/or overgrazing of wildlife habitats </a:t>
            </a:r>
          </a:p>
          <a:p>
            <a:pPr>
              <a:lnSpc>
                <a:spcPct val="90000"/>
              </a:lnSpc>
            </a:pPr>
            <a:r>
              <a:rPr lang="en-US"/>
              <a:t>Strategic grazing </a:t>
            </a:r>
          </a:p>
          <a:p>
            <a:pPr lvl="1">
              <a:lnSpc>
                <a:spcPct val="90000"/>
              </a:lnSpc>
            </a:pPr>
            <a:r>
              <a:rPr lang="en-US"/>
              <a:t>use of livestock as a manipulative tool in wildlife habitat management to create specific habitat conditions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lstStyle/>
          <a:p>
            <a:r>
              <a:rPr lang="en-US"/>
              <a:t>Environmental protective grazing</a:t>
            </a:r>
          </a:p>
        </p:txBody>
      </p:sp>
      <p:sp>
        <p:nvSpPr>
          <p:cNvPr id="778243" name="Rectangle 3"/>
          <p:cNvSpPr>
            <a:spLocks noGrp="1" noChangeArrowheads="1"/>
          </p:cNvSpPr>
          <p:nvPr>
            <p:ph type="body" idx="1"/>
          </p:nvPr>
        </p:nvSpPr>
        <p:spPr/>
        <p:txBody>
          <a:bodyPr/>
          <a:lstStyle/>
          <a:p>
            <a:pPr marL="609600" indent="-609600">
              <a:lnSpc>
                <a:spcPct val="90000"/>
              </a:lnSpc>
            </a:pPr>
            <a:r>
              <a:rPr lang="en-US" sz="2800"/>
              <a:t>conservatively stocked so that most sensitive sites are protected</a:t>
            </a:r>
          </a:p>
          <a:p>
            <a:pPr marL="609600" indent="-609600">
              <a:lnSpc>
                <a:spcPct val="90000"/>
              </a:lnSpc>
            </a:pPr>
            <a:r>
              <a:rPr lang="en-US" sz="2800"/>
              <a:t>receive adequate planned rest and deferment </a:t>
            </a:r>
          </a:p>
          <a:p>
            <a:pPr marL="609600" indent="-609600">
              <a:lnSpc>
                <a:spcPct val="90000"/>
              </a:lnSpc>
            </a:pPr>
            <a:r>
              <a:rPr lang="en-US" sz="2800"/>
              <a:t>grazing timed around wildlife life cycles and phenological development of key plants </a:t>
            </a:r>
          </a:p>
          <a:p>
            <a:pPr marL="609600" indent="-609600">
              <a:lnSpc>
                <a:spcPct val="90000"/>
              </a:lnSpc>
            </a:pPr>
            <a:r>
              <a:rPr lang="en-US" sz="2800"/>
              <a:t>closely monitored to prevent overuse of key plants and areas </a:t>
            </a:r>
          </a:p>
          <a:p>
            <a:pPr marL="609600" indent="-609600">
              <a:lnSpc>
                <a:spcPct val="90000"/>
              </a:lnSpc>
            </a:pPr>
            <a:r>
              <a:rPr lang="en-US" sz="2800"/>
              <a:t>managed to leave certain amounts of residual cover for wildlife (rather than take ½ leave ½ policy) </a:t>
            </a:r>
          </a:p>
          <a:p>
            <a:pPr marL="609600" indent="-609600">
              <a:lnSpc>
                <a:spcPct val="90000"/>
              </a:lnSpc>
            </a:pPr>
            <a:endParaRPr lang="en-US" sz="280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en-US"/>
              <a:t>Strategic grazing</a:t>
            </a:r>
          </a:p>
        </p:txBody>
      </p:sp>
      <p:sp>
        <p:nvSpPr>
          <p:cNvPr id="779267" name="Rectangle 3"/>
          <p:cNvSpPr>
            <a:spLocks noGrp="1" noChangeArrowheads="1"/>
          </p:cNvSpPr>
          <p:nvPr>
            <p:ph type="body" idx="1"/>
          </p:nvPr>
        </p:nvSpPr>
        <p:spPr/>
        <p:txBody>
          <a:bodyPr/>
          <a:lstStyle/>
          <a:p>
            <a:pPr>
              <a:lnSpc>
                <a:spcPct val="90000"/>
              </a:lnSpc>
            </a:pPr>
            <a:r>
              <a:rPr lang="en-US" sz="2400"/>
              <a:t>create weedy patches for upland game bird feeding or to concentrate wild ungulates </a:t>
            </a:r>
          </a:p>
          <a:p>
            <a:pPr>
              <a:lnSpc>
                <a:spcPct val="90000"/>
              </a:lnSpc>
            </a:pPr>
            <a:r>
              <a:rPr lang="en-US" sz="2400"/>
              <a:t>through planned rest, can be used to maintain tall residual cover for nesting sites </a:t>
            </a:r>
          </a:p>
          <a:p>
            <a:pPr>
              <a:lnSpc>
                <a:spcPct val="90000"/>
              </a:lnSpc>
            </a:pPr>
            <a:r>
              <a:rPr lang="en-US" sz="2400"/>
              <a:t>promote grass regrowth that is more nutritious than standing dead matter </a:t>
            </a:r>
          </a:p>
          <a:p>
            <a:pPr>
              <a:lnSpc>
                <a:spcPct val="90000"/>
              </a:lnSpc>
            </a:pPr>
            <a:r>
              <a:rPr lang="en-US" sz="2400"/>
              <a:t>reduce volume of unwanted dead material and increase wildlife access to forbs and green growth </a:t>
            </a:r>
          </a:p>
          <a:p>
            <a:pPr>
              <a:lnSpc>
                <a:spcPct val="90000"/>
              </a:lnSpc>
            </a:pPr>
            <a:r>
              <a:rPr lang="en-US" sz="2400"/>
              <a:t>stimulate lateral sprouting of shrubs </a:t>
            </a:r>
          </a:p>
          <a:p>
            <a:pPr>
              <a:lnSpc>
                <a:spcPct val="90000"/>
              </a:lnSpc>
            </a:pPr>
            <a:r>
              <a:rPr lang="en-US" sz="2400"/>
              <a:t>create horizontal diversity (patchiness) of herb layer </a:t>
            </a:r>
          </a:p>
          <a:p>
            <a:pPr>
              <a:lnSpc>
                <a:spcPct val="90000"/>
              </a:lnSpc>
            </a:pPr>
            <a:r>
              <a:rPr lang="en-US" sz="2400"/>
              <a:t>prevent or retard shifts to seral stages not desired for wildlife habitat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r>
              <a:rPr lang="en-US"/>
              <a:t>Strategic grazing</a:t>
            </a:r>
          </a:p>
        </p:txBody>
      </p:sp>
      <p:sp>
        <p:nvSpPr>
          <p:cNvPr id="780291" name="Rectangle 3"/>
          <p:cNvSpPr>
            <a:spLocks noGrp="1" noChangeArrowheads="1"/>
          </p:cNvSpPr>
          <p:nvPr>
            <p:ph type="body" idx="1"/>
          </p:nvPr>
        </p:nvSpPr>
        <p:spPr/>
        <p:txBody>
          <a:bodyPr/>
          <a:lstStyle/>
          <a:p>
            <a:endParaRPr lang="en-US" sz="2400"/>
          </a:p>
          <a:p>
            <a:r>
              <a:rPr lang="en-US" sz="2400"/>
              <a:t>cause shifts to lower seral stages that may be more desirable </a:t>
            </a:r>
          </a:p>
          <a:p>
            <a:r>
              <a:rPr lang="en-US" sz="2400"/>
              <a:t>create bare ground for feeding, dusting, display sites for upland and passerine birds </a:t>
            </a:r>
          </a:p>
          <a:p>
            <a:r>
              <a:rPr lang="en-US" sz="2400"/>
              <a:t>create bushier forms of trees and shrubs that may provide better cover </a:t>
            </a:r>
          </a:p>
          <a:p>
            <a:r>
              <a:rPr lang="en-US" sz="2400"/>
              <a:t>increase shrub production by removing competitive understory </a:t>
            </a:r>
          </a:p>
          <a:p>
            <a:pPr>
              <a:buFontTx/>
              <a:buNone/>
            </a:pPr>
            <a:endParaRPr lang="en-US" sz="280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r>
              <a:rPr lang="en-US"/>
              <a:t>Animal Unit concepts</a:t>
            </a:r>
          </a:p>
        </p:txBody>
      </p:sp>
      <p:sp>
        <p:nvSpPr>
          <p:cNvPr id="781315" name="Rectangle 3"/>
          <p:cNvSpPr>
            <a:spLocks noGrp="1" noChangeArrowheads="1"/>
          </p:cNvSpPr>
          <p:nvPr>
            <p:ph type="body" idx="1"/>
          </p:nvPr>
        </p:nvSpPr>
        <p:spPr/>
        <p:txBody>
          <a:bodyPr/>
          <a:lstStyle/>
          <a:p>
            <a:pPr>
              <a:lnSpc>
                <a:spcPct val="90000"/>
              </a:lnSpc>
            </a:pPr>
            <a:r>
              <a:rPr lang="en-US"/>
              <a:t>Animal unit is the amount of forage consumed by 454kg (cow &amp; calf)</a:t>
            </a:r>
          </a:p>
          <a:p>
            <a:pPr>
              <a:lnSpc>
                <a:spcPct val="90000"/>
              </a:lnSpc>
            </a:pPr>
            <a:r>
              <a:rPr lang="en-US"/>
              <a:t>AUM = Animal Unit Month = how much consumed in the specified amount of time</a:t>
            </a:r>
          </a:p>
          <a:p>
            <a:pPr>
              <a:lnSpc>
                <a:spcPct val="90000"/>
              </a:lnSpc>
            </a:pPr>
            <a:r>
              <a:rPr lang="en-US"/>
              <a:t>AUE = Animal Unit Equivalent = is the proportion of animal units of different species based on their relative consumption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7" name="Rectangle 1031"/>
          <p:cNvSpPr>
            <a:spLocks noGrp="1" noChangeArrowheads="1"/>
          </p:cNvSpPr>
          <p:nvPr>
            <p:ph type="title"/>
          </p:nvPr>
        </p:nvSpPr>
        <p:spPr/>
        <p:txBody>
          <a:bodyPr/>
          <a:lstStyle/>
          <a:p>
            <a:r>
              <a:rPr lang="en-US"/>
              <a:t>Impacts from manure</a:t>
            </a:r>
          </a:p>
        </p:txBody>
      </p:sp>
      <p:sp>
        <p:nvSpPr>
          <p:cNvPr id="153608" name="Rectangle 1032"/>
          <p:cNvSpPr>
            <a:spLocks noGrp="1" noChangeArrowheads="1"/>
          </p:cNvSpPr>
          <p:nvPr>
            <p:ph type="body" idx="1"/>
          </p:nvPr>
        </p:nvSpPr>
        <p:spPr>
          <a:xfrm>
            <a:off x="1066800" y="2101850"/>
            <a:ext cx="2800350" cy="4114800"/>
          </a:xfrm>
        </p:spPr>
        <p:txBody>
          <a:bodyPr/>
          <a:lstStyle/>
          <a:p>
            <a:r>
              <a:rPr lang="en-US"/>
              <a:t>Polluted runoff</a:t>
            </a:r>
          </a:p>
          <a:p>
            <a:r>
              <a:rPr lang="en-US"/>
              <a:t>Odor</a:t>
            </a:r>
          </a:p>
          <a:p>
            <a:r>
              <a:rPr lang="en-US"/>
              <a:t>Dust</a:t>
            </a:r>
          </a:p>
          <a:p>
            <a:r>
              <a:rPr lang="en-US"/>
              <a:t>Insects and parasites</a:t>
            </a:r>
          </a:p>
        </p:txBody>
      </p:sp>
      <p:sp>
        <p:nvSpPr>
          <p:cNvPr id="153604" name="Text Box 1028"/>
          <p:cNvSpPr txBox="1">
            <a:spLocks noChangeArrowheads="1"/>
          </p:cNvSpPr>
          <p:nvPr/>
        </p:nvSpPr>
        <p:spPr bwMode="auto">
          <a:xfrm>
            <a:off x="4876800" y="2743200"/>
            <a:ext cx="3886200" cy="762000"/>
          </a:xfrm>
          <a:prstGeom prst="rect">
            <a:avLst/>
          </a:prstGeom>
          <a:noFill/>
          <a:ln w="12700">
            <a:noFill/>
            <a:miter lim="800000"/>
            <a:headEnd type="none" w="sm" len="sm"/>
            <a:tailEnd type="none" w="sm" len="sm"/>
          </a:ln>
          <a:effectLst/>
        </p:spPr>
        <p:txBody>
          <a:bodyPr>
            <a:spAutoFit/>
          </a:bodyPr>
          <a:lstStyle/>
          <a:p>
            <a:pPr>
              <a:spcBef>
                <a:spcPct val="50000"/>
              </a:spcBef>
            </a:pPr>
            <a:endParaRPr lang="en-US" sz="4400">
              <a:solidFill>
                <a:schemeClr val="tx2"/>
              </a:solidFill>
              <a:effectLst>
                <a:outerShdw blurRad="38100" dist="38100" dir="2700000" algn="tl">
                  <a:srgbClr val="000000"/>
                </a:outerShdw>
              </a:effectLst>
            </a:endParaRPr>
          </a:p>
        </p:txBody>
      </p:sp>
      <p:pic>
        <p:nvPicPr>
          <p:cNvPr id="153605" name="Picture 1029" descr="H:\USERS\SUE\SRMPIX\PAGE50.TIF"/>
          <p:cNvPicPr>
            <a:picLocks noChangeAspect="1" noChangeArrowheads="1"/>
          </p:cNvPicPr>
          <p:nvPr/>
        </p:nvPicPr>
        <p:blipFill>
          <a:blip r:embed="rId3"/>
          <a:srcRect/>
          <a:stretch>
            <a:fillRect/>
          </a:stretch>
        </p:blipFill>
        <p:spPr bwMode="auto">
          <a:xfrm>
            <a:off x="3567113" y="2195513"/>
            <a:ext cx="5205412" cy="3481387"/>
          </a:xfrm>
          <a:prstGeom prst="rect">
            <a:avLst/>
          </a:prstGeom>
          <a:noFill/>
        </p:spPr>
      </p:pic>
      <p:sp>
        <p:nvSpPr>
          <p:cNvPr id="153606" name="Text Box 1030"/>
          <p:cNvSpPr txBox="1">
            <a:spLocks noChangeArrowheads="1"/>
          </p:cNvSpPr>
          <p:nvPr/>
        </p:nvSpPr>
        <p:spPr bwMode="auto">
          <a:xfrm>
            <a:off x="7448550" y="5651500"/>
            <a:ext cx="1282700" cy="244475"/>
          </a:xfrm>
          <a:prstGeom prst="rect">
            <a:avLst/>
          </a:prstGeom>
          <a:noFill/>
          <a:ln w="12700">
            <a:noFill/>
            <a:miter lim="800000"/>
            <a:headEnd type="none" w="sm" len="sm"/>
            <a:tailEnd type="none" w="sm" len="sm"/>
          </a:ln>
          <a:effectLst/>
        </p:spPr>
        <p:txBody>
          <a:bodyPr>
            <a:spAutoFit/>
          </a:bodyPr>
          <a:lstStyle/>
          <a:p>
            <a:r>
              <a:rPr lang="en-US"/>
              <a:t>UNCE, Reno, NV</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a:lstStyle/>
          <a:p>
            <a:r>
              <a:rPr lang="en-US"/>
              <a:t>What can be manipulated</a:t>
            </a:r>
          </a:p>
        </p:txBody>
      </p:sp>
      <p:sp>
        <p:nvSpPr>
          <p:cNvPr id="782339" name="Rectangle 3"/>
          <p:cNvSpPr>
            <a:spLocks noGrp="1" noChangeArrowheads="1"/>
          </p:cNvSpPr>
          <p:nvPr>
            <p:ph type="body" sz="half" idx="1"/>
          </p:nvPr>
        </p:nvSpPr>
        <p:spPr/>
        <p:txBody>
          <a:bodyPr/>
          <a:lstStyle/>
          <a:p>
            <a:r>
              <a:rPr lang="en-US"/>
              <a:t>Stocking rate</a:t>
            </a:r>
          </a:p>
          <a:p>
            <a:endParaRPr lang="en-US"/>
          </a:p>
          <a:p>
            <a:endParaRPr lang="en-US"/>
          </a:p>
          <a:p>
            <a:r>
              <a:rPr lang="en-US"/>
              <a:t>Duration of grazing</a:t>
            </a:r>
          </a:p>
          <a:p>
            <a:pPr>
              <a:buFontTx/>
              <a:buNone/>
            </a:pPr>
            <a:endParaRPr lang="en-US"/>
          </a:p>
          <a:p>
            <a:r>
              <a:rPr lang="en-US"/>
              <a:t>Frequency of grazing</a:t>
            </a:r>
          </a:p>
        </p:txBody>
      </p:sp>
      <p:sp>
        <p:nvSpPr>
          <p:cNvPr id="782340" name="Rectangle 4"/>
          <p:cNvSpPr>
            <a:spLocks noGrp="1" noChangeArrowheads="1"/>
          </p:cNvSpPr>
          <p:nvPr>
            <p:ph type="body" sz="half" idx="2"/>
          </p:nvPr>
        </p:nvSpPr>
        <p:spPr/>
        <p:txBody>
          <a:bodyPr/>
          <a:lstStyle/>
          <a:p>
            <a:r>
              <a:rPr lang="en-US" sz="2000"/>
              <a:t>Number of animals units for a given kind of animal per total area grazed (takes into consideration productivity of the land being grazed).</a:t>
            </a:r>
            <a:r>
              <a:rPr lang="en-US"/>
              <a:t> </a:t>
            </a:r>
          </a:p>
          <a:p>
            <a:r>
              <a:rPr lang="en-US" sz="2000"/>
              <a:t>Time a given area of land is occupied.</a:t>
            </a:r>
            <a:r>
              <a:rPr lang="en-US"/>
              <a:t> </a:t>
            </a:r>
          </a:p>
          <a:p>
            <a:r>
              <a:rPr lang="en-US" sz="2000"/>
              <a:t>How often a plant or area is grazed.</a:t>
            </a:r>
            <a:r>
              <a:rPr lang="en-US"/>
              <a:t> </a:t>
            </a:r>
          </a:p>
        </p:txBody>
      </p:sp>
      <p:sp>
        <p:nvSpPr>
          <p:cNvPr id="782341" name="Rectangle 5"/>
          <p:cNvSpPr>
            <a:spLocks noChangeArrowheads="1"/>
          </p:cNvSpPr>
          <p:nvPr/>
        </p:nvSpPr>
        <p:spPr bwMode="auto">
          <a:xfrm>
            <a:off x="-322956238" y="-2093913"/>
            <a:ext cx="9144000" cy="0"/>
          </a:xfrm>
          <a:prstGeom prst="rect">
            <a:avLst/>
          </a:prstGeom>
          <a:noFill/>
          <a:ln w="12700">
            <a:noFill/>
            <a:miter lim="800000"/>
            <a:headEnd type="none" w="sm" len="sm"/>
            <a:tailEnd type="none" w="sm" len="sm"/>
          </a:ln>
          <a:effectLst/>
        </p:spPr>
        <p:txBody>
          <a:bodyPr>
            <a:spAutoFit/>
          </a:bodyPr>
          <a:lstStyle/>
          <a:p>
            <a:endParaRPr lang="en-US"/>
          </a:p>
        </p:txBody>
      </p:sp>
      <p:grpSp>
        <p:nvGrpSpPr>
          <p:cNvPr id="2" name="Group 6"/>
          <p:cNvGrpSpPr>
            <a:grpSpLocks/>
          </p:cNvGrpSpPr>
          <p:nvPr/>
        </p:nvGrpSpPr>
        <p:grpSpPr bwMode="auto">
          <a:xfrm>
            <a:off x="-322968938" y="-2106613"/>
            <a:ext cx="655081876" cy="11071226"/>
            <a:chOff x="-8" y="-8"/>
            <a:chExt cx="412650" cy="6974"/>
          </a:xfrm>
        </p:grpSpPr>
        <p:grpSp>
          <p:nvGrpSpPr>
            <p:cNvPr id="3" name="Group 7"/>
            <p:cNvGrpSpPr>
              <a:grpSpLocks/>
            </p:cNvGrpSpPr>
            <p:nvPr/>
          </p:nvGrpSpPr>
          <p:grpSpPr bwMode="auto">
            <a:xfrm>
              <a:off x="0" y="0"/>
              <a:ext cx="412634" cy="6958"/>
              <a:chOff x="0" y="0"/>
              <a:chExt cx="412634" cy="6958"/>
            </a:xfrm>
          </p:grpSpPr>
          <p:grpSp>
            <p:nvGrpSpPr>
              <p:cNvPr id="4" name="Group 8"/>
              <p:cNvGrpSpPr>
                <a:grpSpLocks/>
              </p:cNvGrpSpPr>
              <p:nvPr/>
            </p:nvGrpSpPr>
            <p:grpSpPr bwMode="auto">
              <a:xfrm>
                <a:off x="0" y="0"/>
                <a:ext cx="1869" cy="6958"/>
                <a:chOff x="0" y="0"/>
                <a:chExt cx="1869" cy="6958"/>
              </a:xfrm>
            </p:grpSpPr>
            <p:sp>
              <p:nvSpPr>
                <p:cNvPr id="782345" name="Rectangle 9"/>
                <p:cNvSpPr>
                  <a:spLocks noChangeArrowheads="1"/>
                </p:cNvSpPr>
                <p:nvPr/>
              </p:nvSpPr>
              <p:spPr bwMode="auto">
                <a:xfrm>
                  <a:off x="0" y="0"/>
                  <a:ext cx="1869" cy="6958"/>
                </a:xfrm>
                <a:prstGeom prst="rect">
                  <a:avLst/>
                </a:prstGeom>
                <a:noFill/>
                <a:ln w="12700">
                  <a:noFill/>
                  <a:miter lim="800000"/>
                  <a:headEnd type="none" w="sm" len="sm"/>
                  <a:tailEnd type="none" w="sm" len="sm"/>
                </a:ln>
                <a:effectLst/>
              </p:spPr>
              <p:txBody>
                <a:bodyPr anchor="ctr"/>
                <a:lstStyle/>
                <a:p>
                  <a:pPr eaLnBrk="1" hangingPunct="1"/>
                  <a:r>
                    <a:rPr lang="en-US"/>
                    <a:t>Stocking Rate</a:t>
                  </a:r>
                </a:p>
                <a:p>
                  <a:endParaRPr lang="en-US"/>
                </a:p>
              </p:txBody>
            </p:sp>
            <p:sp>
              <p:nvSpPr>
                <p:cNvPr id="782346" name="Rectangle 10"/>
                <p:cNvSpPr>
                  <a:spLocks noChangeArrowheads="1"/>
                </p:cNvSpPr>
                <p:nvPr/>
              </p:nvSpPr>
              <p:spPr bwMode="auto">
                <a:xfrm>
                  <a:off x="0" y="0"/>
                  <a:ext cx="1869"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5" name="Group 11"/>
              <p:cNvGrpSpPr>
                <a:grpSpLocks/>
              </p:cNvGrpSpPr>
              <p:nvPr/>
            </p:nvGrpSpPr>
            <p:grpSpPr bwMode="auto">
              <a:xfrm>
                <a:off x="1869" y="0"/>
                <a:ext cx="2741" cy="6958"/>
                <a:chOff x="1869" y="0"/>
                <a:chExt cx="2741" cy="6958"/>
              </a:xfrm>
            </p:grpSpPr>
            <p:sp>
              <p:nvSpPr>
                <p:cNvPr id="782348" name="Rectangle 12"/>
                <p:cNvSpPr>
                  <a:spLocks noChangeArrowheads="1"/>
                </p:cNvSpPr>
                <p:nvPr/>
              </p:nvSpPr>
              <p:spPr bwMode="auto">
                <a:xfrm>
                  <a:off x="1869" y="0"/>
                  <a:ext cx="2741" cy="6958"/>
                </a:xfrm>
                <a:prstGeom prst="rect">
                  <a:avLst/>
                </a:prstGeom>
                <a:noFill/>
                <a:ln w="12700">
                  <a:noFill/>
                  <a:miter lim="800000"/>
                  <a:headEnd type="none" w="sm" len="sm"/>
                  <a:tailEnd type="none" w="sm" len="sm"/>
                </a:ln>
                <a:effectLst/>
              </p:spPr>
              <p:txBody>
                <a:bodyPr anchor="ctr"/>
                <a:lstStyle/>
                <a:p>
                  <a:pPr eaLnBrk="1" hangingPunct="1"/>
                  <a:r>
                    <a:rPr lang="en-US"/>
                    <a:t>Number of animals units for a given kind of animal per total area grazed (takes into consideration productivity of the land being grazed).</a:t>
                  </a:r>
                </a:p>
                <a:p>
                  <a:endParaRPr lang="en-US"/>
                </a:p>
              </p:txBody>
            </p:sp>
            <p:sp>
              <p:nvSpPr>
                <p:cNvPr id="782349" name="Rectangle 13"/>
                <p:cNvSpPr>
                  <a:spLocks noChangeArrowheads="1"/>
                </p:cNvSpPr>
                <p:nvPr/>
              </p:nvSpPr>
              <p:spPr bwMode="auto">
                <a:xfrm>
                  <a:off x="1869" y="0"/>
                  <a:ext cx="2741"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6" name="Group 14"/>
              <p:cNvGrpSpPr>
                <a:grpSpLocks/>
              </p:cNvGrpSpPr>
              <p:nvPr/>
            </p:nvGrpSpPr>
            <p:grpSpPr bwMode="auto">
              <a:xfrm>
                <a:off x="4610" y="0"/>
                <a:ext cx="3811" cy="6958"/>
                <a:chOff x="4610" y="0"/>
                <a:chExt cx="3811" cy="6958"/>
              </a:xfrm>
            </p:grpSpPr>
            <p:sp>
              <p:nvSpPr>
                <p:cNvPr id="782351" name="Rectangle 15"/>
                <p:cNvSpPr>
                  <a:spLocks noChangeArrowheads="1"/>
                </p:cNvSpPr>
                <p:nvPr/>
              </p:nvSpPr>
              <p:spPr bwMode="auto">
                <a:xfrm>
                  <a:off x="4610" y="0"/>
                  <a:ext cx="3811" cy="6958"/>
                </a:xfrm>
                <a:prstGeom prst="rect">
                  <a:avLst/>
                </a:prstGeom>
                <a:noFill/>
                <a:ln w="12700">
                  <a:noFill/>
                  <a:miter lim="800000"/>
                  <a:headEnd type="none" w="sm" len="sm"/>
                  <a:tailEnd type="none" w="sm" len="sm"/>
                </a:ln>
                <a:effectLst/>
              </p:spPr>
              <p:txBody>
                <a:bodyPr anchor="ctr"/>
                <a:lstStyle/>
                <a:p>
                  <a:pPr eaLnBrk="1" hangingPunct="1"/>
                  <a:r>
                    <a:rPr lang="en-US"/>
                    <a:t>Duration of grazing</a:t>
                  </a:r>
                </a:p>
                <a:p>
                  <a:endParaRPr lang="en-US"/>
                </a:p>
              </p:txBody>
            </p:sp>
            <p:sp>
              <p:nvSpPr>
                <p:cNvPr id="782352" name="Rectangle 16"/>
                <p:cNvSpPr>
                  <a:spLocks noChangeArrowheads="1"/>
                </p:cNvSpPr>
                <p:nvPr/>
              </p:nvSpPr>
              <p:spPr bwMode="auto">
                <a:xfrm>
                  <a:off x="4610" y="0"/>
                  <a:ext cx="3811"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7" name="Group 17"/>
              <p:cNvGrpSpPr>
                <a:grpSpLocks/>
              </p:cNvGrpSpPr>
              <p:nvPr/>
            </p:nvGrpSpPr>
            <p:grpSpPr bwMode="auto">
              <a:xfrm>
                <a:off x="8421" y="0"/>
                <a:ext cx="5631" cy="6958"/>
                <a:chOff x="8421" y="0"/>
                <a:chExt cx="5631" cy="6958"/>
              </a:xfrm>
            </p:grpSpPr>
            <p:sp>
              <p:nvSpPr>
                <p:cNvPr id="782354" name="Rectangle 18"/>
                <p:cNvSpPr>
                  <a:spLocks noChangeArrowheads="1"/>
                </p:cNvSpPr>
                <p:nvPr/>
              </p:nvSpPr>
              <p:spPr bwMode="auto">
                <a:xfrm>
                  <a:off x="8421" y="0"/>
                  <a:ext cx="5631" cy="6958"/>
                </a:xfrm>
                <a:prstGeom prst="rect">
                  <a:avLst/>
                </a:prstGeom>
                <a:noFill/>
                <a:ln w="12700">
                  <a:noFill/>
                  <a:miter lim="800000"/>
                  <a:headEnd type="none" w="sm" len="sm"/>
                  <a:tailEnd type="none" w="sm" len="sm"/>
                </a:ln>
                <a:effectLst/>
              </p:spPr>
              <p:txBody>
                <a:bodyPr anchor="ctr"/>
                <a:lstStyle/>
                <a:p>
                  <a:pPr eaLnBrk="1" hangingPunct="1"/>
                  <a:r>
                    <a:rPr lang="en-US"/>
                    <a:t>Time a given area of land is occupied.</a:t>
                  </a:r>
                </a:p>
                <a:p>
                  <a:endParaRPr lang="en-US"/>
                </a:p>
              </p:txBody>
            </p:sp>
            <p:sp>
              <p:nvSpPr>
                <p:cNvPr id="782355" name="Rectangle 19"/>
                <p:cNvSpPr>
                  <a:spLocks noChangeArrowheads="1"/>
                </p:cNvSpPr>
                <p:nvPr/>
              </p:nvSpPr>
              <p:spPr bwMode="auto">
                <a:xfrm>
                  <a:off x="8421" y="0"/>
                  <a:ext cx="5631"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8" name="Group 20"/>
              <p:cNvGrpSpPr>
                <a:grpSpLocks/>
              </p:cNvGrpSpPr>
              <p:nvPr/>
            </p:nvGrpSpPr>
            <p:grpSpPr bwMode="auto">
              <a:xfrm>
                <a:off x="14052" y="0"/>
                <a:ext cx="8288" cy="6958"/>
                <a:chOff x="14052" y="0"/>
                <a:chExt cx="8288" cy="6958"/>
              </a:xfrm>
            </p:grpSpPr>
            <p:sp>
              <p:nvSpPr>
                <p:cNvPr id="782357" name="Rectangle 21"/>
                <p:cNvSpPr>
                  <a:spLocks noChangeArrowheads="1"/>
                </p:cNvSpPr>
                <p:nvPr/>
              </p:nvSpPr>
              <p:spPr bwMode="auto">
                <a:xfrm>
                  <a:off x="14052" y="0"/>
                  <a:ext cx="8288" cy="6958"/>
                </a:xfrm>
                <a:prstGeom prst="rect">
                  <a:avLst/>
                </a:prstGeom>
                <a:noFill/>
                <a:ln w="12700">
                  <a:noFill/>
                  <a:miter lim="800000"/>
                  <a:headEnd type="none" w="sm" len="sm"/>
                  <a:tailEnd type="none" w="sm" len="sm"/>
                </a:ln>
                <a:effectLst/>
              </p:spPr>
              <p:txBody>
                <a:bodyPr anchor="ctr"/>
                <a:lstStyle/>
                <a:p>
                  <a:pPr eaLnBrk="1" hangingPunct="1"/>
                  <a:r>
                    <a:rPr lang="en-US"/>
                    <a:t>Frequency of grazing</a:t>
                  </a:r>
                </a:p>
                <a:p>
                  <a:endParaRPr lang="en-US"/>
                </a:p>
              </p:txBody>
            </p:sp>
            <p:sp>
              <p:nvSpPr>
                <p:cNvPr id="782358" name="Rectangle 22"/>
                <p:cNvSpPr>
                  <a:spLocks noChangeArrowheads="1"/>
                </p:cNvSpPr>
                <p:nvPr/>
              </p:nvSpPr>
              <p:spPr bwMode="auto">
                <a:xfrm>
                  <a:off x="14052" y="0"/>
                  <a:ext cx="8288"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9" name="Group 23"/>
              <p:cNvGrpSpPr>
                <a:grpSpLocks/>
              </p:cNvGrpSpPr>
              <p:nvPr/>
            </p:nvGrpSpPr>
            <p:grpSpPr bwMode="auto">
              <a:xfrm>
                <a:off x="22340" y="0"/>
                <a:ext cx="12341" cy="6958"/>
                <a:chOff x="22340" y="0"/>
                <a:chExt cx="12341" cy="6958"/>
              </a:xfrm>
            </p:grpSpPr>
            <p:sp>
              <p:nvSpPr>
                <p:cNvPr id="782360" name="Rectangle 24"/>
                <p:cNvSpPr>
                  <a:spLocks noChangeArrowheads="1"/>
                </p:cNvSpPr>
                <p:nvPr/>
              </p:nvSpPr>
              <p:spPr bwMode="auto">
                <a:xfrm>
                  <a:off x="22340" y="0"/>
                  <a:ext cx="12341" cy="6958"/>
                </a:xfrm>
                <a:prstGeom prst="rect">
                  <a:avLst/>
                </a:prstGeom>
                <a:noFill/>
                <a:ln w="12700">
                  <a:noFill/>
                  <a:miter lim="800000"/>
                  <a:headEnd type="none" w="sm" len="sm"/>
                  <a:tailEnd type="none" w="sm" len="sm"/>
                </a:ln>
                <a:effectLst/>
              </p:spPr>
              <p:txBody>
                <a:bodyPr anchor="ctr"/>
                <a:lstStyle/>
                <a:p>
                  <a:pPr eaLnBrk="1" hangingPunct="1"/>
                  <a:r>
                    <a:rPr lang="en-US"/>
                    <a:t>How ofte a plant or area is grazed.</a:t>
                  </a:r>
                </a:p>
                <a:p>
                  <a:endParaRPr lang="en-US"/>
                </a:p>
              </p:txBody>
            </p:sp>
            <p:sp>
              <p:nvSpPr>
                <p:cNvPr id="782361" name="Rectangle 25"/>
                <p:cNvSpPr>
                  <a:spLocks noChangeArrowheads="1"/>
                </p:cNvSpPr>
                <p:nvPr/>
              </p:nvSpPr>
              <p:spPr bwMode="auto">
                <a:xfrm>
                  <a:off x="22340" y="0"/>
                  <a:ext cx="12341"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10" name="Group 26"/>
              <p:cNvGrpSpPr>
                <a:grpSpLocks/>
              </p:cNvGrpSpPr>
              <p:nvPr/>
            </p:nvGrpSpPr>
            <p:grpSpPr bwMode="auto">
              <a:xfrm>
                <a:off x="34681" y="0"/>
                <a:ext cx="18367" cy="6958"/>
                <a:chOff x="34681" y="0"/>
                <a:chExt cx="18367" cy="6958"/>
              </a:xfrm>
            </p:grpSpPr>
            <p:sp>
              <p:nvSpPr>
                <p:cNvPr id="782363" name="Rectangle 27"/>
                <p:cNvSpPr>
                  <a:spLocks noChangeArrowheads="1"/>
                </p:cNvSpPr>
                <p:nvPr/>
              </p:nvSpPr>
              <p:spPr bwMode="auto">
                <a:xfrm>
                  <a:off x="34681" y="0"/>
                  <a:ext cx="18367" cy="6958"/>
                </a:xfrm>
                <a:prstGeom prst="rect">
                  <a:avLst/>
                </a:prstGeom>
                <a:noFill/>
                <a:ln w="12700">
                  <a:noFill/>
                  <a:miter lim="800000"/>
                  <a:headEnd type="none" w="sm" len="sm"/>
                  <a:tailEnd type="none" w="sm" len="sm"/>
                </a:ln>
                <a:effectLst/>
              </p:spPr>
              <p:txBody>
                <a:bodyPr anchor="ctr"/>
                <a:lstStyle/>
                <a:p>
                  <a:pPr eaLnBrk="1" hangingPunct="1"/>
                  <a:r>
                    <a:rPr lang="en-US"/>
                    <a:t>Rest</a:t>
                  </a:r>
                </a:p>
                <a:p>
                  <a:endParaRPr lang="en-US"/>
                </a:p>
              </p:txBody>
            </p:sp>
            <p:sp>
              <p:nvSpPr>
                <p:cNvPr id="782364" name="Rectangle 28"/>
                <p:cNvSpPr>
                  <a:spLocks noChangeArrowheads="1"/>
                </p:cNvSpPr>
                <p:nvPr/>
              </p:nvSpPr>
              <p:spPr bwMode="auto">
                <a:xfrm>
                  <a:off x="34681" y="0"/>
                  <a:ext cx="18367"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11" name="Group 29"/>
              <p:cNvGrpSpPr>
                <a:grpSpLocks/>
              </p:cNvGrpSpPr>
              <p:nvPr/>
            </p:nvGrpSpPr>
            <p:grpSpPr bwMode="auto">
              <a:xfrm>
                <a:off x="53048" y="0"/>
                <a:ext cx="27527" cy="6958"/>
                <a:chOff x="53048" y="0"/>
                <a:chExt cx="27527" cy="6958"/>
              </a:xfrm>
            </p:grpSpPr>
            <p:sp>
              <p:nvSpPr>
                <p:cNvPr id="782366" name="Rectangle 30"/>
                <p:cNvSpPr>
                  <a:spLocks noChangeArrowheads="1"/>
                </p:cNvSpPr>
                <p:nvPr/>
              </p:nvSpPr>
              <p:spPr bwMode="auto">
                <a:xfrm>
                  <a:off x="53048" y="0"/>
                  <a:ext cx="27527" cy="6958"/>
                </a:xfrm>
                <a:prstGeom prst="rect">
                  <a:avLst/>
                </a:prstGeom>
                <a:noFill/>
                <a:ln w="12700">
                  <a:noFill/>
                  <a:miter lim="800000"/>
                  <a:headEnd type="none" w="sm" len="sm"/>
                  <a:tailEnd type="none" w="sm" len="sm"/>
                </a:ln>
                <a:effectLst/>
              </p:spPr>
              <p:txBody>
                <a:bodyPr anchor="ctr"/>
                <a:lstStyle/>
                <a:p>
                  <a:pPr eaLnBrk="1" hangingPunct="1"/>
                  <a:r>
                    <a:rPr lang="en-US"/>
                    <a:t>Length of time plants are allowed to recover after defoliation (grazing) - traditionally 'resting' a pature meant leaving it ungrazed for a full year.</a:t>
                  </a:r>
                </a:p>
                <a:p>
                  <a:endParaRPr lang="en-US"/>
                </a:p>
              </p:txBody>
            </p:sp>
            <p:sp>
              <p:nvSpPr>
                <p:cNvPr id="782367" name="Rectangle 31"/>
                <p:cNvSpPr>
                  <a:spLocks noChangeArrowheads="1"/>
                </p:cNvSpPr>
                <p:nvPr/>
              </p:nvSpPr>
              <p:spPr bwMode="auto">
                <a:xfrm>
                  <a:off x="53048" y="0"/>
                  <a:ext cx="27527"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12" name="Group 32"/>
              <p:cNvGrpSpPr>
                <a:grpSpLocks/>
              </p:cNvGrpSpPr>
              <p:nvPr/>
            </p:nvGrpSpPr>
            <p:grpSpPr bwMode="auto">
              <a:xfrm>
                <a:off x="80575" y="0"/>
                <a:ext cx="40990" cy="6958"/>
                <a:chOff x="80575" y="0"/>
                <a:chExt cx="40990" cy="6958"/>
              </a:xfrm>
            </p:grpSpPr>
            <p:sp>
              <p:nvSpPr>
                <p:cNvPr id="782369" name="Rectangle 33"/>
                <p:cNvSpPr>
                  <a:spLocks noChangeArrowheads="1"/>
                </p:cNvSpPr>
                <p:nvPr/>
              </p:nvSpPr>
              <p:spPr bwMode="auto">
                <a:xfrm>
                  <a:off x="80575" y="0"/>
                  <a:ext cx="40990" cy="6958"/>
                </a:xfrm>
                <a:prstGeom prst="rect">
                  <a:avLst/>
                </a:prstGeom>
                <a:noFill/>
                <a:ln w="12700">
                  <a:noFill/>
                  <a:miter lim="800000"/>
                  <a:headEnd type="none" w="sm" len="sm"/>
                  <a:tailEnd type="none" w="sm" len="sm"/>
                </a:ln>
                <a:effectLst/>
              </p:spPr>
              <p:txBody>
                <a:bodyPr anchor="ctr"/>
                <a:lstStyle/>
                <a:p>
                  <a:pPr eaLnBrk="1" hangingPunct="1"/>
                  <a:r>
                    <a:rPr lang="en-US"/>
                    <a:t>Timing</a:t>
                  </a:r>
                </a:p>
                <a:p>
                  <a:endParaRPr lang="en-US"/>
                </a:p>
              </p:txBody>
            </p:sp>
            <p:sp>
              <p:nvSpPr>
                <p:cNvPr id="782370" name="Rectangle 34"/>
                <p:cNvSpPr>
                  <a:spLocks noChangeArrowheads="1"/>
                </p:cNvSpPr>
                <p:nvPr/>
              </p:nvSpPr>
              <p:spPr bwMode="auto">
                <a:xfrm>
                  <a:off x="80575" y="0"/>
                  <a:ext cx="40990"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13" name="Group 35"/>
              <p:cNvGrpSpPr>
                <a:grpSpLocks/>
              </p:cNvGrpSpPr>
              <p:nvPr/>
            </p:nvGrpSpPr>
            <p:grpSpPr bwMode="auto">
              <a:xfrm>
                <a:off x="121565" y="0"/>
                <a:ext cx="61450" cy="6958"/>
                <a:chOff x="121565" y="0"/>
                <a:chExt cx="61450" cy="6958"/>
              </a:xfrm>
            </p:grpSpPr>
            <p:sp>
              <p:nvSpPr>
                <p:cNvPr id="782372" name="Rectangle 36"/>
                <p:cNvSpPr>
                  <a:spLocks noChangeArrowheads="1"/>
                </p:cNvSpPr>
                <p:nvPr/>
              </p:nvSpPr>
              <p:spPr bwMode="auto">
                <a:xfrm>
                  <a:off x="121565" y="0"/>
                  <a:ext cx="61450" cy="6958"/>
                </a:xfrm>
                <a:prstGeom prst="rect">
                  <a:avLst/>
                </a:prstGeom>
                <a:noFill/>
                <a:ln w="12700">
                  <a:noFill/>
                  <a:miter lim="800000"/>
                  <a:headEnd type="none" w="sm" len="sm"/>
                  <a:tailEnd type="none" w="sm" len="sm"/>
                </a:ln>
                <a:effectLst/>
              </p:spPr>
              <p:txBody>
                <a:bodyPr anchor="ctr"/>
                <a:lstStyle/>
                <a:p>
                  <a:pPr eaLnBrk="1" hangingPunct="1"/>
                  <a:r>
                    <a:rPr lang="en-US"/>
                    <a:t>Grazing or rest relative to important events in the life cycle of wildlife species and/or pehnological stage of plant species or groups.</a:t>
                  </a:r>
                </a:p>
                <a:p>
                  <a:endParaRPr lang="en-US"/>
                </a:p>
              </p:txBody>
            </p:sp>
            <p:sp>
              <p:nvSpPr>
                <p:cNvPr id="782373" name="Rectangle 37"/>
                <p:cNvSpPr>
                  <a:spLocks noChangeArrowheads="1"/>
                </p:cNvSpPr>
                <p:nvPr/>
              </p:nvSpPr>
              <p:spPr bwMode="auto">
                <a:xfrm>
                  <a:off x="121565" y="0"/>
                  <a:ext cx="61450"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14" name="Group 38"/>
              <p:cNvGrpSpPr>
                <a:grpSpLocks/>
              </p:cNvGrpSpPr>
              <p:nvPr/>
            </p:nvGrpSpPr>
            <p:grpSpPr bwMode="auto">
              <a:xfrm>
                <a:off x="183015" y="0"/>
                <a:ext cx="91874" cy="6958"/>
                <a:chOff x="183015" y="0"/>
                <a:chExt cx="91874" cy="6958"/>
              </a:xfrm>
            </p:grpSpPr>
            <p:sp>
              <p:nvSpPr>
                <p:cNvPr id="782375" name="Rectangle 39"/>
                <p:cNvSpPr>
                  <a:spLocks noChangeArrowheads="1"/>
                </p:cNvSpPr>
                <p:nvPr/>
              </p:nvSpPr>
              <p:spPr bwMode="auto">
                <a:xfrm>
                  <a:off x="183015" y="0"/>
                  <a:ext cx="91874" cy="6958"/>
                </a:xfrm>
                <a:prstGeom prst="rect">
                  <a:avLst/>
                </a:prstGeom>
                <a:noFill/>
                <a:ln w="12700">
                  <a:noFill/>
                  <a:miter lim="800000"/>
                  <a:headEnd type="none" w="sm" len="sm"/>
                  <a:tailEnd type="none" w="sm" len="sm"/>
                </a:ln>
                <a:effectLst/>
              </p:spPr>
              <p:txBody>
                <a:bodyPr anchor="ctr"/>
                <a:lstStyle/>
                <a:p>
                  <a:pPr eaLnBrk="1" hangingPunct="1"/>
                  <a:r>
                    <a:rPr lang="en-US"/>
                    <a:t>Kind of animal</a:t>
                  </a:r>
                </a:p>
                <a:p>
                  <a:endParaRPr lang="en-US"/>
                </a:p>
              </p:txBody>
            </p:sp>
            <p:sp>
              <p:nvSpPr>
                <p:cNvPr id="782376" name="Rectangle 40"/>
                <p:cNvSpPr>
                  <a:spLocks noChangeArrowheads="1"/>
                </p:cNvSpPr>
                <p:nvPr/>
              </p:nvSpPr>
              <p:spPr bwMode="auto">
                <a:xfrm>
                  <a:off x="183015" y="0"/>
                  <a:ext cx="91874"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nvGrpSpPr>
              <p:cNvPr id="15" name="Group 41"/>
              <p:cNvGrpSpPr>
                <a:grpSpLocks/>
              </p:cNvGrpSpPr>
              <p:nvPr/>
            </p:nvGrpSpPr>
            <p:grpSpPr bwMode="auto">
              <a:xfrm>
                <a:off x="274889" y="0"/>
                <a:ext cx="137745" cy="6958"/>
                <a:chOff x="274889" y="0"/>
                <a:chExt cx="137745" cy="6958"/>
              </a:xfrm>
            </p:grpSpPr>
            <p:sp>
              <p:nvSpPr>
                <p:cNvPr id="782378" name="Rectangle 42"/>
                <p:cNvSpPr>
                  <a:spLocks noChangeArrowheads="1"/>
                </p:cNvSpPr>
                <p:nvPr/>
              </p:nvSpPr>
              <p:spPr bwMode="auto">
                <a:xfrm>
                  <a:off x="274889" y="0"/>
                  <a:ext cx="137745" cy="6958"/>
                </a:xfrm>
                <a:prstGeom prst="rect">
                  <a:avLst/>
                </a:prstGeom>
                <a:noFill/>
                <a:ln w="12700">
                  <a:noFill/>
                  <a:miter lim="800000"/>
                  <a:headEnd type="none" w="sm" len="sm"/>
                  <a:tailEnd type="none" w="sm" len="sm"/>
                </a:ln>
                <a:effectLst/>
              </p:spPr>
              <p:txBody>
                <a:bodyPr anchor="ctr"/>
                <a:lstStyle/>
                <a:p>
                  <a:pPr eaLnBrk="1" hangingPunct="1"/>
                  <a:r>
                    <a:rPr lang="en-US"/>
                    <a:t>Animal species - different species select different plants or plant parts and therefore, they affect habitats in different ways</a:t>
                  </a:r>
                </a:p>
                <a:p>
                  <a:endParaRPr lang="en-US"/>
                </a:p>
              </p:txBody>
            </p:sp>
            <p:sp>
              <p:nvSpPr>
                <p:cNvPr id="782379" name="Rectangle 43"/>
                <p:cNvSpPr>
                  <a:spLocks noChangeArrowheads="1"/>
                </p:cNvSpPr>
                <p:nvPr/>
              </p:nvSpPr>
              <p:spPr bwMode="auto">
                <a:xfrm>
                  <a:off x="274889" y="0"/>
                  <a:ext cx="137745" cy="6958"/>
                </a:xfrm>
                <a:prstGeom prst="rect">
                  <a:avLst/>
                </a:prstGeom>
                <a:noFill/>
                <a:ln w="7">
                  <a:solidFill>
                    <a:srgbClr val="A0A0A0"/>
                  </a:solidFill>
                  <a:miter lim="800000"/>
                  <a:headEnd type="none" w="sm" len="sm"/>
                  <a:tailEnd type="none" w="sm" len="sm"/>
                </a:ln>
                <a:effectLst/>
              </p:spPr>
              <p:txBody>
                <a:bodyPr wrap="none"/>
                <a:lstStyle/>
                <a:p>
                  <a:endParaRPr lang="en-US"/>
                </a:p>
              </p:txBody>
            </p:sp>
          </p:grpSp>
        </p:grpSp>
        <p:sp>
          <p:nvSpPr>
            <p:cNvPr id="782380" name="Rectangle 44"/>
            <p:cNvSpPr>
              <a:spLocks noChangeArrowheads="1"/>
            </p:cNvSpPr>
            <p:nvPr/>
          </p:nvSpPr>
          <p:spPr bwMode="auto">
            <a:xfrm>
              <a:off x="-8" y="-8"/>
              <a:ext cx="412650" cy="6974"/>
            </a:xfrm>
            <a:prstGeom prst="rect">
              <a:avLst/>
            </a:prstGeom>
            <a:noFill/>
            <a:ln w="26987">
              <a:solidFill>
                <a:srgbClr val="A0A0A0"/>
              </a:solidFill>
              <a:miter lim="800000"/>
              <a:headEnd type="none" w="sm" len="sm"/>
              <a:tailEnd type="none" w="sm" len="sm"/>
            </a:ln>
            <a:effectLst/>
          </p:spPr>
          <p:txBody>
            <a:bodyPr wrap="none"/>
            <a:lstStyle/>
            <a:p>
              <a:endParaRPr lang="en-US"/>
            </a:p>
          </p:txBody>
        </p:sp>
      </p:grpSp>
      <p:sp>
        <p:nvSpPr>
          <p:cNvPr id="782381" name="Rectangle 45"/>
          <p:cNvSpPr>
            <a:spLocks noChangeArrowheads="1"/>
          </p:cNvSpPr>
          <p:nvPr/>
        </p:nvSpPr>
        <p:spPr bwMode="auto">
          <a:xfrm>
            <a:off x="0" y="-2506663"/>
            <a:ext cx="9144000" cy="0"/>
          </a:xfrm>
          <a:prstGeom prst="rect">
            <a:avLst/>
          </a:prstGeom>
          <a:noFill/>
          <a:ln w="12700">
            <a:noFill/>
            <a:miter lim="800000"/>
            <a:headEnd type="none" w="sm" len="sm"/>
            <a:tailEnd type="none" w="sm" len="sm"/>
          </a:ln>
          <a:effectLst/>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r>
              <a:rPr lang="en-US"/>
              <a:t>What can be manipulated</a:t>
            </a:r>
          </a:p>
        </p:txBody>
      </p:sp>
      <p:sp>
        <p:nvSpPr>
          <p:cNvPr id="783363" name="Rectangle 3"/>
          <p:cNvSpPr>
            <a:spLocks noGrp="1" noChangeArrowheads="1"/>
          </p:cNvSpPr>
          <p:nvPr>
            <p:ph type="body" sz="half" idx="1"/>
          </p:nvPr>
        </p:nvSpPr>
        <p:spPr/>
        <p:txBody>
          <a:bodyPr/>
          <a:lstStyle/>
          <a:p>
            <a:r>
              <a:rPr lang="en-US"/>
              <a:t>Duration</a:t>
            </a:r>
          </a:p>
          <a:p>
            <a:endParaRPr lang="en-US"/>
          </a:p>
          <a:p>
            <a:endParaRPr lang="en-US"/>
          </a:p>
          <a:p>
            <a:r>
              <a:rPr lang="en-US"/>
              <a:t>Timing</a:t>
            </a:r>
          </a:p>
          <a:p>
            <a:endParaRPr lang="en-US"/>
          </a:p>
          <a:p>
            <a:endParaRPr lang="en-US"/>
          </a:p>
          <a:p>
            <a:r>
              <a:rPr lang="en-US"/>
              <a:t>Kind of animal</a:t>
            </a:r>
          </a:p>
          <a:p>
            <a:pPr>
              <a:buFontTx/>
              <a:buNone/>
            </a:pPr>
            <a:endParaRPr lang="en-US"/>
          </a:p>
        </p:txBody>
      </p:sp>
      <p:sp>
        <p:nvSpPr>
          <p:cNvPr id="783364" name="Rectangle 4"/>
          <p:cNvSpPr>
            <a:spLocks noGrp="1" noChangeArrowheads="1"/>
          </p:cNvSpPr>
          <p:nvPr>
            <p:ph type="body" sz="half" idx="2"/>
          </p:nvPr>
        </p:nvSpPr>
        <p:spPr/>
        <p:txBody>
          <a:bodyPr/>
          <a:lstStyle/>
          <a:p>
            <a:r>
              <a:rPr lang="en-US" sz="2000"/>
              <a:t>Length of time plants are allowed to recover -  'resting' a = leaving it ungrazed for a full year.</a:t>
            </a:r>
          </a:p>
          <a:p>
            <a:r>
              <a:rPr lang="en-US" sz="2000"/>
              <a:t>Grazing or rest relative to important events in life history of wildlife species and/or phenological stage of plants. </a:t>
            </a:r>
          </a:p>
          <a:p>
            <a:r>
              <a:rPr lang="en-US" sz="2000"/>
              <a:t>Animal species - different species select different plants or plant parts and therefore, they affect habitats in different ways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en-US"/>
              <a:t>Stocking rate</a:t>
            </a:r>
          </a:p>
        </p:txBody>
      </p:sp>
      <p:pic>
        <p:nvPicPr>
          <p:cNvPr id="784387" name="Picture 3"/>
          <p:cNvPicPr>
            <a:picLocks noGrp="1" noChangeAspect="1" noChangeArrowheads="1"/>
          </p:cNvPicPr>
          <p:nvPr>
            <p:ph type="clipArt" sz="half" idx="1"/>
          </p:nvPr>
        </p:nvPicPr>
        <p:blipFill>
          <a:blip r:embed="rId2"/>
          <a:srcRect/>
          <a:stretch>
            <a:fillRect/>
          </a:stretch>
        </p:blipFill>
        <p:spPr>
          <a:xfrm>
            <a:off x="1524000" y="2828925"/>
            <a:ext cx="2362200" cy="1489075"/>
          </a:xfrm>
        </p:spPr>
      </p:pic>
      <p:sp>
        <p:nvSpPr>
          <p:cNvPr id="784388" name="Rectangle 4"/>
          <p:cNvSpPr>
            <a:spLocks noGrp="1" noChangeArrowheads="1"/>
          </p:cNvSpPr>
          <p:nvPr>
            <p:ph type="body" sz="half" idx="2"/>
          </p:nvPr>
        </p:nvSpPr>
        <p:spPr/>
        <p:txBody>
          <a:bodyPr/>
          <a:lstStyle/>
          <a:p>
            <a:endParaRPr lang="en-US" sz="2400"/>
          </a:p>
          <a:p>
            <a:r>
              <a:rPr lang="en-US" sz="2400"/>
              <a:t>R = stocking rate #ha/AU</a:t>
            </a:r>
          </a:p>
          <a:p>
            <a:r>
              <a:rPr lang="en-US" sz="2400"/>
              <a:t>I = intake (454kg*0.02*days)</a:t>
            </a:r>
          </a:p>
          <a:p>
            <a:r>
              <a:rPr lang="en-US" sz="2400"/>
              <a:t>P = Productivity (kg/ha)</a:t>
            </a:r>
          </a:p>
          <a:p>
            <a:r>
              <a:rPr lang="en-US" sz="2400"/>
              <a:t>v = allowable use (%)</a:t>
            </a:r>
          </a:p>
          <a:p>
            <a:r>
              <a:rPr lang="en-US" sz="2400"/>
              <a:t>B = amount reserved for wildlife (kg/ha)</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957513" y="609600"/>
            <a:ext cx="5500687" cy="1143000"/>
          </a:xfrm>
        </p:spPr>
        <p:txBody>
          <a:bodyPr/>
          <a:lstStyle/>
          <a:p>
            <a:r>
              <a:rPr lang="en-US"/>
              <a:t>Stocking rates</a:t>
            </a:r>
          </a:p>
        </p:txBody>
      </p:sp>
      <p:pic>
        <p:nvPicPr>
          <p:cNvPr id="785411" name="Picture 3" descr="IMG00001"/>
          <p:cNvPicPr>
            <a:picLocks noChangeAspect="1" noChangeArrowheads="1"/>
          </p:cNvPicPr>
          <p:nvPr/>
        </p:nvPicPr>
        <p:blipFill>
          <a:blip r:embed="rId2"/>
          <a:srcRect/>
          <a:stretch>
            <a:fillRect/>
          </a:stretch>
        </p:blipFill>
        <p:spPr bwMode="auto">
          <a:xfrm>
            <a:off x="4800600" y="3200400"/>
            <a:ext cx="2438400" cy="1249363"/>
          </a:xfrm>
          <a:prstGeom prst="rect">
            <a:avLst/>
          </a:prstGeom>
          <a:noFill/>
        </p:spPr>
      </p:pic>
      <p:pic>
        <p:nvPicPr>
          <p:cNvPr id="785412" name="Picture 4" descr="IMG00001"/>
          <p:cNvPicPr>
            <a:picLocks noChangeAspect="1" noChangeArrowheads="1"/>
          </p:cNvPicPr>
          <p:nvPr/>
        </p:nvPicPr>
        <p:blipFill>
          <a:blip r:embed="rId3"/>
          <a:srcRect/>
          <a:stretch>
            <a:fillRect/>
          </a:stretch>
        </p:blipFill>
        <p:spPr bwMode="auto">
          <a:xfrm>
            <a:off x="838200" y="228600"/>
            <a:ext cx="2133600" cy="6629400"/>
          </a:xfrm>
          <a:prstGeom prst="rect">
            <a:avLst/>
          </a:prstGeom>
          <a:noFill/>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xfrm>
            <a:off x="762000" y="381000"/>
            <a:ext cx="7772400" cy="1143000"/>
          </a:xfrm>
        </p:spPr>
        <p:txBody>
          <a:bodyPr/>
          <a:lstStyle/>
          <a:p>
            <a:r>
              <a:rPr lang="en-US"/>
              <a:t>Grazing systems</a:t>
            </a:r>
          </a:p>
        </p:txBody>
      </p:sp>
      <p:sp>
        <p:nvSpPr>
          <p:cNvPr id="786435" name="Rectangle 3"/>
          <p:cNvSpPr>
            <a:spLocks noGrp="1" noChangeArrowheads="1"/>
          </p:cNvSpPr>
          <p:nvPr>
            <p:ph type="body" idx="1"/>
          </p:nvPr>
        </p:nvSpPr>
        <p:spPr/>
        <p:txBody>
          <a:bodyPr/>
          <a:lstStyle/>
          <a:p>
            <a:pPr>
              <a:lnSpc>
                <a:spcPct val="90000"/>
              </a:lnSpc>
            </a:pPr>
            <a:r>
              <a:rPr lang="en-US"/>
              <a:t>Characteristics of grazing systems</a:t>
            </a:r>
          </a:p>
          <a:p>
            <a:pPr lvl="1">
              <a:lnSpc>
                <a:spcPct val="90000"/>
              </a:lnSpc>
            </a:pPr>
            <a:r>
              <a:rPr lang="en-US"/>
              <a:t>number of pastures (amount of fencing)</a:t>
            </a:r>
          </a:p>
          <a:p>
            <a:pPr lvl="1">
              <a:lnSpc>
                <a:spcPct val="90000"/>
              </a:lnSpc>
            </a:pPr>
            <a:r>
              <a:rPr lang="en-US"/>
              <a:t>number of days in a cycle (rotation)</a:t>
            </a:r>
          </a:p>
          <a:p>
            <a:pPr lvl="1">
              <a:lnSpc>
                <a:spcPct val="90000"/>
              </a:lnSpc>
            </a:pPr>
            <a:r>
              <a:rPr lang="en-US"/>
              <a:t>grazing period (duration)</a:t>
            </a:r>
          </a:p>
          <a:p>
            <a:pPr lvl="1">
              <a:lnSpc>
                <a:spcPct val="90000"/>
              </a:lnSpc>
            </a:pPr>
            <a:r>
              <a:rPr lang="en-US"/>
              <a:t>rest period </a:t>
            </a:r>
          </a:p>
          <a:p>
            <a:pPr lvl="1">
              <a:lnSpc>
                <a:spcPct val="90000"/>
              </a:lnSpc>
            </a:pPr>
            <a:r>
              <a:rPr lang="en-US"/>
              <a:t>number of rests (frequency) per cycle</a:t>
            </a:r>
          </a:p>
          <a:p>
            <a:pPr lvl="1">
              <a:lnSpc>
                <a:spcPct val="90000"/>
              </a:lnSpc>
            </a:pPr>
            <a:r>
              <a:rPr lang="en-US"/>
              <a:t>length of cycle</a:t>
            </a:r>
          </a:p>
          <a:p>
            <a:pPr lvl="1">
              <a:lnSpc>
                <a:spcPct val="90000"/>
              </a:lnSpc>
            </a:pPr>
            <a:r>
              <a:rPr lang="en-US"/>
              <a:t>rests per calendar year</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r>
              <a:rPr lang="en-US"/>
              <a:t>Grazing systems</a:t>
            </a:r>
          </a:p>
        </p:txBody>
      </p:sp>
      <p:sp>
        <p:nvSpPr>
          <p:cNvPr id="787459" name="Rectangle 3"/>
          <p:cNvSpPr>
            <a:spLocks noGrp="1" noChangeArrowheads="1"/>
          </p:cNvSpPr>
          <p:nvPr>
            <p:ph type="body" idx="1"/>
          </p:nvPr>
        </p:nvSpPr>
        <p:spPr/>
        <p:txBody>
          <a:bodyPr/>
          <a:lstStyle/>
          <a:p>
            <a:r>
              <a:rPr lang="en-US"/>
              <a:t>Year-long grazing systems </a:t>
            </a:r>
          </a:p>
          <a:p>
            <a:pPr lvl="1"/>
            <a:r>
              <a:rPr lang="en-US"/>
              <a:t>continuous yearlong, Merrill - deferred rotation, S. African switchback, HILF, short duration</a:t>
            </a:r>
          </a:p>
          <a:p>
            <a:r>
              <a:rPr lang="en-US"/>
              <a:t>Season-long grazing systems</a:t>
            </a:r>
          </a:p>
          <a:p>
            <a:pPr lvl="1"/>
            <a:r>
              <a:rPr lang="en-US"/>
              <a:t>rest-rotation systems</a:t>
            </a:r>
          </a:p>
          <a:p>
            <a:pPr lvl="1"/>
            <a:r>
              <a:rPr lang="en-US"/>
              <a:t>continuous season-long</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normAutofit fontScale="90000"/>
          </a:bodyPr>
          <a:lstStyle/>
          <a:p>
            <a:r>
              <a:rPr lang="en-US"/>
              <a:t>Grazing</a:t>
            </a:r>
            <a:br>
              <a:rPr lang="en-US"/>
            </a:br>
            <a:r>
              <a:rPr lang="en-US"/>
              <a:t> systems</a:t>
            </a:r>
          </a:p>
        </p:txBody>
      </p:sp>
      <p:pic>
        <p:nvPicPr>
          <p:cNvPr id="788483" name="Picture 3" descr="fig10_5"/>
          <p:cNvPicPr>
            <a:picLocks noChangeAspect="1" noChangeArrowheads="1"/>
          </p:cNvPicPr>
          <p:nvPr/>
        </p:nvPicPr>
        <p:blipFill>
          <a:blip r:embed="rId2"/>
          <a:srcRect/>
          <a:stretch>
            <a:fillRect/>
          </a:stretch>
        </p:blipFill>
        <p:spPr bwMode="auto">
          <a:xfrm>
            <a:off x="304800" y="228600"/>
            <a:ext cx="7543800" cy="66294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0" name="Rectangle 1030"/>
          <p:cNvSpPr>
            <a:spLocks noGrp="1" noChangeArrowheads="1"/>
          </p:cNvSpPr>
          <p:nvPr>
            <p:ph type="title"/>
          </p:nvPr>
        </p:nvSpPr>
        <p:spPr/>
        <p:txBody>
          <a:bodyPr/>
          <a:lstStyle/>
          <a:p>
            <a:r>
              <a:rPr lang="en-US"/>
              <a:t>How to avoid impacts?</a:t>
            </a:r>
          </a:p>
        </p:txBody>
      </p:sp>
      <p:sp>
        <p:nvSpPr>
          <p:cNvPr id="149511" name="Rectangle 1031"/>
          <p:cNvSpPr>
            <a:spLocks noGrp="1" noChangeArrowheads="1"/>
          </p:cNvSpPr>
          <p:nvPr>
            <p:ph type="body" idx="1"/>
          </p:nvPr>
        </p:nvSpPr>
        <p:spPr>
          <a:xfrm>
            <a:off x="1066800" y="2101850"/>
            <a:ext cx="3657600" cy="4114800"/>
          </a:xfrm>
        </p:spPr>
        <p:txBody>
          <a:bodyPr/>
          <a:lstStyle/>
          <a:p>
            <a:r>
              <a:rPr lang="en-US" sz="2800"/>
              <a:t>Good grazing management avoids hoof and mouth impacts</a:t>
            </a:r>
          </a:p>
          <a:p>
            <a:r>
              <a:rPr lang="en-US" sz="2800"/>
              <a:t>Good facility design avoids animal body impacts</a:t>
            </a:r>
          </a:p>
        </p:txBody>
      </p:sp>
      <p:pic>
        <p:nvPicPr>
          <p:cNvPr id="149508" name="Picture 1028" descr="C:\My Documents\sare pdf grant\usda photos\cow scratcher_files\b95c0816.jpg"/>
          <p:cNvPicPr>
            <a:picLocks noChangeAspect="1" noChangeArrowheads="1"/>
          </p:cNvPicPr>
          <p:nvPr/>
        </p:nvPicPr>
        <p:blipFill>
          <a:blip r:embed="rId3"/>
          <a:srcRect/>
          <a:stretch>
            <a:fillRect/>
          </a:stretch>
        </p:blipFill>
        <p:spPr bwMode="auto">
          <a:xfrm>
            <a:off x="4546600" y="2414588"/>
            <a:ext cx="4154488" cy="3933825"/>
          </a:xfrm>
          <a:prstGeom prst="rect">
            <a:avLst/>
          </a:prstGeom>
          <a:noFill/>
        </p:spPr>
      </p:pic>
      <p:sp>
        <p:nvSpPr>
          <p:cNvPr id="149509" name="Text Box 1029"/>
          <p:cNvSpPr txBox="1">
            <a:spLocks noChangeArrowheads="1"/>
          </p:cNvSpPr>
          <p:nvPr/>
        </p:nvSpPr>
        <p:spPr bwMode="auto">
          <a:xfrm>
            <a:off x="7685088" y="6327775"/>
            <a:ext cx="1006475" cy="244475"/>
          </a:xfrm>
          <a:prstGeom prst="rect">
            <a:avLst/>
          </a:prstGeom>
          <a:noFill/>
          <a:ln w="12700">
            <a:noFill/>
            <a:miter lim="800000"/>
            <a:headEnd type="none" w="sm" len="sm"/>
            <a:tailEnd type="none" w="sm" len="sm"/>
          </a:ln>
          <a:effectLst/>
        </p:spPr>
        <p:txBody>
          <a:bodyPr wrap="none">
            <a:spAutoFit/>
          </a:bodyPr>
          <a:lstStyle/>
          <a:p>
            <a:r>
              <a:rPr lang="en-US"/>
              <a:t>www.usda.gov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9092</Words>
  <Application>Microsoft Office PowerPoint</Application>
  <PresentationFormat>On-screen Show (4:3)</PresentationFormat>
  <Paragraphs>1008</Paragraphs>
  <Slides>86</Slides>
  <Notes>70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Bitmap Image</vt:lpstr>
      <vt:lpstr>Managing Animals to Avoid Negative Impacts</vt:lpstr>
      <vt:lpstr>We’ll be covering:</vt:lpstr>
      <vt:lpstr>What impacts can animals cause?</vt:lpstr>
      <vt:lpstr>What parts of animals cause impacts?</vt:lpstr>
      <vt:lpstr>Impacts from hooves</vt:lpstr>
      <vt:lpstr>Impacts from mouths</vt:lpstr>
      <vt:lpstr>Impacts from bodies</vt:lpstr>
      <vt:lpstr>Impacts from manure</vt:lpstr>
      <vt:lpstr>How to avoid impacts?</vt:lpstr>
      <vt:lpstr>Good manure management</vt:lpstr>
      <vt:lpstr>Poor manure management</vt:lpstr>
      <vt:lpstr>How much manure do animals produce?</vt:lpstr>
      <vt:lpstr>Horse manure production</vt:lpstr>
      <vt:lpstr>How much manure will your animals produce?</vt:lpstr>
      <vt:lpstr>Nutrient value of manures </vt:lpstr>
      <vt:lpstr>Manure can be a resource</vt:lpstr>
      <vt:lpstr>Can I use all my manure?</vt:lpstr>
      <vt:lpstr>How much manure is enough? </vt:lpstr>
      <vt:lpstr>Effective management depends on</vt:lpstr>
      <vt:lpstr>Manure collects in:</vt:lpstr>
      <vt:lpstr>Pasture collection</vt:lpstr>
      <vt:lpstr>Cage collection</vt:lpstr>
      <vt:lpstr>Bedded stall or barn</vt:lpstr>
      <vt:lpstr>Dry lots, corrals or other confinement areas </vt:lpstr>
      <vt:lpstr>Manure storage considerations</vt:lpstr>
      <vt:lpstr>Manure storage - avoiding runoff</vt:lpstr>
      <vt:lpstr>Composting </vt:lpstr>
      <vt:lpstr>Composting requirements</vt:lpstr>
      <vt:lpstr>What do I do with the manure?</vt:lpstr>
      <vt:lpstr>Tips for safe manure/compost application </vt:lpstr>
      <vt:lpstr>Tips for safe manure/compost application </vt:lpstr>
      <vt:lpstr>The bottom line (no pun intended)</vt:lpstr>
      <vt:lpstr>Impacts to and from wildlife</vt:lpstr>
      <vt:lpstr>Impacts to and from wildlife</vt:lpstr>
      <vt:lpstr>Habitat loss</vt:lpstr>
      <vt:lpstr>Artificial feeding</vt:lpstr>
      <vt:lpstr>Spread of disease</vt:lpstr>
      <vt:lpstr>Setting wildlife goals</vt:lpstr>
      <vt:lpstr>Encouraging wildlife</vt:lpstr>
      <vt:lpstr>Plant selection should:</vt:lpstr>
      <vt:lpstr>Water for wildlife</vt:lpstr>
      <vt:lpstr>Natural water sources</vt:lpstr>
      <vt:lpstr>Artificial ponds or water holes</vt:lpstr>
      <vt:lpstr>Artificial water sources</vt:lpstr>
      <vt:lpstr>Shelter/nesting habitat</vt:lpstr>
      <vt:lpstr>For birds</vt:lpstr>
      <vt:lpstr>Avoiding impacts to wildlife requires </vt:lpstr>
      <vt:lpstr>Pasture/landscape management to encourage wildlife </vt:lpstr>
      <vt:lpstr>Fencing considerations to encourage wildlife</vt:lpstr>
      <vt:lpstr>Fencing to discourage wildlife</vt:lpstr>
      <vt:lpstr>Minimizing wildlife conflicts</vt:lpstr>
      <vt:lpstr>Limit access to your home</vt:lpstr>
      <vt:lpstr>Limit access to your yard</vt:lpstr>
      <vt:lpstr>Make your property less attractive to wildlife</vt:lpstr>
      <vt:lpstr>Reduce the temptations to predators</vt:lpstr>
      <vt:lpstr>Pet management strategies</vt:lpstr>
      <vt:lpstr>Livestock management</vt:lpstr>
      <vt:lpstr>Predator avoidance</vt:lpstr>
      <vt:lpstr>Move animals</vt:lpstr>
      <vt:lpstr>Guard animals</vt:lpstr>
      <vt:lpstr>Guard dogs</vt:lpstr>
      <vt:lpstr>Slide 62</vt:lpstr>
      <vt:lpstr>Llamas</vt:lpstr>
      <vt:lpstr>Slide 64</vt:lpstr>
      <vt:lpstr>Donkeys</vt:lpstr>
      <vt:lpstr>Destroying pest animals</vt:lpstr>
      <vt:lpstr>Regulations in local area</vt:lpstr>
      <vt:lpstr>Resources to help</vt:lpstr>
      <vt:lpstr>Living with wildlife</vt:lpstr>
      <vt:lpstr>The Farm Game</vt:lpstr>
      <vt:lpstr>Notes on grazing management</vt:lpstr>
      <vt:lpstr>Grazing, overuse, and overgrazing</vt:lpstr>
      <vt:lpstr>Grazing, overuse, and overgrazing</vt:lpstr>
      <vt:lpstr>Negative impacts of unmanaged or incorrectly managed grazing</vt:lpstr>
      <vt:lpstr>Controlled grazing strategies</vt:lpstr>
      <vt:lpstr>Environmental protective grazing</vt:lpstr>
      <vt:lpstr>Strategic grazing</vt:lpstr>
      <vt:lpstr>Strategic grazing</vt:lpstr>
      <vt:lpstr>Animal Unit concepts</vt:lpstr>
      <vt:lpstr>What can be manipulated</vt:lpstr>
      <vt:lpstr>What can be manipulated</vt:lpstr>
      <vt:lpstr>Stocking rate</vt:lpstr>
      <vt:lpstr>Stocking rates</vt:lpstr>
      <vt:lpstr>Grazing systems</vt:lpstr>
      <vt:lpstr>Grazing systems</vt:lpstr>
      <vt:lpstr>Grazing  systems</vt:lpstr>
    </vt:vector>
  </TitlesOfParts>
  <Company>Sam Houston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agr_dru</dc:creator>
  <cp:lastModifiedBy>agr_dru</cp:lastModifiedBy>
  <cp:revision>4</cp:revision>
  <dcterms:created xsi:type="dcterms:W3CDTF">2008-04-27T16:44:28Z</dcterms:created>
  <dcterms:modified xsi:type="dcterms:W3CDTF">2008-04-27T17:24:24Z</dcterms:modified>
</cp:coreProperties>
</file>