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1" r:id="rId2"/>
    <p:sldId id="257" r:id="rId3"/>
    <p:sldId id="291" r:id="rId4"/>
    <p:sldId id="275" r:id="rId5"/>
    <p:sldId id="258" r:id="rId6"/>
    <p:sldId id="259" r:id="rId7"/>
    <p:sldId id="261" r:id="rId8"/>
    <p:sldId id="262" r:id="rId9"/>
    <p:sldId id="268" r:id="rId10"/>
    <p:sldId id="269" r:id="rId11"/>
    <p:sldId id="265" r:id="rId12"/>
    <p:sldId id="296" r:id="rId13"/>
    <p:sldId id="264" r:id="rId14"/>
    <p:sldId id="267" r:id="rId15"/>
    <p:sldId id="292" r:id="rId16"/>
    <p:sldId id="274" r:id="rId17"/>
    <p:sldId id="297" r:id="rId18"/>
    <p:sldId id="263" r:id="rId19"/>
    <p:sldId id="273" r:id="rId20"/>
    <p:sldId id="271" r:id="rId21"/>
    <p:sldId id="283" r:id="rId22"/>
    <p:sldId id="284" r:id="rId23"/>
    <p:sldId id="270" r:id="rId24"/>
    <p:sldId id="290" r:id="rId25"/>
    <p:sldId id="289" r:id="rId26"/>
    <p:sldId id="281" r:id="rId27"/>
    <p:sldId id="276" r:id="rId28"/>
    <p:sldId id="272" r:id="rId29"/>
    <p:sldId id="279" r:id="rId30"/>
    <p:sldId id="277" r:id="rId31"/>
    <p:sldId id="298" r:id="rId32"/>
    <p:sldId id="299" r:id="rId33"/>
    <p:sldId id="260" r:id="rId34"/>
    <p:sldId id="282" r:id="rId3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ne, Steven" initials="KS" lastIdx="4" clrIdx="0">
    <p:extLst>
      <p:ext uri="{19B8F6BF-5375-455C-9EA6-DF929625EA0E}">
        <p15:presenceInfo xmlns:p15="http://schemas.microsoft.com/office/powerpoint/2012/main" userId="S-1-5-21-2498087-1096616390-2011004610-1874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120" d="100"/>
          <a:sy n="120" d="100"/>
        </p:scale>
        <p:origin x="120"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621768-2269-44FA-95F1-BF0A2A40F39F}" type="datetimeFigureOut">
              <a:rPr lang="en-US" smtClean="0"/>
              <a:t>7/2/2015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405F22-7705-40E3-8FDB-0F10382A49D0}" type="slidenum">
              <a:rPr lang="en-US" smtClean="0"/>
              <a:t>‹#›</a:t>
            </a:fld>
            <a:endParaRPr lang="en-US" dirty="0"/>
          </a:p>
        </p:txBody>
      </p:sp>
    </p:spTree>
    <p:extLst>
      <p:ext uri="{BB962C8B-B14F-4D97-AF65-F5344CB8AC3E}">
        <p14:creationId xmlns:p14="http://schemas.microsoft.com/office/powerpoint/2010/main" val="2834471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621768-2269-44FA-95F1-BF0A2A40F39F}" type="datetimeFigureOut">
              <a:rPr lang="en-US" smtClean="0"/>
              <a:t>7/2/2015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405F22-7705-40E3-8FDB-0F10382A49D0}" type="slidenum">
              <a:rPr lang="en-US" smtClean="0"/>
              <a:t>‹#›</a:t>
            </a:fld>
            <a:endParaRPr lang="en-US" dirty="0"/>
          </a:p>
        </p:txBody>
      </p:sp>
    </p:spTree>
    <p:extLst>
      <p:ext uri="{BB962C8B-B14F-4D97-AF65-F5344CB8AC3E}">
        <p14:creationId xmlns:p14="http://schemas.microsoft.com/office/powerpoint/2010/main" val="1143863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621768-2269-44FA-95F1-BF0A2A40F39F}" type="datetimeFigureOut">
              <a:rPr lang="en-US" smtClean="0"/>
              <a:t>7/2/2015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405F22-7705-40E3-8FDB-0F10382A49D0}" type="slidenum">
              <a:rPr lang="en-US" smtClean="0"/>
              <a:t>‹#›</a:t>
            </a:fld>
            <a:endParaRPr lang="en-US" dirty="0"/>
          </a:p>
        </p:txBody>
      </p:sp>
    </p:spTree>
    <p:extLst>
      <p:ext uri="{BB962C8B-B14F-4D97-AF65-F5344CB8AC3E}">
        <p14:creationId xmlns:p14="http://schemas.microsoft.com/office/powerpoint/2010/main" val="1978023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621768-2269-44FA-95F1-BF0A2A40F39F}" type="datetimeFigureOut">
              <a:rPr lang="en-US" smtClean="0"/>
              <a:t>7/2/2015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405F22-7705-40E3-8FDB-0F10382A49D0}" type="slidenum">
              <a:rPr lang="en-US" smtClean="0"/>
              <a:t>‹#›</a:t>
            </a:fld>
            <a:endParaRPr lang="en-US" dirty="0"/>
          </a:p>
        </p:txBody>
      </p:sp>
    </p:spTree>
    <p:extLst>
      <p:ext uri="{BB962C8B-B14F-4D97-AF65-F5344CB8AC3E}">
        <p14:creationId xmlns:p14="http://schemas.microsoft.com/office/powerpoint/2010/main" val="67338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621768-2269-44FA-95F1-BF0A2A40F39F}" type="datetimeFigureOut">
              <a:rPr lang="en-US" smtClean="0"/>
              <a:t>7/2/2015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405F22-7705-40E3-8FDB-0F10382A49D0}" type="slidenum">
              <a:rPr lang="en-US" smtClean="0"/>
              <a:t>‹#›</a:t>
            </a:fld>
            <a:endParaRPr lang="en-US" dirty="0"/>
          </a:p>
        </p:txBody>
      </p:sp>
    </p:spTree>
    <p:extLst>
      <p:ext uri="{BB962C8B-B14F-4D97-AF65-F5344CB8AC3E}">
        <p14:creationId xmlns:p14="http://schemas.microsoft.com/office/powerpoint/2010/main" val="4029963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621768-2269-44FA-95F1-BF0A2A40F39F}" type="datetimeFigureOut">
              <a:rPr lang="en-US" smtClean="0"/>
              <a:t>7/2/2015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0405F22-7705-40E3-8FDB-0F10382A49D0}" type="slidenum">
              <a:rPr lang="en-US" smtClean="0"/>
              <a:t>‹#›</a:t>
            </a:fld>
            <a:endParaRPr lang="en-US" dirty="0"/>
          </a:p>
        </p:txBody>
      </p:sp>
    </p:spTree>
    <p:extLst>
      <p:ext uri="{BB962C8B-B14F-4D97-AF65-F5344CB8AC3E}">
        <p14:creationId xmlns:p14="http://schemas.microsoft.com/office/powerpoint/2010/main" val="3003982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621768-2269-44FA-95F1-BF0A2A40F39F}" type="datetimeFigureOut">
              <a:rPr lang="en-US" smtClean="0"/>
              <a:t>7/2/2015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0405F22-7705-40E3-8FDB-0F10382A49D0}" type="slidenum">
              <a:rPr lang="en-US" smtClean="0"/>
              <a:t>‹#›</a:t>
            </a:fld>
            <a:endParaRPr lang="en-US" dirty="0"/>
          </a:p>
        </p:txBody>
      </p:sp>
    </p:spTree>
    <p:extLst>
      <p:ext uri="{BB962C8B-B14F-4D97-AF65-F5344CB8AC3E}">
        <p14:creationId xmlns:p14="http://schemas.microsoft.com/office/powerpoint/2010/main" val="4099159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621768-2269-44FA-95F1-BF0A2A40F39F}" type="datetimeFigureOut">
              <a:rPr lang="en-US" smtClean="0"/>
              <a:t>7/2/2015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0405F22-7705-40E3-8FDB-0F10382A49D0}" type="slidenum">
              <a:rPr lang="en-US" smtClean="0"/>
              <a:t>‹#›</a:t>
            </a:fld>
            <a:endParaRPr lang="en-US" dirty="0"/>
          </a:p>
        </p:txBody>
      </p:sp>
    </p:spTree>
    <p:extLst>
      <p:ext uri="{BB962C8B-B14F-4D97-AF65-F5344CB8AC3E}">
        <p14:creationId xmlns:p14="http://schemas.microsoft.com/office/powerpoint/2010/main" val="3888404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621768-2269-44FA-95F1-BF0A2A40F39F}" type="datetimeFigureOut">
              <a:rPr lang="en-US" smtClean="0"/>
              <a:t>7/2/2015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0405F22-7705-40E3-8FDB-0F10382A49D0}" type="slidenum">
              <a:rPr lang="en-US" smtClean="0"/>
              <a:t>‹#›</a:t>
            </a:fld>
            <a:endParaRPr lang="en-US" dirty="0"/>
          </a:p>
        </p:txBody>
      </p:sp>
    </p:spTree>
    <p:extLst>
      <p:ext uri="{BB962C8B-B14F-4D97-AF65-F5344CB8AC3E}">
        <p14:creationId xmlns:p14="http://schemas.microsoft.com/office/powerpoint/2010/main" val="2848758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621768-2269-44FA-95F1-BF0A2A40F39F}" type="datetimeFigureOut">
              <a:rPr lang="en-US" smtClean="0"/>
              <a:t>7/2/2015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0405F22-7705-40E3-8FDB-0F10382A49D0}" type="slidenum">
              <a:rPr lang="en-US" smtClean="0"/>
              <a:t>‹#›</a:t>
            </a:fld>
            <a:endParaRPr lang="en-US" dirty="0"/>
          </a:p>
        </p:txBody>
      </p:sp>
    </p:spTree>
    <p:extLst>
      <p:ext uri="{BB962C8B-B14F-4D97-AF65-F5344CB8AC3E}">
        <p14:creationId xmlns:p14="http://schemas.microsoft.com/office/powerpoint/2010/main" val="1136677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621768-2269-44FA-95F1-BF0A2A40F39F}" type="datetimeFigureOut">
              <a:rPr lang="en-US" smtClean="0"/>
              <a:t>7/2/2015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0405F22-7705-40E3-8FDB-0F10382A49D0}" type="slidenum">
              <a:rPr lang="en-US" smtClean="0"/>
              <a:t>‹#›</a:t>
            </a:fld>
            <a:endParaRPr lang="en-US" dirty="0"/>
          </a:p>
        </p:txBody>
      </p:sp>
    </p:spTree>
    <p:extLst>
      <p:ext uri="{BB962C8B-B14F-4D97-AF65-F5344CB8AC3E}">
        <p14:creationId xmlns:p14="http://schemas.microsoft.com/office/powerpoint/2010/main" val="3689939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621768-2269-44FA-95F1-BF0A2A40F39F}" type="datetimeFigureOut">
              <a:rPr lang="en-US" smtClean="0"/>
              <a:t>7/2/2015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405F22-7705-40E3-8FDB-0F10382A49D0}" type="slidenum">
              <a:rPr lang="en-US" smtClean="0"/>
              <a:t>‹#›</a:t>
            </a:fld>
            <a:endParaRPr lang="en-US" dirty="0"/>
          </a:p>
        </p:txBody>
      </p:sp>
    </p:spTree>
    <p:extLst>
      <p:ext uri="{BB962C8B-B14F-4D97-AF65-F5344CB8AC3E}">
        <p14:creationId xmlns:p14="http://schemas.microsoft.com/office/powerpoint/2010/main" val="41221694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hyperlink" Target="http://energy.gov/eere/water/history-hydropower" TargetMode="External"/><Relationship Id="rId3" Type="http://schemas.openxmlformats.org/officeDocument/2006/relationships/hyperlink" Target="http://fineartamerica.com/featured/grand-coulee-dam-lawrence-scott.html" TargetMode="External"/><Relationship Id="rId7" Type="http://schemas.openxmlformats.org/officeDocument/2006/relationships/hyperlink" Target="https://en.wikipedia.org/wiki/Watermill#/media/File:Braine-le-Ch%C3%A2teau_JPG02.jpg" TargetMode="External"/><Relationship Id="rId12" Type="http://schemas.openxmlformats.org/officeDocument/2006/relationships/hyperlink" Target="http://need-media.smugmug.com/Graphics/Graphics/17024036_Bdmf8C/1289371553_7cxVffp#!i=1289371553&amp;k=7cxVffp" TargetMode="External"/><Relationship Id="rId2" Type="http://schemas.openxmlformats.org/officeDocument/2006/relationships/hyperlink" Target="http://en.wikipedia.org/wiki/Watermill" TargetMode="External"/><Relationship Id="rId1" Type="http://schemas.openxmlformats.org/officeDocument/2006/relationships/slideLayout" Target="../slideLayouts/slideLayout2.xml"/><Relationship Id="rId6" Type="http://schemas.openxmlformats.org/officeDocument/2006/relationships/hyperlink" Target="https://targetstudy.com/knowledge/invention/96/water-turbine.html" TargetMode="External"/><Relationship Id="rId11" Type="http://schemas.openxmlformats.org/officeDocument/2006/relationships/hyperlink" Target="http://www.tva.gov/power/hydro.htm" TargetMode="External"/><Relationship Id="rId5" Type="http://schemas.openxmlformats.org/officeDocument/2006/relationships/hyperlink" Target="http://www.hydro.org/tech-and-policy/faq/#494" TargetMode="External"/><Relationship Id="rId10" Type="http://schemas.openxmlformats.org/officeDocument/2006/relationships/hyperlink" Target="http://www.endofcrudeoil.com/2011/11/importance-of-hydropower-for-us.html" TargetMode="External"/><Relationship Id="rId4" Type="http://schemas.openxmlformats.org/officeDocument/2006/relationships/hyperlink" Target="https://www.ferc.gov/legal/staff-reports/2014/nov-infrastructure.pdf" TargetMode="External"/><Relationship Id="rId9" Type="http://schemas.openxmlformats.org/officeDocument/2006/relationships/hyperlink" Target="http://www.hydro.org/tech-and-policy/history-of-hydro/"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comptroller.texas.gov/specialrpt/energy/pdf/19-Hydropower.pdf" TargetMode="External"/><Relationship Id="rId13" Type="http://schemas.openxmlformats.org/officeDocument/2006/relationships/hyperlink" Target="http://www.seco.cpa.state.tx.us/publications/renewenergy/energyfromwater.php" TargetMode="External"/><Relationship Id="rId3" Type="http://schemas.openxmlformats.org/officeDocument/2006/relationships/hyperlink" Target="http://en.wikipedia.org/wiki/Francis_turbine" TargetMode="External"/><Relationship Id="rId7" Type="http://schemas.openxmlformats.org/officeDocument/2006/relationships/hyperlink" Target="http://www.wvic.com/Content/Facts_About_Hydropower.cfm" TargetMode="External"/><Relationship Id="rId12" Type="http://schemas.openxmlformats.org/officeDocument/2006/relationships/hyperlink" Target="http://www.helicopterpirates.com/Pictures/20030809Castroville/MansfieldDam.jpg" TargetMode="External"/><Relationship Id="rId17" Type="http://schemas.openxmlformats.org/officeDocument/2006/relationships/hyperlink" Target="http://energy.gov/eere/water/benefits-hydropower" TargetMode="External"/><Relationship Id="rId2" Type="http://schemas.openxmlformats.org/officeDocument/2006/relationships/hyperlink" Target="http://www.hydro.org/tech-and-policy/faq/" TargetMode="External"/><Relationship Id="rId16" Type="http://schemas.openxmlformats.org/officeDocument/2006/relationships/hyperlink" Target="http://www.britannica.com/topic/Three-Gorges-Dam" TargetMode="External"/><Relationship Id="rId1" Type="http://schemas.openxmlformats.org/officeDocument/2006/relationships/slideLayout" Target="../slideLayouts/slideLayout2.xml"/><Relationship Id="rId6" Type="http://schemas.openxmlformats.org/officeDocument/2006/relationships/hyperlink" Target="http://www.eia.gov/todayinenergy/detail.cfm?id=5070" TargetMode="External"/><Relationship Id="rId11" Type="http://schemas.openxmlformats.org/officeDocument/2006/relationships/hyperlink" Target="http://www.texastribune.org/2011/06/19/dwindling-lakes-growing-water-demand-central-texas/" TargetMode="External"/><Relationship Id="rId5" Type="http://schemas.openxmlformats.org/officeDocument/2006/relationships/hyperlink" Target="http://www.targetmap.com/viewer.aspx?reportId=9437" TargetMode="External"/><Relationship Id="rId15" Type="http://schemas.openxmlformats.org/officeDocument/2006/relationships/hyperlink" Target="http://www.scottish-enterprise.com/knowledge-hub/articles/case-study/attract-investment/meygen?intcmp=hp04-2015wk20" TargetMode="External"/><Relationship Id="rId10" Type="http://schemas.openxmlformats.org/officeDocument/2006/relationships/hyperlink" Target="http://www.eoearth.org/view/article/152743/" TargetMode="External"/><Relationship Id="rId4" Type="http://schemas.openxmlformats.org/officeDocument/2006/relationships/hyperlink" Target="http://www.andritz.com/group/gr-news/gr-gallery.htm" TargetMode="External"/><Relationship Id="rId9" Type="http://schemas.openxmlformats.org/officeDocument/2006/relationships/hyperlink" Target="http://money.cnn.com/2014/01/08/news/economy/hydro-jobs/" TargetMode="External"/><Relationship Id="rId14" Type="http://schemas.openxmlformats.org/officeDocument/2006/relationships/hyperlink" Target="http://jefflynchdev.wordpress.com/2010/04/06/texas-landscape-safari-preparation-ball-heads/"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78734" y="633151"/>
            <a:ext cx="10179116" cy="1141232"/>
          </a:xfrm>
        </p:spPr>
        <p:txBody>
          <a:bodyPr>
            <a:normAutofit fontScale="90000"/>
          </a:bodyPr>
          <a:lstStyle/>
          <a:p>
            <a:r>
              <a:rPr lang="en-US" dirty="0" smtClean="0"/>
              <a:t>Electricity from Hydropower Energy</a:t>
            </a:r>
            <a:endParaRPr lang="en-US" dirty="0"/>
          </a:p>
        </p:txBody>
      </p:sp>
      <p:sp>
        <p:nvSpPr>
          <p:cNvPr id="4" name="Subtitle 2"/>
          <p:cNvSpPr txBox="1">
            <a:spLocks/>
          </p:cNvSpPr>
          <p:nvPr/>
        </p:nvSpPr>
        <p:spPr>
          <a:xfrm>
            <a:off x="1496292" y="1991449"/>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i="1" dirty="0" smtClean="0"/>
              <a:t>Agricultural Sustainable Energy Education Network</a:t>
            </a:r>
          </a:p>
          <a:p>
            <a:r>
              <a:rPr lang="en-US" dirty="0" smtClean="0"/>
              <a:t>Renewable Energy Curriculum</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73894" y="3423800"/>
            <a:ext cx="1718644" cy="1184791"/>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943" y="3566814"/>
            <a:ext cx="2453952" cy="985857"/>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0681" y="3479721"/>
            <a:ext cx="3255222" cy="1072950"/>
          </a:xfrm>
          <a:prstGeom prst="rect">
            <a:avLst/>
          </a:prstGeom>
        </p:spPr>
      </p:pic>
    </p:spTree>
    <p:extLst>
      <p:ext uri="{BB962C8B-B14F-4D97-AF65-F5344CB8AC3E}">
        <p14:creationId xmlns:p14="http://schemas.microsoft.com/office/powerpoint/2010/main" val="13682587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Conventional Hydroelectric Generators</a:t>
            </a:r>
            <a:endParaRPr lang="en-US" dirty="0"/>
          </a:p>
        </p:txBody>
      </p:sp>
      <p:sp>
        <p:nvSpPr>
          <p:cNvPr id="3" name="Content Placeholder 2"/>
          <p:cNvSpPr>
            <a:spLocks noGrp="1"/>
          </p:cNvSpPr>
          <p:nvPr>
            <p:ph idx="1"/>
          </p:nvPr>
        </p:nvSpPr>
        <p:spPr>
          <a:xfrm>
            <a:off x="838200" y="1825625"/>
            <a:ext cx="6177742" cy="4492048"/>
          </a:xfrm>
        </p:spPr>
        <p:txBody>
          <a:bodyPr>
            <a:normAutofit fontScale="92500" lnSpcReduction="10000"/>
          </a:bodyPr>
          <a:lstStyle/>
          <a:p>
            <a:r>
              <a:rPr lang="en-US" dirty="0" smtClean="0"/>
              <a:t>Most existing hydroelectric generators were built before 1980 </a:t>
            </a:r>
          </a:p>
          <a:p>
            <a:r>
              <a:rPr lang="en-US" dirty="0" smtClean="0"/>
              <a:t>Recent changes to hydroelectric capacity have been small </a:t>
            </a:r>
          </a:p>
          <a:p>
            <a:r>
              <a:rPr lang="en-US" dirty="0" smtClean="0"/>
              <a:t>Two methods: </a:t>
            </a:r>
          </a:p>
          <a:p>
            <a:pPr lvl="1"/>
            <a:r>
              <a:rPr lang="en-US" i="1" dirty="0" smtClean="0"/>
              <a:t>Run-of-river</a:t>
            </a:r>
            <a:r>
              <a:rPr lang="en-US" dirty="0" smtClean="0"/>
              <a:t>: flow of waterway (usually a river) is utilized to turn a turbine</a:t>
            </a:r>
          </a:p>
          <a:p>
            <a:pPr lvl="2"/>
            <a:r>
              <a:rPr lang="en-US" dirty="0" smtClean="0"/>
              <a:t>Allows little control over generator output</a:t>
            </a:r>
          </a:p>
          <a:p>
            <a:pPr lvl="1"/>
            <a:r>
              <a:rPr lang="en-US" i="1" dirty="0" smtClean="0"/>
              <a:t>Storage</a:t>
            </a:r>
            <a:r>
              <a:rPr lang="en-US" dirty="0" smtClean="0"/>
              <a:t>: a reservoir is created using a dam that controls flow over a turbine</a:t>
            </a:r>
          </a:p>
          <a:p>
            <a:pPr lvl="2"/>
            <a:r>
              <a:rPr lang="en-US" dirty="0" smtClean="0"/>
              <a:t>Some control of generation by controlling spillway water flow but constrained by total reservoir water levels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2446" y="1541402"/>
            <a:ext cx="3507971" cy="2026828"/>
          </a:xfrm>
          <a:prstGeom prst="rect">
            <a:avLst/>
          </a:prstGeom>
        </p:spPr>
      </p:pic>
      <p:sp>
        <p:nvSpPr>
          <p:cNvPr id="5" name="TextBox 4"/>
          <p:cNvSpPr txBox="1"/>
          <p:nvPr/>
        </p:nvSpPr>
        <p:spPr>
          <a:xfrm>
            <a:off x="7751260" y="3568230"/>
            <a:ext cx="2287357" cy="369332"/>
          </a:xfrm>
          <a:prstGeom prst="rect">
            <a:avLst/>
          </a:prstGeom>
          <a:noFill/>
        </p:spPr>
        <p:txBody>
          <a:bodyPr wrap="none" rtlCol="0">
            <a:spAutoFit/>
          </a:bodyPr>
          <a:lstStyle/>
          <a:p>
            <a:r>
              <a:rPr lang="en-US" dirty="0" smtClean="0"/>
              <a:t>Reservoir method </a:t>
            </a:r>
            <a:r>
              <a:rPr lang="en-US" dirty="0" smtClean="0"/>
              <a:t>[14]</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3511" y="4010600"/>
            <a:ext cx="2385839" cy="2099252"/>
          </a:xfrm>
          <a:prstGeom prst="rect">
            <a:avLst/>
          </a:prstGeom>
        </p:spPr>
      </p:pic>
      <p:sp>
        <p:nvSpPr>
          <p:cNvPr id="7" name="TextBox 6"/>
          <p:cNvSpPr txBox="1"/>
          <p:nvPr/>
        </p:nvSpPr>
        <p:spPr>
          <a:xfrm>
            <a:off x="7643511" y="6109852"/>
            <a:ext cx="2111219" cy="369332"/>
          </a:xfrm>
          <a:prstGeom prst="rect">
            <a:avLst/>
          </a:prstGeom>
          <a:noFill/>
        </p:spPr>
        <p:txBody>
          <a:bodyPr wrap="none" rtlCol="0">
            <a:spAutoFit/>
          </a:bodyPr>
          <a:lstStyle/>
          <a:p>
            <a:r>
              <a:rPr lang="en-US" dirty="0" smtClean="0"/>
              <a:t>Run-of-river method</a:t>
            </a:r>
            <a:endParaRPr lang="en-US" dirty="0"/>
          </a:p>
        </p:txBody>
      </p:sp>
    </p:spTree>
    <p:extLst>
      <p:ext uri="{BB962C8B-B14F-4D97-AF65-F5344CB8AC3E}">
        <p14:creationId xmlns:p14="http://schemas.microsoft.com/office/powerpoint/2010/main" val="25564182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Pumped Storage Hydroelectric Systems</a:t>
            </a:r>
            <a:endParaRPr lang="en-US" dirty="0"/>
          </a:p>
        </p:txBody>
      </p:sp>
      <p:sp>
        <p:nvSpPr>
          <p:cNvPr id="5" name="Content Placeholder 4"/>
          <p:cNvSpPr>
            <a:spLocks noGrp="1"/>
          </p:cNvSpPr>
          <p:nvPr>
            <p:ph idx="1"/>
          </p:nvPr>
        </p:nvSpPr>
        <p:spPr>
          <a:xfrm>
            <a:off x="838200" y="1825625"/>
            <a:ext cx="5377873" cy="4593648"/>
          </a:xfrm>
        </p:spPr>
        <p:txBody>
          <a:bodyPr>
            <a:normAutofit/>
          </a:bodyPr>
          <a:lstStyle/>
          <a:p>
            <a:r>
              <a:rPr lang="en-US" dirty="0" smtClean="0"/>
              <a:t>Water is pumped to </a:t>
            </a:r>
            <a:r>
              <a:rPr lang="en-US" dirty="0"/>
              <a:t>high elevations during </a:t>
            </a:r>
            <a:r>
              <a:rPr lang="en-US" dirty="0" smtClean="0"/>
              <a:t>periods of low demand for electricity (nights and weekends)</a:t>
            </a:r>
          </a:p>
          <a:p>
            <a:r>
              <a:rPr lang="en-US" dirty="0" smtClean="0"/>
              <a:t>The stored water can later be released to turn the turbines and generate electricity as it flows back into a lower reservoir</a:t>
            </a:r>
          </a:p>
          <a:p>
            <a:pPr marL="0" indent="0">
              <a:buNone/>
            </a:pP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0402" y="1914920"/>
            <a:ext cx="5043398" cy="2889539"/>
          </a:xfrm>
          <a:prstGeom prst="rect">
            <a:avLst/>
          </a:prstGeom>
        </p:spPr>
      </p:pic>
      <p:sp>
        <p:nvSpPr>
          <p:cNvPr id="7" name="TextBox 6"/>
          <p:cNvSpPr txBox="1"/>
          <p:nvPr/>
        </p:nvSpPr>
        <p:spPr>
          <a:xfrm>
            <a:off x="6310402" y="4804459"/>
            <a:ext cx="5227251" cy="646331"/>
          </a:xfrm>
          <a:prstGeom prst="rect">
            <a:avLst/>
          </a:prstGeom>
          <a:noFill/>
        </p:spPr>
        <p:txBody>
          <a:bodyPr wrap="square" rtlCol="0">
            <a:spAutoFit/>
          </a:bodyPr>
          <a:lstStyle/>
          <a:p>
            <a:r>
              <a:rPr lang="en-US" dirty="0" smtClean="0"/>
              <a:t>Schematic of Tennessee Valley Authority’s</a:t>
            </a:r>
          </a:p>
          <a:p>
            <a:r>
              <a:rPr lang="en-US" dirty="0" smtClean="0"/>
              <a:t>Raccoon Mountain Pumped Storage Plant </a:t>
            </a:r>
            <a:r>
              <a:rPr lang="en-US" dirty="0" smtClean="0"/>
              <a:t>[14]</a:t>
            </a:r>
            <a:endParaRPr lang="en-US" dirty="0"/>
          </a:p>
        </p:txBody>
      </p:sp>
    </p:spTree>
    <p:extLst>
      <p:ext uri="{BB962C8B-B14F-4D97-AF65-F5344CB8AC3E}">
        <p14:creationId xmlns:p14="http://schemas.microsoft.com/office/powerpoint/2010/main" val="5937599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1558" y="791955"/>
            <a:ext cx="10962853" cy="4956837"/>
          </a:xfrm>
        </p:spPr>
      </p:pic>
      <p:sp>
        <p:nvSpPr>
          <p:cNvPr id="3" name="TextBox 2"/>
          <p:cNvSpPr txBox="1"/>
          <p:nvPr/>
        </p:nvSpPr>
        <p:spPr>
          <a:xfrm>
            <a:off x="1418690" y="5748792"/>
            <a:ext cx="2193614" cy="584775"/>
          </a:xfrm>
          <a:prstGeom prst="rect">
            <a:avLst/>
          </a:prstGeom>
          <a:noFill/>
        </p:spPr>
        <p:txBody>
          <a:bodyPr wrap="none" rtlCol="0">
            <a:spAutoFit/>
          </a:bodyPr>
          <a:lstStyle/>
          <a:p>
            <a:r>
              <a:rPr lang="en-US" sz="3200" dirty="0" smtClean="0"/>
              <a:t>Source: [</a:t>
            </a:r>
            <a:r>
              <a:rPr lang="en-US" sz="3200" dirty="0" smtClean="0"/>
              <a:t>15]</a:t>
            </a:r>
            <a:endParaRPr lang="en-US" sz="3200" dirty="0"/>
          </a:p>
        </p:txBody>
      </p:sp>
    </p:spTree>
    <p:extLst>
      <p:ext uri="{BB962C8B-B14F-4D97-AF65-F5344CB8AC3E}">
        <p14:creationId xmlns:p14="http://schemas.microsoft.com/office/powerpoint/2010/main" val="2592328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Hydroelectric Facilities</a:t>
            </a:r>
            <a:endParaRPr lang="en-US" dirty="0"/>
          </a:p>
        </p:txBody>
      </p:sp>
      <p:sp>
        <p:nvSpPr>
          <p:cNvPr id="3" name="Content Placeholder 2"/>
          <p:cNvSpPr>
            <a:spLocks noGrp="1"/>
          </p:cNvSpPr>
          <p:nvPr>
            <p:ph idx="1"/>
          </p:nvPr>
        </p:nvSpPr>
        <p:spPr>
          <a:xfrm>
            <a:off x="838201" y="1825625"/>
            <a:ext cx="5101424" cy="4351338"/>
          </a:xfrm>
        </p:spPr>
        <p:txBody>
          <a:bodyPr>
            <a:normAutofit fontScale="70000" lnSpcReduction="20000"/>
          </a:bodyPr>
          <a:lstStyle/>
          <a:p>
            <a:r>
              <a:rPr lang="en-US" dirty="0" smtClean="0"/>
              <a:t>The federal government</a:t>
            </a:r>
            <a:r>
              <a:rPr lang="en-US" dirty="0"/>
              <a:t>, through the Bureau of Reclamation and Army Corps of Engineers, operates a total of </a:t>
            </a:r>
            <a:r>
              <a:rPr lang="en-US" b="1" dirty="0"/>
              <a:t>133</a:t>
            </a:r>
            <a:r>
              <a:rPr lang="en-US" dirty="0"/>
              <a:t> hydroelectric power plants – representing 8% of the country’s hydroelectric </a:t>
            </a:r>
            <a:r>
              <a:rPr lang="en-US" dirty="0" smtClean="0"/>
              <a:t>facilities</a:t>
            </a:r>
          </a:p>
          <a:p>
            <a:r>
              <a:rPr lang="en-US" dirty="0" smtClean="0"/>
              <a:t>The </a:t>
            </a:r>
            <a:r>
              <a:rPr lang="en-US" dirty="0"/>
              <a:t>other 92% of U.S. hydroelectric facilities are operated by the private sector, public utilities, and state or local </a:t>
            </a:r>
            <a:r>
              <a:rPr lang="en-US" dirty="0" smtClean="0"/>
              <a:t>governments</a:t>
            </a:r>
          </a:p>
          <a:p>
            <a:pPr lvl="1"/>
            <a:r>
              <a:rPr lang="en-US" dirty="0" smtClean="0"/>
              <a:t>According </a:t>
            </a:r>
            <a:r>
              <a:rPr lang="en-US" dirty="0"/>
              <a:t>to the Federal Energy Regulatory Commission (FERC), which regulates non-federal projects, these entities operate </a:t>
            </a:r>
            <a:r>
              <a:rPr lang="en-US" b="1" dirty="0"/>
              <a:t>1,623</a:t>
            </a:r>
            <a:r>
              <a:rPr lang="en-US" dirty="0"/>
              <a:t> hydropower </a:t>
            </a:r>
            <a:r>
              <a:rPr lang="en-US" dirty="0" smtClean="0"/>
              <a:t>facilities</a:t>
            </a:r>
            <a:r>
              <a:rPr lang="en-US" dirty="0"/>
              <a:t>  </a:t>
            </a:r>
            <a:endParaRPr lang="en-US" dirty="0" smtClean="0"/>
          </a:p>
          <a:p>
            <a:pPr lvl="1"/>
            <a:r>
              <a:rPr lang="en-US" dirty="0" smtClean="0"/>
              <a:t>These facilities </a:t>
            </a:r>
            <a:r>
              <a:rPr lang="en-US" dirty="0"/>
              <a:t>also come in all shapes and sizes, most of them much smaller than the large federal </a:t>
            </a:r>
            <a:r>
              <a:rPr lang="en-US" dirty="0" smtClean="0"/>
              <a:t>hydropower dams</a:t>
            </a:r>
            <a:r>
              <a:rPr lang="en-US" dirty="0"/>
              <a:t>  </a:t>
            </a:r>
            <a:endParaRPr lang="en-US" dirty="0" smtClean="0"/>
          </a:p>
          <a:p>
            <a:pPr lvl="1"/>
            <a:r>
              <a:rPr lang="en-US" dirty="0" smtClean="0"/>
              <a:t>FERC </a:t>
            </a:r>
            <a:r>
              <a:rPr lang="en-US" dirty="0"/>
              <a:t>records show that approximately 89% of </a:t>
            </a:r>
            <a:r>
              <a:rPr lang="en-US" dirty="0" smtClean="0"/>
              <a:t>non-federal </a:t>
            </a:r>
            <a:r>
              <a:rPr lang="en-US" dirty="0"/>
              <a:t>facilities have a capacity of less than 30 </a:t>
            </a:r>
            <a:r>
              <a:rPr lang="en-US" dirty="0" smtClean="0"/>
              <a:t>megawatts</a:t>
            </a:r>
            <a:endParaRPr lang="en-US"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2675" y="1578147"/>
            <a:ext cx="5146256" cy="4288547"/>
          </a:xfrm>
          <a:prstGeom prst="rect">
            <a:avLst/>
          </a:prstGeom>
        </p:spPr>
      </p:pic>
      <p:sp>
        <p:nvSpPr>
          <p:cNvPr id="5" name="TextBox 4"/>
          <p:cNvSpPr txBox="1"/>
          <p:nvPr/>
        </p:nvSpPr>
        <p:spPr>
          <a:xfrm>
            <a:off x="838200" y="5807631"/>
            <a:ext cx="1314591" cy="369332"/>
          </a:xfrm>
          <a:prstGeom prst="rect">
            <a:avLst/>
          </a:prstGeom>
          <a:noFill/>
        </p:spPr>
        <p:txBody>
          <a:bodyPr wrap="none" rtlCol="0">
            <a:spAutoFit/>
          </a:bodyPr>
          <a:lstStyle/>
          <a:p>
            <a:r>
              <a:rPr lang="en-US" dirty="0" smtClean="0"/>
              <a:t>Source: [</a:t>
            </a:r>
            <a:r>
              <a:rPr lang="en-US" dirty="0" smtClean="0"/>
              <a:t>16]</a:t>
            </a:r>
            <a:endParaRPr lang="en-US" dirty="0"/>
          </a:p>
        </p:txBody>
      </p:sp>
    </p:spTree>
    <p:extLst>
      <p:ext uri="{BB962C8B-B14F-4D97-AF65-F5344CB8AC3E}">
        <p14:creationId xmlns:p14="http://schemas.microsoft.com/office/powerpoint/2010/main" val="35082880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Existing Pumped-Storage Hydroelectric Projects in the U.S. (2009)</a:t>
            </a:r>
            <a:endParaRPr lang="en-US" dirty="0"/>
          </a:p>
        </p:txBody>
      </p:sp>
      <p:sp>
        <p:nvSpPr>
          <p:cNvPr id="3" name="Content Placeholder 2"/>
          <p:cNvSpPr>
            <a:spLocks noGrp="1"/>
          </p:cNvSpPr>
          <p:nvPr>
            <p:ph idx="1"/>
          </p:nvPr>
        </p:nvSpPr>
        <p:spPr/>
        <p:txBody>
          <a:bodyPr/>
          <a:lstStyle/>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6677" y="1945177"/>
            <a:ext cx="6569428" cy="4548067"/>
          </a:xfrm>
          <a:prstGeom prst="rect">
            <a:avLst/>
          </a:prstGeom>
        </p:spPr>
      </p:pic>
    </p:spTree>
    <p:extLst>
      <p:ext uri="{BB962C8B-B14F-4D97-AF65-F5344CB8AC3E}">
        <p14:creationId xmlns:p14="http://schemas.microsoft.com/office/powerpoint/2010/main" val="19249759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Producing Electricity from Hydropower</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767635"/>
            <a:ext cx="5047211" cy="270104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1622" y="1690688"/>
            <a:ext cx="5024857" cy="4777994"/>
          </a:xfrm>
          <a:prstGeom prst="rect">
            <a:avLst/>
          </a:prstGeom>
        </p:spPr>
      </p:pic>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363318" y="1690688"/>
            <a:ext cx="2522093" cy="3277441"/>
          </a:xfrm>
        </p:spPr>
      </p:pic>
      <p:sp>
        <p:nvSpPr>
          <p:cNvPr id="6" name="TextBox 5"/>
          <p:cNvSpPr txBox="1"/>
          <p:nvPr/>
        </p:nvSpPr>
        <p:spPr>
          <a:xfrm>
            <a:off x="9212865" y="5883907"/>
            <a:ext cx="2193614" cy="584775"/>
          </a:xfrm>
          <a:prstGeom prst="rect">
            <a:avLst/>
          </a:prstGeom>
          <a:noFill/>
        </p:spPr>
        <p:txBody>
          <a:bodyPr wrap="none" rtlCol="0">
            <a:spAutoFit/>
          </a:bodyPr>
          <a:lstStyle/>
          <a:p>
            <a:r>
              <a:rPr lang="en-US" sz="3200" dirty="0" smtClean="0"/>
              <a:t>Source: [</a:t>
            </a:r>
            <a:r>
              <a:rPr lang="en-US" sz="3200" dirty="0" smtClean="0"/>
              <a:t>15]</a:t>
            </a:r>
            <a:endParaRPr lang="en-US" sz="3200" dirty="0"/>
          </a:p>
        </p:txBody>
      </p:sp>
    </p:spTree>
    <p:extLst>
      <p:ext uri="{BB962C8B-B14F-4D97-AF65-F5344CB8AC3E}">
        <p14:creationId xmlns:p14="http://schemas.microsoft.com/office/powerpoint/2010/main" val="28299198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Francis Turbine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565344" y="1825625"/>
            <a:ext cx="5503987" cy="3655256"/>
          </a:xfrm>
        </p:spPr>
      </p:pic>
      <p:sp>
        <p:nvSpPr>
          <p:cNvPr id="9" name="Content Placeholder 4"/>
          <p:cNvSpPr txBox="1">
            <a:spLocks/>
          </p:cNvSpPr>
          <p:nvPr/>
        </p:nvSpPr>
        <p:spPr>
          <a:xfrm>
            <a:off x="838199" y="1825625"/>
            <a:ext cx="4409661" cy="4726250"/>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smtClean="0"/>
              <a:t>Developed by James B. Francis in 1849</a:t>
            </a:r>
          </a:p>
          <a:p>
            <a:r>
              <a:rPr lang="en-US" sz="3200" dirty="0" smtClean="0"/>
              <a:t>Inward-flow reaction turbine that combines radial and axial flow</a:t>
            </a:r>
          </a:p>
          <a:p>
            <a:r>
              <a:rPr lang="en-US" sz="3200" dirty="0" smtClean="0"/>
              <a:t>Most common water turbine in use today</a:t>
            </a:r>
          </a:p>
          <a:p>
            <a:r>
              <a:rPr lang="en-US" sz="3200" dirty="0"/>
              <a:t>Wicket gates around the outside of the turbine's rotating runner control the rate of water flow through the turbine for different power production rates</a:t>
            </a:r>
            <a:endParaRPr lang="en-US" sz="3200" dirty="0" smtClean="0"/>
          </a:p>
          <a:p>
            <a:r>
              <a:rPr lang="en-US" sz="3200" dirty="0"/>
              <a:t>The speed range of the turbine is from 83 to 1000 rpm</a:t>
            </a:r>
            <a:endParaRPr lang="en-US" sz="3200" dirty="0" smtClean="0"/>
          </a:p>
          <a:p>
            <a:r>
              <a:rPr lang="en-US" sz="3200" dirty="0"/>
              <a:t>The generators which most often use this type of turbine, have a power output which generally ranges just a few kilowatts up to 800 </a:t>
            </a:r>
            <a:r>
              <a:rPr lang="en-US" sz="3200" dirty="0" smtClean="0"/>
              <a:t>megawatts</a:t>
            </a:r>
          </a:p>
          <a:p>
            <a:endParaRPr lang="en-US" dirty="0"/>
          </a:p>
        </p:txBody>
      </p:sp>
      <p:sp>
        <p:nvSpPr>
          <p:cNvPr id="3" name="TextBox 2"/>
          <p:cNvSpPr txBox="1"/>
          <p:nvPr/>
        </p:nvSpPr>
        <p:spPr>
          <a:xfrm>
            <a:off x="5496475" y="5480881"/>
            <a:ext cx="1314591" cy="369332"/>
          </a:xfrm>
          <a:prstGeom prst="rect">
            <a:avLst/>
          </a:prstGeom>
          <a:noFill/>
        </p:spPr>
        <p:txBody>
          <a:bodyPr wrap="none" rtlCol="0">
            <a:spAutoFit/>
          </a:bodyPr>
          <a:lstStyle/>
          <a:p>
            <a:r>
              <a:rPr lang="en-US" dirty="0" smtClean="0"/>
              <a:t>Source: [</a:t>
            </a:r>
            <a:r>
              <a:rPr lang="en-US" dirty="0" smtClean="0"/>
              <a:t>18]</a:t>
            </a:r>
            <a:endParaRPr lang="en-US" dirty="0"/>
          </a:p>
        </p:txBody>
      </p:sp>
      <p:sp>
        <p:nvSpPr>
          <p:cNvPr id="5" name="TextBox 4"/>
          <p:cNvSpPr txBox="1"/>
          <p:nvPr/>
        </p:nvSpPr>
        <p:spPr>
          <a:xfrm>
            <a:off x="838199" y="5939624"/>
            <a:ext cx="1314591" cy="369332"/>
          </a:xfrm>
          <a:prstGeom prst="rect">
            <a:avLst/>
          </a:prstGeom>
          <a:noFill/>
        </p:spPr>
        <p:txBody>
          <a:bodyPr wrap="none" rtlCol="0">
            <a:spAutoFit/>
          </a:bodyPr>
          <a:lstStyle/>
          <a:p>
            <a:r>
              <a:rPr lang="en-US" dirty="0" smtClean="0"/>
              <a:t>Source: </a:t>
            </a:r>
            <a:r>
              <a:rPr lang="en-US" dirty="0" smtClean="0"/>
              <a:t>[17</a:t>
            </a:r>
            <a:r>
              <a:rPr lang="en-US" dirty="0" smtClean="0"/>
              <a:t>]</a:t>
            </a:r>
            <a:endParaRPr lang="en-US" dirty="0"/>
          </a:p>
        </p:txBody>
      </p:sp>
    </p:spTree>
    <p:extLst>
      <p:ext uri="{BB962C8B-B14F-4D97-AF65-F5344CB8AC3E}">
        <p14:creationId xmlns:p14="http://schemas.microsoft.com/office/powerpoint/2010/main" val="2720675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397" y="3686461"/>
            <a:ext cx="6938176" cy="266279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0056" y="309310"/>
            <a:ext cx="6376283" cy="4153302"/>
          </a:xfrm>
          <a:prstGeom prst="rect">
            <a:avLst/>
          </a:prstGeom>
        </p:spPr>
      </p:pic>
      <p:pic>
        <p:nvPicPr>
          <p:cNvPr id="6"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249" y="189237"/>
            <a:ext cx="3859732" cy="3218539"/>
          </a:xfrm>
          <a:prstGeom prst="rect">
            <a:avLst/>
          </a:prstGeom>
        </p:spPr>
      </p:pic>
      <p:sp>
        <p:nvSpPr>
          <p:cNvPr id="2" name="TextBox 1"/>
          <p:cNvSpPr txBox="1"/>
          <p:nvPr/>
        </p:nvSpPr>
        <p:spPr>
          <a:xfrm>
            <a:off x="6813501" y="638099"/>
            <a:ext cx="4049570" cy="369332"/>
          </a:xfrm>
          <a:prstGeom prst="rect">
            <a:avLst/>
          </a:prstGeom>
          <a:noFill/>
        </p:spPr>
        <p:txBody>
          <a:bodyPr wrap="none" rtlCol="0">
            <a:spAutoFit/>
          </a:bodyPr>
          <a:lstStyle/>
          <a:p>
            <a:r>
              <a:rPr lang="en-US" dirty="0" smtClean="0"/>
              <a:t>(160,000 miles of HV transmission lines)</a:t>
            </a:r>
            <a:endParaRPr lang="en-US" dirty="0"/>
          </a:p>
        </p:txBody>
      </p:sp>
      <p:sp>
        <p:nvSpPr>
          <p:cNvPr id="7" name="TextBox 6"/>
          <p:cNvSpPr txBox="1"/>
          <p:nvPr/>
        </p:nvSpPr>
        <p:spPr>
          <a:xfrm>
            <a:off x="9072725" y="5764482"/>
            <a:ext cx="2193614" cy="584775"/>
          </a:xfrm>
          <a:prstGeom prst="rect">
            <a:avLst/>
          </a:prstGeom>
          <a:noFill/>
        </p:spPr>
        <p:txBody>
          <a:bodyPr wrap="none" rtlCol="0">
            <a:spAutoFit/>
          </a:bodyPr>
          <a:lstStyle/>
          <a:p>
            <a:r>
              <a:rPr lang="en-US" sz="3200" dirty="0" smtClean="0"/>
              <a:t>Source: [</a:t>
            </a:r>
            <a:r>
              <a:rPr lang="en-US" sz="3200" dirty="0" smtClean="0"/>
              <a:t>15]</a:t>
            </a:r>
            <a:endParaRPr lang="en-US" sz="3200" dirty="0"/>
          </a:p>
        </p:txBody>
      </p:sp>
    </p:spTree>
    <p:extLst>
      <p:ext uri="{BB962C8B-B14F-4D97-AF65-F5344CB8AC3E}">
        <p14:creationId xmlns:p14="http://schemas.microsoft.com/office/powerpoint/2010/main" val="27950672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Hydroelectric Energy Production as a Percentage of Total Electric Power Generation (2011)</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1680" y="1628289"/>
            <a:ext cx="9148640" cy="4651415"/>
          </a:xfrm>
        </p:spPr>
      </p:pic>
      <p:sp>
        <p:nvSpPr>
          <p:cNvPr id="3" name="TextBox 2"/>
          <p:cNvSpPr txBox="1"/>
          <p:nvPr/>
        </p:nvSpPr>
        <p:spPr>
          <a:xfrm>
            <a:off x="1439187" y="6279704"/>
            <a:ext cx="1314591" cy="369332"/>
          </a:xfrm>
          <a:prstGeom prst="rect">
            <a:avLst/>
          </a:prstGeom>
          <a:noFill/>
        </p:spPr>
        <p:txBody>
          <a:bodyPr wrap="none" rtlCol="0">
            <a:spAutoFit/>
          </a:bodyPr>
          <a:lstStyle/>
          <a:p>
            <a:r>
              <a:rPr lang="en-US" dirty="0" smtClean="0"/>
              <a:t>Source: </a:t>
            </a:r>
            <a:r>
              <a:rPr lang="en-US" dirty="0" smtClean="0"/>
              <a:t>[19]</a:t>
            </a:r>
            <a:endParaRPr lang="en-US" dirty="0"/>
          </a:p>
        </p:txBody>
      </p:sp>
    </p:spTree>
    <p:extLst>
      <p:ext uri="{BB962C8B-B14F-4D97-AF65-F5344CB8AC3E}">
        <p14:creationId xmlns:p14="http://schemas.microsoft.com/office/powerpoint/2010/main" val="36736543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Hydropower Advantages and Disadvantages</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366556055"/>
              </p:ext>
            </p:extLst>
          </p:nvPr>
        </p:nvGraphicFramePr>
        <p:xfrm>
          <a:off x="1833216" y="1507808"/>
          <a:ext cx="8128000" cy="4572000"/>
        </p:xfrm>
        <a:graphic>
          <a:graphicData uri="http://schemas.openxmlformats.org/drawingml/2006/table">
            <a:tbl>
              <a:tblPr firstRow="1" bandRow="1">
                <a:tableStyleId>{5C22544A-7EE6-4342-B048-85BDC9FD1C3A}</a:tableStyleId>
              </a:tblPr>
              <a:tblGrid>
                <a:gridCol w="4064000"/>
                <a:gridCol w="4064000"/>
              </a:tblGrid>
              <a:tr h="347548">
                <a:tc>
                  <a:txBody>
                    <a:bodyPr/>
                    <a:lstStyle/>
                    <a:p>
                      <a:r>
                        <a:rPr lang="en-US" dirty="0" smtClean="0"/>
                        <a:t>Advantages</a:t>
                      </a:r>
                      <a:endParaRPr lang="en-US" dirty="0"/>
                    </a:p>
                  </a:txBody>
                  <a:tcPr/>
                </a:tc>
                <a:tc>
                  <a:txBody>
                    <a:bodyPr/>
                    <a:lstStyle/>
                    <a:p>
                      <a:r>
                        <a:rPr lang="en-US" dirty="0" smtClean="0"/>
                        <a:t>Disadvantages</a:t>
                      </a:r>
                      <a:endParaRPr lang="en-US" dirty="0"/>
                    </a:p>
                  </a:txBody>
                  <a:tcPr/>
                </a:tc>
              </a:tr>
              <a:tr h="550285">
                <a:tc>
                  <a:txBody>
                    <a:bodyPr/>
                    <a:lstStyle/>
                    <a:p>
                      <a:r>
                        <a:rPr lang="en-US" sz="1600" dirty="0" smtClean="0"/>
                        <a:t>Reduces consumption of fossil fuels for</a:t>
                      </a:r>
                      <a:r>
                        <a:rPr lang="en-US" sz="1600" baseline="0" dirty="0" smtClean="0"/>
                        <a:t> electricity consumption</a:t>
                      </a:r>
                      <a:endParaRPr lang="en-US" sz="1600" dirty="0"/>
                    </a:p>
                  </a:txBody>
                  <a:tcPr/>
                </a:tc>
                <a:tc>
                  <a:txBody>
                    <a:bodyPr/>
                    <a:lstStyle/>
                    <a:p>
                      <a:r>
                        <a:rPr lang="en-US" sz="1600" dirty="0" smtClean="0"/>
                        <a:t>Dirt can build up at dams, decreasing their effectiveness</a:t>
                      </a:r>
                      <a:endParaRPr lang="en-US" sz="1600" dirty="0"/>
                    </a:p>
                  </a:txBody>
                  <a:tcPr/>
                </a:tc>
              </a:tr>
              <a:tr h="550285">
                <a:tc>
                  <a:txBody>
                    <a:bodyPr/>
                    <a:lstStyle/>
                    <a:p>
                      <a:r>
                        <a:rPr lang="en-US" sz="1600" dirty="0" smtClean="0"/>
                        <a:t>Reduces</a:t>
                      </a:r>
                      <a:r>
                        <a:rPr lang="en-US" sz="1600" baseline="0" dirty="0" smtClean="0"/>
                        <a:t> production of pollution, such as particulate matter</a:t>
                      </a:r>
                      <a:endParaRPr lang="en-US" sz="1600" dirty="0"/>
                    </a:p>
                  </a:txBody>
                  <a:tcPr/>
                </a:tc>
                <a:tc>
                  <a:txBody>
                    <a:bodyPr/>
                    <a:lstStyle/>
                    <a:p>
                      <a:r>
                        <a:rPr lang="en-US" sz="1600" dirty="0" smtClean="0"/>
                        <a:t>Large-scale wildlife habitat destruction due to river valley flooding</a:t>
                      </a:r>
                      <a:endParaRPr lang="en-US" sz="1600" dirty="0"/>
                    </a:p>
                  </a:txBody>
                  <a:tcPr/>
                </a:tc>
              </a:tr>
              <a:tr h="1013682">
                <a:tc>
                  <a:txBody>
                    <a:bodyPr/>
                    <a:lstStyle/>
                    <a:p>
                      <a:r>
                        <a:rPr lang="en-US" sz="1600" dirty="0" smtClean="0"/>
                        <a:t>Can prevent uncontrolled flooding</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Dam construction forces people to leave their homes if they live in or near the flooded river valley</a:t>
                      </a:r>
                    </a:p>
                    <a:p>
                      <a:endParaRPr lang="en-US" sz="1600" dirty="0"/>
                    </a:p>
                  </a:txBody>
                  <a:tcPr/>
                </a:tc>
              </a:tr>
              <a:tr h="550285">
                <a:tc>
                  <a:txBody>
                    <a:bodyPr/>
                    <a:lstStyle/>
                    <a:p>
                      <a:r>
                        <a:rPr lang="en-US" sz="1600" dirty="0" smtClean="0"/>
                        <a:t>Provides water for irrigation</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Very expensive to build</a:t>
                      </a:r>
                    </a:p>
                    <a:p>
                      <a:endParaRPr lang="en-US" sz="1600" dirty="0"/>
                    </a:p>
                  </a:txBody>
                  <a:tcPr/>
                </a:tc>
              </a:tr>
              <a:tr h="550285">
                <a:tc>
                  <a:txBody>
                    <a:bodyPr/>
                    <a:lstStyle/>
                    <a:p>
                      <a:r>
                        <a:rPr lang="en-US" sz="1600" dirty="0" smtClean="0"/>
                        <a:t>Creates areas for</a:t>
                      </a:r>
                      <a:r>
                        <a:rPr lang="en-US" sz="1600" baseline="0" dirty="0" smtClean="0"/>
                        <a:t> certain types of recreation, such as boating and fishing</a:t>
                      </a:r>
                      <a:endParaRPr lang="en-US" sz="1600" dirty="0"/>
                    </a:p>
                  </a:txBody>
                  <a:tcPr/>
                </a:tc>
                <a:tc>
                  <a:txBody>
                    <a:bodyPr/>
                    <a:lstStyle/>
                    <a:p>
                      <a:r>
                        <a:rPr lang="en-US" sz="1600" dirty="0" smtClean="0"/>
                        <a:t>Reduces areas for certain types of recreation, such as camping,</a:t>
                      </a:r>
                      <a:r>
                        <a:rPr lang="en-US" sz="1600" baseline="0" dirty="0" smtClean="0"/>
                        <a:t> hunting, hiking</a:t>
                      </a:r>
                      <a:endParaRPr lang="en-US" sz="1600" dirty="0"/>
                    </a:p>
                  </a:txBody>
                  <a:tcPr/>
                </a:tc>
              </a:tr>
              <a:tr h="781983">
                <a:tc>
                  <a:txBody>
                    <a:bodyPr/>
                    <a:lstStyle/>
                    <a:p>
                      <a:r>
                        <a:rPr lang="en-US" sz="1600" dirty="0" smtClean="0"/>
                        <a:t>Is a renewable source</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Interferes</a:t>
                      </a:r>
                      <a:r>
                        <a:rPr lang="en-US" sz="1600" baseline="0" dirty="0" smtClean="0"/>
                        <a:t> with natural wildlife migration patterns, such as salmon</a:t>
                      </a:r>
                      <a:endParaRPr lang="en-US" sz="1600" dirty="0" smtClean="0"/>
                    </a:p>
                    <a:p>
                      <a:endParaRPr lang="en-US" sz="1600" dirty="0"/>
                    </a:p>
                  </a:txBody>
                  <a:tcPr/>
                </a:tc>
              </a:tr>
            </a:tbl>
          </a:graphicData>
        </a:graphic>
      </p:graphicFrame>
      <p:sp>
        <p:nvSpPr>
          <p:cNvPr id="3" name="TextBox 2"/>
          <p:cNvSpPr txBox="1"/>
          <p:nvPr/>
        </p:nvSpPr>
        <p:spPr>
          <a:xfrm>
            <a:off x="1749009" y="6069216"/>
            <a:ext cx="3438890" cy="369332"/>
          </a:xfrm>
          <a:prstGeom prst="rect">
            <a:avLst/>
          </a:prstGeom>
          <a:noFill/>
        </p:spPr>
        <p:txBody>
          <a:bodyPr wrap="none" rtlCol="0">
            <a:spAutoFit/>
          </a:bodyPr>
          <a:lstStyle/>
          <a:p>
            <a:r>
              <a:rPr lang="en-US" dirty="0" smtClean="0"/>
              <a:t>Source: U.S</a:t>
            </a:r>
            <a:r>
              <a:rPr lang="en-US" dirty="0"/>
              <a:t>. Department of Energy</a:t>
            </a:r>
          </a:p>
        </p:txBody>
      </p:sp>
    </p:spTree>
    <p:extLst>
      <p:ext uri="{BB962C8B-B14F-4D97-AF65-F5344CB8AC3E}">
        <p14:creationId xmlns:p14="http://schemas.microsoft.com/office/powerpoint/2010/main" val="2436815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Introduction</a:t>
            </a:r>
            <a:endParaRPr lang="en-US" dirty="0"/>
          </a:p>
        </p:txBody>
      </p:sp>
      <p:sp>
        <p:nvSpPr>
          <p:cNvPr id="3" name="Content Placeholder 2"/>
          <p:cNvSpPr>
            <a:spLocks noGrp="1"/>
          </p:cNvSpPr>
          <p:nvPr>
            <p:ph idx="1"/>
          </p:nvPr>
        </p:nvSpPr>
        <p:spPr>
          <a:xfrm>
            <a:off x="838200" y="1825625"/>
            <a:ext cx="5496098" cy="4300855"/>
          </a:xfrm>
        </p:spPr>
        <p:txBody>
          <a:bodyPr>
            <a:normAutofit fontScale="77500" lnSpcReduction="20000"/>
          </a:bodyPr>
          <a:lstStyle/>
          <a:p>
            <a:r>
              <a:rPr lang="en-US" dirty="0" smtClean="0"/>
              <a:t>Hydropower </a:t>
            </a:r>
            <a:r>
              <a:rPr lang="en-US" dirty="0"/>
              <a:t>accounted for </a:t>
            </a:r>
            <a:r>
              <a:rPr lang="en-US" dirty="0" smtClean="0"/>
              <a:t>approximately 6% </a:t>
            </a:r>
            <a:r>
              <a:rPr lang="en-US" dirty="0"/>
              <a:t>of total U.S. electricity generation in </a:t>
            </a:r>
            <a:r>
              <a:rPr lang="en-US" dirty="0" smtClean="0"/>
              <a:t>2014 </a:t>
            </a:r>
            <a:r>
              <a:rPr lang="en-US" dirty="0" smtClean="0"/>
              <a:t>[1]</a:t>
            </a:r>
            <a:endParaRPr lang="en-US" dirty="0" smtClean="0"/>
          </a:p>
          <a:p>
            <a:r>
              <a:rPr lang="en-US" dirty="0"/>
              <a:t>The importance of hydropower </a:t>
            </a:r>
            <a:r>
              <a:rPr lang="en-US" dirty="0" smtClean="0"/>
              <a:t>varies </a:t>
            </a:r>
            <a:r>
              <a:rPr lang="en-US" dirty="0"/>
              <a:t>by geographic </a:t>
            </a:r>
            <a:r>
              <a:rPr lang="en-US" dirty="0" smtClean="0"/>
              <a:t>region: the Columbia River Basin </a:t>
            </a:r>
            <a:r>
              <a:rPr lang="en-US" dirty="0" smtClean="0"/>
              <a:t>provides approximately 40</a:t>
            </a:r>
            <a:r>
              <a:rPr lang="en-US" dirty="0" smtClean="0"/>
              <a:t>% of total U.S. hydroelectric generation </a:t>
            </a:r>
            <a:r>
              <a:rPr lang="en-US" dirty="0" smtClean="0"/>
              <a:t>[2]</a:t>
            </a:r>
            <a:endParaRPr lang="en-US" dirty="0"/>
          </a:p>
          <a:p>
            <a:r>
              <a:rPr lang="en-US" dirty="0" smtClean="0"/>
              <a:t>Because </a:t>
            </a:r>
            <a:r>
              <a:rPr lang="en-US" dirty="0"/>
              <a:t>hydroelectric generation </a:t>
            </a:r>
            <a:r>
              <a:rPr lang="en-US" dirty="0" smtClean="0"/>
              <a:t>depends </a:t>
            </a:r>
            <a:r>
              <a:rPr lang="en-US" dirty="0"/>
              <a:t>on precipitation, </a:t>
            </a:r>
            <a:r>
              <a:rPr lang="en-US" dirty="0" smtClean="0"/>
              <a:t>its availability fluctuates from </a:t>
            </a:r>
            <a:r>
              <a:rPr lang="en-US" dirty="0"/>
              <a:t>month to month and year to </a:t>
            </a:r>
            <a:r>
              <a:rPr lang="en-US" dirty="0" smtClean="0"/>
              <a:t>year</a:t>
            </a:r>
          </a:p>
          <a:p>
            <a:r>
              <a:rPr lang="en-US" dirty="0"/>
              <a:t>The Grand Coulee Dam, operated by the U.S. Bureau of Reclamation, is the fifth-largest power plant operating in the world and the largest in the </a:t>
            </a:r>
            <a:r>
              <a:rPr lang="en-US" dirty="0" smtClean="0"/>
              <a:t>U.S., </a:t>
            </a:r>
            <a:r>
              <a:rPr lang="en-US" dirty="0"/>
              <a:t>with a net summer capacity of </a:t>
            </a:r>
            <a:r>
              <a:rPr lang="en-US" dirty="0" smtClean="0"/>
              <a:t>6,809 </a:t>
            </a:r>
            <a:r>
              <a:rPr lang="en-US" dirty="0" smtClean="0"/>
              <a:t>megawatts </a:t>
            </a:r>
            <a:r>
              <a:rPr lang="en-US" dirty="0" smtClean="0"/>
              <a:t>[3]</a:t>
            </a:r>
            <a:endParaRPr lang="en-US" dirty="0"/>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9295" y="1825625"/>
            <a:ext cx="4582429" cy="3436822"/>
          </a:xfrm>
          <a:prstGeom prst="rect">
            <a:avLst/>
          </a:prstGeom>
        </p:spPr>
      </p:pic>
      <p:sp>
        <p:nvSpPr>
          <p:cNvPr id="7" name="TextBox 6"/>
          <p:cNvSpPr txBox="1"/>
          <p:nvPr/>
        </p:nvSpPr>
        <p:spPr>
          <a:xfrm>
            <a:off x="6756228" y="5294623"/>
            <a:ext cx="4108561" cy="369332"/>
          </a:xfrm>
          <a:prstGeom prst="rect">
            <a:avLst/>
          </a:prstGeom>
          <a:noFill/>
        </p:spPr>
        <p:txBody>
          <a:bodyPr wrap="none" rtlCol="0">
            <a:spAutoFit/>
          </a:bodyPr>
          <a:lstStyle/>
          <a:p>
            <a:r>
              <a:rPr lang="en-US" dirty="0" smtClean="0"/>
              <a:t>[4] </a:t>
            </a:r>
            <a:r>
              <a:rPr lang="en-US" dirty="0" smtClean="0"/>
              <a:t>Grand Coulee Dam (Washington State)</a:t>
            </a:r>
            <a:endParaRPr lang="en-US" dirty="0"/>
          </a:p>
        </p:txBody>
      </p:sp>
    </p:spTree>
    <p:extLst>
      <p:ext uri="{BB962C8B-B14F-4D97-AF65-F5344CB8AC3E}">
        <p14:creationId xmlns:p14="http://schemas.microsoft.com/office/powerpoint/2010/main" val="23549123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8445" y="365125"/>
            <a:ext cx="10907684" cy="1325563"/>
          </a:xfrm>
        </p:spPr>
        <p:txBody>
          <a:bodyPr/>
          <a:lstStyle/>
          <a:p>
            <a:pPr algn="ctr"/>
            <a:r>
              <a:rPr lang="en-US" dirty="0" smtClean="0"/>
              <a:t>Seasonal Variations of Hydroelectric Generation</a:t>
            </a:r>
            <a:endParaRPr lang="en-US" dirty="0"/>
          </a:p>
        </p:txBody>
      </p:sp>
      <p:sp>
        <p:nvSpPr>
          <p:cNvPr id="3" name="Content Placeholder 2"/>
          <p:cNvSpPr>
            <a:spLocks noGrp="1"/>
          </p:cNvSpPr>
          <p:nvPr>
            <p:ph idx="1"/>
          </p:nvPr>
        </p:nvSpPr>
        <p:spPr>
          <a:xfrm>
            <a:off x="838201" y="1825625"/>
            <a:ext cx="4878788" cy="4026535"/>
          </a:xfrm>
        </p:spPr>
        <p:txBody>
          <a:bodyPr>
            <a:normAutofit fontScale="62500" lnSpcReduction="20000"/>
          </a:bodyPr>
          <a:lstStyle/>
          <a:p>
            <a:r>
              <a:rPr lang="en-US" dirty="0"/>
              <a:t>Depending on the season and precipitation, the </a:t>
            </a:r>
            <a:r>
              <a:rPr lang="en-US" dirty="0" smtClean="0"/>
              <a:t>hydroelectric share of total generation </a:t>
            </a:r>
            <a:r>
              <a:rPr lang="en-US" dirty="0"/>
              <a:t>varies from 4% to 10</a:t>
            </a:r>
            <a:r>
              <a:rPr lang="en-US" dirty="0" smtClean="0"/>
              <a:t>% </a:t>
            </a:r>
          </a:p>
          <a:p>
            <a:r>
              <a:rPr lang="en-US" dirty="0" smtClean="0"/>
              <a:t>Precipitation</a:t>
            </a:r>
            <a:r>
              <a:rPr lang="en-US" dirty="0"/>
              <a:t>, snowpack, drought conditions, and other meteorological factors contribute to water availability for generation through hydroelectric </a:t>
            </a:r>
            <a:r>
              <a:rPr lang="en-US" dirty="0" smtClean="0"/>
              <a:t>dams</a:t>
            </a:r>
          </a:p>
          <a:p>
            <a:r>
              <a:rPr lang="en-US" dirty="0"/>
              <a:t>In the Pacific Northwest, hydroelectricity production is generally highest in late winter and </a:t>
            </a:r>
            <a:r>
              <a:rPr lang="en-US" dirty="0" smtClean="0"/>
              <a:t>spring </a:t>
            </a:r>
            <a:r>
              <a:rPr lang="en-US" dirty="0"/>
              <a:t>due </a:t>
            </a:r>
            <a:r>
              <a:rPr lang="en-US" dirty="0" smtClean="0"/>
              <a:t>to snowpack melt</a:t>
            </a:r>
            <a:endParaRPr lang="en-US" dirty="0"/>
          </a:p>
          <a:p>
            <a:r>
              <a:rPr lang="en-US" dirty="0" smtClean="0"/>
              <a:t>Most </a:t>
            </a:r>
            <a:r>
              <a:rPr lang="en-US" dirty="0"/>
              <a:t>hydroelectric generators in the </a:t>
            </a:r>
            <a:r>
              <a:rPr lang="en-US" dirty="0" smtClean="0"/>
              <a:t>U.S. were </a:t>
            </a:r>
            <a:r>
              <a:rPr lang="en-US" dirty="0"/>
              <a:t>co-located at dams originally built for other purposes, </a:t>
            </a:r>
            <a:r>
              <a:rPr lang="en-US" dirty="0" smtClean="0"/>
              <a:t>such as </a:t>
            </a:r>
            <a:r>
              <a:rPr lang="en-US" dirty="0"/>
              <a:t>flood control, municipal water supply, and irrigation. Operations are affected by environmental considerations associated with water use, fish populations, and impact on wildlife in surrounding </a:t>
            </a:r>
            <a:r>
              <a:rPr lang="en-US" dirty="0" smtClean="0"/>
              <a:t>areas. </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9089" y="1593156"/>
            <a:ext cx="5314950" cy="2657475"/>
          </a:xfrm>
          <a:prstGeom prst="rect">
            <a:avLst/>
          </a:prstGeom>
        </p:spPr>
      </p:pic>
      <p:sp>
        <p:nvSpPr>
          <p:cNvPr id="7" name="TextBox 6"/>
          <p:cNvSpPr txBox="1"/>
          <p:nvPr/>
        </p:nvSpPr>
        <p:spPr>
          <a:xfrm>
            <a:off x="5959089" y="4274554"/>
            <a:ext cx="4274632" cy="523220"/>
          </a:xfrm>
          <a:prstGeom prst="rect">
            <a:avLst/>
          </a:prstGeom>
          <a:noFill/>
        </p:spPr>
        <p:txBody>
          <a:bodyPr wrap="none" rtlCol="0">
            <a:spAutoFit/>
          </a:bodyPr>
          <a:lstStyle/>
          <a:p>
            <a:r>
              <a:rPr lang="en-US" sz="1400" dirty="0" smtClean="0"/>
              <a:t>Daily average hydroelectric output on Bonneville Power </a:t>
            </a:r>
            <a:endParaRPr lang="en-US" sz="1400" dirty="0" smtClean="0"/>
          </a:p>
          <a:p>
            <a:r>
              <a:rPr lang="en-US" sz="1400" dirty="0" smtClean="0"/>
              <a:t>Administration’s </a:t>
            </a:r>
            <a:r>
              <a:rPr lang="en-US" sz="1400" dirty="0" smtClean="0"/>
              <a:t>system</a:t>
            </a:r>
            <a:endParaRPr lang="en-US" sz="1400" dirty="0"/>
          </a:p>
        </p:txBody>
      </p:sp>
      <p:sp>
        <p:nvSpPr>
          <p:cNvPr id="8" name="Rectangle 7"/>
          <p:cNvSpPr/>
          <p:nvPr/>
        </p:nvSpPr>
        <p:spPr>
          <a:xfrm>
            <a:off x="5868063" y="1316819"/>
            <a:ext cx="5677231" cy="5574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0985525" y="4250631"/>
            <a:ext cx="559769" cy="369332"/>
          </a:xfrm>
          <a:prstGeom prst="rect">
            <a:avLst/>
          </a:prstGeom>
          <a:noFill/>
        </p:spPr>
        <p:txBody>
          <a:bodyPr wrap="none" rtlCol="0">
            <a:spAutoFit/>
          </a:bodyPr>
          <a:lstStyle/>
          <a:p>
            <a:r>
              <a:rPr lang="en-US" dirty="0" smtClean="0"/>
              <a:t>[</a:t>
            </a:r>
            <a:r>
              <a:rPr lang="en-US" dirty="0" smtClean="0"/>
              <a:t>20</a:t>
            </a:r>
            <a:r>
              <a:rPr lang="en-US" dirty="0" smtClean="0"/>
              <a:t>]</a:t>
            </a:r>
            <a:endParaRPr lang="en-US" dirty="0"/>
          </a:p>
        </p:txBody>
      </p:sp>
      <p:sp>
        <p:nvSpPr>
          <p:cNvPr id="5" name="TextBox 4"/>
          <p:cNvSpPr txBox="1"/>
          <p:nvPr/>
        </p:nvSpPr>
        <p:spPr>
          <a:xfrm>
            <a:off x="838201" y="5557962"/>
            <a:ext cx="1314591" cy="369332"/>
          </a:xfrm>
          <a:prstGeom prst="rect">
            <a:avLst/>
          </a:prstGeom>
          <a:noFill/>
        </p:spPr>
        <p:txBody>
          <a:bodyPr wrap="none" rtlCol="0">
            <a:spAutoFit/>
          </a:bodyPr>
          <a:lstStyle/>
          <a:p>
            <a:r>
              <a:rPr lang="en-US" dirty="0" smtClean="0"/>
              <a:t>Source: </a:t>
            </a:r>
            <a:r>
              <a:rPr lang="en-US" dirty="0" smtClean="0"/>
              <a:t>[13]</a:t>
            </a:r>
            <a:endParaRPr lang="en-US" dirty="0"/>
          </a:p>
        </p:txBody>
      </p:sp>
    </p:spTree>
    <p:extLst>
      <p:ext uri="{BB962C8B-B14F-4D97-AF65-F5344CB8AC3E}">
        <p14:creationId xmlns:p14="http://schemas.microsoft.com/office/powerpoint/2010/main" val="37991367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Cost of Hydropower</a:t>
            </a:r>
            <a:endParaRPr lang="en-US" dirty="0"/>
          </a:p>
        </p:txBody>
      </p:sp>
      <p:sp>
        <p:nvSpPr>
          <p:cNvPr id="3" name="Content Placeholder 2"/>
          <p:cNvSpPr>
            <a:spLocks noGrp="1"/>
          </p:cNvSpPr>
          <p:nvPr>
            <p:ph idx="1"/>
          </p:nvPr>
        </p:nvSpPr>
        <p:spPr>
          <a:xfrm>
            <a:off x="838200" y="1690688"/>
            <a:ext cx="5284305" cy="4702396"/>
          </a:xfrm>
        </p:spPr>
        <p:txBody>
          <a:bodyPr>
            <a:normAutofit fontScale="62500" lnSpcReduction="20000"/>
          </a:bodyPr>
          <a:lstStyle/>
          <a:p>
            <a:r>
              <a:rPr lang="en-US" dirty="0" smtClean="0"/>
              <a:t>The </a:t>
            </a:r>
            <a:r>
              <a:rPr lang="en-US" dirty="0"/>
              <a:t>cost of generating hydroelectric power lies almost entirely in the construction of the dam and power </a:t>
            </a:r>
            <a:r>
              <a:rPr lang="en-US" dirty="0" smtClean="0"/>
              <a:t>plant</a:t>
            </a:r>
          </a:p>
          <a:p>
            <a:r>
              <a:rPr lang="en-US" dirty="0" smtClean="0"/>
              <a:t>Once </a:t>
            </a:r>
            <a:r>
              <a:rPr lang="en-US" dirty="0"/>
              <a:t>in place, its costs are largely limited to equipment maintenance, with no further costs for fuel and its </a:t>
            </a:r>
            <a:r>
              <a:rPr lang="en-US" dirty="0" smtClean="0"/>
              <a:t>transportation</a:t>
            </a:r>
          </a:p>
          <a:p>
            <a:r>
              <a:rPr lang="en-US" dirty="0" smtClean="0"/>
              <a:t>As </a:t>
            </a:r>
            <a:r>
              <a:rPr lang="en-US" dirty="0"/>
              <a:t>long as there is sufficient water to run the turbines, electricity can be produced very </a:t>
            </a:r>
            <a:r>
              <a:rPr lang="en-US" dirty="0" smtClean="0"/>
              <a:t>cheaply</a:t>
            </a:r>
          </a:p>
          <a:p>
            <a:r>
              <a:rPr lang="en-US" dirty="0" smtClean="0"/>
              <a:t>Compared </a:t>
            </a:r>
            <a:r>
              <a:rPr lang="en-US" dirty="0"/>
              <a:t>even to mature nuclear plants, hydropower costs less than half as much to produce, at under 0.9 </a:t>
            </a:r>
            <a:r>
              <a:rPr lang="en-US" dirty="0" smtClean="0"/>
              <a:t>cents/kilowatt-hour </a:t>
            </a:r>
            <a:r>
              <a:rPr lang="en-US" dirty="0"/>
              <a:t>(kWh</a:t>
            </a:r>
            <a:r>
              <a:rPr lang="en-US" dirty="0" smtClean="0"/>
              <a:t>). </a:t>
            </a:r>
            <a:r>
              <a:rPr lang="en-US" dirty="0"/>
              <a:t>It then joins the stream of power transmitted and sold in the wholesale and retail markets at the same prices as electricity generated by other means, complete with premiums for peak demand production</a:t>
            </a:r>
            <a:r>
              <a:rPr lang="en-US" dirty="0" smtClean="0"/>
              <a:t>.</a:t>
            </a:r>
          </a:p>
          <a:p>
            <a:r>
              <a:rPr lang="en-US" dirty="0"/>
              <a:t>But dams and reservoirs are expensive to build. The cost of the proposed </a:t>
            </a:r>
            <a:r>
              <a:rPr lang="en-US" dirty="0" smtClean="0"/>
              <a:t>Marvin </a:t>
            </a:r>
            <a:r>
              <a:rPr lang="en-US" dirty="0"/>
              <a:t>Nichols reservoir in northeast Texas, for example, has been estimated at </a:t>
            </a:r>
            <a:r>
              <a:rPr lang="en-US" dirty="0" smtClean="0"/>
              <a:t>$</a:t>
            </a:r>
            <a:r>
              <a:rPr lang="en-US" dirty="0"/>
              <a:t>3.4 billion (2014)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0736" y="1690688"/>
            <a:ext cx="4886530" cy="2635057"/>
          </a:xfrm>
          <a:prstGeom prst="rect">
            <a:avLst/>
          </a:prstGeom>
        </p:spPr>
      </p:pic>
      <p:sp>
        <p:nvSpPr>
          <p:cNvPr id="5" name="TextBox 4"/>
          <p:cNvSpPr txBox="1"/>
          <p:nvPr/>
        </p:nvSpPr>
        <p:spPr>
          <a:xfrm>
            <a:off x="9728555" y="6023752"/>
            <a:ext cx="1314591" cy="369332"/>
          </a:xfrm>
          <a:prstGeom prst="rect">
            <a:avLst/>
          </a:prstGeom>
          <a:noFill/>
        </p:spPr>
        <p:txBody>
          <a:bodyPr wrap="none" rtlCol="0">
            <a:spAutoFit/>
          </a:bodyPr>
          <a:lstStyle/>
          <a:p>
            <a:r>
              <a:rPr lang="en-US" dirty="0" smtClean="0"/>
              <a:t>Source: </a:t>
            </a:r>
            <a:r>
              <a:rPr lang="en-US" dirty="0" smtClean="0"/>
              <a:t>[21]</a:t>
            </a:r>
            <a:endParaRPr lang="en-US" dirty="0"/>
          </a:p>
        </p:txBody>
      </p:sp>
    </p:spTree>
    <p:extLst>
      <p:ext uri="{BB962C8B-B14F-4D97-AF65-F5344CB8AC3E}">
        <p14:creationId xmlns:p14="http://schemas.microsoft.com/office/powerpoint/2010/main" val="26997918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Environmental </a:t>
            </a:r>
            <a:r>
              <a:rPr lang="en-US" dirty="0" smtClean="0"/>
              <a:t>Impact</a:t>
            </a:r>
            <a:endParaRPr lang="en-US" dirty="0"/>
          </a:p>
        </p:txBody>
      </p:sp>
      <p:sp>
        <p:nvSpPr>
          <p:cNvPr id="3" name="Content Placeholder 2"/>
          <p:cNvSpPr>
            <a:spLocks noGrp="1"/>
          </p:cNvSpPr>
          <p:nvPr>
            <p:ph idx="1"/>
          </p:nvPr>
        </p:nvSpPr>
        <p:spPr>
          <a:xfrm>
            <a:off x="838200" y="1610939"/>
            <a:ext cx="5021911" cy="4678543"/>
          </a:xfrm>
        </p:spPr>
        <p:txBody>
          <a:bodyPr>
            <a:noAutofit/>
          </a:bodyPr>
          <a:lstStyle/>
          <a:p>
            <a:r>
              <a:rPr lang="en-US" sz="1600" dirty="0" smtClean="0"/>
              <a:t>The </a:t>
            </a:r>
            <a:r>
              <a:rPr lang="en-US" sz="1600" dirty="0"/>
              <a:t>most obvious impact is the destruction of a river ecosystem and its replacement with a reservoir. This displaces flora and fauna </a:t>
            </a:r>
            <a:r>
              <a:rPr lang="en-US" sz="1600" dirty="0" smtClean="0"/>
              <a:t>and </a:t>
            </a:r>
            <a:r>
              <a:rPr lang="en-US" sz="1600" dirty="0"/>
              <a:t>disrupts any activity dependent on aspects of the prior ecosystem, such as bottomland timber. </a:t>
            </a:r>
            <a:endParaRPr lang="en-US" sz="1600" dirty="0" smtClean="0"/>
          </a:p>
          <a:p>
            <a:r>
              <a:rPr lang="en-US" sz="1600" dirty="0"/>
              <a:t>Reservoirs </a:t>
            </a:r>
            <a:r>
              <a:rPr lang="en-US" sz="1600" dirty="0" smtClean="0"/>
              <a:t>collect sediment, </a:t>
            </a:r>
            <a:r>
              <a:rPr lang="en-US" sz="1600" dirty="0"/>
              <a:t>eventually </a:t>
            </a:r>
            <a:r>
              <a:rPr lang="en-US" sz="1600" dirty="0" smtClean="0"/>
              <a:t>these </a:t>
            </a:r>
            <a:r>
              <a:rPr lang="en-US" sz="1600" dirty="0"/>
              <a:t>sediments build up, making the reservoirs </a:t>
            </a:r>
            <a:r>
              <a:rPr lang="en-US" sz="1600" dirty="0" smtClean="0"/>
              <a:t>shallower</a:t>
            </a:r>
          </a:p>
          <a:p>
            <a:r>
              <a:rPr lang="en-US" sz="1600" dirty="0" smtClean="0"/>
              <a:t>Because </a:t>
            </a:r>
            <a:r>
              <a:rPr lang="en-US" sz="1600" dirty="0"/>
              <a:t>reservoirs created behind dams vastly expand the surface area of the water body, evaporative water loss increases </a:t>
            </a:r>
            <a:r>
              <a:rPr lang="en-US" sz="1600" dirty="0" smtClean="0"/>
              <a:t>significantly</a:t>
            </a:r>
          </a:p>
          <a:p>
            <a:r>
              <a:rPr lang="en-US" sz="1600" dirty="0"/>
              <a:t>R</a:t>
            </a:r>
            <a:r>
              <a:rPr lang="en-US" sz="1600" dirty="0" smtClean="0"/>
              <a:t>ecent </a:t>
            </a:r>
            <a:r>
              <a:rPr lang="en-US" sz="1600" dirty="0"/>
              <a:t>research has found that reservoirs and hydroelectric dams, previously thought of as zero-emissions power sources, actually do emit greenhouse gasses, particularly methane from the decomposition of organic </a:t>
            </a:r>
            <a:r>
              <a:rPr lang="en-US" sz="1600" dirty="0" smtClean="0"/>
              <a:t>materials</a:t>
            </a:r>
          </a:p>
          <a:p>
            <a:r>
              <a:rPr lang="en-US" sz="1600" dirty="0"/>
              <a:t>H</a:t>
            </a:r>
            <a:r>
              <a:rPr lang="en-US" sz="1600" dirty="0" smtClean="0"/>
              <a:t>ydroelectric </a:t>
            </a:r>
            <a:r>
              <a:rPr lang="en-US" sz="1600" dirty="0"/>
              <a:t>dams remain a low-emission method of generating electricity compared to fossil fuel power plants</a:t>
            </a: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9164" y="1610939"/>
            <a:ext cx="5195583" cy="3401958"/>
          </a:xfrm>
          <a:prstGeom prst="rect">
            <a:avLst/>
          </a:prstGeom>
        </p:spPr>
      </p:pic>
      <p:sp>
        <p:nvSpPr>
          <p:cNvPr id="5" name="TextBox 4"/>
          <p:cNvSpPr txBox="1"/>
          <p:nvPr/>
        </p:nvSpPr>
        <p:spPr>
          <a:xfrm>
            <a:off x="10039209" y="5920150"/>
            <a:ext cx="1314591" cy="369332"/>
          </a:xfrm>
          <a:prstGeom prst="rect">
            <a:avLst/>
          </a:prstGeom>
          <a:noFill/>
        </p:spPr>
        <p:txBody>
          <a:bodyPr wrap="none" rtlCol="0">
            <a:spAutoFit/>
          </a:bodyPr>
          <a:lstStyle/>
          <a:p>
            <a:r>
              <a:rPr lang="en-US" dirty="0" smtClean="0"/>
              <a:t>Source: </a:t>
            </a:r>
            <a:r>
              <a:rPr lang="en-US" dirty="0" smtClean="0"/>
              <a:t>[</a:t>
            </a:r>
            <a:r>
              <a:rPr lang="en-US" dirty="0" smtClean="0"/>
              <a:t>22</a:t>
            </a:r>
            <a:r>
              <a:rPr lang="en-US" dirty="0" smtClean="0"/>
              <a:t>]</a:t>
            </a:r>
            <a:endParaRPr lang="en-US" dirty="0"/>
          </a:p>
        </p:txBody>
      </p:sp>
    </p:spTree>
    <p:extLst>
      <p:ext uri="{BB962C8B-B14F-4D97-AF65-F5344CB8AC3E}">
        <p14:creationId xmlns:p14="http://schemas.microsoft.com/office/powerpoint/2010/main" val="31914080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Hydropower Job Employment</a:t>
            </a:r>
            <a:endParaRPr lang="en-US" dirty="0"/>
          </a:p>
        </p:txBody>
      </p:sp>
      <p:sp>
        <p:nvSpPr>
          <p:cNvPr id="5" name="Content Placeholder 4"/>
          <p:cNvSpPr>
            <a:spLocks noGrp="1"/>
          </p:cNvSpPr>
          <p:nvPr>
            <p:ph idx="1"/>
          </p:nvPr>
        </p:nvSpPr>
        <p:spPr>
          <a:xfrm>
            <a:off x="838200" y="1825625"/>
            <a:ext cx="5252499" cy="4351338"/>
          </a:xfrm>
        </p:spPr>
        <p:txBody>
          <a:bodyPr>
            <a:normAutofit fontScale="70000" lnSpcReduction="20000"/>
          </a:bodyPr>
          <a:lstStyle/>
          <a:p>
            <a:r>
              <a:rPr lang="en-US" dirty="0" smtClean="0"/>
              <a:t>The </a:t>
            </a:r>
            <a:r>
              <a:rPr lang="en-US" dirty="0"/>
              <a:t>hydropower industry </a:t>
            </a:r>
            <a:r>
              <a:rPr lang="en-US" dirty="0" smtClean="0"/>
              <a:t>accounts </a:t>
            </a:r>
            <a:r>
              <a:rPr lang="en-US" dirty="0"/>
              <a:t>for approximately </a:t>
            </a:r>
            <a:r>
              <a:rPr lang="en-US" dirty="0" smtClean="0"/>
              <a:t>200,000-300,000 </a:t>
            </a:r>
            <a:r>
              <a:rPr lang="en-US" dirty="0"/>
              <a:t>jobs </a:t>
            </a:r>
            <a:r>
              <a:rPr lang="en-US" dirty="0" smtClean="0"/>
              <a:t>(National Hydropower Association)</a:t>
            </a:r>
            <a:endParaRPr lang="en-US" dirty="0" smtClean="0"/>
          </a:p>
          <a:p>
            <a:pPr lvl="1"/>
            <a:r>
              <a:rPr lang="en-US" dirty="0" smtClean="0"/>
              <a:t>Most </a:t>
            </a:r>
            <a:r>
              <a:rPr lang="en-US" dirty="0"/>
              <a:t>jobs concentrate in the </a:t>
            </a:r>
            <a:r>
              <a:rPr lang="en-US" dirty="0" smtClean="0"/>
              <a:t>operation, </a:t>
            </a:r>
            <a:r>
              <a:rPr lang="en-US" dirty="0"/>
              <a:t>maintenance, and permitting </a:t>
            </a:r>
            <a:r>
              <a:rPr lang="en-US" dirty="0" smtClean="0"/>
              <a:t>of </a:t>
            </a:r>
            <a:r>
              <a:rPr lang="en-US" dirty="0"/>
              <a:t>existing </a:t>
            </a:r>
            <a:r>
              <a:rPr lang="en-US" dirty="0" smtClean="0"/>
              <a:t>dams</a:t>
            </a:r>
          </a:p>
          <a:p>
            <a:pPr lvl="1"/>
            <a:r>
              <a:rPr lang="en-US" dirty="0"/>
              <a:t>The average pay is $</a:t>
            </a:r>
            <a:r>
              <a:rPr lang="en-US" dirty="0" smtClean="0"/>
              <a:t>65,000/year</a:t>
            </a:r>
          </a:p>
          <a:p>
            <a:pPr lvl="1"/>
            <a:r>
              <a:rPr lang="en-US" dirty="0"/>
              <a:t>Between 25% and 50% of dam workers are expected to retire in the next 5 years</a:t>
            </a:r>
          </a:p>
          <a:p>
            <a:r>
              <a:rPr lang="en-US" dirty="0" smtClean="0"/>
              <a:t>In comparison, Oil &amp; Gas industry accounts for approximately 2.6 million jobs</a:t>
            </a:r>
          </a:p>
          <a:p>
            <a:r>
              <a:rPr lang="en-US" dirty="0" smtClean="0"/>
              <a:t>Coal mining industry accounts for 206,000 jobs (National Mining Association)</a:t>
            </a:r>
          </a:p>
          <a:p>
            <a:r>
              <a:rPr lang="en-US" dirty="0" smtClean="0"/>
              <a:t>With </a:t>
            </a:r>
            <a:r>
              <a:rPr lang="en-US" dirty="0"/>
              <a:t>the right policies, the </a:t>
            </a:r>
            <a:r>
              <a:rPr lang="en-US" dirty="0" smtClean="0"/>
              <a:t>hydropower industry </a:t>
            </a:r>
            <a:r>
              <a:rPr lang="en-US" dirty="0"/>
              <a:t>could add 1.4 million new cumulative direct, indirect and induced full time equivalents (FTE) jobs by </a:t>
            </a:r>
            <a:r>
              <a:rPr lang="en-US" dirty="0" smtClean="0"/>
              <a:t>2025</a:t>
            </a:r>
            <a:endParaRPr lang="en-US" dirty="0"/>
          </a:p>
          <a:p>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1283" y="1913912"/>
            <a:ext cx="4803462" cy="2843339"/>
          </a:xfrm>
          <a:prstGeom prst="rect">
            <a:avLst/>
          </a:prstGeom>
        </p:spPr>
      </p:pic>
      <p:sp>
        <p:nvSpPr>
          <p:cNvPr id="6" name="TextBox 5"/>
          <p:cNvSpPr txBox="1"/>
          <p:nvPr/>
        </p:nvSpPr>
        <p:spPr>
          <a:xfrm>
            <a:off x="6201283" y="4795809"/>
            <a:ext cx="1314591" cy="369332"/>
          </a:xfrm>
          <a:prstGeom prst="rect">
            <a:avLst/>
          </a:prstGeom>
          <a:noFill/>
        </p:spPr>
        <p:txBody>
          <a:bodyPr wrap="none" rtlCol="0">
            <a:spAutoFit/>
          </a:bodyPr>
          <a:lstStyle/>
          <a:p>
            <a:r>
              <a:rPr lang="en-US" dirty="0" smtClean="0"/>
              <a:t>Source: </a:t>
            </a:r>
            <a:r>
              <a:rPr lang="en-US" dirty="0" smtClean="0"/>
              <a:t>[23]</a:t>
            </a:r>
            <a:endParaRPr lang="en-US" dirty="0"/>
          </a:p>
        </p:txBody>
      </p:sp>
    </p:spTree>
    <p:extLst>
      <p:ext uri="{BB962C8B-B14F-4D97-AF65-F5344CB8AC3E}">
        <p14:creationId xmlns:p14="http://schemas.microsoft.com/office/powerpoint/2010/main" val="10940205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Hydropower Subsidies</a:t>
            </a:r>
            <a:endParaRPr lang="en-US" dirty="0"/>
          </a:p>
        </p:txBody>
      </p:sp>
      <p:sp>
        <p:nvSpPr>
          <p:cNvPr id="3" name="Content Placeholder 2"/>
          <p:cNvSpPr>
            <a:spLocks noGrp="1"/>
          </p:cNvSpPr>
          <p:nvPr>
            <p:ph idx="1"/>
          </p:nvPr>
        </p:nvSpPr>
        <p:spPr>
          <a:xfrm>
            <a:off x="838200" y="1742240"/>
            <a:ext cx="5355866" cy="4351338"/>
          </a:xfrm>
        </p:spPr>
        <p:txBody>
          <a:bodyPr>
            <a:normAutofit fontScale="92500"/>
          </a:bodyPr>
          <a:lstStyle/>
          <a:p>
            <a:r>
              <a:rPr lang="en-US" dirty="0" smtClean="0"/>
              <a:t>Hydropower is such a mature technology that often it is not included in discussions and incentive programs for renewable energy</a:t>
            </a:r>
          </a:p>
          <a:p>
            <a:r>
              <a:rPr lang="en-US" dirty="0" smtClean="0"/>
              <a:t>Renewable energy tax credits (1% of total budget) are available for hydroelectric power production</a:t>
            </a:r>
          </a:p>
          <a:p>
            <a:r>
              <a:rPr lang="en-US" dirty="0" smtClean="0"/>
              <a:t>Federal ownership of a number of dams allows the U.S. government to set subsidized prices for the electricity they produce</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0894" y="2022977"/>
            <a:ext cx="3870510" cy="3503528"/>
          </a:xfrm>
          <a:prstGeom prst="rect">
            <a:avLst/>
          </a:prstGeom>
        </p:spPr>
      </p:pic>
      <p:sp>
        <p:nvSpPr>
          <p:cNvPr id="8" name="TextBox 7"/>
          <p:cNvSpPr txBox="1"/>
          <p:nvPr/>
        </p:nvSpPr>
        <p:spPr>
          <a:xfrm>
            <a:off x="6194066" y="5578057"/>
            <a:ext cx="4713663" cy="923330"/>
          </a:xfrm>
          <a:prstGeom prst="rect">
            <a:avLst/>
          </a:prstGeom>
          <a:noFill/>
        </p:spPr>
        <p:txBody>
          <a:bodyPr wrap="none" rtlCol="0">
            <a:spAutoFit/>
          </a:bodyPr>
          <a:lstStyle/>
          <a:p>
            <a:r>
              <a:rPr lang="en-US" dirty="0"/>
              <a:t>2010 Federal Energy Subsidies. </a:t>
            </a:r>
            <a:endParaRPr lang="en-US" dirty="0" smtClean="0"/>
          </a:p>
          <a:p>
            <a:r>
              <a:rPr lang="en-US" dirty="0" smtClean="0"/>
              <a:t>Source</a:t>
            </a:r>
            <a:r>
              <a:rPr lang="en-US" dirty="0"/>
              <a:t>: U.S. Energy Information Administration, </a:t>
            </a:r>
            <a:endParaRPr lang="en-US" dirty="0" smtClean="0"/>
          </a:p>
          <a:p>
            <a:r>
              <a:rPr lang="en-US" dirty="0" smtClean="0"/>
              <a:t>U.S</a:t>
            </a:r>
            <a:r>
              <a:rPr lang="en-US" dirty="0"/>
              <a:t>. Treasury Department, and OMB</a:t>
            </a:r>
          </a:p>
        </p:txBody>
      </p:sp>
    </p:spTree>
    <p:extLst>
      <p:ext uri="{BB962C8B-B14F-4D97-AF65-F5344CB8AC3E}">
        <p14:creationId xmlns:p14="http://schemas.microsoft.com/office/powerpoint/2010/main" val="9385439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State (Texas) and Federal Oversight</a:t>
            </a:r>
            <a:endParaRPr lang="en-US" dirty="0"/>
          </a:p>
        </p:txBody>
      </p:sp>
      <p:sp>
        <p:nvSpPr>
          <p:cNvPr id="3" name="Content Placeholder 2"/>
          <p:cNvSpPr>
            <a:spLocks noGrp="1"/>
          </p:cNvSpPr>
          <p:nvPr>
            <p:ph idx="1"/>
          </p:nvPr>
        </p:nvSpPr>
        <p:spPr>
          <a:xfrm>
            <a:off x="838200" y="1690688"/>
            <a:ext cx="5904506" cy="4351338"/>
          </a:xfrm>
        </p:spPr>
        <p:txBody>
          <a:bodyPr>
            <a:normAutofit fontScale="92500" lnSpcReduction="10000"/>
          </a:bodyPr>
          <a:lstStyle/>
          <a:p>
            <a:r>
              <a:rPr lang="en-US" dirty="0"/>
              <a:t>If any new hydroelectric plants were built, most of the laws affecting them would concern the dam and reservoir rather than the generating plant. </a:t>
            </a:r>
            <a:endParaRPr lang="en-US" dirty="0" smtClean="0"/>
          </a:p>
          <a:p>
            <a:r>
              <a:rPr lang="en-US" dirty="0" smtClean="0"/>
              <a:t>In </a:t>
            </a:r>
            <a:r>
              <a:rPr lang="en-US" dirty="0"/>
              <a:t>Texas, the water in rivers belongs to the state, and state regulation covers dams and reservoirs unless they are built on federal land. </a:t>
            </a:r>
            <a:endParaRPr lang="en-US" dirty="0" smtClean="0"/>
          </a:p>
          <a:p>
            <a:r>
              <a:rPr lang="en-US" dirty="0" smtClean="0"/>
              <a:t>Federal </a:t>
            </a:r>
            <a:r>
              <a:rPr lang="en-US" dirty="0"/>
              <a:t>environmental regulations concerning wetlands and wildlife protection also could come into play, depending on the site.</a:t>
            </a:r>
          </a:p>
        </p:txBody>
      </p:sp>
      <p:sp>
        <p:nvSpPr>
          <p:cNvPr id="5" name="TextBox 4"/>
          <p:cNvSpPr txBox="1"/>
          <p:nvPr/>
        </p:nvSpPr>
        <p:spPr>
          <a:xfrm>
            <a:off x="6671144" y="4386263"/>
            <a:ext cx="4891339" cy="646331"/>
          </a:xfrm>
          <a:prstGeom prst="rect">
            <a:avLst/>
          </a:prstGeom>
          <a:noFill/>
        </p:spPr>
        <p:txBody>
          <a:bodyPr wrap="none" rtlCol="0">
            <a:spAutoFit/>
          </a:bodyPr>
          <a:lstStyle/>
          <a:p>
            <a:pPr algn="ctr"/>
            <a:r>
              <a:rPr lang="en-US" dirty="0" smtClean="0"/>
              <a:t>The Federal Energy Regulatory Commission (FERC)</a:t>
            </a:r>
          </a:p>
          <a:p>
            <a:pPr algn="ctr"/>
            <a:r>
              <a:rPr lang="en-US" dirty="0" smtClean="0"/>
              <a:t>licenses hydropower projects [</a:t>
            </a:r>
            <a:r>
              <a:rPr lang="en-US" dirty="0" smtClean="0"/>
              <a:t>24]</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6653" y="1690688"/>
            <a:ext cx="2743200" cy="2695575"/>
          </a:xfrm>
          <a:prstGeom prst="rect">
            <a:avLst/>
          </a:prstGeom>
        </p:spPr>
      </p:pic>
    </p:spTree>
    <p:extLst>
      <p:ext uri="{BB962C8B-B14F-4D97-AF65-F5344CB8AC3E}">
        <p14:creationId xmlns:p14="http://schemas.microsoft.com/office/powerpoint/2010/main" val="39278468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Hydropower in Texas</a:t>
            </a:r>
            <a:endParaRPr lang="en-US" dirty="0"/>
          </a:p>
        </p:txBody>
      </p:sp>
      <p:sp>
        <p:nvSpPr>
          <p:cNvPr id="3" name="Content Placeholder 2"/>
          <p:cNvSpPr>
            <a:spLocks noGrp="1"/>
          </p:cNvSpPr>
          <p:nvPr>
            <p:ph idx="1"/>
          </p:nvPr>
        </p:nvSpPr>
        <p:spPr>
          <a:xfrm>
            <a:off x="671229" y="1579138"/>
            <a:ext cx="6731442" cy="4837568"/>
          </a:xfrm>
        </p:spPr>
        <p:txBody>
          <a:bodyPr>
            <a:noAutofit/>
          </a:bodyPr>
          <a:lstStyle/>
          <a:p>
            <a:r>
              <a:rPr lang="en-US" sz="1800" dirty="0"/>
              <a:t>Hydroelectricity made its largest impact on Texas in the mid-1930s, as part of the rural electrification efforts of the New </a:t>
            </a:r>
            <a:r>
              <a:rPr lang="en-US" sz="1800" dirty="0" smtClean="0"/>
              <a:t>Deal</a:t>
            </a:r>
          </a:p>
          <a:p>
            <a:r>
              <a:rPr lang="en-US" sz="1800" dirty="0" smtClean="0"/>
              <a:t>Following the Tennessee </a:t>
            </a:r>
            <a:r>
              <a:rPr lang="en-US" sz="1800" dirty="0"/>
              <a:t>River Authority’s hydroelectric </a:t>
            </a:r>
            <a:r>
              <a:rPr lang="en-US" sz="1800" dirty="0" smtClean="0"/>
              <a:t>dams, </a:t>
            </a:r>
            <a:r>
              <a:rPr lang="en-US" sz="1800" dirty="0"/>
              <a:t>the Lower Colorado River Authority (LCRA) was able to build four of an eventual six dams on the Colorado River between 1935 and </a:t>
            </a:r>
            <a:r>
              <a:rPr lang="en-US" sz="1800" dirty="0" smtClean="0"/>
              <a:t>1941</a:t>
            </a:r>
          </a:p>
          <a:p>
            <a:r>
              <a:rPr lang="en-US" sz="1800" dirty="0" smtClean="0"/>
              <a:t>At </a:t>
            </a:r>
            <a:r>
              <a:rPr lang="en-US" sz="1800" dirty="0"/>
              <a:t>the end of 1946, </a:t>
            </a:r>
            <a:r>
              <a:rPr lang="en-US" sz="1800" dirty="0" smtClean="0"/>
              <a:t>15% of </a:t>
            </a:r>
            <a:r>
              <a:rPr lang="en-US" sz="1800" dirty="0"/>
              <a:t>Texas’ electricity came from </a:t>
            </a:r>
            <a:r>
              <a:rPr lang="en-US" sz="1800" dirty="0" smtClean="0"/>
              <a:t>hydropower but its </a:t>
            </a:r>
            <a:r>
              <a:rPr lang="en-US" sz="1800" dirty="0"/>
              <a:t>share fell to less than half of that within about seven </a:t>
            </a:r>
            <a:r>
              <a:rPr lang="en-US" sz="1800" dirty="0" smtClean="0"/>
              <a:t>years due to a booming Oil and Gas </a:t>
            </a:r>
            <a:r>
              <a:rPr lang="en-US" sz="1800" dirty="0"/>
              <a:t>I</a:t>
            </a:r>
            <a:r>
              <a:rPr lang="en-US" sz="1800" dirty="0" smtClean="0"/>
              <a:t>ndustry</a:t>
            </a:r>
            <a:endParaRPr lang="en-US" sz="1800" dirty="0"/>
          </a:p>
          <a:p>
            <a:r>
              <a:rPr lang="en-US" sz="1800" dirty="0" smtClean="0"/>
              <a:t>Hydropower’s </a:t>
            </a:r>
            <a:r>
              <a:rPr lang="en-US" sz="1800" dirty="0"/>
              <a:t>availability for use during peak demand enhances its economic value, but in largely semi-arid Texas, water usually is not released from reservoirs solely to generate electricity, so its economic potential is not always realized.</a:t>
            </a:r>
          </a:p>
          <a:p>
            <a:r>
              <a:rPr lang="en-US" sz="1800" dirty="0"/>
              <a:t>In the long run, the role of Texas dams in controlling flooding and preventing property damage has proven more economically important to the state than hydroelectric </a:t>
            </a:r>
            <a:r>
              <a:rPr lang="en-US" sz="1800" dirty="0" smtClean="0"/>
              <a:t>power</a:t>
            </a:r>
            <a:endParaRPr lang="en-US" sz="1800" dirty="0"/>
          </a:p>
          <a:p>
            <a:endParaRPr lang="en-US" sz="1600" dirty="0" smtClean="0"/>
          </a:p>
          <a:p>
            <a:endParaRPr lang="en-US" sz="16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73019" y="1658651"/>
            <a:ext cx="3148716" cy="201754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73018" y="3665557"/>
            <a:ext cx="3148717" cy="2227803"/>
          </a:xfrm>
          <a:prstGeom prst="rect">
            <a:avLst/>
          </a:prstGeom>
        </p:spPr>
      </p:pic>
      <p:sp>
        <p:nvSpPr>
          <p:cNvPr id="6" name="TextBox 5"/>
          <p:cNvSpPr txBox="1"/>
          <p:nvPr/>
        </p:nvSpPr>
        <p:spPr>
          <a:xfrm>
            <a:off x="8444367" y="5893360"/>
            <a:ext cx="1606017" cy="369332"/>
          </a:xfrm>
          <a:prstGeom prst="rect">
            <a:avLst/>
          </a:prstGeom>
          <a:noFill/>
        </p:spPr>
        <p:txBody>
          <a:bodyPr wrap="none" rtlCol="0">
            <a:spAutoFit/>
          </a:bodyPr>
          <a:lstStyle/>
          <a:p>
            <a:r>
              <a:rPr lang="en-US" dirty="0" smtClean="0"/>
              <a:t>Mansfield Dam</a:t>
            </a:r>
            <a:endParaRPr lang="en-US" dirty="0"/>
          </a:p>
        </p:txBody>
      </p:sp>
      <p:sp>
        <p:nvSpPr>
          <p:cNvPr id="7" name="TextBox 6"/>
          <p:cNvSpPr txBox="1"/>
          <p:nvPr/>
        </p:nvSpPr>
        <p:spPr>
          <a:xfrm>
            <a:off x="10812197" y="3306862"/>
            <a:ext cx="559769" cy="369332"/>
          </a:xfrm>
          <a:prstGeom prst="rect">
            <a:avLst/>
          </a:prstGeom>
          <a:noFill/>
        </p:spPr>
        <p:txBody>
          <a:bodyPr wrap="none" rtlCol="0">
            <a:spAutoFit/>
          </a:bodyPr>
          <a:lstStyle/>
          <a:p>
            <a:r>
              <a:rPr lang="en-US" dirty="0" smtClean="0"/>
              <a:t>[25]</a:t>
            </a:r>
            <a:endParaRPr lang="en-US" dirty="0"/>
          </a:p>
        </p:txBody>
      </p:sp>
      <p:sp>
        <p:nvSpPr>
          <p:cNvPr id="8" name="TextBox 7"/>
          <p:cNvSpPr txBox="1"/>
          <p:nvPr/>
        </p:nvSpPr>
        <p:spPr>
          <a:xfrm>
            <a:off x="10812195" y="5538855"/>
            <a:ext cx="559769" cy="369332"/>
          </a:xfrm>
          <a:prstGeom prst="rect">
            <a:avLst/>
          </a:prstGeom>
          <a:noFill/>
        </p:spPr>
        <p:txBody>
          <a:bodyPr wrap="none" rtlCol="0">
            <a:spAutoFit/>
          </a:bodyPr>
          <a:lstStyle/>
          <a:p>
            <a:r>
              <a:rPr lang="en-US" dirty="0" smtClean="0"/>
              <a:t>[</a:t>
            </a:r>
            <a:r>
              <a:rPr lang="en-US" dirty="0" smtClean="0"/>
              <a:t>26]</a:t>
            </a:r>
            <a:endParaRPr lang="en-US" dirty="0"/>
          </a:p>
        </p:txBody>
      </p:sp>
      <p:sp>
        <p:nvSpPr>
          <p:cNvPr id="9" name="TextBox 8"/>
          <p:cNvSpPr txBox="1"/>
          <p:nvPr/>
        </p:nvSpPr>
        <p:spPr>
          <a:xfrm>
            <a:off x="671228" y="5893360"/>
            <a:ext cx="1314591" cy="369332"/>
          </a:xfrm>
          <a:prstGeom prst="rect">
            <a:avLst/>
          </a:prstGeom>
          <a:noFill/>
        </p:spPr>
        <p:txBody>
          <a:bodyPr wrap="none" rtlCol="0">
            <a:spAutoFit/>
          </a:bodyPr>
          <a:lstStyle/>
          <a:p>
            <a:r>
              <a:rPr lang="en-US" dirty="0" smtClean="0"/>
              <a:t>Source: </a:t>
            </a:r>
            <a:r>
              <a:rPr lang="en-US" dirty="0" smtClean="0"/>
              <a:t>[22]</a:t>
            </a:r>
            <a:endParaRPr lang="en-US" dirty="0"/>
          </a:p>
        </p:txBody>
      </p:sp>
    </p:spTree>
    <p:extLst>
      <p:ext uri="{BB962C8B-B14F-4D97-AF65-F5344CB8AC3E}">
        <p14:creationId xmlns:p14="http://schemas.microsoft.com/office/powerpoint/2010/main" val="13390424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Hydropower in Texas</a:t>
            </a:r>
          </a:p>
        </p:txBody>
      </p:sp>
      <p:sp>
        <p:nvSpPr>
          <p:cNvPr id="3" name="Content Placeholder 2"/>
          <p:cNvSpPr>
            <a:spLocks noGrp="1"/>
          </p:cNvSpPr>
          <p:nvPr>
            <p:ph idx="1"/>
          </p:nvPr>
        </p:nvSpPr>
        <p:spPr>
          <a:xfrm>
            <a:off x="838200" y="1690686"/>
            <a:ext cx="5013960" cy="4351338"/>
          </a:xfrm>
        </p:spPr>
        <p:txBody>
          <a:bodyPr>
            <a:normAutofit fontScale="77500" lnSpcReduction="20000"/>
          </a:bodyPr>
          <a:lstStyle/>
          <a:p>
            <a:r>
              <a:rPr lang="en-US" dirty="0" smtClean="0"/>
              <a:t>As </a:t>
            </a:r>
            <a:r>
              <a:rPr lang="en-US" dirty="0"/>
              <a:t>of 2006, Texas has only 23 dams with hydroelectric power plants out of hundreds of medium to large dams around the </a:t>
            </a:r>
            <a:r>
              <a:rPr lang="en-US" dirty="0" smtClean="0"/>
              <a:t>state</a:t>
            </a:r>
          </a:p>
          <a:p>
            <a:r>
              <a:rPr lang="en-US" dirty="0" smtClean="0"/>
              <a:t>These </a:t>
            </a:r>
            <a:r>
              <a:rPr lang="en-US" dirty="0"/>
              <a:t>23 dams have a total generating capacity of 673 </a:t>
            </a:r>
            <a:r>
              <a:rPr lang="en-US" dirty="0" smtClean="0"/>
              <a:t>megawatts, </a:t>
            </a:r>
            <a:r>
              <a:rPr lang="en-US" dirty="0"/>
              <a:t>although the amount of electricity they actually produce annually is well below the maximum potential of generating 100 percent of the </a:t>
            </a:r>
            <a:r>
              <a:rPr lang="en-US" dirty="0" smtClean="0"/>
              <a:t>time</a:t>
            </a:r>
          </a:p>
          <a:p>
            <a:r>
              <a:rPr lang="en-US" dirty="0" smtClean="0"/>
              <a:t>In </a:t>
            </a:r>
            <a:r>
              <a:rPr lang="en-US" dirty="0"/>
              <a:t>2004, Texas hydropower plants operated at an average 22 percent capacity factor, and in 2006 the capacity factor averaged only 11 percent. </a:t>
            </a:r>
          </a:p>
          <a:p>
            <a:pPr lvl="1"/>
            <a:r>
              <a:rPr lang="en-US" dirty="0" smtClean="0"/>
              <a:t>Hydropower </a:t>
            </a:r>
            <a:r>
              <a:rPr lang="en-US" dirty="0"/>
              <a:t>production is limited by droughts or other factors that affect surface water </a:t>
            </a:r>
            <a:r>
              <a:rPr lang="en-US" dirty="0" smtClean="0"/>
              <a:t>flows.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0375" y="1690687"/>
            <a:ext cx="5419979" cy="4486275"/>
          </a:xfrm>
          <a:prstGeom prst="rect">
            <a:avLst/>
          </a:prstGeom>
        </p:spPr>
      </p:pic>
      <p:sp>
        <p:nvSpPr>
          <p:cNvPr id="5" name="TextBox 4"/>
          <p:cNvSpPr txBox="1"/>
          <p:nvPr/>
        </p:nvSpPr>
        <p:spPr>
          <a:xfrm>
            <a:off x="6941489" y="3053301"/>
            <a:ext cx="559769" cy="369332"/>
          </a:xfrm>
          <a:prstGeom prst="rect">
            <a:avLst/>
          </a:prstGeom>
          <a:noFill/>
        </p:spPr>
        <p:txBody>
          <a:bodyPr wrap="none" rtlCol="0">
            <a:spAutoFit/>
          </a:bodyPr>
          <a:lstStyle/>
          <a:p>
            <a:r>
              <a:rPr lang="en-US" dirty="0" smtClean="0"/>
              <a:t>[27]</a:t>
            </a:r>
            <a:endParaRPr lang="en-US" dirty="0"/>
          </a:p>
        </p:txBody>
      </p:sp>
      <p:sp>
        <p:nvSpPr>
          <p:cNvPr id="6" name="TextBox 5"/>
          <p:cNvSpPr txBox="1"/>
          <p:nvPr/>
        </p:nvSpPr>
        <p:spPr>
          <a:xfrm>
            <a:off x="838200" y="6042024"/>
            <a:ext cx="1314591" cy="369332"/>
          </a:xfrm>
          <a:prstGeom prst="rect">
            <a:avLst/>
          </a:prstGeom>
          <a:noFill/>
        </p:spPr>
        <p:txBody>
          <a:bodyPr wrap="none" rtlCol="0">
            <a:spAutoFit/>
          </a:bodyPr>
          <a:lstStyle/>
          <a:p>
            <a:r>
              <a:rPr lang="en-US" dirty="0" smtClean="0"/>
              <a:t>Source: </a:t>
            </a:r>
            <a:r>
              <a:rPr lang="en-US" dirty="0" smtClean="0"/>
              <a:t>[22]</a:t>
            </a:r>
            <a:endParaRPr lang="en-US" dirty="0"/>
          </a:p>
        </p:txBody>
      </p:sp>
    </p:spTree>
    <p:extLst>
      <p:ext uri="{BB962C8B-B14F-4D97-AF65-F5344CB8AC3E}">
        <p14:creationId xmlns:p14="http://schemas.microsoft.com/office/powerpoint/2010/main" val="35794918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Hydropower in Texas</a:t>
            </a:r>
          </a:p>
        </p:txBody>
      </p:sp>
      <p:sp>
        <p:nvSpPr>
          <p:cNvPr id="3" name="Content Placeholder 2"/>
          <p:cNvSpPr>
            <a:spLocks noGrp="1"/>
          </p:cNvSpPr>
          <p:nvPr>
            <p:ph idx="1"/>
          </p:nvPr>
        </p:nvSpPr>
        <p:spPr>
          <a:xfrm>
            <a:off x="850151" y="1557283"/>
            <a:ext cx="5411525" cy="4606980"/>
          </a:xfrm>
        </p:spPr>
        <p:txBody>
          <a:bodyPr>
            <a:normAutofit fontScale="47500" lnSpcReduction="20000"/>
          </a:bodyPr>
          <a:lstStyle/>
          <a:p>
            <a:r>
              <a:rPr lang="en-US" sz="3600" dirty="0" smtClean="0"/>
              <a:t>Most </a:t>
            </a:r>
            <a:r>
              <a:rPr lang="en-US" sz="3600" dirty="0"/>
              <a:t>of Texas’ terrain does not lend itself to large-scale hydroelectric </a:t>
            </a:r>
            <a:r>
              <a:rPr lang="en-US" sz="3600" dirty="0" smtClean="0"/>
              <a:t>projects</a:t>
            </a:r>
          </a:p>
          <a:p>
            <a:r>
              <a:rPr lang="en-US" sz="3600" dirty="0" smtClean="0"/>
              <a:t>In </a:t>
            </a:r>
            <a:r>
              <a:rPr lang="en-US" sz="3600" dirty="0"/>
              <a:t>2004, hydro accounted for </a:t>
            </a:r>
            <a:r>
              <a:rPr lang="en-US" sz="3600" dirty="0" smtClean="0"/>
              <a:t>0.62% of </a:t>
            </a:r>
            <a:r>
              <a:rPr lang="en-US" sz="3600" dirty="0"/>
              <a:t>the state’s electrical capacity and only </a:t>
            </a:r>
            <a:r>
              <a:rPr lang="en-US" sz="3600" dirty="0" smtClean="0"/>
              <a:t>0.34% of </a:t>
            </a:r>
            <a:r>
              <a:rPr lang="en-US" sz="3600" dirty="0"/>
              <a:t>electricity actually </a:t>
            </a:r>
            <a:r>
              <a:rPr lang="en-US" sz="3600" dirty="0" smtClean="0"/>
              <a:t>produced</a:t>
            </a:r>
          </a:p>
          <a:p>
            <a:r>
              <a:rPr lang="en-US" sz="3600" dirty="0" smtClean="0"/>
              <a:t>While </a:t>
            </a:r>
            <a:r>
              <a:rPr lang="en-US" sz="3600" dirty="0"/>
              <a:t>Texas has some identified potential for additional hydroelectric capacity, the likelihood of its development is not </a:t>
            </a:r>
            <a:r>
              <a:rPr lang="en-US" sz="3600" dirty="0" smtClean="0"/>
              <a:t>high</a:t>
            </a:r>
          </a:p>
          <a:p>
            <a:r>
              <a:rPr lang="en-US" sz="3600" dirty="0" smtClean="0"/>
              <a:t>Reservoirs </a:t>
            </a:r>
            <a:r>
              <a:rPr lang="en-US" sz="3600" dirty="0"/>
              <a:t>can face opposition from the public and policy-makers, and all the new reservoirs being proposed by water planners are intended for storing water </a:t>
            </a:r>
            <a:r>
              <a:rPr lang="en-US" sz="3600" dirty="0" smtClean="0"/>
              <a:t>supplies</a:t>
            </a:r>
          </a:p>
          <a:p>
            <a:r>
              <a:rPr lang="en-US" sz="3600" dirty="0" smtClean="0"/>
              <a:t>Even </a:t>
            </a:r>
            <a:r>
              <a:rPr lang="en-US" sz="3600" dirty="0"/>
              <a:t>if all of the state’s potential hydroelectric sites were dammed and supplied with generators, the total capacity would still be less than </a:t>
            </a:r>
            <a:r>
              <a:rPr lang="en-US" sz="3600" dirty="0" smtClean="0"/>
              <a:t>1.5% of </a:t>
            </a:r>
            <a:r>
              <a:rPr lang="en-US" sz="3600" dirty="0"/>
              <a:t>the current state </a:t>
            </a:r>
            <a:r>
              <a:rPr lang="en-US" sz="3600" dirty="0" smtClean="0"/>
              <a:t>total</a:t>
            </a:r>
          </a:p>
          <a:p>
            <a:r>
              <a:rPr lang="en-US" sz="3600" dirty="0" smtClean="0"/>
              <a:t>Texas </a:t>
            </a:r>
            <a:r>
              <a:rPr lang="en-US" sz="3600" dirty="0"/>
              <a:t>simply does not have many big-river/big-drop settings that would justify overcoming the hurdles of land acquisition, construction cost and ecosystem destruction inherent in dam building and reservoir </a:t>
            </a:r>
            <a:r>
              <a:rPr lang="en-US" sz="3600" dirty="0" smtClean="0"/>
              <a:t>creation</a:t>
            </a:r>
            <a:endParaRPr lang="en-US" sz="3600" dirty="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38218" y="4230105"/>
            <a:ext cx="4733242" cy="2024822"/>
          </a:xfrm>
          <a:prstGeom prst="rect">
            <a:avLst/>
          </a:prstGeom>
        </p:spPr>
      </p:pic>
      <p:sp>
        <p:nvSpPr>
          <p:cNvPr id="5" name="TextBox 4"/>
          <p:cNvSpPr txBox="1"/>
          <p:nvPr/>
        </p:nvSpPr>
        <p:spPr>
          <a:xfrm>
            <a:off x="9776169" y="5885595"/>
            <a:ext cx="1295291" cy="369332"/>
          </a:xfrm>
          <a:prstGeom prst="rect">
            <a:avLst/>
          </a:prstGeom>
          <a:noFill/>
        </p:spPr>
        <p:txBody>
          <a:bodyPr wrap="none" rtlCol="0">
            <a:spAutoFit/>
          </a:bodyPr>
          <a:lstStyle/>
          <a:p>
            <a:r>
              <a:rPr lang="en-US" dirty="0" smtClean="0"/>
              <a:t>Llano, Texas</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8218" y="1547421"/>
            <a:ext cx="4733242" cy="2682684"/>
          </a:xfrm>
          <a:prstGeom prst="rect">
            <a:avLst/>
          </a:prstGeom>
        </p:spPr>
      </p:pic>
      <p:sp>
        <p:nvSpPr>
          <p:cNvPr id="7" name="TextBox 6"/>
          <p:cNvSpPr txBox="1"/>
          <p:nvPr/>
        </p:nvSpPr>
        <p:spPr>
          <a:xfrm>
            <a:off x="6338216" y="5885595"/>
            <a:ext cx="559769" cy="369332"/>
          </a:xfrm>
          <a:prstGeom prst="rect">
            <a:avLst/>
          </a:prstGeom>
          <a:noFill/>
        </p:spPr>
        <p:txBody>
          <a:bodyPr wrap="none" rtlCol="0">
            <a:spAutoFit/>
          </a:bodyPr>
          <a:lstStyle/>
          <a:p>
            <a:r>
              <a:rPr lang="en-US" dirty="0" smtClean="0"/>
              <a:t>[28]</a:t>
            </a:r>
            <a:endParaRPr lang="en-US" dirty="0"/>
          </a:p>
        </p:txBody>
      </p:sp>
      <p:sp>
        <p:nvSpPr>
          <p:cNvPr id="8" name="TextBox 7"/>
          <p:cNvSpPr txBox="1"/>
          <p:nvPr/>
        </p:nvSpPr>
        <p:spPr>
          <a:xfrm>
            <a:off x="6338217" y="3860773"/>
            <a:ext cx="559769" cy="369332"/>
          </a:xfrm>
          <a:prstGeom prst="rect">
            <a:avLst/>
          </a:prstGeom>
          <a:noFill/>
        </p:spPr>
        <p:txBody>
          <a:bodyPr wrap="none" rtlCol="0">
            <a:spAutoFit/>
          </a:bodyPr>
          <a:lstStyle/>
          <a:p>
            <a:r>
              <a:rPr lang="en-US" dirty="0" smtClean="0">
                <a:solidFill>
                  <a:schemeClr val="bg1"/>
                </a:solidFill>
              </a:rPr>
              <a:t>[21]</a:t>
            </a:r>
            <a:endParaRPr lang="en-US" dirty="0">
              <a:solidFill>
                <a:schemeClr val="bg1"/>
              </a:solidFill>
            </a:endParaRPr>
          </a:p>
        </p:txBody>
      </p:sp>
      <p:sp>
        <p:nvSpPr>
          <p:cNvPr id="9" name="TextBox 8"/>
          <p:cNvSpPr txBox="1"/>
          <p:nvPr/>
        </p:nvSpPr>
        <p:spPr>
          <a:xfrm>
            <a:off x="850151" y="6164263"/>
            <a:ext cx="1314591" cy="369332"/>
          </a:xfrm>
          <a:prstGeom prst="rect">
            <a:avLst/>
          </a:prstGeom>
          <a:noFill/>
        </p:spPr>
        <p:txBody>
          <a:bodyPr wrap="none" rtlCol="0">
            <a:spAutoFit/>
          </a:bodyPr>
          <a:lstStyle/>
          <a:p>
            <a:r>
              <a:rPr lang="en-US" dirty="0" smtClean="0"/>
              <a:t>Source: </a:t>
            </a:r>
            <a:r>
              <a:rPr lang="en-US" dirty="0" smtClean="0"/>
              <a:t>[22]</a:t>
            </a:r>
            <a:endParaRPr lang="en-US" dirty="0"/>
          </a:p>
        </p:txBody>
      </p:sp>
    </p:spTree>
    <p:extLst>
      <p:ext uri="{BB962C8B-B14F-4D97-AF65-F5344CB8AC3E}">
        <p14:creationId xmlns:p14="http://schemas.microsoft.com/office/powerpoint/2010/main" val="17625448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Full Growth Potential of U.S. Hydropower</a:t>
            </a:r>
            <a:endParaRPr lang="en-US" dirty="0"/>
          </a:p>
        </p:txBody>
      </p:sp>
      <p:sp>
        <p:nvSpPr>
          <p:cNvPr id="3" name="Content Placeholder 2"/>
          <p:cNvSpPr>
            <a:spLocks noGrp="1"/>
          </p:cNvSpPr>
          <p:nvPr>
            <p:ph idx="1"/>
          </p:nvPr>
        </p:nvSpPr>
        <p:spPr>
          <a:xfrm>
            <a:off x="838201" y="1658643"/>
            <a:ext cx="5332011" cy="4710347"/>
          </a:xfrm>
        </p:spPr>
        <p:txBody>
          <a:bodyPr>
            <a:noAutofit/>
          </a:bodyPr>
          <a:lstStyle/>
          <a:p>
            <a:r>
              <a:rPr lang="en-US" sz="2000" dirty="0" smtClean="0"/>
              <a:t>Depending </a:t>
            </a:r>
            <a:r>
              <a:rPr lang="en-US" sz="2000" dirty="0"/>
              <a:t>on policy </a:t>
            </a:r>
            <a:r>
              <a:rPr lang="en-US" sz="2000" dirty="0" smtClean="0"/>
              <a:t>changes, the </a:t>
            </a:r>
            <a:r>
              <a:rPr lang="en-US" sz="2000" dirty="0"/>
              <a:t>U.S. hydropower industry could install 60,000 MW of new capacity by </a:t>
            </a:r>
            <a:r>
              <a:rPr lang="en-US" sz="2000" dirty="0" smtClean="0"/>
              <a:t>2025, which is only </a:t>
            </a:r>
            <a:r>
              <a:rPr lang="en-US" sz="2000" dirty="0"/>
              <a:t>15% of the total untapped hydropower resource potential in the </a:t>
            </a:r>
            <a:r>
              <a:rPr lang="en-US" sz="2000" dirty="0" smtClean="0"/>
              <a:t>U.S</a:t>
            </a:r>
            <a:r>
              <a:rPr lang="en-US" sz="2000" dirty="0" smtClean="0"/>
              <a:t>. </a:t>
            </a:r>
            <a:endParaRPr lang="en-US" sz="2000" dirty="0" smtClean="0"/>
          </a:p>
          <a:p>
            <a:r>
              <a:rPr lang="en-US" sz="2000" dirty="0" smtClean="0"/>
              <a:t>The hydropower </a:t>
            </a:r>
            <a:r>
              <a:rPr lang="en-US" sz="2000" dirty="0"/>
              <a:t>industry will </a:t>
            </a:r>
            <a:r>
              <a:rPr lang="en-US" sz="2000" dirty="0" smtClean="0"/>
              <a:t>focus </a:t>
            </a:r>
            <a:r>
              <a:rPr lang="en-US" sz="2000" dirty="0"/>
              <a:t>on projects that maximize the benefits </a:t>
            </a:r>
            <a:r>
              <a:rPr lang="en-US" sz="2000" dirty="0" smtClean="0"/>
              <a:t>of existing infrastructure:</a:t>
            </a:r>
          </a:p>
          <a:p>
            <a:pPr lvl="1"/>
            <a:r>
              <a:rPr lang="en-US" sz="1700" dirty="0" smtClean="0"/>
              <a:t>Adding new, more efficient generating equipment to existing facilities</a:t>
            </a:r>
          </a:p>
          <a:p>
            <a:pPr lvl="1"/>
            <a:r>
              <a:rPr lang="en-US" sz="1700" dirty="0" smtClean="0"/>
              <a:t>Adding electricity generating capacity to dams that have none today</a:t>
            </a:r>
            <a:endParaRPr lang="en-US" sz="1700" dirty="0"/>
          </a:p>
          <a:p>
            <a:r>
              <a:rPr lang="en-US" sz="2000" dirty="0" smtClean="0"/>
              <a:t>Other </a:t>
            </a:r>
            <a:r>
              <a:rPr lang="en-US" sz="2000" dirty="0"/>
              <a:t>areas of growth include closed-loop pumped storage </a:t>
            </a:r>
            <a:r>
              <a:rPr lang="en-US" sz="2000" dirty="0" smtClean="0"/>
              <a:t>systems, </a:t>
            </a:r>
            <a:r>
              <a:rPr lang="en-US" sz="2000" dirty="0"/>
              <a:t>and </a:t>
            </a:r>
            <a:r>
              <a:rPr lang="en-US" sz="2000" dirty="0" smtClean="0"/>
              <a:t>potentially new </a:t>
            </a:r>
            <a:r>
              <a:rPr lang="en-US" sz="2000" dirty="0"/>
              <a:t>technologies </a:t>
            </a:r>
            <a:r>
              <a:rPr lang="en-US" sz="2000" dirty="0" smtClean="0"/>
              <a:t>such as </a:t>
            </a:r>
            <a:r>
              <a:rPr lang="en-US" sz="2000" dirty="0"/>
              <a:t>hydrokinetic, tidal and wave </a:t>
            </a:r>
            <a:r>
              <a:rPr lang="en-US" sz="2000" dirty="0" smtClean="0"/>
              <a:t>power</a:t>
            </a:r>
            <a:endParaRPr lang="en-US" sz="2000" dirty="0"/>
          </a:p>
        </p:txBody>
      </p:sp>
      <p:sp>
        <p:nvSpPr>
          <p:cNvPr id="5" name="TextBox 4"/>
          <p:cNvSpPr txBox="1"/>
          <p:nvPr/>
        </p:nvSpPr>
        <p:spPr>
          <a:xfrm>
            <a:off x="6286678" y="4639599"/>
            <a:ext cx="4594419" cy="369332"/>
          </a:xfrm>
          <a:prstGeom prst="rect">
            <a:avLst/>
          </a:prstGeom>
          <a:noFill/>
        </p:spPr>
        <p:txBody>
          <a:bodyPr wrap="square" rtlCol="0">
            <a:spAutoFit/>
          </a:bodyPr>
          <a:lstStyle/>
          <a:p>
            <a:r>
              <a:rPr lang="en-US" dirty="0" smtClean="0"/>
              <a:t>AR1000 tidal turbine by </a:t>
            </a:r>
            <a:r>
              <a:rPr lang="en-US" dirty="0"/>
              <a:t>Atlantis </a:t>
            </a:r>
            <a:r>
              <a:rPr lang="en-US" dirty="0" smtClean="0"/>
              <a:t>Resources </a:t>
            </a:r>
            <a:r>
              <a:rPr lang="en-US" dirty="0" smtClean="0"/>
              <a:t>[29]</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678" y="1658642"/>
            <a:ext cx="4471436" cy="2980957"/>
          </a:xfrm>
          <a:prstGeom prst="rect">
            <a:avLst/>
          </a:prstGeom>
        </p:spPr>
      </p:pic>
      <p:sp>
        <p:nvSpPr>
          <p:cNvPr id="7" name="TextBox 6"/>
          <p:cNvSpPr txBox="1"/>
          <p:nvPr/>
        </p:nvSpPr>
        <p:spPr>
          <a:xfrm>
            <a:off x="6286678" y="5999658"/>
            <a:ext cx="1314591" cy="369332"/>
          </a:xfrm>
          <a:prstGeom prst="rect">
            <a:avLst/>
          </a:prstGeom>
          <a:noFill/>
        </p:spPr>
        <p:txBody>
          <a:bodyPr wrap="none" rtlCol="0">
            <a:spAutoFit/>
          </a:bodyPr>
          <a:lstStyle/>
          <a:p>
            <a:r>
              <a:rPr lang="en-US" dirty="0" smtClean="0"/>
              <a:t>Source: </a:t>
            </a:r>
            <a:r>
              <a:rPr lang="en-US" dirty="0" smtClean="0"/>
              <a:t>[16]</a:t>
            </a:r>
            <a:endParaRPr lang="en-US" dirty="0"/>
          </a:p>
        </p:txBody>
      </p:sp>
    </p:spTree>
    <p:extLst>
      <p:ext uri="{BB962C8B-B14F-4D97-AF65-F5344CB8AC3E}">
        <p14:creationId xmlns:p14="http://schemas.microsoft.com/office/powerpoint/2010/main" val="4242966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Water Cycle</a:t>
            </a:r>
            <a:endParaRPr lang="en-US" dirty="0"/>
          </a:p>
        </p:txBody>
      </p:sp>
      <p:sp>
        <p:nvSpPr>
          <p:cNvPr id="3" name="Content Placeholder 2"/>
          <p:cNvSpPr>
            <a:spLocks noGrp="1"/>
          </p:cNvSpPr>
          <p:nvPr>
            <p:ph idx="1"/>
          </p:nvPr>
        </p:nvSpPr>
        <p:spPr>
          <a:xfrm>
            <a:off x="703028" y="1542552"/>
            <a:ext cx="10921779" cy="1988188"/>
          </a:xfrm>
        </p:spPr>
        <p:txBody>
          <a:bodyPr>
            <a:normAutofit/>
          </a:bodyPr>
          <a:lstStyle/>
          <a:p>
            <a:pPr marL="0" indent="0">
              <a:buNone/>
            </a:pPr>
            <a:r>
              <a:rPr lang="en-US" dirty="0" smtClean="0"/>
              <a:t>Hydropower </a:t>
            </a:r>
            <a:r>
              <a:rPr lang="en-US" dirty="0"/>
              <a:t>relies on the water cycle, which is driven by the sun, making it a renewable power </a:t>
            </a:r>
            <a:r>
              <a:rPr lang="en-US" dirty="0" smtClean="0"/>
              <a:t>source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0304" y="2684728"/>
            <a:ext cx="5611392" cy="3801718"/>
          </a:xfrm>
          <a:prstGeom prst="rect">
            <a:avLst/>
          </a:prstGeom>
        </p:spPr>
      </p:pic>
    </p:spTree>
    <p:extLst>
      <p:ext uri="{BB962C8B-B14F-4D97-AF65-F5344CB8AC3E}">
        <p14:creationId xmlns:p14="http://schemas.microsoft.com/office/powerpoint/2010/main" val="776257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Hydropower in the World</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8689" y="1825625"/>
            <a:ext cx="5467350" cy="3143250"/>
          </a:xfrm>
          <a:prstGeom prst="rect">
            <a:avLst/>
          </a:prstGeom>
        </p:spPr>
      </p:pic>
      <p:sp>
        <p:nvSpPr>
          <p:cNvPr id="5" name="Content Placeholder 4"/>
          <p:cNvSpPr>
            <a:spLocks noGrp="1"/>
          </p:cNvSpPr>
          <p:nvPr>
            <p:ph idx="1"/>
          </p:nvPr>
        </p:nvSpPr>
        <p:spPr>
          <a:xfrm>
            <a:off x="838200" y="1825625"/>
            <a:ext cx="4182384" cy="4351338"/>
          </a:xfrm>
        </p:spPr>
        <p:txBody>
          <a:bodyPr>
            <a:normAutofit fontScale="92500" lnSpcReduction="10000"/>
          </a:bodyPr>
          <a:lstStyle/>
          <a:p>
            <a:r>
              <a:rPr lang="en-US" dirty="0"/>
              <a:t>World-wide about 20% of all electricity is generated by hydropower</a:t>
            </a:r>
          </a:p>
          <a:p>
            <a:r>
              <a:rPr lang="en-US" dirty="0" smtClean="0"/>
              <a:t>U.S. second largest producer of hydropower behind Canada</a:t>
            </a:r>
          </a:p>
          <a:p>
            <a:r>
              <a:rPr lang="en-US" dirty="0" smtClean="0"/>
              <a:t>Norway produces more than 99% of is electricity on hydropower</a:t>
            </a:r>
          </a:p>
          <a:p>
            <a:r>
              <a:rPr lang="en-US" dirty="0" smtClean="0"/>
              <a:t>New Zealand uses hydropower for 75% of its electricity</a:t>
            </a:r>
          </a:p>
          <a:p>
            <a:endParaRPr lang="en-US" dirty="0"/>
          </a:p>
        </p:txBody>
      </p:sp>
      <p:sp>
        <p:nvSpPr>
          <p:cNvPr id="6" name="TextBox 5"/>
          <p:cNvSpPr txBox="1"/>
          <p:nvPr/>
        </p:nvSpPr>
        <p:spPr>
          <a:xfrm>
            <a:off x="5588689" y="5807631"/>
            <a:ext cx="1314591" cy="369332"/>
          </a:xfrm>
          <a:prstGeom prst="rect">
            <a:avLst/>
          </a:prstGeom>
          <a:noFill/>
        </p:spPr>
        <p:txBody>
          <a:bodyPr wrap="none" rtlCol="0">
            <a:spAutoFit/>
          </a:bodyPr>
          <a:lstStyle/>
          <a:p>
            <a:r>
              <a:rPr lang="en-US" dirty="0" smtClean="0"/>
              <a:t>Source: </a:t>
            </a:r>
            <a:r>
              <a:rPr lang="en-US" dirty="0" smtClean="0"/>
              <a:t>[21]</a:t>
            </a:r>
            <a:endParaRPr lang="en-US" dirty="0"/>
          </a:p>
        </p:txBody>
      </p:sp>
    </p:spTree>
    <p:extLst>
      <p:ext uri="{BB962C8B-B14F-4D97-AF65-F5344CB8AC3E}">
        <p14:creationId xmlns:p14="http://schemas.microsoft.com/office/powerpoint/2010/main" val="33814908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Hydropower in the World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5921" y="164620"/>
            <a:ext cx="8086475" cy="6469180"/>
          </a:xfrm>
          <a:prstGeom prst="rect">
            <a:avLst/>
          </a:prstGeom>
        </p:spPr>
      </p:pic>
      <p:sp>
        <p:nvSpPr>
          <p:cNvPr id="7" name="Rectangle 6"/>
          <p:cNvSpPr/>
          <p:nvPr/>
        </p:nvSpPr>
        <p:spPr>
          <a:xfrm>
            <a:off x="2066802" y="1222079"/>
            <a:ext cx="1360209" cy="9372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t>GRAND COULEE</a:t>
            </a:r>
          </a:p>
          <a:p>
            <a:r>
              <a:rPr lang="en-US" sz="1400" b="1" dirty="0"/>
              <a:t>DAM, U.S.A</a:t>
            </a:r>
          </a:p>
          <a:p>
            <a:r>
              <a:rPr lang="en-US" sz="1400" dirty="0">
                <a:solidFill>
                  <a:srgbClr val="FF0000"/>
                </a:solidFill>
              </a:rPr>
              <a:t>6,809 MW</a:t>
            </a:r>
          </a:p>
        </p:txBody>
      </p:sp>
      <p:sp>
        <p:nvSpPr>
          <p:cNvPr id="8" name="Rectangle 7"/>
          <p:cNvSpPr/>
          <p:nvPr/>
        </p:nvSpPr>
        <p:spPr>
          <a:xfrm>
            <a:off x="3554627" y="815781"/>
            <a:ext cx="1360209" cy="9372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t>ROBERT-BOURASSA DAM, CANADA</a:t>
            </a:r>
            <a:endParaRPr lang="en-US" sz="1400" b="1" dirty="0"/>
          </a:p>
          <a:p>
            <a:r>
              <a:rPr lang="en-US" sz="1400" dirty="0" smtClean="0">
                <a:solidFill>
                  <a:srgbClr val="FF0000"/>
                </a:solidFill>
              </a:rPr>
              <a:t>5,616 </a:t>
            </a:r>
            <a:r>
              <a:rPr lang="en-US" sz="1400" dirty="0">
                <a:solidFill>
                  <a:srgbClr val="FF0000"/>
                </a:solidFill>
              </a:rPr>
              <a:t>MW</a:t>
            </a:r>
          </a:p>
        </p:txBody>
      </p:sp>
      <p:sp>
        <p:nvSpPr>
          <p:cNvPr id="9" name="Rectangle 8"/>
          <p:cNvSpPr/>
          <p:nvPr/>
        </p:nvSpPr>
        <p:spPr>
          <a:xfrm>
            <a:off x="5009053" y="1049882"/>
            <a:ext cx="1360209" cy="9372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t>CHURCHILL FALLS DAM, CANADA</a:t>
            </a:r>
            <a:endParaRPr lang="en-US" sz="1400" b="1" dirty="0"/>
          </a:p>
          <a:p>
            <a:r>
              <a:rPr lang="en-US" sz="1400" dirty="0" smtClean="0">
                <a:solidFill>
                  <a:srgbClr val="FF0000"/>
                </a:solidFill>
              </a:rPr>
              <a:t>5,428 </a:t>
            </a:r>
            <a:r>
              <a:rPr lang="en-US" sz="1400" dirty="0">
                <a:solidFill>
                  <a:srgbClr val="FF0000"/>
                </a:solidFill>
              </a:rPr>
              <a:t>MW</a:t>
            </a:r>
          </a:p>
        </p:txBody>
      </p:sp>
      <p:sp>
        <p:nvSpPr>
          <p:cNvPr id="10" name="Rectangle 9"/>
          <p:cNvSpPr/>
          <p:nvPr/>
        </p:nvSpPr>
        <p:spPr>
          <a:xfrm>
            <a:off x="1972980" y="5154254"/>
            <a:ext cx="1360209" cy="9372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t>GURI DAM, VENEZUELA</a:t>
            </a:r>
            <a:endParaRPr lang="en-US" sz="1400" b="1" dirty="0"/>
          </a:p>
          <a:p>
            <a:r>
              <a:rPr lang="en-US" sz="1400" dirty="0" smtClean="0">
                <a:solidFill>
                  <a:srgbClr val="FF0000"/>
                </a:solidFill>
              </a:rPr>
              <a:t>10,200 </a:t>
            </a:r>
            <a:r>
              <a:rPr lang="en-US" sz="1400" dirty="0">
                <a:solidFill>
                  <a:srgbClr val="FF0000"/>
                </a:solidFill>
              </a:rPr>
              <a:t>MW</a:t>
            </a:r>
          </a:p>
        </p:txBody>
      </p:sp>
      <p:sp>
        <p:nvSpPr>
          <p:cNvPr id="11" name="Rectangle 10"/>
          <p:cNvSpPr/>
          <p:nvPr/>
        </p:nvSpPr>
        <p:spPr>
          <a:xfrm>
            <a:off x="3618369" y="5531422"/>
            <a:ext cx="1360209" cy="9372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t>ITAIPU DAM, BRAZIL &amp; PARAGUAY</a:t>
            </a:r>
            <a:endParaRPr lang="en-US" sz="1400" b="1" dirty="0"/>
          </a:p>
          <a:p>
            <a:r>
              <a:rPr lang="en-US" sz="1400" dirty="0" smtClean="0">
                <a:solidFill>
                  <a:srgbClr val="FF0000"/>
                </a:solidFill>
              </a:rPr>
              <a:t>14,000 </a:t>
            </a:r>
            <a:r>
              <a:rPr lang="en-US" sz="1400" dirty="0">
                <a:solidFill>
                  <a:srgbClr val="FF0000"/>
                </a:solidFill>
              </a:rPr>
              <a:t>MW</a:t>
            </a:r>
          </a:p>
        </p:txBody>
      </p:sp>
      <p:sp>
        <p:nvSpPr>
          <p:cNvPr id="12" name="Rectangle 11"/>
          <p:cNvSpPr/>
          <p:nvPr/>
        </p:nvSpPr>
        <p:spPr>
          <a:xfrm>
            <a:off x="5172584" y="5164532"/>
            <a:ext cx="989678" cy="9372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t>TUCURUI, BRAZIL </a:t>
            </a:r>
          </a:p>
          <a:p>
            <a:r>
              <a:rPr lang="en-US" sz="1400" dirty="0" smtClean="0">
                <a:solidFill>
                  <a:srgbClr val="FF0000"/>
                </a:solidFill>
              </a:rPr>
              <a:t>8,370 </a:t>
            </a:r>
            <a:r>
              <a:rPr lang="en-US" sz="1400" dirty="0">
                <a:solidFill>
                  <a:srgbClr val="FF0000"/>
                </a:solidFill>
              </a:rPr>
              <a:t>MW</a:t>
            </a:r>
          </a:p>
        </p:txBody>
      </p:sp>
      <p:sp>
        <p:nvSpPr>
          <p:cNvPr id="13" name="Rectangle 12"/>
          <p:cNvSpPr/>
          <p:nvPr/>
        </p:nvSpPr>
        <p:spPr>
          <a:xfrm>
            <a:off x="6587119" y="5148629"/>
            <a:ext cx="1181305" cy="9372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t>LONGTAN DAM, CHINA</a:t>
            </a:r>
            <a:endParaRPr lang="en-US" sz="1400" b="1" dirty="0"/>
          </a:p>
          <a:p>
            <a:r>
              <a:rPr lang="en-US" sz="1400" dirty="0" smtClean="0">
                <a:solidFill>
                  <a:srgbClr val="FF0000"/>
                </a:solidFill>
              </a:rPr>
              <a:t>6,426 </a:t>
            </a:r>
            <a:r>
              <a:rPr lang="en-US" sz="1400" dirty="0">
                <a:solidFill>
                  <a:srgbClr val="FF0000"/>
                </a:solidFill>
              </a:rPr>
              <a:t>MW</a:t>
            </a:r>
          </a:p>
        </p:txBody>
      </p:sp>
      <p:sp>
        <p:nvSpPr>
          <p:cNvPr id="14" name="Rectangle 13"/>
          <p:cNvSpPr/>
          <p:nvPr/>
        </p:nvSpPr>
        <p:spPr>
          <a:xfrm>
            <a:off x="8070305" y="5376179"/>
            <a:ext cx="1360209" cy="9372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t>THREE GORGES DAM, CHINA</a:t>
            </a:r>
            <a:endParaRPr lang="en-US" sz="1400" b="1" dirty="0"/>
          </a:p>
          <a:p>
            <a:r>
              <a:rPr lang="en-US" sz="1400" dirty="0" smtClean="0">
                <a:solidFill>
                  <a:srgbClr val="FF0000"/>
                </a:solidFill>
              </a:rPr>
              <a:t>22,500 </a:t>
            </a:r>
            <a:r>
              <a:rPr lang="en-US" sz="1400" dirty="0">
                <a:solidFill>
                  <a:srgbClr val="FF0000"/>
                </a:solidFill>
              </a:rPr>
              <a:t>MW</a:t>
            </a:r>
          </a:p>
        </p:txBody>
      </p:sp>
      <p:sp>
        <p:nvSpPr>
          <p:cNvPr id="15" name="Rectangle 14"/>
          <p:cNvSpPr/>
          <p:nvPr/>
        </p:nvSpPr>
        <p:spPr>
          <a:xfrm>
            <a:off x="6496878" y="815781"/>
            <a:ext cx="1360209" cy="9372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t>SAYANO-SHUSHENSKAYA DAM, RUSSIA</a:t>
            </a:r>
            <a:endParaRPr lang="en-US" sz="1400" b="1" dirty="0"/>
          </a:p>
          <a:p>
            <a:r>
              <a:rPr lang="en-US" sz="1400" dirty="0" smtClean="0">
                <a:solidFill>
                  <a:srgbClr val="FF0000"/>
                </a:solidFill>
              </a:rPr>
              <a:t>6,721 </a:t>
            </a:r>
            <a:r>
              <a:rPr lang="en-US" sz="1400" dirty="0">
                <a:solidFill>
                  <a:srgbClr val="FF0000"/>
                </a:solidFill>
              </a:rPr>
              <a:t>MW</a:t>
            </a:r>
          </a:p>
        </p:txBody>
      </p:sp>
      <p:sp>
        <p:nvSpPr>
          <p:cNvPr id="16" name="Rectangle 15"/>
          <p:cNvSpPr/>
          <p:nvPr/>
        </p:nvSpPr>
        <p:spPr>
          <a:xfrm>
            <a:off x="7951304" y="815781"/>
            <a:ext cx="1360209" cy="9372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t>KRASNOYARSK DAM, RUSSIA</a:t>
            </a:r>
            <a:endParaRPr lang="en-US" sz="1400" b="1" dirty="0"/>
          </a:p>
          <a:p>
            <a:r>
              <a:rPr lang="en-US" sz="1400" dirty="0" smtClean="0">
                <a:solidFill>
                  <a:srgbClr val="FF0000"/>
                </a:solidFill>
              </a:rPr>
              <a:t>6,000 </a:t>
            </a:r>
            <a:r>
              <a:rPr lang="en-US" sz="1400" dirty="0">
                <a:solidFill>
                  <a:srgbClr val="FF0000"/>
                </a:solidFill>
              </a:rPr>
              <a:t>MW</a:t>
            </a:r>
          </a:p>
        </p:txBody>
      </p:sp>
      <p:sp>
        <p:nvSpPr>
          <p:cNvPr id="17" name="Rectangle 16"/>
          <p:cNvSpPr/>
          <p:nvPr/>
        </p:nvSpPr>
        <p:spPr>
          <a:xfrm>
            <a:off x="1591065" y="91876"/>
            <a:ext cx="8141331" cy="49857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smtClean="0">
                <a:ln w="0"/>
                <a:solidFill>
                  <a:schemeClr val="tx1"/>
                </a:solidFill>
              </a:rPr>
              <a:t>The 10 Largest Hydropower Stations</a:t>
            </a:r>
            <a:endParaRPr lang="en-US" b="1" dirty="0">
              <a:ln w="0"/>
              <a:solidFill>
                <a:schemeClr val="tx1"/>
              </a:solidFill>
            </a:endParaRPr>
          </a:p>
        </p:txBody>
      </p:sp>
    </p:spTree>
    <p:extLst>
      <p:ext uri="{BB962C8B-B14F-4D97-AF65-F5344CB8AC3E}">
        <p14:creationId xmlns:p14="http://schemas.microsoft.com/office/powerpoint/2010/main" val="38065799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Hydropower in the World</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38160" y="1881282"/>
            <a:ext cx="5757183" cy="3406333"/>
          </a:xfrm>
        </p:spPr>
      </p:pic>
      <p:sp>
        <p:nvSpPr>
          <p:cNvPr id="6" name="Content Placeholder 4"/>
          <p:cNvSpPr txBox="1">
            <a:spLocks/>
          </p:cNvSpPr>
          <p:nvPr/>
        </p:nvSpPr>
        <p:spPr>
          <a:xfrm>
            <a:off x="838200" y="1825625"/>
            <a:ext cx="4182384"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Three Gorges Dam </a:t>
            </a:r>
            <a:r>
              <a:rPr lang="en-US" dirty="0" smtClean="0"/>
              <a:t>in China is the largest hydroelectric power plant (2014)</a:t>
            </a:r>
          </a:p>
          <a:p>
            <a:pPr lvl="1"/>
            <a:r>
              <a:rPr lang="en-US" dirty="0" smtClean="0"/>
              <a:t>22,500 MW</a:t>
            </a:r>
          </a:p>
          <a:p>
            <a:pPr lvl="1"/>
            <a:r>
              <a:rPr lang="en-US" dirty="0" smtClean="0"/>
              <a:t>13 years of construction</a:t>
            </a:r>
          </a:p>
          <a:p>
            <a:pPr lvl="1"/>
            <a:r>
              <a:rPr lang="en-US" dirty="0" smtClean="0"/>
              <a:t>607 </a:t>
            </a:r>
            <a:r>
              <a:rPr lang="en-US" dirty="0" smtClean="0"/>
              <a:t>feet high</a:t>
            </a:r>
          </a:p>
          <a:p>
            <a:pPr lvl="1"/>
            <a:r>
              <a:rPr lang="en-US" dirty="0" smtClean="0"/>
              <a:t>1.5 miles wide</a:t>
            </a:r>
          </a:p>
          <a:p>
            <a:pPr lvl="1"/>
            <a:r>
              <a:rPr lang="en-US" dirty="0" smtClean="0"/>
              <a:t>400 mile long reservoir</a:t>
            </a:r>
          </a:p>
          <a:p>
            <a:pPr lvl="1"/>
            <a:r>
              <a:rPr lang="en-US" dirty="0" smtClean="0"/>
              <a:t>26 hydropower turbines</a:t>
            </a:r>
          </a:p>
          <a:p>
            <a:pPr lvl="1"/>
            <a:r>
              <a:rPr lang="en-US" dirty="0" smtClean="0"/>
              <a:t>Cost $20-25 billion</a:t>
            </a:r>
          </a:p>
          <a:p>
            <a:pPr marL="457200" lvl="1" indent="0">
              <a:buNone/>
            </a:pPr>
            <a:r>
              <a:rPr lang="en-US" dirty="0" smtClean="0"/>
              <a:t>[30]</a:t>
            </a:r>
            <a:endParaRPr lang="en-US" dirty="0" smtClean="0"/>
          </a:p>
          <a:p>
            <a:endParaRPr lang="en-US" dirty="0"/>
          </a:p>
        </p:txBody>
      </p:sp>
      <p:sp>
        <p:nvSpPr>
          <p:cNvPr id="7" name="TextBox 6"/>
          <p:cNvSpPr txBox="1"/>
          <p:nvPr/>
        </p:nvSpPr>
        <p:spPr>
          <a:xfrm>
            <a:off x="6690939" y="5295566"/>
            <a:ext cx="2651623" cy="369332"/>
          </a:xfrm>
          <a:prstGeom prst="rect">
            <a:avLst/>
          </a:prstGeom>
          <a:noFill/>
        </p:spPr>
        <p:txBody>
          <a:bodyPr wrap="none" rtlCol="0">
            <a:spAutoFit/>
          </a:bodyPr>
          <a:lstStyle/>
          <a:p>
            <a:r>
              <a:rPr lang="en-US" dirty="0" smtClean="0"/>
              <a:t>Three Gorges Dam (China)</a:t>
            </a:r>
            <a:endParaRPr lang="en-US" dirty="0"/>
          </a:p>
        </p:txBody>
      </p:sp>
    </p:spTree>
    <p:extLst>
      <p:ext uri="{BB962C8B-B14F-4D97-AF65-F5344CB8AC3E}">
        <p14:creationId xmlns:p14="http://schemas.microsoft.com/office/powerpoint/2010/main" val="20686481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a:xfrm>
            <a:off x="838200" y="1690688"/>
            <a:ext cx="10515600" cy="4351338"/>
          </a:xfrm>
        </p:spPr>
        <p:txBody>
          <a:bodyPr>
            <a:normAutofit fontScale="47500" lnSpcReduction="20000"/>
          </a:bodyPr>
          <a:lstStyle/>
          <a:p>
            <a:r>
              <a:rPr lang="en-US" sz="2900" dirty="0"/>
              <a:t>[</a:t>
            </a:r>
            <a:r>
              <a:rPr lang="en-US" sz="2900" dirty="0" smtClean="0"/>
              <a:t>1] </a:t>
            </a:r>
            <a:r>
              <a:rPr lang="en-US" sz="2900" dirty="0" smtClean="0">
                <a:hlinkClick r:id="rId2"/>
              </a:rPr>
              <a:t>http</a:t>
            </a:r>
            <a:r>
              <a:rPr lang="en-US" sz="2900" dirty="0">
                <a:hlinkClick r:id="rId2"/>
              </a:rPr>
              <a:t>://</a:t>
            </a:r>
            <a:r>
              <a:rPr lang="en-US" sz="2900" dirty="0">
                <a:hlinkClick r:id="rId2"/>
              </a:rPr>
              <a:t>www.eia.gov/tools/faqs/faq.cfm?id=427&amp;t=3</a:t>
            </a:r>
          </a:p>
          <a:p>
            <a:r>
              <a:rPr lang="en-US" sz="2900" dirty="0" smtClean="0"/>
              <a:t>[2</a:t>
            </a:r>
            <a:r>
              <a:rPr lang="en-US" sz="2900" dirty="0"/>
              <a:t>] </a:t>
            </a:r>
            <a:r>
              <a:rPr lang="en-US" sz="2900" dirty="0" smtClean="0">
                <a:hlinkClick r:id="rId2"/>
              </a:rPr>
              <a:t>http</a:t>
            </a:r>
            <a:r>
              <a:rPr lang="en-US" sz="2900" dirty="0">
                <a:hlinkClick r:id="rId2"/>
              </a:rPr>
              <a:t>://</a:t>
            </a:r>
            <a:r>
              <a:rPr lang="en-US" sz="2900" dirty="0">
                <a:hlinkClick r:id="rId2"/>
              </a:rPr>
              <a:t>www.eia.gov/todayinenergy/detail.cfm?id=16891</a:t>
            </a:r>
          </a:p>
          <a:p>
            <a:r>
              <a:rPr lang="en-US" sz="2900" dirty="0" smtClean="0"/>
              <a:t>[</a:t>
            </a:r>
            <a:r>
              <a:rPr lang="en-US" sz="2900" dirty="0"/>
              <a:t>3</a:t>
            </a:r>
            <a:r>
              <a:rPr lang="en-US" sz="2900" dirty="0" smtClean="0"/>
              <a:t>] </a:t>
            </a:r>
            <a:r>
              <a:rPr lang="en-US" sz="2900" dirty="0" smtClean="0">
                <a:hlinkClick r:id="rId2"/>
              </a:rPr>
              <a:t>http</a:t>
            </a:r>
            <a:r>
              <a:rPr lang="en-US" sz="2900" dirty="0">
                <a:hlinkClick r:id="rId2"/>
              </a:rPr>
              <a:t>://</a:t>
            </a:r>
            <a:r>
              <a:rPr lang="en-US" sz="2900" dirty="0">
                <a:hlinkClick r:id="rId2"/>
              </a:rPr>
              <a:t>www.usbr.gov/pn/grandcoulee/pubs/factsheet.pdf</a:t>
            </a:r>
          </a:p>
          <a:p>
            <a:r>
              <a:rPr lang="en-US" sz="2900" dirty="0" smtClean="0"/>
              <a:t>[</a:t>
            </a:r>
            <a:r>
              <a:rPr lang="en-US" sz="2900" dirty="0"/>
              <a:t>4</a:t>
            </a:r>
            <a:r>
              <a:rPr lang="en-US" sz="2900" dirty="0" smtClean="0"/>
              <a:t>] </a:t>
            </a:r>
            <a:r>
              <a:rPr lang="en-US" sz="2900" dirty="0" smtClean="0">
                <a:hlinkClick r:id="rId3"/>
              </a:rPr>
              <a:t>http</a:t>
            </a:r>
            <a:r>
              <a:rPr lang="en-US" sz="2900" dirty="0">
                <a:hlinkClick r:id="rId3"/>
              </a:rPr>
              <a:t>://fineartamerica.com/featured/grand-coulee-dam-lawrence-scott.html</a:t>
            </a:r>
            <a:r>
              <a:rPr lang="en-US" sz="2900" dirty="0"/>
              <a:t> </a:t>
            </a:r>
            <a:endParaRPr lang="en-US" sz="2900" dirty="0"/>
          </a:p>
          <a:p>
            <a:r>
              <a:rPr lang="en-US" sz="2900" dirty="0"/>
              <a:t>[5] </a:t>
            </a:r>
            <a:r>
              <a:rPr lang="en-US" sz="2900" dirty="0">
                <a:hlinkClick r:id="rId4"/>
              </a:rPr>
              <a:t>https</a:t>
            </a:r>
            <a:r>
              <a:rPr lang="en-US" sz="2900" dirty="0">
                <a:hlinkClick r:id="rId4"/>
              </a:rPr>
              <a:t>://</a:t>
            </a:r>
            <a:r>
              <a:rPr lang="en-US" sz="2900" dirty="0">
                <a:hlinkClick r:id="rId4"/>
              </a:rPr>
              <a:t>www.ferc.gov/legal/staff-reports/2014/nov-infrastructure.pdf</a:t>
            </a:r>
            <a:endParaRPr lang="en-US" sz="2900" dirty="0"/>
          </a:p>
          <a:p>
            <a:r>
              <a:rPr lang="en-US" sz="2900" dirty="0"/>
              <a:t>[</a:t>
            </a:r>
            <a:r>
              <a:rPr lang="en-US" sz="2900" dirty="0" smtClean="0"/>
              <a:t>6] </a:t>
            </a:r>
            <a:r>
              <a:rPr lang="en-US" sz="2900" dirty="0" smtClean="0">
                <a:hlinkClick r:id="rId5"/>
              </a:rPr>
              <a:t>http</a:t>
            </a:r>
            <a:r>
              <a:rPr lang="en-US" sz="2900" dirty="0">
                <a:hlinkClick r:id="rId5"/>
              </a:rPr>
              <a:t>://www.hydro.org/tech-and-policy/faq/#</a:t>
            </a:r>
            <a:r>
              <a:rPr lang="en-US" sz="2900" dirty="0">
                <a:hlinkClick r:id="rId5"/>
              </a:rPr>
              <a:t>494</a:t>
            </a:r>
            <a:endParaRPr lang="en-US" sz="2900" dirty="0"/>
          </a:p>
          <a:p>
            <a:r>
              <a:rPr lang="en-US" sz="2900" dirty="0"/>
              <a:t>[7] </a:t>
            </a:r>
            <a:r>
              <a:rPr lang="en-US" sz="2900" dirty="0" err="1"/>
              <a:t>Hydroenergy</a:t>
            </a:r>
            <a:r>
              <a:rPr lang="en-US" sz="2900" dirty="0"/>
              <a:t> and its energy potential – P.K. </a:t>
            </a:r>
            <a:r>
              <a:rPr lang="en-US" sz="2900" dirty="0" err="1"/>
              <a:t>Chadda</a:t>
            </a:r>
            <a:r>
              <a:rPr lang="en-US" sz="2900" dirty="0"/>
              <a:t> (2009)</a:t>
            </a:r>
          </a:p>
          <a:p>
            <a:r>
              <a:rPr lang="en-US" sz="2900" dirty="0"/>
              <a:t>[8] </a:t>
            </a:r>
            <a:r>
              <a:rPr lang="en-US" sz="2900" dirty="0">
                <a:hlinkClick r:id="rId6"/>
              </a:rPr>
              <a:t>https://targetstudy.com/knowledge/invention/96/water-turbine.html</a:t>
            </a:r>
            <a:endParaRPr lang="en-US" sz="2900" dirty="0"/>
          </a:p>
          <a:p>
            <a:r>
              <a:rPr lang="en-US" sz="2900" dirty="0"/>
              <a:t>[9] </a:t>
            </a:r>
            <a:r>
              <a:rPr lang="en-US" sz="2900" dirty="0">
                <a:hlinkClick r:id="rId7"/>
              </a:rPr>
              <a:t>https://en.wikipedia.org/wiki/Watermill#/</a:t>
            </a:r>
            <a:r>
              <a:rPr lang="en-US" sz="2900" dirty="0">
                <a:hlinkClick r:id="rId7"/>
              </a:rPr>
              <a:t>media/File:Braine-le-Ch%C3%A2teau_JPG02.jpg</a:t>
            </a:r>
            <a:r>
              <a:rPr lang="en-US" sz="2900" dirty="0"/>
              <a:t> </a:t>
            </a:r>
          </a:p>
          <a:p>
            <a:r>
              <a:rPr lang="en-US" sz="2900" dirty="0"/>
              <a:t>[</a:t>
            </a:r>
            <a:r>
              <a:rPr lang="en-US" sz="2900" dirty="0" smtClean="0"/>
              <a:t>10] </a:t>
            </a:r>
            <a:r>
              <a:rPr lang="en-US" sz="2900" dirty="0" smtClean="0">
                <a:hlinkClick r:id="rId8"/>
              </a:rPr>
              <a:t>http</a:t>
            </a:r>
            <a:r>
              <a:rPr lang="en-US" sz="2900" dirty="0">
                <a:hlinkClick r:id="rId8"/>
              </a:rPr>
              <a:t>://</a:t>
            </a:r>
            <a:r>
              <a:rPr lang="en-US" sz="2900" dirty="0">
                <a:hlinkClick r:id="rId8"/>
              </a:rPr>
              <a:t>energy.gov/eere/water/history-hydropower</a:t>
            </a:r>
            <a:endParaRPr lang="en-US" sz="2900" dirty="0"/>
          </a:p>
          <a:p>
            <a:r>
              <a:rPr lang="en-US" sz="2900" dirty="0"/>
              <a:t>[11] “Dam </a:t>
            </a:r>
            <a:r>
              <a:rPr lang="en-US" sz="2900" dirty="0"/>
              <a:t>across river, Appleton, Wis.,” 1880-1889. Prints and Photographs Division, Library of Congress. Reproduction Number LC-D4-4783 DLC</a:t>
            </a:r>
            <a:r>
              <a:rPr lang="en-US" sz="2900" dirty="0"/>
              <a:t>.</a:t>
            </a:r>
          </a:p>
          <a:p>
            <a:r>
              <a:rPr lang="en-US" sz="2900" dirty="0"/>
              <a:t>[12] </a:t>
            </a:r>
            <a:r>
              <a:rPr lang="en-US" sz="2900" dirty="0">
                <a:hlinkClick r:id="rId9"/>
              </a:rPr>
              <a:t>http://www.hydro.org/tech-and-policy/history-of-hydro/</a:t>
            </a:r>
            <a:r>
              <a:rPr lang="en-US" sz="2900" dirty="0"/>
              <a:t> </a:t>
            </a:r>
            <a:endParaRPr lang="en-US" sz="2900" dirty="0"/>
          </a:p>
          <a:p>
            <a:r>
              <a:rPr lang="en-US" sz="2900" dirty="0"/>
              <a:t>[13] </a:t>
            </a:r>
            <a:r>
              <a:rPr lang="en-US" sz="2900" dirty="0">
                <a:hlinkClick r:id="rId10"/>
              </a:rPr>
              <a:t>http://www.endofcrudeoil.com/2011/11/importance-of-hydropower-for-us.html</a:t>
            </a:r>
            <a:r>
              <a:rPr lang="en-US" sz="2900" dirty="0"/>
              <a:t>   </a:t>
            </a:r>
          </a:p>
          <a:p>
            <a:r>
              <a:rPr lang="en-US" sz="2900" dirty="0"/>
              <a:t>[14] </a:t>
            </a:r>
            <a:r>
              <a:rPr lang="en-US" sz="2900" dirty="0">
                <a:hlinkClick r:id="rId11"/>
              </a:rPr>
              <a:t>http://www.tva.gov/power/hydro.htm</a:t>
            </a:r>
            <a:r>
              <a:rPr lang="en-US" sz="2900" dirty="0"/>
              <a:t> </a:t>
            </a:r>
            <a:endParaRPr lang="en-US" sz="2900" dirty="0"/>
          </a:p>
          <a:p>
            <a:r>
              <a:rPr lang="en-US" sz="2900" dirty="0"/>
              <a:t>[15] </a:t>
            </a:r>
            <a:r>
              <a:rPr lang="en-US" sz="2900" dirty="0">
                <a:hlinkClick r:id="rId12"/>
              </a:rPr>
              <a:t>http://need-media.smugmug.com/Graphics/Graphics/17024036_Bdmf8C/1289371553_7cxVffp#!i=1289371553&amp;k=7cxVffp</a:t>
            </a:r>
            <a:r>
              <a:rPr lang="en-US" sz="2900" dirty="0"/>
              <a:t> </a:t>
            </a:r>
            <a:endParaRPr lang="en-US" sz="2900" dirty="0"/>
          </a:p>
          <a:p>
            <a:endParaRPr lang="en-US" dirty="0"/>
          </a:p>
        </p:txBody>
      </p:sp>
    </p:spTree>
    <p:extLst>
      <p:ext uri="{BB962C8B-B14F-4D97-AF65-F5344CB8AC3E}">
        <p14:creationId xmlns:p14="http://schemas.microsoft.com/office/powerpoint/2010/main" val="25224623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838200" y="1690688"/>
            <a:ext cx="10515600" cy="4351338"/>
          </a:xfrm>
        </p:spPr>
        <p:txBody>
          <a:bodyPr>
            <a:normAutofit fontScale="47500" lnSpcReduction="20000"/>
          </a:bodyPr>
          <a:lstStyle/>
          <a:p>
            <a:r>
              <a:rPr lang="en-US" sz="2900" dirty="0"/>
              <a:t>[16] </a:t>
            </a:r>
            <a:r>
              <a:rPr lang="en-US" sz="2900" dirty="0">
                <a:hlinkClick r:id="rId2"/>
              </a:rPr>
              <a:t>http://www.hydro.org/tech-and-policy/faq/</a:t>
            </a:r>
            <a:r>
              <a:rPr lang="en-US" sz="2900" dirty="0"/>
              <a:t> </a:t>
            </a:r>
          </a:p>
          <a:p>
            <a:r>
              <a:rPr lang="en-US" sz="2900" dirty="0"/>
              <a:t>[17] </a:t>
            </a:r>
            <a:r>
              <a:rPr lang="en-US" sz="2900" dirty="0">
                <a:hlinkClick r:id="rId3"/>
              </a:rPr>
              <a:t>http://en.wikipedia.org/wiki/Francis_turbine</a:t>
            </a:r>
            <a:r>
              <a:rPr lang="en-US" sz="2900" dirty="0"/>
              <a:t> </a:t>
            </a:r>
          </a:p>
          <a:p>
            <a:r>
              <a:rPr lang="en-US" sz="2900" dirty="0"/>
              <a:t>[18] </a:t>
            </a:r>
            <a:r>
              <a:rPr lang="en-US" sz="2900" dirty="0">
                <a:hlinkClick r:id="rId4"/>
              </a:rPr>
              <a:t>http://www.andritz.com/group/gr-news/gr-gallery.htm</a:t>
            </a:r>
            <a:r>
              <a:rPr lang="en-US" sz="2900" dirty="0"/>
              <a:t> </a:t>
            </a:r>
          </a:p>
          <a:p>
            <a:r>
              <a:rPr lang="en-US" sz="2900" dirty="0"/>
              <a:t>[19] </a:t>
            </a:r>
            <a:r>
              <a:rPr lang="en-US" sz="2900" dirty="0">
                <a:hlinkClick r:id="rId5"/>
              </a:rPr>
              <a:t>http://www.targetmap.com/viewer.aspx?reportId=9437</a:t>
            </a:r>
            <a:endParaRPr lang="en-US" sz="2900" dirty="0"/>
          </a:p>
          <a:p>
            <a:r>
              <a:rPr lang="en-US" sz="2900" dirty="0"/>
              <a:t>[20] </a:t>
            </a:r>
            <a:r>
              <a:rPr lang="en-US" sz="2900" dirty="0">
                <a:hlinkClick r:id="rId6"/>
              </a:rPr>
              <a:t>http://www.eia.gov/todayinenergy/detail.cfm?id=5070</a:t>
            </a:r>
            <a:r>
              <a:rPr lang="en-US" sz="2900" dirty="0"/>
              <a:t> </a:t>
            </a:r>
          </a:p>
          <a:p>
            <a:r>
              <a:rPr lang="en-US" sz="2900" dirty="0"/>
              <a:t>[21] </a:t>
            </a:r>
            <a:r>
              <a:rPr lang="en-US" sz="2900" dirty="0">
                <a:hlinkClick r:id="rId7"/>
              </a:rPr>
              <a:t>http://www.wvic.com/Content/Facts_About_Hydropower.cfm</a:t>
            </a:r>
            <a:r>
              <a:rPr lang="en-US" sz="2900" dirty="0"/>
              <a:t> </a:t>
            </a:r>
          </a:p>
          <a:p>
            <a:r>
              <a:rPr lang="en-US" sz="2900" dirty="0"/>
              <a:t>[22] </a:t>
            </a:r>
            <a:r>
              <a:rPr lang="en-US" sz="2900" dirty="0">
                <a:hlinkClick r:id="rId8"/>
              </a:rPr>
              <a:t>http://comptroller.texas.gov/specialrpt/energy/pdf/19-Hydropower.pdf</a:t>
            </a:r>
            <a:r>
              <a:rPr lang="en-US" sz="2900" dirty="0"/>
              <a:t> </a:t>
            </a:r>
          </a:p>
          <a:p>
            <a:r>
              <a:rPr lang="en-US" sz="2900" dirty="0"/>
              <a:t>[23] </a:t>
            </a:r>
            <a:r>
              <a:rPr lang="en-US" sz="2900" dirty="0">
                <a:hlinkClick r:id="rId9"/>
              </a:rPr>
              <a:t>http://money.cnn.com/2014/01/08/news/economy/hydro-jobs/</a:t>
            </a:r>
            <a:r>
              <a:rPr lang="en-US" sz="2900" dirty="0"/>
              <a:t>  </a:t>
            </a:r>
          </a:p>
          <a:p>
            <a:r>
              <a:rPr lang="en-US" sz="2900" dirty="0"/>
              <a:t>[24] </a:t>
            </a:r>
            <a:r>
              <a:rPr lang="en-US" sz="2900" dirty="0">
                <a:hlinkClick r:id="rId10"/>
              </a:rPr>
              <a:t>http://www.eoearth.org/view/article/152743/</a:t>
            </a:r>
            <a:r>
              <a:rPr lang="en-US" sz="2900" dirty="0"/>
              <a:t> </a:t>
            </a:r>
          </a:p>
          <a:p>
            <a:r>
              <a:rPr lang="en-US" sz="2900" dirty="0"/>
              <a:t>[25] </a:t>
            </a:r>
            <a:r>
              <a:rPr lang="en-US" sz="2900" dirty="0">
                <a:hlinkClick r:id="rId11"/>
              </a:rPr>
              <a:t>http://www.texastribune.org/2011/06/19/dwindling-lakes-growing-water-demand-central-texas/</a:t>
            </a:r>
            <a:r>
              <a:rPr lang="en-US" sz="2900" dirty="0"/>
              <a:t> </a:t>
            </a:r>
          </a:p>
          <a:p>
            <a:r>
              <a:rPr lang="en-US" sz="2900" dirty="0"/>
              <a:t>[26] </a:t>
            </a:r>
            <a:r>
              <a:rPr lang="en-US" sz="2900" dirty="0">
                <a:hlinkClick r:id="rId12"/>
              </a:rPr>
              <a:t>http://www.helicopterpirates.com/Pictures/20030809Castroville/MansfieldDam.jpg</a:t>
            </a:r>
            <a:r>
              <a:rPr lang="en-US" sz="2900" dirty="0"/>
              <a:t> </a:t>
            </a:r>
          </a:p>
          <a:p>
            <a:r>
              <a:rPr lang="en-US" sz="2900" dirty="0"/>
              <a:t>[27] </a:t>
            </a:r>
            <a:r>
              <a:rPr lang="en-US" sz="2900" dirty="0">
                <a:hlinkClick r:id="rId13"/>
              </a:rPr>
              <a:t>http://www.seco.cpa.state.tx.us/publications/renewenergy/energyfromwater.php</a:t>
            </a:r>
            <a:r>
              <a:rPr lang="en-US" sz="2900" dirty="0"/>
              <a:t> </a:t>
            </a:r>
          </a:p>
          <a:p>
            <a:r>
              <a:rPr lang="en-US" sz="2900" dirty="0"/>
              <a:t>[28] </a:t>
            </a:r>
            <a:r>
              <a:rPr lang="en-US" sz="2900" dirty="0">
                <a:hlinkClick r:id="rId14"/>
              </a:rPr>
              <a:t>http://jefflynchdev.wordpress.com/2010/04/06/texas-landscape-safari-preparation-ball-heads/</a:t>
            </a:r>
            <a:endParaRPr lang="en-US" sz="2900" dirty="0" smtClean="0"/>
          </a:p>
          <a:p>
            <a:r>
              <a:rPr lang="en-US" sz="2900" dirty="0" smtClean="0"/>
              <a:t>[29] </a:t>
            </a:r>
            <a:r>
              <a:rPr lang="en-US" sz="2900" dirty="0">
                <a:hlinkClick r:id="rId15"/>
              </a:rPr>
              <a:t>http://</a:t>
            </a:r>
            <a:r>
              <a:rPr lang="en-US" sz="2900" dirty="0" smtClean="0">
                <a:hlinkClick r:id="rId15"/>
              </a:rPr>
              <a:t>www.scottish-enterprise.com/knowledge-hub/articles/case-study/attract-investment/meygen?intcmp=hp04-2015wk20</a:t>
            </a:r>
            <a:endParaRPr lang="en-US" sz="2900" dirty="0" smtClean="0"/>
          </a:p>
          <a:p>
            <a:r>
              <a:rPr lang="en-US" sz="2900" dirty="0" smtClean="0"/>
              <a:t>[30</a:t>
            </a:r>
            <a:r>
              <a:rPr lang="en-US" sz="2900" dirty="0"/>
              <a:t>] </a:t>
            </a:r>
            <a:r>
              <a:rPr lang="en-US" sz="2900" dirty="0">
                <a:hlinkClick r:id="rId16"/>
              </a:rPr>
              <a:t>http://</a:t>
            </a:r>
            <a:r>
              <a:rPr lang="en-US" sz="2900" dirty="0" smtClean="0">
                <a:hlinkClick r:id="rId16"/>
              </a:rPr>
              <a:t>www.britannica.com/topic/Three-Gorges-Dam</a:t>
            </a:r>
            <a:r>
              <a:rPr lang="en-US" sz="2900" dirty="0" smtClean="0"/>
              <a:t> </a:t>
            </a:r>
          </a:p>
          <a:p>
            <a:endParaRPr lang="en-US" dirty="0" smtClean="0">
              <a:hlinkClick r:id="rId17"/>
            </a:endParaRPr>
          </a:p>
        </p:txBody>
      </p:sp>
    </p:spTree>
    <p:extLst>
      <p:ext uri="{BB962C8B-B14F-4D97-AF65-F5344CB8AC3E}">
        <p14:creationId xmlns:p14="http://schemas.microsoft.com/office/powerpoint/2010/main" val="818406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370" y="365125"/>
            <a:ext cx="10515600" cy="1325563"/>
          </a:xfrm>
        </p:spPr>
        <p:txBody>
          <a:bodyPr/>
          <a:lstStyle/>
          <a:p>
            <a:pPr algn="ctr"/>
            <a:r>
              <a:rPr lang="en-US" dirty="0" smtClean="0"/>
              <a:t>Leading Renewable Energy </a:t>
            </a:r>
            <a:r>
              <a:rPr lang="en-US" dirty="0"/>
              <a:t>in U.S. </a:t>
            </a:r>
          </a:p>
        </p:txBody>
      </p:sp>
      <p:sp>
        <p:nvSpPr>
          <p:cNvPr id="3" name="Content Placeholder 2"/>
          <p:cNvSpPr>
            <a:spLocks noGrp="1"/>
          </p:cNvSpPr>
          <p:nvPr>
            <p:ph idx="1"/>
          </p:nvPr>
        </p:nvSpPr>
        <p:spPr>
          <a:xfrm>
            <a:off x="837279" y="1833576"/>
            <a:ext cx="10515600" cy="4351338"/>
          </a:xfrm>
        </p:spPr>
        <p:txBody>
          <a:bodyPr/>
          <a:lstStyle/>
          <a:p>
            <a:endParaRPr lang="en-US" dirty="0"/>
          </a:p>
          <a:p>
            <a:endParaRPr lang="en-US" dirty="0"/>
          </a:p>
        </p:txBody>
      </p:sp>
      <p:sp>
        <p:nvSpPr>
          <p:cNvPr id="6" name="TextBox 5"/>
          <p:cNvSpPr txBox="1"/>
          <p:nvPr/>
        </p:nvSpPr>
        <p:spPr>
          <a:xfrm>
            <a:off x="988528" y="5310937"/>
            <a:ext cx="9993284" cy="1169551"/>
          </a:xfrm>
          <a:prstGeom prst="rect">
            <a:avLst/>
          </a:prstGeom>
          <a:noFill/>
        </p:spPr>
        <p:txBody>
          <a:bodyPr wrap="square" rtlCol="0">
            <a:spAutoFit/>
          </a:bodyPr>
          <a:lstStyle/>
          <a:p>
            <a:r>
              <a:rPr lang="en-US" sz="1400" b="1" i="1" dirty="0" smtClean="0"/>
              <a:t>How much hydropower is there in the U.S.?</a:t>
            </a:r>
          </a:p>
          <a:p>
            <a:r>
              <a:rPr lang="en-US" sz="1400" dirty="0" smtClean="0"/>
              <a:t>The </a:t>
            </a:r>
            <a:r>
              <a:rPr lang="en-US" sz="1400" dirty="0"/>
              <a:t>U.S. had </a:t>
            </a:r>
            <a:r>
              <a:rPr lang="en-US" sz="1400" dirty="0" smtClean="0"/>
              <a:t>101,000 </a:t>
            </a:r>
            <a:r>
              <a:rPr lang="en-US" sz="1400" dirty="0"/>
              <a:t>megawatts of conventional hydropower </a:t>
            </a:r>
            <a:r>
              <a:rPr lang="en-US" sz="1400" dirty="0" smtClean="0"/>
              <a:t>and </a:t>
            </a:r>
            <a:r>
              <a:rPr lang="en-US" sz="1400" dirty="0"/>
              <a:t>pumped storage capacity as of </a:t>
            </a:r>
            <a:r>
              <a:rPr lang="en-US" sz="1400" dirty="0" smtClean="0"/>
              <a:t>2014, </a:t>
            </a:r>
            <a:r>
              <a:rPr lang="en-US" sz="1400" dirty="0"/>
              <a:t>according to the </a:t>
            </a:r>
            <a:r>
              <a:rPr lang="en-US" sz="1400" dirty="0" smtClean="0"/>
              <a:t>Department </a:t>
            </a:r>
            <a:r>
              <a:rPr lang="en-US" sz="1400" dirty="0"/>
              <a:t>of Energy. With 1 </a:t>
            </a:r>
            <a:r>
              <a:rPr lang="en-US" sz="1400" dirty="0" smtClean="0"/>
              <a:t>megawatt </a:t>
            </a:r>
            <a:r>
              <a:rPr lang="en-US" sz="1400" dirty="0"/>
              <a:t>enough to power 750-1,000 </a:t>
            </a:r>
            <a:r>
              <a:rPr lang="en-US" sz="1400" dirty="0" smtClean="0"/>
              <a:t>average </a:t>
            </a:r>
            <a:r>
              <a:rPr lang="en-US" sz="1400" dirty="0"/>
              <a:t>American homes according to Electric Power Supply </a:t>
            </a:r>
            <a:r>
              <a:rPr lang="en-US" sz="1400" dirty="0" smtClean="0"/>
              <a:t>Association</a:t>
            </a:r>
            <a:r>
              <a:rPr lang="en-US" sz="1400" dirty="0"/>
              <a:t>, </a:t>
            </a:r>
            <a:r>
              <a:rPr lang="en-US" sz="1400" dirty="0" smtClean="0"/>
              <a:t>that</a:t>
            </a:r>
            <a:r>
              <a:rPr lang="en-US" sz="1400" dirty="0"/>
              <a:t> </a:t>
            </a:r>
            <a:r>
              <a:rPr lang="en-US" sz="1400" dirty="0" smtClean="0"/>
              <a:t>is sufficient </a:t>
            </a:r>
            <a:r>
              <a:rPr lang="en-US" sz="1400" dirty="0"/>
              <a:t>generating capacity to produce </a:t>
            </a:r>
            <a:r>
              <a:rPr lang="en-US" sz="1400" dirty="0" smtClean="0"/>
              <a:t>electricity </a:t>
            </a:r>
            <a:r>
              <a:rPr lang="en-US" sz="1400" dirty="0"/>
              <a:t>for </a:t>
            </a:r>
            <a:r>
              <a:rPr lang="en-US" sz="1400" dirty="0" smtClean="0"/>
              <a:t>approximately 75 </a:t>
            </a:r>
            <a:r>
              <a:rPr lang="en-US" sz="1400" dirty="0"/>
              <a:t>to </a:t>
            </a:r>
            <a:r>
              <a:rPr lang="en-US" sz="1400" dirty="0" smtClean="0"/>
              <a:t>101 </a:t>
            </a:r>
            <a:r>
              <a:rPr lang="en-US" sz="1400" dirty="0"/>
              <a:t>million homes. </a:t>
            </a:r>
            <a:r>
              <a:rPr lang="en-US" sz="1400" dirty="0" smtClean="0"/>
              <a:t>[6]</a:t>
            </a:r>
            <a:endParaRPr lang="en-US" sz="1400" dirty="0"/>
          </a:p>
          <a:p>
            <a:endParaRPr lang="en-US" sz="1400" dirty="0"/>
          </a:p>
        </p:txBody>
      </p:sp>
      <p:sp>
        <p:nvSpPr>
          <p:cNvPr id="9" name="Content Placeholder 2"/>
          <p:cNvSpPr txBox="1">
            <a:spLocks/>
          </p:cNvSpPr>
          <p:nvPr/>
        </p:nvSpPr>
        <p:spPr>
          <a:xfrm>
            <a:off x="838200" y="1451970"/>
            <a:ext cx="5496098" cy="43008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Hydropower has been the leading renewable energy in the U.S. for many years</a:t>
            </a:r>
          </a:p>
          <a:p>
            <a:r>
              <a:rPr lang="en-US" dirty="0" smtClean="0"/>
              <a:t>However, electricity from non-hydropower renewables has almost quadrupled since 1990</a:t>
            </a:r>
          </a:p>
          <a:p>
            <a:r>
              <a:rPr lang="en-US" dirty="0" smtClean="0"/>
              <a:t>Wind and solar represent </a:t>
            </a:r>
            <a:r>
              <a:rPr lang="en-US" dirty="0" smtClean="0"/>
              <a:t>72% </a:t>
            </a:r>
            <a:r>
              <a:rPr lang="en-US" dirty="0" smtClean="0"/>
              <a:t>of </a:t>
            </a:r>
            <a:r>
              <a:rPr lang="en-US" i="1" dirty="0" smtClean="0"/>
              <a:t>new</a:t>
            </a:r>
            <a:r>
              <a:rPr lang="en-US" dirty="0" smtClean="0"/>
              <a:t> electricity generation capacity added in 2014 </a:t>
            </a:r>
            <a:r>
              <a:rPr lang="en-US" dirty="0" smtClean="0"/>
              <a:t>[5]</a:t>
            </a:r>
            <a:endParaRPr lang="en-US" dirty="0" smtClean="0"/>
          </a:p>
          <a:p>
            <a:endParaRPr lang="en-US" dirty="0" smtClean="0"/>
          </a:p>
          <a:p>
            <a:endParaRPr lang="en-US"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9955" y="1538911"/>
            <a:ext cx="4236199" cy="3772026"/>
          </a:xfrm>
          <a:prstGeom prst="rect">
            <a:avLst/>
          </a:prstGeom>
        </p:spPr>
      </p:pic>
    </p:spTree>
    <p:extLst>
      <p:ext uri="{BB962C8B-B14F-4D97-AF65-F5344CB8AC3E}">
        <p14:creationId xmlns:p14="http://schemas.microsoft.com/office/powerpoint/2010/main" val="3675995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Brief History of Hydropower</a:t>
            </a:r>
            <a:endParaRPr lang="en-US" dirty="0"/>
          </a:p>
        </p:txBody>
      </p:sp>
      <p:sp>
        <p:nvSpPr>
          <p:cNvPr id="3" name="Content Placeholder 2"/>
          <p:cNvSpPr>
            <a:spLocks noGrp="1"/>
          </p:cNvSpPr>
          <p:nvPr>
            <p:ph idx="1"/>
          </p:nvPr>
        </p:nvSpPr>
        <p:spPr>
          <a:xfrm>
            <a:off x="838201" y="1684304"/>
            <a:ext cx="6061364" cy="4500360"/>
          </a:xfrm>
        </p:spPr>
        <p:txBody>
          <a:bodyPr>
            <a:normAutofit fontScale="85000" lnSpcReduction="10000"/>
          </a:bodyPr>
          <a:lstStyle/>
          <a:p>
            <a:r>
              <a:rPr lang="en-US" dirty="0" smtClean="0"/>
              <a:t>Humans have utilized water wheels to perform work for thousands of </a:t>
            </a:r>
            <a:r>
              <a:rPr lang="en-US" dirty="0"/>
              <a:t>years </a:t>
            </a:r>
            <a:endParaRPr lang="en-US" dirty="0" smtClean="0"/>
          </a:p>
          <a:p>
            <a:r>
              <a:rPr lang="en-US" dirty="0" smtClean="0"/>
              <a:t>Applications pursued by the Greeks and </a:t>
            </a:r>
            <a:r>
              <a:rPr lang="en-US" dirty="0" smtClean="0"/>
              <a:t>others:</a:t>
            </a:r>
            <a:endParaRPr lang="en-US" dirty="0" smtClean="0"/>
          </a:p>
          <a:p>
            <a:pPr lvl="1"/>
            <a:r>
              <a:rPr lang="en-US" dirty="0" smtClean="0"/>
              <a:t>Grinding wheat into flour</a:t>
            </a:r>
          </a:p>
          <a:p>
            <a:pPr lvl="1"/>
            <a:r>
              <a:rPr lang="en-US" dirty="0" smtClean="0"/>
              <a:t>Sawing wood</a:t>
            </a:r>
          </a:p>
          <a:p>
            <a:pPr lvl="1"/>
            <a:r>
              <a:rPr lang="en-US" dirty="0" smtClean="0"/>
              <a:t>Powering textile mills and manufacturing plants</a:t>
            </a:r>
          </a:p>
          <a:p>
            <a:r>
              <a:rPr lang="en-US" dirty="0" smtClean="0"/>
              <a:t>The evolution of modern hydropower turbines began in the mid-1700’s </a:t>
            </a:r>
            <a:r>
              <a:rPr lang="en-US" dirty="0" smtClean="0"/>
              <a:t>[7]</a:t>
            </a:r>
            <a:endParaRPr lang="en-US" dirty="0" smtClean="0"/>
          </a:p>
          <a:p>
            <a:pPr marL="685800" lvl="2">
              <a:spcBef>
                <a:spcPts val="1000"/>
              </a:spcBef>
            </a:pPr>
            <a:r>
              <a:rPr lang="en-US" dirty="0"/>
              <a:t>French hydraulic and military engineer Bernard Forest de Bélidor wrote </a:t>
            </a:r>
            <a:r>
              <a:rPr lang="en-US" i="1" dirty="0"/>
              <a:t>Architecture Hydraulique</a:t>
            </a:r>
            <a:r>
              <a:rPr lang="en-US" dirty="0"/>
              <a:t>, describing vertical- and horizontal-axis machines</a:t>
            </a:r>
          </a:p>
          <a:p>
            <a:r>
              <a:rPr lang="en-US" dirty="0" smtClean="0"/>
              <a:t>1849 </a:t>
            </a:r>
            <a:r>
              <a:rPr lang="en-US" dirty="0"/>
              <a:t>–</a:t>
            </a:r>
            <a:r>
              <a:rPr lang="en-US" dirty="0" smtClean="0"/>
              <a:t> James Francis invents the Francis Turbine (most widely used turbine today) </a:t>
            </a:r>
            <a:r>
              <a:rPr lang="en-US" dirty="0" smtClean="0"/>
              <a:t>[8]</a:t>
            </a:r>
            <a:endParaRPr lang="en-US" dirty="0" smtClean="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2816" y="1684304"/>
            <a:ext cx="4156364" cy="3117273"/>
          </a:xfrm>
          <a:prstGeom prst="rect">
            <a:avLst/>
          </a:prstGeom>
        </p:spPr>
      </p:pic>
      <p:sp>
        <p:nvSpPr>
          <p:cNvPr id="5" name="TextBox 4"/>
          <p:cNvSpPr txBox="1"/>
          <p:nvPr/>
        </p:nvSpPr>
        <p:spPr>
          <a:xfrm>
            <a:off x="6843428" y="4801577"/>
            <a:ext cx="4335139" cy="646331"/>
          </a:xfrm>
          <a:prstGeom prst="rect">
            <a:avLst/>
          </a:prstGeom>
          <a:noFill/>
        </p:spPr>
        <p:txBody>
          <a:bodyPr wrap="square" rtlCol="0">
            <a:spAutoFit/>
          </a:bodyPr>
          <a:lstStyle/>
          <a:p>
            <a:pPr algn="ctr"/>
            <a:r>
              <a:rPr lang="en-US" dirty="0" smtClean="0"/>
              <a:t>Watermill of Braine-le-château, Belgium (12</a:t>
            </a:r>
            <a:r>
              <a:rPr lang="en-US" baseline="30000" dirty="0" smtClean="0"/>
              <a:t>th</a:t>
            </a:r>
            <a:r>
              <a:rPr lang="en-US" dirty="0" smtClean="0"/>
              <a:t> century) </a:t>
            </a:r>
            <a:r>
              <a:rPr lang="en-US" dirty="0" smtClean="0"/>
              <a:t>[9]</a:t>
            </a:r>
            <a:endParaRPr lang="en-US" dirty="0"/>
          </a:p>
        </p:txBody>
      </p:sp>
    </p:spTree>
    <p:extLst>
      <p:ext uri="{BB962C8B-B14F-4D97-AF65-F5344CB8AC3E}">
        <p14:creationId xmlns:p14="http://schemas.microsoft.com/office/powerpoint/2010/main" val="2428024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Brief History </a:t>
            </a:r>
            <a:r>
              <a:rPr lang="en-US" dirty="0" smtClean="0"/>
              <a:t>of Hydropower</a:t>
            </a:r>
            <a:endParaRPr lang="en-US" dirty="0"/>
          </a:p>
        </p:txBody>
      </p:sp>
      <p:sp>
        <p:nvSpPr>
          <p:cNvPr id="3" name="Content Placeholder 2"/>
          <p:cNvSpPr>
            <a:spLocks noGrp="1"/>
          </p:cNvSpPr>
          <p:nvPr>
            <p:ph idx="1"/>
          </p:nvPr>
        </p:nvSpPr>
        <p:spPr>
          <a:xfrm>
            <a:off x="838200" y="1825625"/>
            <a:ext cx="6402185" cy="4351338"/>
          </a:xfrm>
        </p:spPr>
        <p:txBody>
          <a:bodyPr>
            <a:normAutofit lnSpcReduction="10000"/>
          </a:bodyPr>
          <a:lstStyle/>
          <a:p>
            <a:r>
              <a:rPr lang="en-US" dirty="0" smtClean="0"/>
              <a:t>Direct current (DC) technology</a:t>
            </a:r>
          </a:p>
          <a:p>
            <a:pPr lvl="1"/>
            <a:r>
              <a:rPr lang="en-US" dirty="0" smtClean="0"/>
              <a:t>1880 – water turbine drove a brush arc light dynamo to provide theater and storefront lighting in Grand Rapids, Michigan</a:t>
            </a:r>
          </a:p>
          <a:p>
            <a:pPr lvl="1"/>
            <a:r>
              <a:rPr lang="en-US" dirty="0" smtClean="0"/>
              <a:t>1881 – a similar set up in a flour mill provided street lighting at Niagara Falls, New </a:t>
            </a:r>
            <a:r>
              <a:rPr lang="en-US" dirty="0" smtClean="0"/>
              <a:t>York</a:t>
            </a:r>
            <a:endParaRPr lang="en-US" dirty="0" smtClean="0"/>
          </a:p>
          <a:p>
            <a:r>
              <a:rPr lang="en-US" dirty="0" smtClean="0"/>
              <a:t>Alternative current (AC) technology</a:t>
            </a:r>
          </a:p>
          <a:p>
            <a:r>
              <a:rPr lang="en-US" dirty="0" smtClean="0"/>
              <a:t>1882 – Fist hydroelectric power plant: </a:t>
            </a:r>
          </a:p>
          <a:p>
            <a:pPr lvl="1"/>
            <a:r>
              <a:rPr lang="en-US" dirty="0" smtClean="0"/>
              <a:t>Appleton Hydroelectric Power Plant in Appleton, Wisconsin</a:t>
            </a:r>
          </a:p>
          <a:p>
            <a:pPr lvl="1"/>
            <a:r>
              <a:rPr lang="en-US" dirty="0" smtClean="0"/>
              <a:t>Turbine coupled to an electric </a:t>
            </a:r>
            <a:r>
              <a:rPr lang="en-US" dirty="0" smtClean="0"/>
              <a:t>generator</a:t>
            </a:r>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1826" y="1892129"/>
            <a:ext cx="3798623" cy="3078884"/>
          </a:xfrm>
          <a:prstGeom prst="rect">
            <a:avLst/>
          </a:prstGeom>
        </p:spPr>
      </p:pic>
      <p:sp>
        <p:nvSpPr>
          <p:cNvPr id="5" name="TextBox 4"/>
          <p:cNvSpPr txBox="1"/>
          <p:nvPr/>
        </p:nvSpPr>
        <p:spPr>
          <a:xfrm>
            <a:off x="7286447" y="4971013"/>
            <a:ext cx="3961021" cy="369332"/>
          </a:xfrm>
          <a:prstGeom prst="rect">
            <a:avLst/>
          </a:prstGeom>
          <a:noFill/>
        </p:spPr>
        <p:txBody>
          <a:bodyPr wrap="none" rtlCol="0">
            <a:spAutoFit/>
          </a:bodyPr>
          <a:lstStyle/>
          <a:p>
            <a:r>
              <a:rPr lang="en-US" dirty="0" smtClean="0"/>
              <a:t>Appleton Hydroelectric Power Plant </a:t>
            </a:r>
            <a:r>
              <a:rPr lang="en-US" dirty="0" smtClean="0"/>
              <a:t>[11]</a:t>
            </a:r>
            <a:endParaRPr lang="en-US" dirty="0"/>
          </a:p>
        </p:txBody>
      </p:sp>
      <p:sp>
        <p:nvSpPr>
          <p:cNvPr id="6" name="TextBox 5"/>
          <p:cNvSpPr txBox="1"/>
          <p:nvPr/>
        </p:nvSpPr>
        <p:spPr>
          <a:xfrm>
            <a:off x="9790210" y="5807631"/>
            <a:ext cx="1457258" cy="369332"/>
          </a:xfrm>
          <a:prstGeom prst="rect">
            <a:avLst/>
          </a:prstGeom>
          <a:noFill/>
        </p:spPr>
        <p:txBody>
          <a:bodyPr wrap="none" rtlCol="0">
            <a:spAutoFit/>
          </a:bodyPr>
          <a:lstStyle/>
          <a:p>
            <a:r>
              <a:rPr lang="en-US" dirty="0" smtClean="0"/>
              <a:t>Sources: </a:t>
            </a:r>
            <a:r>
              <a:rPr lang="en-US" dirty="0" smtClean="0"/>
              <a:t>[10] </a:t>
            </a:r>
            <a:endParaRPr lang="en-US" dirty="0"/>
          </a:p>
        </p:txBody>
      </p:sp>
    </p:spTree>
    <p:extLst>
      <p:ext uri="{BB962C8B-B14F-4D97-AF65-F5344CB8AC3E}">
        <p14:creationId xmlns:p14="http://schemas.microsoft.com/office/powerpoint/2010/main" val="4014803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Brief History </a:t>
            </a:r>
            <a:r>
              <a:rPr lang="en-US" dirty="0" smtClean="0"/>
              <a:t>of Hydropower</a:t>
            </a:r>
            <a:endParaRPr lang="en-US" dirty="0"/>
          </a:p>
        </p:txBody>
      </p:sp>
      <p:sp>
        <p:nvSpPr>
          <p:cNvPr id="3" name="Content Placeholder 2"/>
          <p:cNvSpPr>
            <a:spLocks noGrp="1"/>
          </p:cNvSpPr>
          <p:nvPr>
            <p:ph idx="1"/>
          </p:nvPr>
        </p:nvSpPr>
        <p:spPr>
          <a:xfrm>
            <a:off x="838200" y="1586728"/>
            <a:ext cx="10515600" cy="4351338"/>
          </a:xfrm>
        </p:spPr>
        <p:txBody>
          <a:bodyPr>
            <a:normAutofit fontScale="92500"/>
          </a:bodyPr>
          <a:lstStyle/>
          <a:p>
            <a:r>
              <a:rPr lang="en-US" dirty="0" smtClean="0"/>
              <a:t>1886 – About 45 water-powered electric plants in the U.S. and Canada</a:t>
            </a:r>
          </a:p>
          <a:p>
            <a:r>
              <a:rPr lang="en-US" dirty="0" smtClean="0"/>
              <a:t>1887 – San Bernardino, Ca., opens first hydroelectric plan in the west</a:t>
            </a:r>
          </a:p>
          <a:p>
            <a:r>
              <a:rPr lang="en-US" dirty="0" smtClean="0"/>
              <a:t>1889 – Two hundred electric plants in the U.S.</a:t>
            </a:r>
          </a:p>
          <a:p>
            <a:r>
              <a:rPr lang="en-US" dirty="0" smtClean="0"/>
              <a:t>1901 – First Federal Water Power Act</a:t>
            </a:r>
          </a:p>
          <a:p>
            <a:r>
              <a:rPr lang="en-US" dirty="0" smtClean="0"/>
              <a:t>1902 – Bureau of Reclamation established</a:t>
            </a:r>
          </a:p>
          <a:p>
            <a:r>
              <a:rPr lang="en-US" dirty="0" smtClean="0"/>
              <a:t>1907 – Hydropower provided 15% of U.S. electrical generation</a:t>
            </a:r>
          </a:p>
          <a:p>
            <a:r>
              <a:rPr lang="en-US" dirty="0" smtClean="0"/>
              <a:t>1920 – Hydropower provided 25% of U.S. electrical generation</a:t>
            </a:r>
          </a:p>
          <a:p>
            <a:r>
              <a:rPr lang="en-US" dirty="0" smtClean="0"/>
              <a:t>1931 </a:t>
            </a:r>
            <a:r>
              <a:rPr lang="en-US" dirty="0"/>
              <a:t>–</a:t>
            </a:r>
            <a:r>
              <a:rPr lang="en-US" dirty="0" smtClean="0"/>
              <a:t> Construction begins on the Hoover Dam</a:t>
            </a:r>
          </a:p>
          <a:p>
            <a:r>
              <a:rPr lang="en-US" dirty="0" smtClean="0"/>
              <a:t>1933 – Tennessee Valley Authority established</a:t>
            </a:r>
          </a:p>
          <a:p>
            <a:endParaRPr lang="en-US" dirty="0" smtClean="0"/>
          </a:p>
        </p:txBody>
      </p:sp>
      <p:sp>
        <p:nvSpPr>
          <p:cNvPr id="4" name="TextBox 3"/>
          <p:cNvSpPr txBox="1"/>
          <p:nvPr/>
        </p:nvSpPr>
        <p:spPr>
          <a:xfrm>
            <a:off x="838200" y="5938066"/>
            <a:ext cx="1832361" cy="369332"/>
          </a:xfrm>
          <a:prstGeom prst="rect">
            <a:avLst/>
          </a:prstGeom>
          <a:noFill/>
        </p:spPr>
        <p:txBody>
          <a:bodyPr wrap="none" rtlCol="0">
            <a:spAutoFit/>
          </a:bodyPr>
          <a:lstStyle/>
          <a:p>
            <a:r>
              <a:rPr lang="en-US" dirty="0" smtClean="0"/>
              <a:t>Sources: </a:t>
            </a:r>
            <a:r>
              <a:rPr lang="en-US" dirty="0" smtClean="0"/>
              <a:t>[10] </a:t>
            </a:r>
            <a:r>
              <a:rPr lang="en-US" dirty="0" smtClean="0"/>
              <a:t>[</a:t>
            </a:r>
            <a:r>
              <a:rPr lang="en-US" dirty="0" smtClean="0"/>
              <a:t>12]</a:t>
            </a:r>
            <a:endParaRPr lang="en-US" dirty="0"/>
          </a:p>
        </p:txBody>
      </p:sp>
    </p:spTree>
    <p:extLst>
      <p:ext uri="{BB962C8B-B14F-4D97-AF65-F5344CB8AC3E}">
        <p14:creationId xmlns:p14="http://schemas.microsoft.com/office/powerpoint/2010/main" val="2693101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Brief History of </a:t>
            </a:r>
            <a:r>
              <a:rPr lang="en-US" dirty="0" smtClean="0"/>
              <a:t>Hydropower</a:t>
            </a:r>
            <a:endParaRPr lang="en-US" dirty="0"/>
          </a:p>
        </p:txBody>
      </p:sp>
      <p:sp>
        <p:nvSpPr>
          <p:cNvPr id="3" name="Content Placeholder 2"/>
          <p:cNvSpPr>
            <a:spLocks noGrp="1"/>
          </p:cNvSpPr>
          <p:nvPr>
            <p:ph idx="1"/>
          </p:nvPr>
        </p:nvSpPr>
        <p:spPr>
          <a:xfrm>
            <a:off x="838201" y="1825625"/>
            <a:ext cx="5404658" cy="4117975"/>
          </a:xfrm>
        </p:spPr>
        <p:txBody>
          <a:bodyPr>
            <a:normAutofit fontScale="85000" lnSpcReduction="20000"/>
          </a:bodyPr>
          <a:lstStyle/>
          <a:p>
            <a:r>
              <a:rPr lang="en-US" dirty="0" smtClean="0"/>
              <a:t>1935 – Federal Power Commission authority extended to all hydroelectric projects built by utilities engaged in interstate commerce</a:t>
            </a:r>
          </a:p>
          <a:p>
            <a:r>
              <a:rPr lang="en-US" dirty="0" smtClean="0"/>
              <a:t>1937 – The Hoover Dam begins to generate power on the Colorado River</a:t>
            </a:r>
          </a:p>
          <a:p>
            <a:r>
              <a:rPr lang="en-US" dirty="0" smtClean="0"/>
              <a:t>1940 – Hydropower provided 40% of electrical generation. Conventional capacity tripled in U.S. since 1920</a:t>
            </a:r>
          </a:p>
          <a:p>
            <a:r>
              <a:rPr lang="en-US" dirty="0" smtClean="0"/>
              <a:t>1980 – Conventional capacity nearly tripled in U.S. since 1940</a:t>
            </a:r>
          </a:p>
          <a:p>
            <a:r>
              <a:rPr lang="en-US" dirty="0"/>
              <a:t>Today </a:t>
            </a:r>
            <a:r>
              <a:rPr lang="en-US" dirty="0" smtClean="0"/>
              <a:t>– About 6-8% of U.S. electricity comes from hydropower</a:t>
            </a:r>
            <a:endParaRPr lang="en-US" dirty="0"/>
          </a:p>
        </p:txBody>
      </p:sp>
      <p:sp>
        <p:nvSpPr>
          <p:cNvPr id="5" name="TextBox 4"/>
          <p:cNvSpPr txBox="1"/>
          <p:nvPr/>
        </p:nvSpPr>
        <p:spPr>
          <a:xfrm>
            <a:off x="7517007" y="5379316"/>
            <a:ext cx="2189958" cy="369332"/>
          </a:xfrm>
          <a:prstGeom prst="rect">
            <a:avLst/>
          </a:prstGeom>
          <a:noFill/>
        </p:spPr>
        <p:txBody>
          <a:bodyPr wrap="none" rtlCol="0">
            <a:spAutoFit/>
          </a:bodyPr>
          <a:lstStyle/>
          <a:p>
            <a:r>
              <a:rPr lang="en-US" dirty="0" smtClean="0"/>
              <a:t>The Hoover Dam [26]</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2859" y="1825625"/>
            <a:ext cx="4738254" cy="3553691"/>
          </a:xfrm>
          <a:prstGeom prst="rect">
            <a:avLst/>
          </a:prstGeom>
        </p:spPr>
      </p:pic>
      <p:sp>
        <p:nvSpPr>
          <p:cNvPr id="6" name="TextBox 5"/>
          <p:cNvSpPr txBox="1"/>
          <p:nvPr/>
        </p:nvSpPr>
        <p:spPr>
          <a:xfrm>
            <a:off x="838200" y="5943600"/>
            <a:ext cx="1832361" cy="369332"/>
          </a:xfrm>
          <a:prstGeom prst="rect">
            <a:avLst/>
          </a:prstGeom>
          <a:noFill/>
        </p:spPr>
        <p:txBody>
          <a:bodyPr wrap="none" rtlCol="0">
            <a:spAutoFit/>
          </a:bodyPr>
          <a:lstStyle/>
          <a:p>
            <a:r>
              <a:rPr lang="en-US" dirty="0" smtClean="0"/>
              <a:t>Sources: </a:t>
            </a:r>
            <a:r>
              <a:rPr lang="en-US" dirty="0" smtClean="0"/>
              <a:t>[10] </a:t>
            </a:r>
            <a:r>
              <a:rPr lang="en-US" dirty="0" smtClean="0"/>
              <a:t>[</a:t>
            </a:r>
            <a:r>
              <a:rPr lang="en-US" dirty="0" smtClean="0"/>
              <a:t>12]</a:t>
            </a:r>
            <a:endParaRPr lang="en-US" dirty="0"/>
          </a:p>
        </p:txBody>
      </p:sp>
    </p:spTree>
    <p:extLst>
      <p:ext uri="{BB962C8B-B14F-4D97-AF65-F5344CB8AC3E}">
        <p14:creationId xmlns:p14="http://schemas.microsoft.com/office/powerpoint/2010/main" val="39790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Types of Hydroelectric Plants</a:t>
            </a:r>
            <a:endParaRPr lang="en-US" dirty="0">
              <a:solidFill>
                <a:srgbClr val="FF0000"/>
              </a:solidFill>
            </a:endParaRPr>
          </a:p>
        </p:txBody>
      </p:sp>
      <p:sp>
        <p:nvSpPr>
          <p:cNvPr id="3" name="Content Placeholder 2"/>
          <p:cNvSpPr>
            <a:spLocks noGrp="1"/>
          </p:cNvSpPr>
          <p:nvPr>
            <p:ph idx="1"/>
          </p:nvPr>
        </p:nvSpPr>
        <p:spPr>
          <a:xfrm>
            <a:off x="838201" y="1642745"/>
            <a:ext cx="5204474" cy="4151226"/>
          </a:xfrm>
        </p:spPr>
        <p:txBody>
          <a:bodyPr>
            <a:normAutofit fontScale="70000" lnSpcReduction="20000"/>
          </a:bodyPr>
          <a:lstStyle/>
          <a:p>
            <a:pPr marL="0" indent="0">
              <a:buNone/>
            </a:pPr>
            <a:r>
              <a:rPr lang="en-US" i="1" dirty="0" smtClean="0"/>
              <a:t>Conventional </a:t>
            </a:r>
            <a:r>
              <a:rPr lang="en-US" i="1" dirty="0"/>
              <a:t>H</a:t>
            </a:r>
            <a:r>
              <a:rPr lang="en-US" i="1" dirty="0" smtClean="0"/>
              <a:t>ydroelectric </a:t>
            </a:r>
            <a:r>
              <a:rPr lang="en-US" i="1" dirty="0"/>
              <a:t>G</a:t>
            </a:r>
            <a:r>
              <a:rPr lang="en-US" i="1" dirty="0" smtClean="0"/>
              <a:t>enerators </a:t>
            </a:r>
            <a:endParaRPr lang="en-US" dirty="0" smtClean="0"/>
          </a:p>
          <a:p>
            <a:r>
              <a:rPr lang="en-US" dirty="0" smtClean="0"/>
              <a:t>Operating expenses financially more affordable than other forms of electricity generation</a:t>
            </a:r>
          </a:p>
          <a:p>
            <a:r>
              <a:rPr lang="en-US" dirty="0" smtClean="0"/>
              <a:t>Limited by geography and seasonal constraints</a:t>
            </a:r>
          </a:p>
          <a:p>
            <a:r>
              <a:rPr lang="en-US" dirty="0" smtClean="0"/>
              <a:t>Large </a:t>
            </a:r>
            <a:r>
              <a:rPr lang="en-US" dirty="0"/>
              <a:t>concentration of capacity in the Pacific Northwest, contributing to low wholesale and retail electricity prices in that </a:t>
            </a:r>
            <a:r>
              <a:rPr lang="en-US" dirty="0" smtClean="0"/>
              <a:t>region</a:t>
            </a:r>
          </a:p>
          <a:p>
            <a:pPr marL="0" indent="0">
              <a:buNone/>
            </a:pPr>
            <a:r>
              <a:rPr lang="en-US" i="1" dirty="0" smtClean="0"/>
              <a:t>Non-conventional Hydroelectric Generators </a:t>
            </a:r>
          </a:p>
          <a:p>
            <a:r>
              <a:rPr lang="en-US" dirty="0" smtClean="0"/>
              <a:t>Pumped-storage (commercialized)</a:t>
            </a:r>
          </a:p>
          <a:p>
            <a:r>
              <a:rPr lang="en-US" dirty="0"/>
              <a:t>H</a:t>
            </a:r>
            <a:r>
              <a:rPr lang="en-US" dirty="0" smtClean="0"/>
              <a:t>ydrokinetic axial flow </a:t>
            </a:r>
            <a:r>
              <a:rPr lang="en-US" dirty="0"/>
              <a:t>(demonstrated</a:t>
            </a:r>
            <a:r>
              <a:rPr lang="en-US" dirty="0" smtClean="0"/>
              <a:t>)</a:t>
            </a:r>
          </a:p>
          <a:p>
            <a:r>
              <a:rPr lang="en-US" dirty="0" smtClean="0"/>
              <a:t>Wave buoy turbines (demonstrated)</a:t>
            </a:r>
            <a:endParaRPr lang="en-US"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2675" y="1578147"/>
            <a:ext cx="5146256" cy="4288547"/>
          </a:xfrm>
          <a:prstGeom prst="rect">
            <a:avLst/>
          </a:prstGeom>
        </p:spPr>
      </p:pic>
      <p:sp>
        <p:nvSpPr>
          <p:cNvPr id="6" name="TextBox 5"/>
          <p:cNvSpPr txBox="1"/>
          <p:nvPr/>
        </p:nvSpPr>
        <p:spPr>
          <a:xfrm>
            <a:off x="838200" y="5424639"/>
            <a:ext cx="1314591" cy="369332"/>
          </a:xfrm>
          <a:prstGeom prst="rect">
            <a:avLst/>
          </a:prstGeom>
          <a:noFill/>
        </p:spPr>
        <p:txBody>
          <a:bodyPr wrap="none" rtlCol="0">
            <a:spAutoFit/>
          </a:bodyPr>
          <a:lstStyle/>
          <a:p>
            <a:r>
              <a:rPr lang="en-US" dirty="0" smtClean="0"/>
              <a:t>Source: </a:t>
            </a:r>
            <a:r>
              <a:rPr lang="en-US" dirty="0" smtClean="0"/>
              <a:t>[13]</a:t>
            </a:r>
            <a:endParaRPr lang="en-US" dirty="0"/>
          </a:p>
        </p:txBody>
      </p:sp>
    </p:spTree>
    <p:extLst>
      <p:ext uri="{BB962C8B-B14F-4D97-AF65-F5344CB8AC3E}">
        <p14:creationId xmlns:p14="http://schemas.microsoft.com/office/powerpoint/2010/main" val="185795232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10513</TotalTime>
  <Words>2787</Words>
  <Application>Microsoft Office PowerPoint</Application>
  <PresentationFormat>Widescreen</PresentationFormat>
  <Paragraphs>274</Paragraphs>
  <Slides>34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Calibri</vt:lpstr>
      <vt:lpstr>Calibri Light</vt:lpstr>
      <vt:lpstr>Office Theme</vt:lpstr>
      <vt:lpstr>Electricity from Hydropower Energy</vt:lpstr>
      <vt:lpstr>Introduction</vt:lpstr>
      <vt:lpstr>The Water Cycle</vt:lpstr>
      <vt:lpstr>Leading Renewable Energy in U.S. </vt:lpstr>
      <vt:lpstr>Brief History of Hydropower</vt:lpstr>
      <vt:lpstr>Brief History of Hydropower</vt:lpstr>
      <vt:lpstr>Brief History of Hydropower</vt:lpstr>
      <vt:lpstr>Brief History of Hydropower</vt:lpstr>
      <vt:lpstr>Types of Hydroelectric Plants</vt:lpstr>
      <vt:lpstr>Conventional Hydroelectric Generators</vt:lpstr>
      <vt:lpstr>Pumped Storage Hydroelectric Systems</vt:lpstr>
      <vt:lpstr>PowerPoint Presentation</vt:lpstr>
      <vt:lpstr>Hydroelectric Facilities</vt:lpstr>
      <vt:lpstr>Existing Pumped-Storage Hydroelectric Projects in the U.S. (2009)</vt:lpstr>
      <vt:lpstr>Producing Electricity from Hydropower</vt:lpstr>
      <vt:lpstr>The Francis Turbine</vt:lpstr>
      <vt:lpstr>PowerPoint Presentation</vt:lpstr>
      <vt:lpstr>Hydroelectric Energy Production as a Percentage of Total Electric Power Generation (2011)</vt:lpstr>
      <vt:lpstr>Hydropower Advantages and Disadvantages</vt:lpstr>
      <vt:lpstr>Seasonal Variations of Hydroelectric Generation</vt:lpstr>
      <vt:lpstr>Cost of Hydropower</vt:lpstr>
      <vt:lpstr>Environmental Impact</vt:lpstr>
      <vt:lpstr>Hydropower Job Employment</vt:lpstr>
      <vt:lpstr>Hydropower Subsidies</vt:lpstr>
      <vt:lpstr>State (Texas) and Federal Oversight</vt:lpstr>
      <vt:lpstr>Hydropower in Texas</vt:lpstr>
      <vt:lpstr>Hydropower in Texas</vt:lpstr>
      <vt:lpstr>Hydropower in Texas</vt:lpstr>
      <vt:lpstr>Full Growth Potential of U.S. Hydropower</vt:lpstr>
      <vt:lpstr>Hydropower in the World</vt:lpstr>
      <vt:lpstr>Hydropower in the World</vt:lpstr>
      <vt:lpstr>Hydropower in the World</vt:lpstr>
      <vt:lpstr>References</vt:lpstr>
      <vt:lpstr>References</vt:lpstr>
    </vt:vector>
  </TitlesOfParts>
  <Company>Sam Houston State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Electricity from Hydropower</dc:title>
  <dc:creator>Kane, Steven</dc:creator>
  <cp:lastModifiedBy>Kane, Steven</cp:lastModifiedBy>
  <cp:revision>178</cp:revision>
  <cp:lastPrinted>2015-07-02T16:27:54Z</cp:lastPrinted>
  <dcterms:created xsi:type="dcterms:W3CDTF">2014-09-09T18:33:31Z</dcterms:created>
  <dcterms:modified xsi:type="dcterms:W3CDTF">2015-07-02T20:41:14Z</dcterms:modified>
</cp:coreProperties>
</file>