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9" r:id="rId2"/>
    <p:sldId id="308" r:id="rId3"/>
    <p:sldId id="309" r:id="rId4"/>
    <p:sldId id="315" r:id="rId5"/>
    <p:sldId id="316" r:id="rId6"/>
    <p:sldId id="318" r:id="rId7"/>
    <p:sldId id="320" r:id="rId8"/>
    <p:sldId id="317" r:id="rId9"/>
    <p:sldId id="311" r:id="rId10"/>
    <p:sldId id="313" r:id="rId11"/>
    <p:sldId id="310" r:id="rId12"/>
    <p:sldId id="314" r:id="rId13"/>
    <p:sldId id="312" r:id="rId14"/>
    <p:sldId id="319" r:id="rId15"/>
    <p:sldId id="322" r:id="rId16"/>
    <p:sldId id="323" r:id="rId17"/>
    <p:sldId id="324" r:id="rId18"/>
    <p:sldId id="325" r:id="rId19"/>
    <p:sldId id="326" r:id="rId20"/>
    <p:sldId id="327" r:id="rId21"/>
    <p:sldId id="328" r:id="rId22"/>
    <p:sldId id="330" r:id="rId23"/>
    <p:sldId id="329" r:id="rId24"/>
    <p:sldId id="331" r:id="rId25"/>
    <p:sldId id="332" r:id="rId26"/>
    <p:sldId id="333" r:id="rId27"/>
    <p:sldId id="26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776"/>
    <a:srgbClr val="FFA509"/>
    <a:srgbClr val="DCE441"/>
    <a:srgbClr val="666666"/>
    <a:srgbClr val="AAA79E"/>
    <a:srgbClr val="D4FF21"/>
    <a:srgbClr val="9CA296"/>
    <a:srgbClr val="B2B2B2"/>
    <a:srgbClr val="969696"/>
  </p:clrMru>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66" autoAdjust="0"/>
  </p:normalViewPr>
  <p:slideViewPr>
    <p:cSldViewPr>
      <p:cViewPr>
        <p:scale>
          <a:sx n="106" d="100"/>
          <a:sy n="106" d="100"/>
        </p:scale>
        <p:origin x="-11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14C9E7-0468-485F-BCED-669F764BB42C}" type="datetimeFigureOut">
              <a:rPr lang="en-US" smtClean="0"/>
              <a:pPr/>
              <a:t>6/12/2014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225A9E-AA9F-481F-867C-F42EABC790F4}"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20798E-48CF-4BBC-85B3-CEE76FAF64EA}" type="datetimeFigureOut">
              <a:rPr lang="en-US" smtClean="0"/>
              <a:pPr/>
              <a:t>6/12/2014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3EF72B-82B9-46AB-9A49-C3400B367F29}"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hron.com/?controllerName=search&amp;action=search&amp;channel=news/houston-texas&amp;search=1&amp;inlineLink=1&amp;query=%22Public+Works+Department%22"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chron.com/?controllerName=search&amp;action=search&amp;channel=news/houston-texas&amp;search=1&amp;inlineLink=1&amp;query=%22Gary+Norman%2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nergy.gov/"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solarhoustontx.org/about/special_projects/" TargetMode="External"/><Relationship Id="rId5" Type="http://schemas.openxmlformats.org/officeDocument/2006/relationships/hyperlink" Target="http://www1.eere.energy.gov/solar/recovery.html" TargetMode="External"/><Relationship Id="rId4" Type="http://schemas.openxmlformats.org/officeDocument/2006/relationships/hyperlink" Target="http://www.solaramericacities.energy.gov/"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oustontx.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3EF72B-82B9-46AB-9A49-C3400B367F2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Action Plan</a:t>
            </a:r>
            <a:r>
              <a:rPr lang="en-US" baseline="0" dirty="0" smtClean="0"/>
              <a:t> – Support changes at the state level to net metering, solar carve out in the RPS, stay involved with other cities in the state</a:t>
            </a:r>
          </a:p>
          <a:p>
            <a:r>
              <a:rPr lang="en-US" baseline="0" dirty="0" smtClean="0"/>
              <a:t>Local – continue to use the GBRC to outreach, take advantage of the free training for code and permit people, more demonstrations projects, outreach to Retail Electric Providers</a:t>
            </a:r>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Building on the Solar America Cities</a:t>
            </a:r>
            <a:r>
              <a:rPr lang="en-US" baseline="0" dirty="0" smtClean="0"/>
              <a:t> Work, The 3 Texas Solar America Cities (San Antonio, Austin, and Houston) recently applied for a DOE challenge grant to lower the soft costs of solar.  HARC got letters of support for the is project from </a:t>
            </a:r>
            <a:r>
              <a:rPr lang="en-US" baseline="0" dirty="0" err="1" smtClean="0"/>
              <a:t>CenterPoint</a:t>
            </a:r>
            <a:r>
              <a:rPr lang="en-US" baseline="0" dirty="0" smtClean="0"/>
              <a:t>, Reliant, Green Mountain Energy, and Solar Installers in the City, and worked closely with both GSD and the Permitting Department.  When we get the grant, HARC will coordinate with all of the stakeholders to help fine ways to streamline the permitting and interconnection process, and find other creative ways to reduce the soft costs and encourage deployment.  One of the desired outcomes is, to the extent possible, harmonize the permitting and interconnected processes in all three cities.  If successful, there will be a second phase of the project to share lessons learned with surrounding communities. We are hoping to have a decision on this grant by the end of the year. </a:t>
            </a:r>
            <a:endParaRPr lang="en-US" dirty="0" smtClean="0"/>
          </a:p>
          <a:p>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&lt;JEN&gt;</a:t>
            </a:r>
          </a:p>
          <a:p>
            <a:r>
              <a:rPr lang="en-US" dirty="0" smtClean="0"/>
              <a:t>This 1923 former rice warehouse at the far </a:t>
            </a:r>
            <a:r>
              <a:rPr lang="en-US" b="1" dirty="0" smtClean="0"/>
              <a:t>eastern </a:t>
            </a:r>
            <a:r>
              <a:rPr lang="en-US" dirty="0" smtClean="0"/>
              <a:t>end of </a:t>
            </a:r>
            <a:r>
              <a:rPr lang="en-US" b="1" dirty="0" smtClean="0"/>
              <a:t>Washington Ave., </a:t>
            </a:r>
            <a:r>
              <a:rPr lang="en-US" dirty="0" smtClean="0"/>
              <a:t>used more recently as an annex for the Downtown </a:t>
            </a:r>
            <a:r>
              <a:rPr lang="en-US" b="1" dirty="0" smtClean="0"/>
              <a:t>post office </a:t>
            </a:r>
            <a:r>
              <a:rPr lang="en-US" dirty="0" smtClean="0"/>
              <a:t>on the other side of I-45, will become the city’s new </a:t>
            </a:r>
            <a:r>
              <a:rPr lang="en-US" b="1" dirty="0" smtClean="0"/>
              <a:t>permit office</a:t>
            </a:r>
          </a:p>
          <a:p>
            <a:endParaRPr lang="en-US" b="1" dirty="0" smtClean="0"/>
          </a:p>
          <a:p>
            <a:r>
              <a:rPr lang="en-US" b="1" dirty="0" smtClean="0"/>
              <a:t>4-story </a:t>
            </a:r>
            <a:r>
              <a:rPr lang="en-US" dirty="0" smtClean="0"/>
              <a:t>concrete-and-brick building, which sits on a </a:t>
            </a:r>
            <a:r>
              <a:rPr lang="en-US" b="1" dirty="0" smtClean="0"/>
              <a:t>2 1/2-acre site </a:t>
            </a:r>
            <a:r>
              <a:rPr lang="en-US" dirty="0" smtClean="0"/>
              <a:t>Downtown </a:t>
            </a:r>
          </a:p>
          <a:p>
            <a:endParaRPr lang="en-US" dirty="0" smtClean="0"/>
          </a:p>
          <a:p>
            <a:r>
              <a:rPr lang="en-US" dirty="0" smtClean="0"/>
              <a:t>Home</a:t>
            </a:r>
            <a:r>
              <a:rPr lang="en-US" baseline="0" dirty="0" smtClean="0"/>
              <a:t> of the City’s Green Building Resource Center</a:t>
            </a:r>
          </a:p>
          <a:p>
            <a:endParaRPr lang="en-US" baseline="0" dirty="0" smtClean="0"/>
          </a:p>
          <a:p>
            <a:r>
              <a:rPr lang="en-US" baseline="0" dirty="0" smtClean="0"/>
              <a:t>Recently notified of SECO’s intention to award an ARRA-funded Distributed Renewable Energy grant that will allow the City to demonstrate 4 different small-wind turbines and 3 different solar energy technologies.</a:t>
            </a:r>
          </a:p>
          <a:p>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&lt;JEN&gt;</a:t>
            </a:r>
          </a:p>
          <a:p>
            <a:r>
              <a:rPr lang="en-US" dirty="0" smtClean="0"/>
              <a:t>After Hurricane Ike,  the city realized that</a:t>
            </a:r>
            <a:r>
              <a:rPr lang="en-US" baseline="0" dirty="0" smtClean="0"/>
              <a:t> </a:t>
            </a:r>
            <a:r>
              <a:rPr lang="en-US" baseline="0" dirty="0" err="1" smtClean="0"/>
              <a:t>somethin</a:t>
            </a:r>
            <a:r>
              <a:rPr lang="en-US" baseline="0" dirty="0" smtClean="0"/>
              <a:t> like a </a:t>
            </a:r>
            <a:r>
              <a:rPr lang="en-US" baseline="0" dirty="0" err="1" smtClean="0"/>
              <a:t>sSolar</a:t>
            </a:r>
            <a:r>
              <a:rPr lang="en-US" baseline="0" dirty="0" smtClean="0"/>
              <a:t> Generator would be helpful to the community, so that residents could recharge wheelchair batteries, possibly refrigerate medicine, and recharge cell phone batteries.  HARC wrote a grant to SECO and the City received a 1.2 Million dollar award to purchase solar generators.  We wrote the RFQ for the project, and were of the committee that selected a technology designed by a professor at U of H, the Solar Powered Adaptive Container for Everyone.  The container is made of a used chipping container, with 20 foldable solar panels, and a 3 to 5 day battery bank.  The use of the shipping container really set this technology apart from others.  Residents can use the interior of the unit instead of trying to recharge outside, they can be equipped with small energy efficient refrigerators to store medicine, and most importantly, unlike generators that are only used in the event of a power outage, these off the grid units can be used all the time for storage, extra office space, HISD is even going to host 2 units that will then also be used to educate students on solar energy.</a:t>
            </a:r>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Zoo,</a:t>
            </a:r>
            <a:r>
              <a:rPr lang="en-US" baseline="0" dirty="0" smtClean="0"/>
              <a:t> City hall annex, discover green, GRB</a:t>
            </a:r>
            <a:endParaRPr lang="en-US" dirty="0" smtClean="0"/>
          </a:p>
        </p:txBody>
      </p:sp>
      <p:sp>
        <p:nvSpPr>
          <p:cNvPr id="4" name="Slide Number Placeholder 3"/>
          <p:cNvSpPr>
            <a:spLocks noGrp="1"/>
          </p:cNvSpPr>
          <p:nvPr>
            <p:ph type="sldNum" sz="quarter" idx="10"/>
          </p:nvPr>
        </p:nvSpPr>
        <p:spPr/>
        <p:txBody>
          <a:bodyPr/>
          <a:lstStyle/>
          <a:p>
            <a:fld id="{8C1DF611-C050-402D-975A-2E95F887B306}"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3EF72B-82B9-46AB-9A49-C3400B367F29}" type="slidenum">
              <a:rPr lang="en-US" smtClean="0"/>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HARC is a research hub providing independent analysis on energy, air, and water issues to people seeking scientific answers.</a:t>
            </a:r>
            <a:br>
              <a:rPr lang="en-US" dirty="0" smtClean="0"/>
            </a:br>
            <a:r>
              <a:rPr lang="en-US" dirty="0" smtClean="0"/>
              <a:t>We are focused on building a sustainable future that helps people thrive</a:t>
            </a:r>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6C3EF72B-82B9-46AB-9A49-C3400B367F2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&lt;JEN&gt;</a:t>
            </a:r>
          </a:p>
          <a:p>
            <a:r>
              <a:rPr lang="en-US" dirty="0" smtClean="0"/>
              <a:t>We have completed</a:t>
            </a:r>
            <a:r>
              <a:rPr lang="en-US" baseline="0" dirty="0" smtClean="0"/>
              <a:t> a third party review for energy audits at over 40 different city facilities, including City Hall, City Hall Annex, Police Headquarters, and the Hobby Center.  Even though the work is still in progress, these projects have already saved:</a:t>
            </a:r>
          </a:p>
          <a:p>
            <a:endParaRPr lang="en-US" baseline="0" dirty="0" smtClean="0"/>
          </a:p>
          <a:p>
            <a:r>
              <a:rPr lang="en-US" baseline="0" dirty="0" smtClean="0"/>
              <a:t>Over 5 milling kWh of electricity</a:t>
            </a:r>
          </a:p>
          <a:p>
            <a:r>
              <a:rPr lang="en-US" baseline="0" dirty="0" smtClean="0"/>
              <a:t>Over 130,000 </a:t>
            </a:r>
            <a:r>
              <a:rPr lang="en-US" baseline="0" dirty="0" err="1" smtClean="0"/>
              <a:t>therms</a:t>
            </a:r>
            <a:r>
              <a:rPr lang="en-US" baseline="0" dirty="0" smtClean="0"/>
              <a:t> of natural gas</a:t>
            </a:r>
          </a:p>
          <a:p>
            <a:r>
              <a:rPr lang="en-US" baseline="0" dirty="0" smtClean="0"/>
              <a:t>Avoided over 4,000 tons of CO2 emissions</a:t>
            </a:r>
          </a:p>
          <a:p>
            <a:r>
              <a:rPr lang="en-US" baseline="0" dirty="0" smtClean="0"/>
              <a:t>Saved over $600,000</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city of Houston in 2007 began a $1 million effort to replace 300 traffic signals with LEDs downtown, in Midtown and near the Texas Medical Center, </a:t>
            </a:r>
            <a:r>
              <a:rPr lang="en-US" dirty="0" smtClean="0">
                <a:hlinkClick r:id="rId3" action="ppaction://hlinkfile"/>
              </a:rPr>
              <a:t>Public Works Department</a:t>
            </a:r>
            <a:r>
              <a:rPr lang="en-US" dirty="0" smtClean="0"/>
              <a:t> spokesman </a:t>
            </a:r>
            <a:r>
              <a:rPr lang="en-US" dirty="0" smtClean="0">
                <a:hlinkClick r:id="rId4" action="ppaction://hlinkfile"/>
              </a:rPr>
              <a:t>Gary Norman</a:t>
            </a:r>
            <a:r>
              <a:rPr lang="en-US" dirty="0" smtClean="0"/>
              <a:t> said. That program expanded into a $16 million, 1,700-signal project citywide; today, Norman said just 398 signals remain to be converted. The city has received a grant to help complete the work, he said, which will begin this spring and take about a year</a:t>
            </a:r>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&lt;DAVID&gt;</a:t>
            </a:r>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3EF72B-82B9-46AB-9A49-C3400B367F29}"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&lt;David&gt;</a:t>
            </a:r>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a:t>
            </a:r>
            <a:r>
              <a:rPr lang="en-US" dirty="0" smtClean="0">
                <a:hlinkClick r:id="rId3"/>
              </a:rPr>
              <a:t>U.S. Department of Energy</a:t>
            </a:r>
            <a:r>
              <a:rPr lang="en-US" dirty="0" smtClean="0"/>
              <a:t> has named Houston as one of the 25 U.S. </a:t>
            </a:r>
            <a:r>
              <a:rPr lang="en-US" dirty="0" smtClean="0">
                <a:hlinkClick r:id="rId4"/>
              </a:rPr>
              <a:t>Solar America Cities</a:t>
            </a:r>
            <a:r>
              <a:rPr lang="en-US" dirty="0" smtClean="0"/>
              <a:t> working to accelerate the adoption of solar energy technologies for a cleaner, more secure energy future. Through the Solar America Cities effort, the DOE is working to rapidly increase the use and integration of solar energy in communities across the country.</a:t>
            </a:r>
            <a:br>
              <a:rPr lang="en-US" dirty="0" smtClean="0"/>
            </a:br>
            <a:endParaRPr lang="en-US" dirty="0" smtClean="0"/>
          </a:p>
          <a:p>
            <a:r>
              <a:rPr lang="en-US" dirty="0" smtClean="0"/>
              <a:t> DOE recognizes the important role of local governments in accelerating widespread solar energy adoption. As the nation's centers of electricity consumption, cities are uniquely positioned to reduce global climate change, strengthen America's energy independence, and support the transition to a clean energy economy by converting to solar energy sources.</a:t>
            </a:r>
          </a:p>
          <a:p>
            <a:r>
              <a:rPr lang="en-US" dirty="0" smtClean="0"/>
              <a:t> DOE has taken a three-pronged approach to indentifying and overcoming barriers to urban solar implementation, then sharing lessons learned and best practices to facilitate replication across the nation.</a:t>
            </a:r>
          </a:p>
          <a:p>
            <a:r>
              <a:rPr lang="en-US" b="1" dirty="0" smtClean="0"/>
              <a:t>Solar America Cities Partnerships </a:t>
            </a:r>
            <a:r>
              <a:rPr lang="en-US" dirty="0" smtClean="0"/>
              <a:t>are cooperative agreements between DOE and 25 large U.S. cities to develop comprehensive, city-wide approaches to increasing solar energy use.</a:t>
            </a:r>
          </a:p>
          <a:p>
            <a:r>
              <a:rPr lang="en-US" b="1" dirty="0" smtClean="0"/>
              <a:t>Solar America Cities Special Projects</a:t>
            </a:r>
            <a:r>
              <a:rPr lang="en-US" dirty="0" smtClean="0"/>
              <a:t>, funded through the </a:t>
            </a:r>
            <a:r>
              <a:rPr lang="en-US" dirty="0" smtClean="0">
                <a:hlinkClick r:id="rId5"/>
              </a:rPr>
              <a:t>American Recovery and Reinvestment Act</a:t>
            </a:r>
            <a:r>
              <a:rPr lang="en-US" dirty="0" smtClean="0"/>
              <a:t>, tackle key barriers to urban solar energy use that were identified through the 25 city partnerships. Read more about these </a:t>
            </a:r>
            <a:r>
              <a:rPr lang="en-US" dirty="0" smtClean="0">
                <a:hlinkClick r:id="rId6"/>
              </a:rPr>
              <a:t>special projects</a:t>
            </a:r>
            <a:r>
              <a:rPr lang="en-US" dirty="0" smtClean="0"/>
              <a:t>.</a:t>
            </a:r>
          </a:p>
          <a:p>
            <a:r>
              <a:rPr lang="en-US" b="1" dirty="0" smtClean="0"/>
              <a:t>Solar America Cities Technical Outreach</a:t>
            </a:r>
            <a:r>
              <a:rPr lang="en-US" dirty="0" smtClean="0"/>
              <a:t> is an effort to share the best practices developed through the partnerships and special projects with hundreds of other local governments, accelerating solar</a:t>
            </a:r>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 The Solar Houston Initiative is focused on identifying and over-coming barriers associated with establishing a solar infrastructure that is incorporated into the overall energy system of the </a:t>
            </a:r>
            <a:r>
              <a:rPr lang="en-US" dirty="0" smtClean="0">
                <a:hlinkClick r:id="rId3"/>
              </a:rPr>
              <a:t>City of Houston</a:t>
            </a:r>
            <a:r>
              <a:rPr lang="en-US" dirty="0" smtClean="0"/>
              <a:t>.</a:t>
            </a:r>
          </a:p>
          <a:p>
            <a:r>
              <a:rPr lang="en-US" dirty="0" smtClean="0"/>
              <a:t>Cities across the country are realizing the benefits of solar energy:</a:t>
            </a:r>
          </a:p>
          <a:p>
            <a:r>
              <a:rPr lang="en-US" dirty="0" smtClean="0"/>
              <a:t>Power from secure, domestic energy</a:t>
            </a:r>
          </a:p>
          <a:p>
            <a:r>
              <a:rPr lang="en-US" dirty="0" smtClean="0"/>
              <a:t>Sustainable, "green" urban development</a:t>
            </a:r>
          </a:p>
          <a:p>
            <a:r>
              <a:rPr lang="en-US" dirty="0" smtClean="0"/>
              <a:t>Clean energy production that helps meet greenhouse gas reduction targets and climate change goals</a:t>
            </a:r>
          </a:p>
          <a:p>
            <a:r>
              <a:rPr lang="en-US" dirty="0" smtClean="0"/>
              <a:t>Development of new economic opportunities.</a:t>
            </a:r>
          </a:p>
          <a:p>
            <a:r>
              <a:rPr lang="en-US" dirty="0" smtClean="0"/>
              <a:t> The Solar Houston Initiative will leverage the expertise of diverse and experienced project partners to achieve a sustainable solar infrastructure in the city. Project partners will develop a plan to make solar energy cost-competitive by 2015 through the following: Develop and implement significant market-changing activities including:  </a:t>
            </a:r>
          </a:p>
          <a:p>
            <a:r>
              <a:rPr lang="en-US" dirty="0" smtClean="0"/>
              <a:t>The advancement of current and new technologies </a:t>
            </a:r>
          </a:p>
          <a:p>
            <a:r>
              <a:rPr lang="en-US" dirty="0" smtClean="0"/>
              <a:t>Public outreach </a:t>
            </a:r>
          </a:p>
          <a:p>
            <a:r>
              <a:rPr lang="en-US" dirty="0" smtClean="0"/>
              <a:t>Education programs.</a:t>
            </a:r>
          </a:p>
          <a:p>
            <a:r>
              <a:rPr lang="en-US" dirty="0" smtClean="0"/>
              <a:t>Develop and implement significant market-changing activities including: </a:t>
            </a:r>
          </a:p>
          <a:p>
            <a:pPr lvl="1"/>
            <a:r>
              <a:rPr lang="en-US" dirty="0" smtClean="0"/>
              <a:t>Houston-specific solar energy advancement policies </a:t>
            </a:r>
          </a:p>
          <a:p>
            <a:pPr lvl="1"/>
            <a:r>
              <a:rPr lang="en-US" dirty="0" smtClean="0"/>
              <a:t>Regulations and legislation that promote cost-effective solar energy utilization</a:t>
            </a:r>
          </a:p>
          <a:p>
            <a:r>
              <a:rPr lang="en-US" dirty="0" smtClean="0"/>
              <a:t>Identify high visibility locations for demonstration sites and install solar energy systems </a:t>
            </a:r>
          </a:p>
          <a:p>
            <a:r>
              <a:rPr lang="en-US" dirty="0" smtClean="0"/>
              <a:t>Implement solar programs in focused neighborhoods such as affordable housing areas </a:t>
            </a:r>
          </a:p>
          <a:p>
            <a:r>
              <a:rPr lang="en-US" dirty="0" smtClean="0"/>
              <a:t>Work with schools to integrate solar education into the curriculum</a:t>
            </a:r>
          </a:p>
          <a:p>
            <a:endParaRPr lang="en-US" dirty="0"/>
          </a:p>
        </p:txBody>
      </p:sp>
      <p:sp>
        <p:nvSpPr>
          <p:cNvPr id="4" name="Slide Number Placeholder 3"/>
          <p:cNvSpPr>
            <a:spLocks noGrp="1"/>
          </p:cNvSpPr>
          <p:nvPr>
            <p:ph type="sldNum" sz="quarter" idx="10"/>
          </p:nvPr>
        </p:nvSpPr>
        <p:spPr/>
        <p:txBody>
          <a:bodyPr/>
          <a:lstStyle/>
          <a:p>
            <a:fld id="{8C1DF611-C050-402D-975A-2E95F887B306}"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6705600"/>
            <a:ext cx="9144000" cy="156754"/>
          </a:xfrm>
          <a:prstGeom prst="rect">
            <a:avLst/>
          </a:prstGeom>
          <a:solidFill>
            <a:srgbClr val="FFA5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FFA509"/>
              </a:solidFill>
            </a:endParaRPr>
          </a:p>
        </p:txBody>
      </p:sp>
      <p:sp>
        <p:nvSpPr>
          <p:cNvPr id="2" name="Title 1"/>
          <p:cNvSpPr>
            <a:spLocks noGrp="1"/>
          </p:cNvSpPr>
          <p:nvPr>
            <p:ph type="ctrTitle"/>
          </p:nvPr>
        </p:nvSpPr>
        <p:spPr>
          <a:xfrm>
            <a:off x="685800" y="3124200"/>
            <a:ext cx="7772400" cy="1470025"/>
          </a:xfrm>
        </p:spPr>
        <p:txBody>
          <a:bodyPr/>
          <a:lstStyle>
            <a:lvl1pPr>
              <a:defRPr>
                <a:solidFill>
                  <a:srgbClr val="0F4776"/>
                </a:solidFill>
                <a:latin typeface="ITC Avant Garde Std Md"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00600"/>
            <a:ext cx="6400800" cy="1752600"/>
          </a:xfrm>
        </p:spPr>
        <p:txBody>
          <a:bodyPr/>
          <a:lstStyle>
            <a:lvl1pPr marL="0" indent="0" algn="ctr">
              <a:buNone/>
              <a:defRPr b="0">
                <a:solidFill>
                  <a:schemeClr val="tx1">
                    <a:tint val="75000"/>
                  </a:schemeClr>
                </a:solidFill>
                <a:latin typeface="Adobe Caslon Pro"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a:p>
            <a:r>
              <a:rPr lang="en-US" dirty="0" smtClean="0"/>
              <a:t>Click to edit Master subtitle style</a:t>
            </a:r>
            <a:endParaRPr lang="en-US" dirty="0"/>
          </a:p>
        </p:txBody>
      </p:sp>
      <p:pic>
        <p:nvPicPr>
          <p:cNvPr id="7" name="Picture 6" descr="HARC-2013-LOGO-art-only.jpg"/>
          <p:cNvPicPr>
            <a:picLocks noChangeAspect="1"/>
          </p:cNvPicPr>
          <p:nvPr userDrawn="1"/>
        </p:nvPicPr>
        <p:blipFill>
          <a:blip r:embed="rId2" cstate="print"/>
          <a:stretch>
            <a:fillRect/>
          </a:stretch>
        </p:blipFill>
        <p:spPr>
          <a:xfrm>
            <a:off x="3700463" y="304800"/>
            <a:ext cx="1743075" cy="1743075"/>
          </a:xfrm>
          <a:prstGeom prst="rect">
            <a:avLst/>
          </a:prstGeom>
          <a:ln w="123825">
            <a:solidFill>
              <a:schemeClr val="bg1"/>
            </a:solidFill>
            <a:miter lim="800000"/>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722437"/>
            <a:ext cx="8229600" cy="4525963"/>
          </a:xfrm>
        </p:spPr>
        <p:txBody>
          <a:bodyPr/>
          <a:lstStyle>
            <a:lvl1pPr>
              <a:spcBef>
                <a:spcPts val="600"/>
              </a:spcBef>
              <a:spcAft>
                <a:spcPts val="600"/>
              </a:spcAft>
              <a:defRPr/>
            </a:lvl1pPr>
            <a:lvl2pPr>
              <a:spcBef>
                <a:spcPts val="600"/>
              </a:spcBef>
              <a:spcAft>
                <a:spcPts val="600"/>
              </a:spcAft>
              <a:defRPr/>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HARC-2013-LOGO-art-only.jpg"/>
          <p:cNvPicPr>
            <a:picLocks noChangeAspect="1"/>
          </p:cNvPicPr>
          <p:nvPr userDrawn="1"/>
        </p:nvPicPr>
        <p:blipFill>
          <a:blip r:embed="rId2" cstate="print"/>
          <a:stretch>
            <a:fillRect/>
          </a:stretch>
        </p:blipFill>
        <p:spPr>
          <a:xfrm>
            <a:off x="85725" y="6019800"/>
            <a:ext cx="752475" cy="7524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descr="HARC-2013-LOGO-art-only.jpg"/>
          <p:cNvPicPr>
            <a:picLocks noChangeAspect="1"/>
          </p:cNvPicPr>
          <p:nvPr userDrawn="1"/>
        </p:nvPicPr>
        <p:blipFill>
          <a:blip r:embed="rId2" cstate="print"/>
          <a:stretch>
            <a:fillRect/>
          </a:stretch>
        </p:blipFill>
        <p:spPr>
          <a:xfrm>
            <a:off x="85725" y="6019800"/>
            <a:ext cx="752475" cy="75247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Rectangle 7"/>
          <p:cNvSpPr/>
          <p:nvPr userDrawn="1"/>
        </p:nvSpPr>
        <p:spPr>
          <a:xfrm>
            <a:off x="0" y="4800600"/>
            <a:ext cx="9144000" cy="2057400"/>
          </a:xfrm>
          <a:prstGeom prst="rect">
            <a:avLst/>
          </a:prstGeom>
          <a:solidFill>
            <a:srgbClr val="FFA5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4191000" y="2648635"/>
            <a:ext cx="4724400" cy="646331"/>
          </a:xfrm>
          <a:prstGeom prst="rect">
            <a:avLst/>
          </a:prstGeom>
          <a:noFill/>
        </p:spPr>
        <p:txBody>
          <a:bodyPr wrap="square" rtlCol="0">
            <a:spAutoFit/>
          </a:bodyPr>
          <a:lstStyle/>
          <a:p>
            <a:pPr algn="ctr"/>
            <a:r>
              <a:rPr lang="en-US" sz="3600" b="1" baseline="0" dirty="0" smtClean="0">
                <a:solidFill>
                  <a:srgbClr val="0F4776"/>
                </a:solidFill>
                <a:latin typeface="ITC Avant Garde Std Md" pitchFamily="34" charset="0"/>
              </a:rPr>
              <a:t>HARCresearch.org</a:t>
            </a:r>
            <a:endParaRPr lang="en-US" sz="3600" b="1" dirty="0">
              <a:solidFill>
                <a:srgbClr val="0F4776"/>
              </a:solidFill>
              <a:latin typeface="ITC Avant Garde Std Md" pitchFamily="34" charset="0"/>
            </a:endParaRPr>
          </a:p>
        </p:txBody>
      </p:sp>
      <p:pic>
        <p:nvPicPr>
          <p:cNvPr id="7" name="Picture 6" descr="HARC-2013-LOGO-art-only.jpg"/>
          <p:cNvPicPr>
            <a:picLocks noChangeAspect="1"/>
          </p:cNvPicPr>
          <p:nvPr userDrawn="1"/>
        </p:nvPicPr>
        <p:blipFill>
          <a:blip r:embed="rId2" cstate="print"/>
          <a:stretch>
            <a:fillRect/>
          </a:stretch>
        </p:blipFill>
        <p:spPr>
          <a:xfrm>
            <a:off x="1066800" y="1676400"/>
            <a:ext cx="2590800" cy="2590800"/>
          </a:xfrm>
          <a:prstGeom prst="rect">
            <a:avLst/>
          </a:prstGeom>
          <a:ln w="127000">
            <a:solidFill>
              <a:schemeClr val="bg1"/>
            </a:solidFill>
            <a:miter lim="800000"/>
          </a:ln>
        </p:spPr>
      </p:pic>
      <p:sp>
        <p:nvSpPr>
          <p:cNvPr id="9" name="TextBox 8"/>
          <p:cNvSpPr txBox="1"/>
          <p:nvPr userDrawn="1"/>
        </p:nvSpPr>
        <p:spPr>
          <a:xfrm>
            <a:off x="2896093" y="4876800"/>
            <a:ext cx="3351815" cy="1877437"/>
          </a:xfrm>
          <a:prstGeom prst="rect">
            <a:avLst/>
          </a:prstGeom>
          <a:noFill/>
        </p:spPr>
        <p:txBody>
          <a:bodyPr wrap="none" rtlCol="0">
            <a:spAutoFit/>
          </a:bodyPr>
          <a:lstStyle/>
          <a:p>
            <a:r>
              <a:rPr lang="en-US" sz="4400" dirty="0" smtClean="0">
                <a:solidFill>
                  <a:schemeClr val="bg1"/>
                </a:solidFill>
                <a:latin typeface="ITC Avant Garde Std Md" pitchFamily="34" charset="0"/>
              </a:rPr>
              <a:t>HARC</a:t>
            </a:r>
            <a:r>
              <a:rPr lang="en-US" sz="4400" dirty="0" smtClean="0">
                <a:solidFill>
                  <a:schemeClr val="bg1"/>
                </a:solidFill>
              </a:rPr>
              <a:t> </a:t>
            </a:r>
            <a:r>
              <a:rPr lang="en-US" sz="2400" b="0" dirty="0" smtClean="0">
                <a:solidFill>
                  <a:schemeClr val="bg1"/>
                </a:solidFill>
                <a:latin typeface="Adobe Caslon Pro" pitchFamily="18" charset="0"/>
              </a:rPr>
              <a:t>(härk), </a:t>
            </a:r>
            <a:r>
              <a:rPr lang="en-US" sz="2400" b="0" i="1" dirty="0" smtClean="0">
                <a:solidFill>
                  <a:schemeClr val="bg1"/>
                </a:solidFill>
                <a:latin typeface="Adobe Caslon Pro" pitchFamily="18" charset="0"/>
              </a:rPr>
              <a:t>n.</a:t>
            </a:r>
          </a:p>
          <a:p>
            <a:r>
              <a:rPr lang="en-US" sz="2400" b="0" dirty="0" smtClean="0">
                <a:solidFill>
                  <a:schemeClr val="bg1"/>
                </a:solidFill>
                <a:latin typeface="Adobe Caslon Pro" pitchFamily="18" charset="0"/>
              </a:rPr>
              <a:t>an independent research</a:t>
            </a:r>
          </a:p>
          <a:p>
            <a:r>
              <a:rPr lang="en-US" sz="2400" b="0" dirty="0" smtClean="0">
                <a:solidFill>
                  <a:schemeClr val="bg1"/>
                </a:solidFill>
                <a:latin typeface="Adobe Caslon Pro" pitchFamily="18" charset="0"/>
              </a:rPr>
              <a:t>hub helping people thrive</a:t>
            </a:r>
          </a:p>
          <a:p>
            <a:r>
              <a:rPr lang="en-US" sz="2400" b="0" dirty="0" smtClean="0">
                <a:solidFill>
                  <a:schemeClr val="bg1"/>
                </a:solidFill>
                <a:latin typeface="Adobe Caslon Pro" pitchFamily="18" charset="0"/>
              </a:rPr>
              <a:t>and nature flourish.</a:t>
            </a:r>
            <a:endParaRPr lang="en-US" sz="2400" b="0" dirty="0">
              <a:solidFill>
                <a:schemeClr val="bg1"/>
              </a:solidFill>
              <a:latin typeface="Adobe Caslon Pro"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advClick="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1"/>
            <a:ext cx="2011680" cy="384048"/>
          </a:xfrm>
          <a:prstGeom prst="rect">
            <a:avLst/>
          </a:prstGeom>
        </p:spPr>
        <p:txBody>
          <a:bodyPr/>
          <a:lstStyle/>
          <a:p>
            <a:fld id="{00D81132-ECAF-4C20-A3E9-1A8BB5EC8A44}" type="datetimeFigureOut">
              <a:rPr lang="en-US" smtClean="0"/>
              <a:pPr/>
              <a:t>6/12/2014</a:t>
            </a:fld>
            <a:endParaRPr lang="en-US"/>
          </a:p>
        </p:txBody>
      </p:sp>
      <p:sp>
        <p:nvSpPr>
          <p:cNvPr id="6" name="Footer Placeholder 5"/>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129016" y="5734050"/>
            <a:ext cx="609600" cy="521208"/>
          </a:xfrm>
          <a:prstGeom prst="rect">
            <a:avLst/>
          </a:prstGeom>
        </p:spPr>
        <p:txBody>
          <a:bodyPr/>
          <a:lstStyle/>
          <a:p>
            <a:fld id="{3F2ACF20-1A61-406B-8B1E-BD288D00B14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1219200"/>
          </a:xfrm>
          <a:prstGeom prst="rect">
            <a:avLst/>
          </a:prstGeom>
          <a:solidFill>
            <a:srgbClr val="0F47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Rectangle 10"/>
          <p:cNvSpPr/>
          <p:nvPr/>
        </p:nvSpPr>
        <p:spPr>
          <a:xfrm>
            <a:off x="0" y="1143000"/>
            <a:ext cx="9144000" cy="152400"/>
          </a:xfrm>
          <a:prstGeom prst="rect">
            <a:avLst/>
          </a:prstGeom>
          <a:solidFill>
            <a:srgbClr val="DCE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0" r:id="rId4"/>
    <p:sldLayoutId id="2147483664" r:id="rId5"/>
    <p:sldLayoutId id="2147483665" r:id="rId6"/>
  </p:sldLayoutIdLst>
  <p:txStyles>
    <p:titleStyle>
      <a:lvl1pPr algn="ctr" defTabSz="914400" rtl="0" eaLnBrk="1" latinLnBrk="0" hangingPunct="1">
        <a:spcBef>
          <a:spcPct val="0"/>
        </a:spcBef>
        <a:buNone/>
        <a:defRPr sz="4400" b="1" kern="1200">
          <a:solidFill>
            <a:schemeClr val="bg1"/>
          </a:solidFill>
          <a:latin typeface="+mn-lt"/>
          <a:ea typeface="+mj-ea"/>
          <a:cs typeface="+mj-cs"/>
        </a:defRPr>
      </a:lvl1pPr>
    </p:titleStyle>
    <p:bodyStyle>
      <a:lvl1pPr marL="342900" indent="-342900" algn="l" defTabSz="914400" rtl="0" eaLnBrk="1" latinLnBrk="0" hangingPunct="1">
        <a:spcBef>
          <a:spcPts val="600"/>
        </a:spcBef>
        <a:spcAft>
          <a:spcPts val="600"/>
        </a:spcAft>
        <a:buFont typeface="Arial" pitchFamily="34" charset="0"/>
        <a:buChar char="•"/>
        <a:defRPr sz="3200" kern="1200">
          <a:solidFill>
            <a:srgbClr val="0F4776"/>
          </a:solidFill>
          <a:latin typeface="+mn-lt"/>
          <a:ea typeface="+mn-ea"/>
          <a:cs typeface="+mn-cs"/>
        </a:defRPr>
      </a:lvl1pPr>
      <a:lvl2pPr marL="742950" indent="-285750" algn="l" defTabSz="914400" rtl="0" eaLnBrk="1" latinLnBrk="0" hangingPunct="1">
        <a:spcBef>
          <a:spcPts val="600"/>
        </a:spcBef>
        <a:spcAft>
          <a:spcPts val="600"/>
        </a:spcAft>
        <a:buFont typeface="Arial" pitchFamily="34" charset="0"/>
        <a:buChar char="–"/>
        <a:defRPr sz="2800" kern="1200">
          <a:solidFill>
            <a:srgbClr val="0F4776"/>
          </a:solidFill>
          <a:latin typeface="+mn-lt"/>
          <a:ea typeface="+mn-ea"/>
          <a:cs typeface="+mn-cs"/>
        </a:defRPr>
      </a:lvl2pPr>
      <a:lvl3pPr marL="1143000" indent="-228600" algn="l" defTabSz="914400" rtl="0" eaLnBrk="1" latinLnBrk="0" hangingPunct="1">
        <a:spcBef>
          <a:spcPts val="600"/>
        </a:spcBef>
        <a:spcAft>
          <a:spcPts val="600"/>
        </a:spcAft>
        <a:buFont typeface="Arial" pitchFamily="34" charset="0"/>
        <a:buChar char="•"/>
        <a:defRPr sz="2400" kern="1200">
          <a:solidFill>
            <a:srgbClr val="0F4776"/>
          </a:solidFill>
          <a:latin typeface="+mn-lt"/>
          <a:ea typeface="+mn-ea"/>
          <a:cs typeface="+mn-cs"/>
        </a:defRPr>
      </a:lvl3pPr>
      <a:lvl4pPr marL="1600200" indent="-228600" algn="l" defTabSz="914400" rtl="0" eaLnBrk="1" latinLnBrk="0" hangingPunct="1">
        <a:spcBef>
          <a:spcPts val="600"/>
        </a:spcBef>
        <a:spcAft>
          <a:spcPts val="600"/>
        </a:spcAft>
        <a:buFont typeface="Arial" pitchFamily="34" charset="0"/>
        <a:buChar char="–"/>
        <a:defRPr sz="2000" kern="1200">
          <a:solidFill>
            <a:srgbClr val="0F4776"/>
          </a:solidFill>
          <a:latin typeface="+mn-lt"/>
          <a:ea typeface="+mn-ea"/>
          <a:cs typeface="+mn-cs"/>
        </a:defRPr>
      </a:lvl4pPr>
      <a:lvl5pPr marL="2057400" indent="-228600" algn="l" defTabSz="914400" rtl="0" eaLnBrk="1" latinLnBrk="0" hangingPunct="1">
        <a:spcBef>
          <a:spcPts val="600"/>
        </a:spcBef>
        <a:spcAft>
          <a:spcPts val="600"/>
        </a:spcAft>
        <a:buFont typeface="Arial" pitchFamily="34" charset="0"/>
        <a:buChar char="»"/>
        <a:defRPr sz="2000" kern="1200">
          <a:solidFill>
            <a:srgbClr val="0F477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www.solaramericacities.energy.gov/Cities.aspx" TargetMode="External"/><Relationship Id="rId4" Type="http://schemas.openxmlformats.org/officeDocument/2006/relationships/hyperlink" Target="http://www.solaramericacities.energy.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olarhosutontx.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05200"/>
            <a:ext cx="7772400" cy="1371599"/>
          </a:xfrm>
        </p:spPr>
        <p:txBody>
          <a:bodyPr>
            <a:noAutofit/>
          </a:bodyPr>
          <a:lstStyle/>
          <a:p>
            <a:r>
              <a:rPr lang="en-US" sz="4800" dirty="0" smtClean="0"/>
              <a:t/>
            </a:r>
            <a:br>
              <a:rPr lang="en-US" sz="4800" dirty="0" smtClean="0"/>
            </a:br>
            <a:r>
              <a:rPr lang="en-US" sz="4800" dirty="0" smtClean="0"/>
              <a:t>Energy Efficient Houston</a:t>
            </a:r>
            <a:r>
              <a:rPr lang="en-US" dirty="0" smtClean="0">
                <a:solidFill>
                  <a:srgbClr val="0F4776"/>
                </a:solidFill>
              </a:rPr>
              <a:t/>
            </a:r>
            <a:br>
              <a:rPr lang="en-US" dirty="0" smtClean="0">
                <a:solidFill>
                  <a:srgbClr val="0F4776"/>
                </a:solidFill>
              </a:rPr>
            </a:br>
            <a:endParaRPr lang="en-US" dirty="0">
              <a:solidFill>
                <a:srgbClr val="0F4776"/>
              </a:solidFill>
            </a:endParaRPr>
          </a:p>
        </p:txBody>
      </p:sp>
      <p:pic>
        <p:nvPicPr>
          <p:cNvPr id="4" name="Picture 3" descr="HARC Logo_putty text.jpg"/>
          <p:cNvPicPr>
            <a:picLocks noChangeAspect="1"/>
          </p:cNvPicPr>
          <p:nvPr/>
        </p:nvPicPr>
        <p:blipFill>
          <a:blip r:embed="rId3" cstate="print"/>
          <a:stretch>
            <a:fillRect/>
          </a:stretch>
        </p:blipFill>
        <p:spPr>
          <a:xfrm>
            <a:off x="3352800" y="2209800"/>
            <a:ext cx="2518519" cy="932688"/>
          </a:xfrm>
          <a:prstGeom prst="rect">
            <a:avLst/>
          </a:prstGeom>
        </p:spPr>
      </p:pic>
      <p:sp>
        <p:nvSpPr>
          <p:cNvPr id="5" name="Subtitle 4"/>
          <p:cNvSpPr>
            <a:spLocks noGrp="1"/>
          </p:cNvSpPr>
          <p:nvPr>
            <p:ph type="subTitle" idx="1"/>
          </p:nvPr>
        </p:nvSpPr>
        <p:spPr>
          <a:xfrm>
            <a:off x="1371600" y="5257800"/>
            <a:ext cx="6400800" cy="838200"/>
          </a:xfrm>
        </p:spPr>
        <p:txBody>
          <a:bodyPr>
            <a:normAutofit/>
          </a:bodyPr>
          <a:lstStyle/>
          <a:p>
            <a:r>
              <a:rPr lang="en-US" dirty="0" smtClean="0"/>
              <a:t>Jennifer Ronk, PG, CEM, PMP</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Building Program</a:t>
            </a:r>
            <a:endParaRPr lang="en-US" dirty="0"/>
          </a:p>
        </p:txBody>
      </p:sp>
      <p:sp>
        <p:nvSpPr>
          <p:cNvPr id="3" name="Content Placeholder 2"/>
          <p:cNvSpPr>
            <a:spLocks noGrp="1"/>
          </p:cNvSpPr>
          <p:nvPr>
            <p:ph idx="1"/>
          </p:nvPr>
        </p:nvSpPr>
        <p:spPr/>
        <p:txBody>
          <a:bodyPr/>
          <a:lstStyle/>
          <a:p>
            <a:r>
              <a:rPr lang="en-US" dirty="0" smtClean="0"/>
              <a:t>Energy Efficiency Incentive Program (EEIP)</a:t>
            </a:r>
          </a:p>
          <a:p>
            <a:r>
              <a:rPr lang="en-US" dirty="0" smtClean="0"/>
              <a:t>ARRA (“Stimulus”) funded</a:t>
            </a:r>
          </a:p>
          <a:p>
            <a:r>
              <a:rPr lang="en-US" dirty="0" smtClean="0"/>
              <a:t>Required a CEM or PE to conduct an energy audit that HARC reviewed to approve</a:t>
            </a:r>
          </a:p>
          <a:p>
            <a:r>
              <a:rPr lang="en-US" dirty="0" smtClean="0"/>
              <a:t>Provided a 40% incentive payment upon achieving a minimum 15% energy savings over the existing baseline</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EEIP - The Rose</a:t>
            </a:r>
            <a:endParaRPr lang="en-US" dirty="0"/>
          </a:p>
        </p:txBody>
      </p:sp>
      <p:pic>
        <p:nvPicPr>
          <p:cNvPr id="4" name="Content Placeholder 3" descr="The Rose Houston.jpg"/>
          <p:cNvPicPr>
            <a:picLocks noGrp="1" noChangeAspect="1"/>
          </p:cNvPicPr>
          <p:nvPr>
            <p:ph idx="1"/>
          </p:nvPr>
        </p:nvPicPr>
        <p:blipFill>
          <a:blip r:embed="rId2" cstate="print"/>
          <a:stretch>
            <a:fillRect/>
          </a:stretch>
        </p:blipFill>
        <p:spPr>
          <a:xfrm>
            <a:off x="5029200" y="3886200"/>
            <a:ext cx="3469807" cy="2004220"/>
          </a:xfrm>
        </p:spPr>
      </p:pic>
      <p:sp>
        <p:nvSpPr>
          <p:cNvPr id="5" name="Rectangle 4"/>
          <p:cNvSpPr/>
          <p:nvPr/>
        </p:nvSpPr>
        <p:spPr>
          <a:xfrm>
            <a:off x="381000" y="1524000"/>
            <a:ext cx="8458200" cy="4431983"/>
          </a:xfrm>
          <a:prstGeom prst="rect">
            <a:avLst/>
          </a:prstGeom>
        </p:spPr>
        <p:txBody>
          <a:bodyPr wrap="square">
            <a:spAutoFit/>
          </a:bodyPr>
          <a:lstStyle/>
          <a:p>
            <a:r>
              <a:rPr lang="en-US" dirty="0" smtClean="0"/>
              <a:t>The </a:t>
            </a:r>
            <a:r>
              <a:rPr lang="en-US" dirty="0" smtClean="0"/>
              <a:t>Rose provides </a:t>
            </a:r>
            <a:r>
              <a:rPr lang="en-US" dirty="0" smtClean="0"/>
              <a:t>breast </a:t>
            </a:r>
            <a:r>
              <a:rPr lang="en-US" dirty="0" smtClean="0"/>
              <a:t>health </a:t>
            </a:r>
            <a:r>
              <a:rPr lang="en-US" dirty="0" smtClean="0"/>
              <a:t>care, from </a:t>
            </a:r>
            <a:r>
              <a:rPr lang="en-US" dirty="0" smtClean="0"/>
              <a:t>mammograms to biopsies to </a:t>
            </a:r>
            <a:r>
              <a:rPr lang="en-US" dirty="0" smtClean="0"/>
              <a:t>treatment, to </a:t>
            </a:r>
            <a:r>
              <a:rPr lang="en-US" dirty="0" smtClean="0"/>
              <a:t>over 33,000 women every </a:t>
            </a:r>
            <a:r>
              <a:rPr lang="en-US" dirty="0" smtClean="0"/>
              <a:t>year, regardless of their ability to pay.</a:t>
            </a:r>
          </a:p>
          <a:p>
            <a:endParaRPr lang="en-US" sz="1200" dirty="0" smtClean="0"/>
          </a:p>
          <a:p>
            <a:pPr>
              <a:buFont typeface="Arial" pitchFamily="34" charset="0"/>
              <a:buChar char="•"/>
            </a:pPr>
            <a:r>
              <a:rPr lang="en-US" dirty="0" smtClean="0"/>
              <a:t>2-Story 33,000 square foot medial office building</a:t>
            </a:r>
          </a:p>
          <a:p>
            <a:pPr>
              <a:buFont typeface="Arial" pitchFamily="34" charset="0"/>
              <a:buChar char="•"/>
            </a:pPr>
            <a:endParaRPr lang="en-US" sz="1200" dirty="0" smtClean="0"/>
          </a:p>
          <a:p>
            <a:pPr>
              <a:buFont typeface="Arial" pitchFamily="34" charset="0"/>
              <a:buChar char="•"/>
            </a:pPr>
            <a:r>
              <a:rPr lang="en-US" dirty="0" smtClean="0"/>
              <a:t>Energy audit was conducted</a:t>
            </a:r>
          </a:p>
          <a:p>
            <a:pPr>
              <a:buFont typeface="Arial" pitchFamily="34" charset="0"/>
              <a:buChar char="•"/>
            </a:pPr>
            <a:endParaRPr lang="en-US" sz="1200" dirty="0" smtClean="0"/>
          </a:p>
          <a:p>
            <a:pPr>
              <a:buFont typeface="Arial" pitchFamily="34" charset="0"/>
              <a:buChar char="•"/>
            </a:pPr>
            <a:r>
              <a:rPr lang="en-US" dirty="0" smtClean="0"/>
              <a:t>HVAC system was upgraded and control systems were installed</a:t>
            </a:r>
          </a:p>
          <a:p>
            <a:pPr>
              <a:buFont typeface="Arial" pitchFamily="34" charset="0"/>
              <a:buChar char="•"/>
            </a:pPr>
            <a:endParaRPr lang="en-US" sz="1200" dirty="0" smtClean="0"/>
          </a:p>
          <a:p>
            <a:pPr>
              <a:buFont typeface="Arial" pitchFamily="34" charset="0"/>
              <a:buChar char="•"/>
            </a:pPr>
            <a:r>
              <a:rPr lang="en-US" dirty="0" smtClean="0"/>
              <a:t>Interior and exterior lighting upgrades</a:t>
            </a:r>
          </a:p>
          <a:p>
            <a:pPr>
              <a:buFont typeface="Arial" pitchFamily="34" charset="0"/>
              <a:buChar char="•"/>
            </a:pPr>
            <a:endParaRPr lang="en-US" sz="1200" dirty="0" smtClean="0"/>
          </a:p>
          <a:p>
            <a:pPr>
              <a:buFont typeface="Arial" pitchFamily="34" charset="0"/>
              <a:buChar char="•"/>
            </a:pPr>
            <a:r>
              <a:rPr lang="en-US" dirty="0" smtClean="0"/>
              <a:t>Window film</a:t>
            </a:r>
          </a:p>
          <a:p>
            <a:pPr>
              <a:buFont typeface="Arial" pitchFamily="34" charset="0"/>
              <a:buChar char="•"/>
            </a:pPr>
            <a:endParaRPr lang="en-US" sz="1200" dirty="0" smtClean="0"/>
          </a:p>
          <a:p>
            <a:pPr>
              <a:buFont typeface="Arial" pitchFamily="34" charset="0"/>
              <a:buChar char="•"/>
            </a:pPr>
            <a:r>
              <a:rPr lang="en-US" dirty="0" smtClean="0"/>
              <a:t>Reflective Roof</a:t>
            </a:r>
          </a:p>
          <a:p>
            <a:pPr>
              <a:buFont typeface="Arial" pitchFamily="34" charset="0"/>
              <a:buChar char="•"/>
            </a:pPr>
            <a:endParaRPr lang="en-US" sz="1200" dirty="0" smtClean="0"/>
          </a:p>
          <a:p>
            <a:pPr>
              <a:buFont typeface="Arial" pitchFamily="34" charset="0"/>
              <a:buChar char="•"/>
            </a:pPr>
            <a:r>
              <a:rPr lang="en-US" dirty="0" smtClean="0"/>
              <a:t>Project cost ~200k, 3.3 year simple payback</a:t>
            </a:r>
          </a:p>
          <a:p>
            <a:pPr>
              <a:buFont typeface="Arial" pitchFamily="34" charset="0"/>
              <a:buChar char="•"/>
            </a:pPr>
            <a:endParaRPr lang="en-US" sz="1200" dirty="0" smtClean="0"/>
          </a:p>
          <a:p>
            <a:pPr>
              <a:buFont typeface="Arial" pitchFamily="34" charset="0"/>
              <a:buChar char="•"/>
            </a:pPr>
            <a:r>
              <a:rPr lang="en-US" dirty="0" smtClean="0"/>
              <a:t>Energy savings of $36,000/year</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EEIP – Hotel Derek</a:t>
            </a:r>
            <a:endParaRPr lang="en-US" dirty="0"/>
          </a:p>
        </p:txBody>
      </p:sp>
      <p:pic>
        <p:nvPicPr>
          <p:cNvPr id="4" name="Content Placeholder 3" descr="hotel derek.jpg"/>
          <p:cNvPicPr>
            <a:picLocks noGrp="1" noChangeAspect="1"/>
          </p:cNvPicPr>
          <p:nvPr>
            <p:ph idx="1"/>
          </p:nvPr>
        </p:nvPicPr>
        <p:blipFill>
          <a:blip r:embed="rId3" cstate="print"/>
          <a:stretch>
            <a:fillRect/>
          </a:stretch>
        </p:blipFill>
        <p:spPr>
          <a:xfrm>
            <a:off x="5334000" y="4267200"/>
            <a:ext cx="3533775" cy="2300767"/>
          </a:xfrm>
        </p:spPr>
      </p:pic>
      <p:sp>
        <p:nvSpPr>
          <p:cNvPr id="5" name="Rectangle 4"/>
          <p:cNvSpPr/>
          <p:nvPr/>
        </p:nvSpPr>
        <p:spPr>
          <a:xfrm>
            <a:off x="304800" y="1447800"/>
            <a:ext cx="8824862" cy="4524315"/>
          </a:xfrm>
          <a:prstGeom prst="rect">
            <a:avLst/>
          </a:prstGeom>
        </p:spPr>
        <p:txBody>
          <a:bodyPr wrap="square">
            <a:spAutoFit/>
          </a:bodyPr>
          <a:lstStyle/>
          <a:p>
            <a:r>
              <a:rPr lang="en-US" dirty="0" smtClean="0"/>
              <a:t>Hotel Derek is a fourteen story upscale hotel </a:t>
            </a:r>
            <a:r>
              <a:rPr lang="en-US" dirty="0" smtClean="0"/>
              <a:t> in the Galleria area of Houston</a:t>
            </a:r>
          </a:p>
          <a:p>
            <a:endParaRPr lang="en-US" dirty="0" smtClean="0"/>
          </a:p>
          <a:p>
            <a:pPr>
              <a:buFont typeface="Arial" pitchFamily="34" charset="0"/>
              <a:buChar char="•"/>
            </a:pPr>
            <a:r>
              <a:rPr lang="en-US" dirty="0" smtClean="0"/>
              <a:t>Energy </a:t>
            </a:r>
            <a:r>
              <a:rPr lang="en-US" dirty="0" smtClean="0"/>
              <a:t>a</a:t>
            </a:r>
            <a:r>
              <a:rPr lang="en-US" dirty="0" smtClean="0"/>
              <a:t>udit conducted and reviewed by HARC</a:t>
            </a:r>
          </a:p>
          <a:p>
            <a:pPr lvl="0">
              <a:buFont typeface="Arial" pitchFamily="34" charset="0"/>
              <a:buChar char="•"/>
            </a:pPr>
            <a:r>
              <a:rPr lang="en-US" dirty="0" smtClean="0"/>
              <a:t>Upgraded </a:t>
            </a:r>
            <a:r>
              <a:rPr lang="en-US" dirty="0" smtClean="0"/>
              <a:t>to LED lighting in lobbies, hallways and rooms </a:t>
            </a:r>
          </a:p>
          <a:p>
            <a:pPr lvl="0">
              <a:buFont typeface="Arial" pitchFamily="34" charset="0"/>
              <a:buChar char="•"/>
            </a:pPr>
            <a:r>
              <a:rPr lang="en-US" dirty="0" smtClean="0"/>
              <a:t>Upgraded </a:t>
            </a:r>
            <a:r>
              <a:rPr lang="en-US" dirty="0" smtClean="0"/>
              <a:t>to </a:t>
            </a:r>
            <a:r>
              <a:rPr lang="en-US" dirty="0" smtClean="0"/>
              <a:t>Direct Digital Controls (DDC) from pneumatic</a:t>
            </a:r>
            <a:endParaRPr lang="en-US" dirty="0" smtClean="0"/>
          </a:p>
          <a:p>
            <a:pPr lvl="0">
              <a:buFont typeface="Arial" pitchFamily="34" charset="0"/>
              <a:buChar char="•"/>
            </a:pPr>
            <a:r>
              <a:rPr lang="en-US" dirty="0" smtClean="0"/>
              <a:t>Demand Control Ventilation</a:t>
            </a:r>
          </a:p>
          <a:p>
            <a:pPr>
              <a:buFont typeface="Arial" pitchFamily="34" charset="0"/>
              <a:buChar char="•"/>
            </a:pPr>
            <a:r>
              <a:rPr lang="en-US" dirty="0" smtClean="0"/>
              <a:t>Add </a:t>
            </a:r>
            <a:r>
              <a:rPr lang="en-US" dirty="0" smtClean="0"/>
              <a:t>Variable Frequency Drives </a:t>
            </a:r>
            <a:r>
              <a:rPr lang="en-US" dirty="0" smtClean="0"/>
              <a:t>on </a:t>
            </a:r>
            <a:r>
              <a:rPr lang="en-US" dirty="0" smtClean="0"/>
              <a:t>Air Handling Unit </a:t>
            </a:r>
            <a:r>
              <a:rPr lang="en-US" dirty="0" smtClean="0"/>
              <a:t>motors</a:t>
            </a:r>
            <a:endParaRPr lang="en-US" dirty="0" smtClean="0"/>
          </a:p>
          <a:p>
            <a:pPr>
              <a:buFont typeface="Arial" pitchFamily="34" charset="0"/>
              <a:buChar char="•"/>
            </a:pPr>
            <a:endParaRPr lang="en-US" dirty="0" smtClean="0"/>
          </a:p>
          <a:p>
            <a:pPr>
              <a:buFont typeface="Arial" pitchFamily="34" charset="0"/>
              <a:buChar char="•"/>
            </a:pPr>
            <a:endParaRPr lang="en-US" dirty="0" smtClean="0"/>
          </a:p>
          <a:p>
            <a:pPr lvl="1">
              <a:buFont typeface="Arial" pitchFamily="34" charset="0"/>
              <a:buChar char="•"/>
            </a:pPr>
            <a:r>
              <a:rPr lang="en-US" dirty="0" smtClean="0"/>
              <a:t>Total </a:t>
            </a:r>
            <a:r>
              <a:rPr lang="en-US" dirty="0" smtClean="0"/>
              <a:t>project cost </a:t>
            </a:r>
            <a:r>
              <a:rPr lang="en-US" dirty="0" smtClean="0"/>
              <a:t>$338,000</a:t>
            </a:r>
          </a:p>
          <a:p>
            <a:pPr lvl="1">
              <a:buFont typeface="Arial" pitchFamily="34" charset="0"/>
              <a:buChar char="•"/>
            </a:pPr>
            <a:r>
              <a:rPr lang="en-US" dirty="0" smtClean="0"/>
              <a:t> Savings </a:t>
            </a:r>
            <a:r>
              <a:rPr lang="en-US" dirty="0" smtClean="0"/>
              <a:t>of 1.28 million kWh per year </a:t>
            </a:r>
            <a:endParaRPr lang="en-US" dirty="0" smtClean="0"/>
          </a:p>
          <a:p>
            <a:pPr lvl="1">
              <a:buFont typeface="Arial" pitchFamily="34" charset="0"/>
              <a:buChar char="•"/>
            </a:pPr>
            <a:r>
              <a:rPr lang="en-US" dirty="0" smtClean="0"/>
              <a:t> 23.7%  </a:t>
            </a:r>
            <a:r>
              <a:rPr lang="en-US" dirty="0" smtClean="0"/>
              <a:t>reduction in total building energy </a:t>
            </a:r>
            <a:endParaRPr lang="en-US" dirty="0" smtClean="0"/>
          </a:p>
          <a:p>
            <a:pPr lvl="1">
              <a:buFont typeface="Arial" pitchFamily="34" charset="0"/>
              <a:buChar char="•"/>
            </a:pPr>
            <a:r>
              <a:rPr lang="en-US" dirty="0" smtClean="0"/>
              <a:t>Thanks to the incentive, the payback was 1.4  </a:t>
            </a:r>
            <a:endParaRPr lang="en-US" dirty="0" smtClean="0"/>
          </a:p>
          <a:p>
            <a:pPr lvl="1">
              <a:buFont typeface="Arial" pitchFamily="34" charset="0"/>
              <a:buChar char="•"/>
            </a:pPr>
            <a:endParaRPr lang="en-US" dirty="0" smtClean="0"/>
          </a:p>
          <a:p>
            <a:pPr lvl="1">
              <a:buFont typeface="Arial" pitchFamily="34" charset="0"/>
              <a:buChar char="•"/>
            </a:pPr>
            <a:endParaRPr lang="en-US" dirty="0" smtClean="0"/>
          </a:p>
          <a:p>
            <a:pPr>
              <a:buFont typeface="Arial" pitchFamily="34" charset="0"/>
              <a:buChar cha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Residential</a:t>
            </a:r>
            <a:r>
              <a:rPr lang="en-US" dirty="0" smtClean="0"/>
              <a:t>: 5 Star Program</a:t>
            </a:r>
            <a:endParaRPr lang="en-US" dirty="0"/>
          </a:p>
        </p:txBody>
      </p:sp>
      <p:sp>
        <p:nvSpPr>
          <p:cNvPr id="3" name="Content Placeholder 2"/>
          <p:cNvSpPr>
            <a:spLocks noGrp="1"/>
          </p:cNvSpPr>
          <p:nvPr>
            <p:ph sz="quarter" idx="1"/>
          </p:nvPr>
        </p:nvSpPr>
        <p:spPr>
          <a:xfrm>
            <a:off x="457200" y="1600200"/>
            <a:ext cx="3657600" cy="4873752"/>
          </a:xfrm>
        </p:spPr>
        <p:txBody>
          <a:bodyPr>
            <a:normAutofit fontScale="70000" lnSpcReduction="20000"/>
          </a:bodyPr>
          <a:lstStyle/>
          <a:p>
            <a:r>
              <a:rPr lang="en-US" dirty="0" smtClean="0"/>
              <a:t>ARRA funds to purchase energy efficient upgrades for HOPE homes</a:t>
            </a:r>
          </a:p>
          <a:p>
            <a:r>
              <a:rPr lang="en-US" dirty="0" smtClean="0"/>
              <a:t>Providing new, very high efficiency homes in hard to develop areas at affordable prices</a:t>
            </a:r>
          </a:p>
          <a:p>
            <a:r>
              <a:rPr lang="en-US" dirty="0" smtClean="0"/>
              <a:t>Private home builders coupled with third party verification of energy savings</a:t>
            </a:r>
          </a:p>
          <a:p>
            <a:pPr lvl="1"/>
            <a:r>
              <a:rPr lang="en-US" dirty="0" smtClean="0"/>
              <a:t>Energy Star HERS Rating = 85</a:t>
            </a:r>
          </a:p>
          <a:p>
            <a:pPr lvl="1"/>
            <a:r>
              <a:rPr lang="en-US" dirty="0" smtClean="0"/>
              <a:t>5 Star Homes to date HERS Rating = 20 or less</a:t>
            </a:r>
          </a:p>
          <a:p>
            <a:endParaRPr lang="en-US" dirty="0"/>
          </a:p>
        </p:txBody>
      </p:sp>
      <p:pic>
        <p:nvPicPr>
          <p:cNvPr id="6" name="Picture 5" descr="100_9977.JPG"/>
          <p:cNvPicPr>
            <a:picLocks noChangeAspect="1"/>
          </p:cNvPicPr>
          <p:nvPr/>
        </p:nvPicPr>
        <p:blipFill>
          <a:blip r:embed="rId3" cstate="print">
            <a:lum bright="6000"/>
          </a:blip>
          <a:srcRect l="20408" b="22559"/>
          <a:stretch>
            <a:fillRect/>
          </a:stretch>
        </p:blipFill>
        <p:spPr>
          <a:xfrm>
            <a:off x="5334000" y="1371600"/>
            <a:ext cx="3341512" cy="2438400"/>
          </a:xfrm>
          <a:prstGeom prst="rect">
            <a:avLst/>
          </a:prstGeom>
        </p:spPr>
      </p:pic>
      <p:pic>
        <p:nvPicPr>
          <p:cNvPr id="8" name="Picture 7" descr="100_9987.JPG"/>
          <p:cNvPicPr>
            <a:picLocks noChangeAspect="1"/>
          </p:cNvPicPr>
          <p:nvPr/>
        </p:nvPicPr>
        <p:blipFill>
          <a:blip r:embed="rId4" cstate="print"/>
          <a:srcRect l="32479"/>
          <a:stretch>
            <a:fillRect/>
          </a:stretch>
        </p:blipFill>
        <p:spPr>
          <a:xfrm>
            <a:off x="5181600" y="3810912"/>
            <a:ext cx="2743200" cy="304708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Renewable Energy</a:t>
            </a:r>
            <a:endParaRPr lang="en-US" dirty="0"/>
          </a:p>
        </p:txBody>
      </p:sp>
      <p:sp>
        <p:nvSpPr>
          <p:cNvPr id="3" name="Content Placeholder 2"/>
          <p:cNvSpPr>
            <a:spLocks noGrp="1"/>
          </p:cNvSpPr>
          <p:nvPr>
            <p:ph idx="1"/>
          </p:nvPr>
        </p:nvSpPr>
        <p:spPr/>
        <p:txBody>
          <a:bodyPr/>
          <a:lstStyle/>
          <a:p>
            <a:endParaRPr lang="en-US" dirty="0" smtClean="0"/>
          </a:p>
          <a:p>
            <a:r>
              <a:rPr lang="en-US" dirty="0" smtClean="0"/>
              <a:t>Solar Houston Initiative</a:t>
            </a:r>
          </a:p>
          <a:p>
            <a:r>
              <a:rPr lang="en-US" dirty="0" smtClean="0"/>
              <a:t>Rooftop Solar Challenge</a:t>
            </a:r>
          </a:p>
          <a:p>
            <a:r>
              <a:rPr lang="en-US" dirty="0" smtClean="0"/>
              <a:t>High-Visibility Demonstration Projects</a:t>
            </a:r>
          </a:p>
          <a:p>
            <a:r>
              <a:rPr lang="en-US" dirty="0" smtClean="0"/>
              <a:t>Largest Municipal Renewable Energy Purchaser</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Solar America Cities</a:t>
            </a:r>
            <a:endParaRPr lang="en-US" dirty="0"/>
          </a:p>
        </p:txBody>
      </p:sp>
      <p:pic>
        <p:nvPicPr>
          <p:cNvPr id="4" name="Content Placeholder 3" descr="Solar-America-Cities-Panorama.jpg"/>
          <p:cNvPicPr>
            <a:picLocks noGrp="1" noChangeAspect="1"/>
          </p:cNvPicPr>
          <p:nvPr>
            <p:ph sz="quarter" idx="1"/>
          </p:nvPr>
        </p:nvPicPr>
        <p:blipFill>
          <a:blip r:embed="rId3" cstate="print"/>
          <a:srcRect r="80612" b="1156"/>
          <a:stretch>
            <a:fillRect/>
          </a:stretch>
        </p:blipFill>
        <p:spPr>
          <a:xfrm>
            <a:off x="304800" y="2209800"/>
            <a:ext cx="3914494" cy="1676400"/>
          </a:xfrm>
        </p:spPr>
      </p:pic>
      <p:sp>
        <p:nvSpPr>
          <p:cNvPr id="5" name="TextBox 4"/>
          <p:cNvSpPr txBox="1"/>
          <p:nvPr/>
        </p:nvSpPr>
        <p:spPr>
          <a:xfrm>
            <a:off x="304800" y="4191001"/>
            <a:ext cx="4495800" cy="923330"/>
          </a:xfrm>
          <a:prstGeom prst="rect">
            <a:avLst/>
          </a:prstGeom>
          <a:noFill/>
        </p:spPr>
        <p:txBody>
          <a:bodyPr wrap="square" rtlCol="0">
            <a:spAutoFit/>
          </a:bodyPr>
          <a:lstStyle/>
          <a:p>
            <a:r>
              <a:rPr lang="en-US" sz="1700" dirty="0" smtClean="0">
                <a:hlinkClick r:id="rId4"/>
              </a:rPr>
              <a:t>http://www.solaramericacities.energy.gov</a:t>
            </a:r>
            <a:r>
              <a:rPr lang="en-US" dirty="0" smtClean="0">
                <a:hlinkClick r:id="rId4"/>
              </a:rPr>
              <a:t>/</a:t>
            </a:r>
            <a:endParaRPr lang="en-US" dirty="0" smtClean="0"/>
          </a:p>
          <a:p>
            <a:endParaRPr lang="en-US" dirty="0"/>
          </a:p>
          <a:p>
            <a:endParaRPr lang="en-US" dirty="0"/>
          </a:p>
        </p:txBody>
      </p:sp>
      <p:sp>
        <p:nvSpPr>
          <p:cNvPr id="6" name="TextBox 5"/>
          <p:cNvSpPr txBox="1"/>
          <p:nvPr/>
        </p:nvSpPr>
        <p:spPr>
          <a:xfrm>
            <a:off x="4800600" y="1676400"/>
            <a:ext cx="2971800" cy="4185761"/>
          </a:xfrm>
          <a:prstGeom prst="rect">
            <a:avLst/>
          </a:prstGeom>
          <a:solidFill>
            <a:schemeClr val="accent1">
              <a:lumMod val="20000"/>
              <a:lumOff val="80000"/>
            </a:schemeClr>
          </a:solidFill>
          <a:ln>
            <a:solidFill>
              <a:schemeClr val="accent1">
                <a:lumMod val="75000"/>
              </a:schemeClr>
            </a:solidFill>
          </a:ln>
          <a:effectLst>
            <a:outerShdw blurRad="50800" dist="38100" dir="18900000" algn="b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400" b="1" dirty="0" smtClean="0">
                <a:solidFill>
                  <a:schemeClr val="tx1"/>
                </a:solidFill>
              </a:rPr>
              <a:t>Through the U.S. Department of Energy's Solar America Cities partnership, </a:t>
            </a:r>
            <a:r>
              <a:rPr lang="en-US" sz="1400" b="1" dirty="0" smtClean="0">
                <a:solidFill>
                  <a:schemeClr val="tx1"/>
                </a:solidFill>
                <a:hlinkClick r:id="rId5" tooltip="25 cities across the United States"/>
              </a:rPr>
              <a:t>25 major U.S. cities</a:t>
            </a:r>
            <a:r>
              <a:rPr lang="en-US" sz="1400" b="1" dirty="0" smtClean="0">
                <a:solidFill>
                  <a:schemeClr val="tx1"/>
                </a:solidFill>
              </a:rPr>
              <a:t> are working to accelerate the adoption of solar energy technologies for a cleaner, more secure energy future. The Solar America Cities program has engaged over 180 organizations, including municipal, county, and state agencies, solar companies, universities, utilities, and non-profit organizations. These partners have made a commitment to power their cities with clean, safe, reliable energy -- solar energy. </a:t>
            </a:r>
            <a:endParaRPr lang="en-US" sz="1400" b="1"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Houston Initiative</a:t>
            </a:r>
            <a:endParaRPr lang="en-US" dirty="0"/>
          </a:p>
        </p:txBody>
      </p:sp>
      <p:sp>
        <p:nvSpPr>
          <p:cNvPr id="3" name="Content Placeholder 2"/>
          <p:cNvSpPr>
            <a:spLocks noGrp="1"/>
          </p:cNvSpPr>
          <p:nvPr>
            <p:ph sz="quarter" idx="1"/>
          </p:nvPr>
        </p:nvSpPr>
        <p:spPr/>
        <p:txBody>
          <a:bodyPr>
            <a:normAutofit/>
          </a:bodyPr>
          <a:lstStyle/>
          <a:p>
            <a:r>
              <a:rPr lang="en-US" dirty="0" smtClean="0"/>
              <a:t>Advance T</a:t>
            </a:r>
            <a:r>
              <a:rPr lang="en-US" dirty="0" smtClean="0"/>
              <a:t>echnologies </a:t>
            </a:r>
            <a:endParaRPr lang="en-US" dirty="0" smtClean="0"/>
          </a:p>
          <a:p>
            <a:r>
              <a:rPr lang="en-US" dirty="0" smtClean="0"/>
              <a:t>Public outreach </a:t>
            </a:r>
          </a:p>
          <a:p>
            <a:r>
              <a:rPr lang="en-US" dirty="0" smtClean="0"/>
              <a:t>Education</a:t>
            </a:r>
            <a:endParaRPr lang="en-US" dirty="0" smtClean="0"/>
          </a:p>
          <a:p>
            <a:r>
              <a:rPr lang="en-US" dirty="0" smtClean="0"/>
              <a:t>Improve the market</a:t>
            </a:r>
            <a:endParaRPr lang="en-US" dirty="0" smtClean="0"/>
          </a:p>
          <a:p>
            <a:r>
              <a:rPr lang="en-US" dirty="0" smtClean="0"/>
              <a:t>High </a:t>
            </a:r>
            <a:r>
              <a:rPr lang="en-US" dirty="0" smtClean="0"/>
              <a:t>visibility </a:t>
            </a:r>
            <a:r>
              <a:rPr lang="en-US" dirty="0" smtClean="0"/>
              <a:t>d</a:t>
            </a:r>
            <a:r>
              <a:rPr lang="en-US" dirty="0" smtClean="0"/>
              <a:t>emonstrations</a:t>
            </a:r>
            <a:endParaRPr lang="en-US" dirty="0" smtClean="0"/>
          </a:p>
          <a:p>
            <a:r>
              <a:rPr lang="en-US" dirty="0" smtClean="0"/>
              <a:t>Affordable </a:t>
            </a:r>
            <a:r>
              <a:rPr lang="en-US" dirty="0" smtClean="0"/>
              <a:t>housing </a:t>
            </a:r>
            <a:r>
              <a:rPr lang="en-US" dirty="0" smtClean="0"/>
              <a:t> </a:t>
            </a:r>
            <a:endParaRPr lang="en-US" dirty="0" smtClean="0"/>
          </a:p>
          <a:p>
            <a:r>
              <a:rPr lang="en-US" dirty="0" smtClean="0"/>
              <a:t>Support schools </a:t>
            </a:r>
            <a:endParaRPr lang="en-US" dirty="0" smtClean="0"/>
          </a:p>
          <a:p>
            <a:endParaRPr lang="en-US" dirty="0"/>
          </a:p>
        </p:txBody>
      </p:sp>
      <p:pic>
        <p:nvPicPr>
          <p:cNvPr id="4" name="Picture 3" descr="C:\Users\jronk\AppData\Local\Microsoft\Windows\Temporary Internet Files\Content.IE5\5QCLLK9B\MC900446274[1].wmf"/>
          <p:cNvPicPr>
            <a:picLocks noChangeAspect="1" noChangeArrowheads="1"/>
          </p:cNvPicPr>
          <p:nvPr/>
        </p:nvPicPr>
        <p:blipFill>
          <a:blip r:embed="rId3" cstate="print"/>
          <a:srcRect/>
          <a:stretch>
            <a:fillRect/>
          </a:stretch>
        </p:blipFill>
        <p:spPr bwMode="auto">
          <a:xfrm>
            <a:off x="5334000" y="1752600"/>
            <a:ext cx="3048000" cy="268403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Houston </a:t>
            </a:r>
            <a:r>
              <a:rPr lang="en-US" dirty="0" smtClean="0"/>
              <a:t>Plan</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Describes Houston Activities</a:t>
            </a:r>
          </a:p>
          <a:p>
            <a:r>
              <a:rPr lang="en-US" dirty="0" smtClean="0"/>
              <a:t>Compares Houston Activities to Best Practices</a:t>
            </a:r>
          </a:p>
          <a:p>
            <a:r>
              <a:rPr lang="en-US" dirty="0" smtClean="0"/>
              <a:t>Provides an Action Plan</a:t>
            </a:r>
          </a:p>
          <a:p>
            <a:pPr lvl="1"/>
            <a:r>
              <a:rPr lang="en-US" dirty="0" smtClean="0"/>
              <a:t>Continue training for code officials</a:t>
            </a:r>
          </a:p>
          <a:p>
            <a:pPr lvl="1"/>
            <a:r>
              <a:rPr lang="en-US" dirty="0" smtClean="0"/>
              <a:t>Maintain </a:t>
            </a:r>
            <a:r>
              <a:rPr lang="en-US" dirty="0" smtClean="0">
                <a:hlinkClick r:id="rId3"/>
              </a:rPr>
              <a:t>www.SolarHosutonTX.org</a:t>
            </a:r>
            <a:r>
              <a:rPr lang="en-US" dirty="0" smtClean="0"/>
              <a:t> </a:t>
            </a:r>
          </a:p>
          <a:p>
            <a:pPr lvl="1"/>
            <a:r>
              <a:rPr lang="en-US" dirty="0" smtClean="0"/>
              <a:t>Expand use of GBRC</a:t>
            </a:r>
          </a:p>
          <a:p>
            <a:pPr lvl="1"/>
            <a:r>
              <a:rPr lang="en-US" dirty="0" smtClean="0"/>
              <a:t>More high visibility demonstration projects</a:t>
            </a:r>
          </a:p>
          <a:p>
            <a:pPr lvl="1"/>
            <a:r>
              <a:rPr lang="en-US" dirty="0" smtClean="0"/>
              <a:t>Find methods of addressing the financial barrier. </a:t>
            </a:r>
          </a:p>
          <a:p>
            <a:pPr lvl="1"/>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Rooftop Solar Challenge I</a:t>
            </a:r>
            <a:endParaRPr lang="en-US" dirty="0"/>
          </a:p>
        </p:txBody>
      </p:sp>
      <p:pic>
        <p:nvPicPr>
          <p:cNvPr id="7" name="Content Placeholder 6" descr="SA.jpg"/>
          <p:cNvPicPr>
            <a:picLocks noGrp="1" noChangeAspect="1"/>
          </p:cNvPicPr>
          <p:nvPr>
            <p:ph sz="quarter" idx="1"/>
          </p:nvPr>
        </p:nvPicPr>
        <p:blipFill>
          <a:blip r:embed="rId2" cstate="print"/>
          <a:stretch>
            <a:fillRect/>
          </a:stretch>
        </p:blipFill>
        <p:spPr>
          <a:xfrm>
            <a:off x="1345676" y="3810000"/>
            <a:ext cx="2873899" cy="2152650"/>
          </a:xfrm>
        </p:spPr>
      </p:pic>
      <p:pic>
        <p:nvPicPr>
          <p:cNvPr id="8" name="Picture 7" descr="Houston.jpg"/>
          <p:cNvPicPr>
            <a:picLocks noChangeAspect="1"/>
          </p:cNvPicPr>
          <p:nvPr/>
        </p:nvPicPr>
        <p:blipFill>
          <a:blip r:embed="rId3" cstate="print"/>
          <a:stretch>
            <a:fillRect/>
          </a:stretch>
        </p:blipFill>
        <p:spPr>
          <a:xfrm>
            <a:off x="2362200" y="1492862"/>
            <a:ext cx="3124200" cy="2079013"/>
          </a:xfrm>
          <a:prstGeom prst="rect">
            <a:avLst/>
          </a:prstGeom>
        </p:spPr>
      </p:pic>
      <p:pic>
        <p:nvPicPr>
          <p:cNvPr id="9" name="Picture 8" descr="Austin.jpg"/>
          <p:cNvPicPr>
            <a:picLocks noChangeAspect="1"/>
          </p:cNvPicPr>
          <p:nvPr/>
        </p:nvPicPr>
        <p:blipFill>
          <a:blip r:embed="rId4" cstate="print"/>
          <a:stretch>
            <a:fillRect/>
          </a:stretch>
        </p:blipFill>
        <p:spPr>
          <a:xfrm>
            <a:off x="4964510" y="3505200"/>
            <a:ext cx="3026966" cy="2209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Collaboration – RSC I</a:t>
            </a:r>
            <a:endParaRPr lang="en-US" dirty="0"/>
          </a:p>
        </p:txBody>
      </p:sp>
      <p:pic>
        <p:nvPicPr>
          <p:cNvPr id="4" name="Content Placeholder 3" descr="US-DESoftCosts-1024x572.png"/>
          <p:cNvPicPr>
            <a:picLocks noGrp="1" noChangeAspect="1"/>
          </p:cNvPicPr>
          <p:nvPr>
            <p:ph sz="quarter" idx="1"/>
          </p:nvPr>
        </p:nvPicPr>
        <p:blipFill>
          <a:blip r:embed="rId2" cstate="print"/>
          <a:stretch>
            <a:fillRect/>
          </a:stretch>
        </p:blipFill>
        <p:spPr>
          <a:xfrm>
            <a:off x="457200" y="1951335"/>
            <a:ext cx="7467600" cy="417135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HARC?</a:t>
            </a:r>
            <a:endParaRPr lang="en-US" dirty="0"/>
          </a:p>
        </p:txBody>
      </p:sp>
      <p:sp>
        <p:nvSpPr>
          <p:cNvPr id="3" name="Content Placeholder 2"/>
          <p:cNvSpPr>
            <a:spLocks noGrp="1"/>
          </p:cNvSpPr>
          <p:nvPr>
            <p:ph idx="1"/>
          </p:nvPr>
        </p:nvSpPr>
        <p:spPr/>
        <p:txBody>
          <a:bodyPr/>
          <a:lstStyle/>
          <a:p>
            <a:pPr algn="ctr">
              <a:buNone/>
            </a:pPr>
            <a:endParaRPr lang="en-US" dirty="0"/>
          </a:p>
        </p:txBody>
      </p:sp>
      <p:pic>
        <p:nvPicPr>
          <p:cNvPr id="4" name="Picture 3" descr="dhitchockWelcome1.png"/>
          <p:cNvPicPr>
            <a:picLocks noChangeAspect="1"/>
          </p:cNvPicPr>
          <p:nvPr/>
        </p:nvPicPr>
        <p:blipFill>
          <a:blip r:embed="rId3" cstate="print"/>
          <a:stretch>
            <a:fillRect/>
          </a:stretch>
        </p:blipFill>
        <p:spPr>
          <a:xfrm>
            <a:off x="0" y="1752600"/>
            <a:ext cx="9144000" cy="38324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 Rooftop Challenge</a:t>
            </a:r>
            <a:endParaRPr lang="en-US" dirty="0"/>
          </a:p>
        </p:txBody>
      </p:sp>
      <p:sp>
        <p:nvSpPr>
          <p:cNvPr id="3" name="Content Placeholder 2"/>
          <p:cNvSpPr>
            <a:spLocks noGrp="1"/>
          </p:cNvSpPr>
          <p:nvPr>
            <p:ph sz="quarter" idx="1"/>
          </p:nvPr>
        </p:nvSpPr>
        <p:spPr/>
        <p:txBody>
          <a:bodyPr/>
          <a:lstStyle/>
          <a:p>
            <a:r>
              <a:rPr lang="en-US" dirty="0" smtClean="0"/>
              <a:t>Goal to reduce the “soft costs of solar” </a:t>
            </a:r>
          </a:p>
          <a:p>
            <a:pPr lvl="1"/>
            <a:r>
              <a:rPr lang="en-US" dirty="0" smtClean="0"/>
              <a:t>Financing</a:t>
            </a:r>
          </a:p>
          <a:p>
            <a:pPr lvl="1"/>
            <a:r>
              <a:rPr lang="en-US" dirty="0" smtClean="0"/>
              <a:t>Permitting</a:t>
            </a:r>
          </a:p>
          <a:p>
            <a:pPr lvl="1"/>
            <a:r>
              <a:rPr lang="en-US" dirty="0" smtClean="0"/>
              <a:t>Interconnection</a:t>
            </a:r>
          </a:p>
          <a:p>
            <a:pPr lvl="1"/>
            <a:r>
              <a:rPr lang="en-US" dirty="0" smtClean="0"/>
              <a:t>Information</a:t>
            </a:r>
          </a:p>
          <a:p>
            <a:pPr lvl="1"/>
            <a:endParaRPr lang="en-US" dirty="0"/>
          </a:p>
        </p:txBody>
      </p:sp>
      <p:pic>
        <p:nvPicPr>
          <p:cNvPr id="5" name="Content Placeholder 7" descr="photo_2_global_data_center_solar_array.jpg"/>
          <p:cNvPicPr>
            <a:picLocks noGrp="1" noChangeAspect="1"/>
          </p:cNvPicPr>
          <p:nvPr>
            <p:ph sz="quarter" idx="2"/>
          </p:nvPr>
        </p:nvPicPr>
        <p:blipFill>
          <a:blip r:embed="rId3" cstate="print"/>
          <a:stretch>
            <a:fillRect/>
          </a:stretch>
        </p:blipFill>
        <p:spPr>
          <a:xfrm>
            <a:off x="3795663" y="1981199"/>
            <a:ext cx="4624554" cy="31337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1002 Washington </a:t>
            </a:r>
            <a:r>
              <a:rPr lang="en-US" dirty="0" smtClean="0"/>
              <a:t>Permit </a:t>
            </a:r>
            <a:r>
              <a:rPr lang="en-US" dirty="0" smtClean="0"/>
              <a:t>Building </a:t>
            </a:r>
            <a:endParaRPr lang="en-US" dirty="0"/>
          </a:p>
        </p:txBody>
      </p:sp>
      <p:pic>
        <p:nvPicPr>
          <p:cNvPr id="5" name="Picture 4" descr="wind turbin 2.jpg"/>
          <p:cNvPicPr>
            <a:picLocks noChangeAspect="1"/>
          </p:cNvPicPr>
          <p:nvPr/>
        </p:nvPicPr>
        <p:blipFill>
          <a:blip r:embed="rId3" cstate="print"/>
          <a:stretch>
            <a:fillRect/>
          </a:stretch>
        </p:blipFill>
        <p:spPr>
          <a:xfrm>
            <a:off x="4724400" y="1752600"/>
            <a:ext cx="3242072" cy="4340849"/>
          </a:xfrm>
          <a:prstGeom prst="rect">
            <a:avLst/>
          </a:prstGeom>
        </p:spPr>
      </p:pic>
      <p:pic>
        <p:nvPicPr>
          <p:cNvPr id="7" name="Picture 6" descr="August 8_Solar World Installation.jpeg"/>
          <p:cNvPicPr>
            <a:picLocks noChangeAspect="1"/>
          </p:cNvPicPr>
          <p:nvPr/>
        </p:nvPicPr>
        <p:blipFill>
          <a:blip r:embed="rId4" cstate="print"/>
          <a:srcRect l="12287" b="32740"/>
          <a:stretch>
            <a:fillRect/>
          </a:stretch>
        </p:blipFill>
        <p:spPr>
          <a:xfrm>
            <a:off x="228600" y="4419600"/>
            <a:ext cx="4351587" cy="2133600"/>
          </a:xfrm>
          <a:prstGeom prst="rect">
            <a:avLst/>
          </a:prstGeom>
        </p:spPr>
      </p:pic>
      <p:pic>
        <p:nvPicPr>
          <p:cNvPr id="8" name="Picture 7" descr="viewing platform 2.jpeg"/>
          <p:cNvPicPr>
            <a:picLocks noChangeAspect="1"/>
          </p:cNvPicPr>
          <p:nvPr/>
        </p:nvPicPr>
        <p:blipFill>
          <a:blip r:embed="rId5" cstate="print"/>
          <a:srcRect l="6060" t="9736" r="1833" b="18870"/>
          <a:stretch>
            <a:fillRect/>
          </a:stretch>
        </p:blipFill>
        <p:spPr>
          <a:xfrm>
            <a:off x="304800" y="1676400"/>
            <a:ext cx="4869873" cy="28194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Generators</a:t>
            </a:r>
            <a:endParaRPr lang="en-US" dirty="0"/>
          </a:p>
        </p:txBody>
      </p:sp>
      <p:sp>
        <p:nvSpPr>
          <p:cNvPr id="3" name="Content Placeholder 2"/>
          <p:cNvSpPr>
            <a:spLocks noGrp="1"/>
          </p:cNvSpPr>
          <p:nvPr>
            <p:ph sz="quarter" idx="1"/>
          </p:nvPr>
        </p:nvSpPr>
        <p:spPr/>
        <p:txBody>
          <a:bodyPr/>
          <a:lstStyle/>
          <a:p>
            <a:pPr>
              <a:buNone/>
            </a:pPr>
            <a:r>
              <a:rPr lang="en-US" sz="1600" dirty="0" smtClean="0"/>
              <a:t>Solar Powered Adaptive Container for </a:t>
            </a:r>
            <a:r>
              <a:rPr lang="en-US" sz="1600" dirty="0" smtClean="0"/>
              <a:t>Everyone</a:t>
            </a:r>
            <a:endParaRPr lang="en-US" sz="1600" dirty="0" smtClean="0"/>
          </a:p>
        </p:txBody>
      </p:sp>
      <p:pic>
        <p:nvPicPr>
          <p:cNvPr id="4" name="Picture 3" descr="contact.jpg"/>
          <p:cNvPicPr>
            <a:picLocks noChangeAspect="1"/>
          </p:cNvPicPr>
          <p:nvPr/>
        </p:nvPicPr>
        <p:blipFill>
          <a:blip r:embed="rId3" cstate="print"/>
          <a:srcRect b="11446"/>
          <a:stretch>
            <a:fillRect/>
          </a:stretch>
        </p:blipFill>
        <p:spPr>
          <a:xfrm>
            <a:off x="1143000" y="2362200"/>
            <a:ext cx="6700416" cy="3939845"/>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Solar Demonstrations</a:t>
            </a:r>
            <a:endParaRPr lang="en-US" dirty="0"/>
          </a:p>
        </p:txBody>
      </p:sp>
      <p:pic>
        <p:nvPicPr>
          <p:cNvPr id="5" name="Content Placeholder 4" descr="GRB Solar.bmp"/>
          <p:cNvPicPr>
            <a:picLocks noGrp="1" noChangeAspect="1"/>
          </p:cNvPicPr>
          <p:nvPr>
            <p:ph sz="quarter" idx="1"/>
          </p:nvPr>
        </p:nvPicPr>
        <p:blipFill>
          <a:blip r:embed="rId3" cstate="print"/>
          <a:stretch>
            <a:fillRect/>
          </a:stretch>
        </p:blipFill>
        <p:spPr>
          <a:xfrm>
            <a:off x="5181600" y="1447800"/>
            <a:ext cx="3500342" cy="2342048"/>
          </a:xfrm>
          <a:prstGeom prst="rect">
            <a:avLst/>
          </a:prstGeom>
        </p:spPr>
      </p:pic>
      <p:pic>
        <p:nvPicPr>
          <p:cNvPr id="6" name="Picture 5" descr="Houston Zoo Solar.jpg"/>
          <p:cNvPicPr>
            <a:picLocks noChangeAspect="1"/>
          </p:cNvPicPr>
          <p:nvPr/>
        </p:nvPicPr>
        <p:blipFill>
          <a:blip r:embed="rId4" cstate="print"/>
          <a:stretch>
            <a:fillRect/>
          </a:stretch>
        </p:blipFill>
        <p:spPr>
          <a:xfrm>
            <a:off x="838200" y="1600200"/>
            <a:ext cx="3060700" cy="2299897"/>
          </a:xfrm>
          <a:prstGeom prst="rect">
            <a:avLst/>
          </a:prstGeom>
        </p:spPr>
      </p:pic>
      <p:pic>
        <p:nvPicPr>
          <p:cNvPr id="7" name="Picture 6" descr="HoustonZooLion.jpg"/>
          <p:cNvPicPr>
            <a:picLocks noChangeAspect="1"/>
          </p:cNvPicPr>
          <p:nvPr/>
        </p:nvPicPr>
        <p:blipFill>
          <a:blip r:embed="rId5" cstate="print"/>
          <a:stretch>
            <a:fillRect/>
          </a:stretch>
        </p:blipFill>
        <p:spPr>
          <a:xfrm>
            <a:off x="533400" y="3581400"/>
            <a:ext cx="1752600" cy="2621890"/>
          </a:xfrm>
          <a:prstGeom prst="rect">
            <a:avLst/>
          </a:prstGeom>
        </p:spPr>
      </p:pic>
      <p:pic>
        <p:nvPicPr>
          <p:cNvPr id="9" name="Picture 8" descr="Discovery Green.jpg"/>
          <p:cNvPicPr>
            <a:picLocks noChangeAspect="1"/>
          </p:cNvPicPr>
          <p:nvPr/>
        </p:nvPicPr>
        <p:blipFill>
          <a:blip r:embed="rId6" cstate="print"/>
          <a:stretch>
            <a:fillRect/>
          </a:stretch>
        </p:blipFill>
        <p:spPr>
          <a:xfrm>
            <a:off x="2438400" y="3429000"/>
            <a:ext cx="4267200" cy="2829340"/>
          </a:xfrm>
          <a:prstGeom prst="rect">
            <a:avLst/>
          </a:prstGeom>
        </p:spPr>
      </p:pic>
      <p:pic>
        <p:nvPicPr>
          <p:cNvPr id="10" name="Picture 9" descr="City hall annex solar.jpg"/>
          <p:cNvPicPr>
            <a:picLocks noChangeAspect="1"/>
          </p:cNvPicPr>
          <p:nvPr/>
        </p:nvPicPr>
        <p:blipFill>
          <a:blip r:embed="rId7" cstate="print"/>
          <a:stretch>
            <a:fillRect/>
          </a:stretch>
        </p:blipFill>
        <p:spPr>
          <a:xfrm>
            <a:off x="6474132" y="3657600"/>
            <a:ext cx="2669868" cy="25336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 Efficiency &amp; Solar</a:t>
            </a:r>
            <a:endParaRPr lang="en-US" dirty="0"/>
          </a:p>
        </p:txBody>
      </p:sp>
      <p:sp>
        <p:nvSpPr>
          <p:cNvPr id="3" name="Content Placeholder 2"/>
          <p:cNvSpPr>
            <a:spLocks noGrp="1"/>
          </p:cNvSpPr>
          <p:nvPr>
            <p:ph sz="quarter" idx="1"/>
          </p:nvPr>
        </p:nvSpPr>
        <p:spPr/>
        <p:txBody>
          <a:bodyPr>
            <a:normAutofit/>
          </a:bodyPr>
          <a:lstStyle/>
          <a:p>
            <a:r>
              <a:rPr lang="en-US" dirty="0" smtClean="0"/>
              <a:t>Important to plan, so that any electrical generation is the right size for the expected </a:t>
            </a:r>
            <a:r>
              <a:rPr lang="en-US" dirty="0" smtClean="0"/>
              <a:t>use</a:t>
            </a:r>
            <a:endParaRPr lang="en-US" dirty="0" smtClean="0"/>
          </a:p>
        </p:txBody>
      </p:sp>
      <p:pic>
        <p:nvPicPr>
          <p:cNvPr id="5" name="Content Placeholder 4" descr="EnergyStarLogo_orignal_29062643_std.gif"/>
          <p:cNvPicPr>
            <a:picLocks noGrp="1" noChangeAspect="1"/>
          </p:cNvPicPr>
          <p:nvPr>
            <p:ph sz="quarter" idx="2"/>
          </p:nvPr>
        </p:nvPicPr>
        <p:blipFill>
          <a:blip r:embed="rId2" cstate="print"/>
          <a:stretch>
            <a:fillRect/>
          </a:stretch>
        </p:blipFill>
        <p:spPr>
          <a:xfrm>
            <a:off x="4270374" y="2386013"/>
            <a:ext cx="4431097" cy="2554463"/>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EE and </a:t>
            </a:r>
            <a:r>
              <a:rPr lang="en-US" dirty="0" err="1" smtClean="0"/>
              <a:t>Renewables</a:t>
            </a:r>
            <a:r>
              <a:rPr lang="en-US" dirty="0" smtClean="0"/>
              <a:t>?</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Economics</a:t>
            </a:r>
          </a:p>
          <a:p>
            <a:r>
              <a:rPr lang="en-US" dirty="0" smtClean="0"/>
              <a:t>Environment</a:t>
            </a:r>
          </a:p>
          <a:p>
            <a:r>
              <a:rPr lang="en-US" dirty="0" smtClean="0"/>
              <a:t>Better</a:t>
            </a:r>
          </a:p>
          <a:p>
            <a:pPr lvl="1"/>
            <a:r>
              <a:rPr lang="en-US" dirty="0" smtClean="0"/>
              <a:t>LEDs </a:t>
            </a:r>
            <a:r>
              <a:rPr lang="en-US" dirty="0" smtClean="0"/>
              <a:t>– more options, long life</a:t>
            </a:r>
          </a:p>
          <a:p>
            <a:pPr lvl="1"/>
            <a:r>
              <a:rPr lang="en-US" dirty="0" smtClean="0"/>
              <a:t>Variable speed AC – more consistent temperature increases comfort</a:t>
            </a:r>
          </a:p>
          <a:p>
            <a:pPr lvl="1"/>
            <a:r>
              <a:rPr lang="en-US" dirty="0" smtClean="0"/>
              <a:t>Magnetic induction cook top – best performing cook tops</a:t>
            </a:r>
          </a:p>
          <a:p>
            <a:pPr lvl="1"/>
            <a:r>
              <a:rPr lang="en-US" dirty="0" smtClean="0"/>
              <a:t>Etc., etc., etc.</a:t>
            </a:r>
            <a:endParaRPr lang="en-US" dirty="0"/>
          </a:p>
        </p:txBody>
      </p:sp>
      <p:pic>
        <p:nvPicPr>
          <p:cNvPr id="5" name="Content Placeholder 4" descr="Bruce-Munro-Light-Installations-Fiber-Optic-Light-Shower-537x409.jpg"/>
          <p:cNvPicPr>
            <a:picLocks noGrp="1" noChangeAspect="1"/>
          </p:cNvPicPr>
          <p:nvPr>
            <p:ph sz="quarter" idx="2"/>
          </p:nvPr>
        </p:nvPicPr>
        <p:blipFill>
          <a:blip r:embed="rId2" cstate="print"/>
          <a:stretch>
            <a:fillRect/>
          </a:stretch>
        </p:blipFill>
        <p:spPr>
          <a:xfrm>
            <a:off x="4114799" y="2028826"/>
            <a:ext cx="4567599" cy="347886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Economics are important BUT there are other features and functions that also have </a:t>
            </a:r>
            <a:r>
              <a:rPr lang="en-US" dirty="0" smtClean="0"/>
              <a:t>value</a:t>
            </a:r>
          </a:p>
          <a:p>
            <a:r>
              <a:rPr lang="en-US" dirty="0" smtClean="0"/>
              <a:t>Time upgrades correctly to have maximum value</a:t>
            </a:r>
            <a:endParaRPr lang="en-US" dirty="0" smtClean="0"/>
          </a:p>
          <a:p>
            <a:r>
              <a:rPr lang="en-US" dirty="0" smtClean="0"/>
              <a:t>Make </a:t>
            </a:r>
            <a:r>
              <a:rPr lang="en-US" dirty="0" smtClean="0"/>
              <a:t>sure to look at </a:t>
            </a:r>
            <a:r>
              <a:rPr lang="en-US" dirty="0" smtClean="0"/>
              <a:t>energy systems</a:t>
            </a:r>
            <a:endParaRPr lang="en-US" dirty="0" smtClean="0"/>
          </a:p>
          <a:p>
            <a:endParaRPr lang="en-US" dirty="0"/>
          </a:p>
        </p:txBody>
      </p:sp>
      <p:pic>
        <p:nvPicPr>
          <p:cNvPr id="3074" name="Picture 2" descr="C:\Users\jronk\AppData\Local\Microsoft\Windows\Temporary Internet Files\Content.IE5\02XGXCY7\MC900437856[1].png"/>
          <p:cNvPicPr>
            <a:picLocks noGrp="1" noChangeAspect="1" noChangeArrowheads="1"/>
          </p:cNvPicPr>
          <p:nvPr>
            <p:ph sz="quarter" idx="2"/>
          </p:nvPr>
        </p:nvPicPr>
        <p:blipFill>
          <a:blip r:embed="rId2" cstate="print"/>
          <a:srcRect/>
          <a:stretch>
            <a:fillRect/>
          </a:stretch>
        </p:blipFill>
        <p:spPr bwMode="auto">
          <a:xfrm>
            <a:off x="4270603" y="1600200"/>
            <a:ext cx="4114571" cy="411457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l="31667" t="20741" r="15417" b="8889"/>
          <a:stretch>
            <a:fillRect/>
          </a:stretch>
        </p:blipFill>
        <p:spPr bwMode="auto">
          <a:xfrm>
            <a:off x="-12031" y="0"/>
            <a:ext cx="9168063" cy="6858000"/>
          </a:xfrm>
          <a:prstGeom prst="rect">
            <a:avLst/>
          </a:prstGeom>
          <a:noFill/>
          <a:ln w="9525">
            <a:noFill/>
            <a:miter lim="800000"/>
            <a:headEnd/>
            <a:tailEnd/>
          </a:ln>
        </p:spPr>
      </p:pic>
      <p:pic>
        <p:nvPicPr>
          <p:cNvPr id="3" name="Picture 2" descr="HARC-2013-LOGO-art-only.jpg"/>
          <p:cNvPicPr>
            <a:picLocks noChangeAspect="1"/>
          </p:cNvPicPr>
          <p:nvPr/>
        </p:nvPicPr>
        <p:blipFill>
          <a:blip r:embed="rId4" cstate="print"/>
          <a:stretch>
            <a:fillRect/>
          </a:stretch>
        </p:blipFill>
        <p:spPr>
          <a:xfrm>
            <a:off x="1066800" y="1752600"/>
            <a:ext cx="2590800" cy="2590800"/>
          </a:xfrm>
          <a:prstGeom prst="rect">
            <a:avLst/>
          </a:prstGeom>
          <a:ln w="127000">
            <a:solidFill>
              <a:schemeClr val="bg1"/>
            </a:solidFill>
            <a:miter lim="800000"/>
          </a:ln>
        </p:spPr>
      </p:pic>
      <p:sp>
        <p:nvSpPr>
          <p:cNvPr id="4" name="TextBox 3"/>
          <p:cNvSpPr txBox="1"/>
          <p:nvPr/>
        </p:nvSpPr>
        <p:spPr>
          <a:xfrm>
            <a:off x="4267200" y="1447800"/>
            <a:ext cx="4572000" cy="1200329"/>
          </a:xfrm>
          <a:prstGeom prst="rect">
            <a:avLst/>
          </a:prstGeom>
          <a:noFill/>
        </p:spPr>
        <p:txBody>
          <a:bodyPr wrap="square" rtlCol="0">
            <a:spAutoFit/>
          </a:bodyPr>
          <a:lstStyle/>
          <a:p>
            <a:r>
              <a:rPr lang="en-US" dirty="0" smtClean="0"/>
              <a:t>Jennifer J. Ronk, PG, CEM, PMP</a:t>
            </a:r>
          </a:p>
          <a:p>
            <a:r>
              <a:rPr lang="en-US" dirty="0" smtClean="0"/>
              <a:t>Program Director Energy Efficiency &amp; Environmental Science</a:t>
            </a:r>
          </a:p>
          <a:p>
            <a:r>
              <a:rPr lang="en-US" dirty="0" smtClean="0"/>
              <a:t>jronk@HARCResearch.org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City of Houston Sustainable Energy</a:t>
            </a:r>
            <a:endParaRPr lang="en-US" dirty="0"/>
          </a:p>
        </p:txBody>
      </p:sp>
      <p:sp>
        <p:nvSpPr>
          <p:cNvPr id="11" name="Content Placeholder 10"/>
          <p:cNvSpPr>
            <a:spLocks noGrp="1"/>
          </p:cNvSpPr>
          <p:nvPr>
            <p:ph idx="1"/>
          </p:nvPr>
        </p:nvSpPr>
        <p:spPr/>
        <p:txBody>
          <a:bodyPr/>
          <a:lstStyle/>
          <a:p>
            <a:r>
              <a:rPr lang="en-US" dirty="0" smtClean="0"/>
              <a:t>Energy Efficiency</a:t>
            </a:r>
          </a:p>
          <a:p>
            <a:pPr lvl="1"/>
            <a:r>
              <a:rPr lang="en-US" dirty="0" smtClean="0"/>
              <a:t>Government Buildings and Infrastructure</a:t>
            </a:r>
          </a:p>
          <a:p>
            <a:pPr lvl="1"/>
            <a:r>
              <a:rPr lang="en-US" dirty="0" smtClean="0"/>
              <a:t>School</a:t>
            </a:r>
          </a:p>
          <a:p>
            <a:pPr lvl="1"/>
            <a:r>
              <a:rPr lang="en-US" dirty="0" smtClean="0"/>
              <a:t>Commercial Spaces</a:t>
            </a:r>
          </a:p>
          <a:p>
            <a:pPr lvl="1"/>
            <a:r>
              <a:rPr lang="en-US" dirty="0" smtClean="0"/>
              <a:t>Residential Homes</a:t>
            </a:r>
          </a:p>
          <a:p>
            <a:r>
              <a:rPr lang="en-US" dirty="0" smtClean="0"/>
              <a:t>Renewable Energy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 Building Energy Audits</a:t>
            </a:r>
            <a:endParaRPr lang="en-US" dirty="0"/>
          </a:p>
        </p:txBody>
      </p:sp>
      <p:sp>
        <p:nvSpPr>
          <p:cNvPr id="3" name="Content Placeholder 2"/>
          <p:cNvSpPr>
            <a:spLocks noGrp="1"/>
          </p:cNvSpPr>
          <p:nvPr>
            <p:ph idx="1"/>
          </p:nvPr>
        </p:nvSpPr>
        <p:spPr/>
        <p:txBody>
          <a:bodyPr/>
          <a:lstStyle/>
          <a:p>
            <a:r>
              <a:rPr lang="en-US" dirty="0" smtClean="0"/>
              <a:t>Audited over 2 Million Square feet of space in over 40 facilities, including City Hall, police stations, libraries, and office space.</a:t>
            </a:r>
          </a:p>
          <a:p>
            <a:endParaRPr lang="en-US" dirty="0"/>
          </a:p>
        </p:txBody>
      </p:sp>
      <p:pic>
        <p:nvPicPr>
          <p:cNvPr id="4" name="Picture 3" descr="Houston City Hall.jpg"/>
          <p:cNvPicPr>
            <a:picLocks noChangeAspect="1"/>
          </p:cNvPicPr>
          <p:nvPr/>
        </p:nvPicPr>
        <p:blipFill>
          <a:blip r:embed="rId2" cstate="print"/>
          <a:stretch>
            <a:fillRect/>
          </a:stretch>
        </p:blipFill>
        <p:spPr>
          <a:xfrm>
            <a:off x="5638800" y="3429000"/>
            <a:ext cx="3382553" cy="2533650"/>
          </a:xfrm>
          <a:prstGeom prst="rect">
            <a:avLst/>
          </a:prstGeom>
        </p:spPr>
      </p:pic>
      <p:pic>
        <p:nvPicPr>
          <p:cNvPr id="5" name="Picture 4" descr="Houston Police Department.jpg"/>
          <p:cNvPicPr>
            <a:picLocks noChangeAspect="1"/>
          </p:cNvPicPr>
          <p:nvPr/>
        </p:nvPicPr>
        <p:blipFill>
          <a:blip r:embed="rId3" cstate="print"/>
          <a:stretch>
            <a:fillRect/>
          </a:stretch>
        </p:blipFill>
        <p:spPr>
          <a:xfrm>
            <a:off x="152400" y="3733800"/>
            <a:ext cx="2619375" cy="1743075"/>
          </a:xfrm>
          <a:prstGeom prst="rect">
            <a:avLst/>
          </a:prstGeom>
        </p:spPr>
      </p:pic>
      <p:pic>
        <p:nvPicPr>
          <p:cNvPr id="6" name="Picture 5" descr="Houston library.jpg"/>
          <p:cNvPicPr>
            <a:picLocks noChangeAspect="1"/>
          </p:cNvPicPr>
          <p:nvPr/>
        </p:nvPicPr>
        <p:blipFill>
          <a:blip r:embed="rId4" cstate="print"/>
          <a:stretch>
            <a:fillRect/>
          </a:stretch>
        </p:blipFill>
        <p:spPr>
          <a:xfrm>
            <a:off x="2971800" y="4267200"/>
            <a:ext cx="2604641" cy="17399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 Recommendations</a:t>
            </a:r>
            <a:endParaRPr lang="en-US" dirty="0"/>
          </a:p>
        </p:txBody>
      </p:sp>
      <p:sp>
        <p:nvSpPr>
          <p:cNvPr id="3" name="Content Placeholder 2"/>
          <p:cNvSpPr>
            <a:spLocks noGrp="1"/>
          </p:cNvSpPr>
          <p:nvPr>
            <p:ph idx="1"/>
          </p:nvPr>
        </p:nvSpPr>
        <p:spPr/>
        <p:txBody>
          <a:bodyPr/>
          <a:lstStyle/>
          <a:p>
            <a:r>
              <a:rPr lang="en-US" dirty="0" smtClean="0"/>
              <a:t>Controls Systems</a:t>
            </a:r>
          </a:p>
          <a:p>
            <a:r>
              <a:rPr lang="en-US" dirty="0" smtClean="0"/>
              <a:t>HAVC systems </a:t>
            </a:r>
          </a:p>
          <a:p>
            <a:r>
              <a:rPr lang="en-US" dirty="0" smtClean="0"/>
              <a:t>Lighting upgrades</a:t>
            </a:r>
          </a:p>
          <a:p>
            <a:r>
              <a:rPr lang="en-US" dirty="0" smtClean="0"/>
              <a:t>Water retrofits</a:t>
            </a:r>
          </a:p>
          <a:p>
            <a:endParaRPr lang="en-US" dirty="0" smtClean="0"/>
          </a:p>
          <a:p>
            <a:endParaRPr lang="en-US" dirty="0" smtClean="0"/>
          </a:p>
          <a:p>
            <a:endParaRPr lang="en-US" dirty="0"/>
          </a:p>
        </p:txBody>
      </p:sp>
      <p:pic>
        <p:nvPicPr>
          <p:cNvPr id="4" name="Picture 3" descr="Exit.jpg"/>
          <p:cNvPicPr>
            <a:picLocks noChangeAspect="1"/>
          </p:cNvPicPr>
          <p:nvPr/>
        </p:nvPicPr>
        <p:blipFill>
          <a:blip r:embed="rId2" cstate="print"/>
          <a:stretch>
            <a:fillRect/>
          </a:stretch>
        </p:blipFill>
        <p:spPr>
          <a:xfrm>
            <a:off x="2667000" y="4724400"/>
            <a:ext cx="2867025" cy="1590675"/>
          </a:xfrm>
          <a:prstGeom prst="rect">
            <a:avLst/>
          </a:prstGeom>
        </p:spPr>
      </p:pic>
      <p:pic>
        <p:nvPicPr>
          <p:cNvPr id="5" name="Picture 4" descr="Houston City Hall Clock.jpg"/>
          <p:cNvPicPr>
            <a:picLocks noChangeAspect="1"/>
          </p:cNvPicPr>
          <p:nvPr/>
        </p:nvPicPr>
        <p:blipFill>
          <a:blip r:embed="rId3" cstate="print"/>
          <a:stretch>
            <a:fillRect/>
          </a:stretch>
        </p:blipFill>
        <p:spPr>
          <a:xfrm>
            <a:off x="6096000" y="1600200"/>
            <a:ext cx="2371725" cy="2371725"/>
          </a:xfrm>
          <a:prstGeom prst="rect">
            <a:avLst/>
          </a:prstGeom>
        </p:spPr>
      </p:pic>
      <p:pic>
        <p:nvPicPr>
          <p:cNvPr id="6" name="Picture 5" descr="low flow faucet.jpg"/>
          <p:cNvPicPr>
            <a:picLocks noChangeAspect="1"/>
          </p:cNvPicPr>
          <p:nvPr/>
        </p:nvPicPr>
        <p:blipFill>
          <a:blip r:embed="rId4" cstate="print"/>
          <a:stretch>
            <a:fillRect/>
          </a:stretch>
        </p:blipFill>
        <p:spPr>
          <a:xfrm>
            <a:off x="5410200" y="3810000"/>
            <a:ext cx="2971800" cy="210955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 City </a:t>
            </a:r>
            <a:r>
              <a:rPr lang="en-US" dirty="0" smtClean="0"/>
              <a:t>Building Retrofits</a:t>
            </a:r>
            <a:endParaRPr lang="en-US" dirty="0"/>
          </a:p>
        </p:txBody>
      </p:sp>
      <p:sp>
        <p:nvSpPr>
          <p:cNvPr id="3" name="Content Placeholder 2"/>
          <p:cNvSpPr>
            <a:spLocks noGrp="1"/>
          </p:cNvSpPr>
          <p:nvPr>
            <p:ph sz="quarter" idx="1"/>
          </p:nvPr>
        </p:nvSpPr>
        <p:spPr/>
        <p:txBody>
          <a:bodyPr>
            <a:normAutofit fontScale="40000" lnSpcReduction="20000"/>
          </a:bodyPr>
          <a:lstStyle/>
          <a:p>
            <a:pPr>
              <a:buNone/>
            </a:pPr>
            <a:r>
              <a:rPr lang="en-US" dirty="0" smtClean="0"/>
              <a:t> </a:t>
            </a:r>
          </a:p>
          <a:p>
            <a:pPr>
              <a:buNone/>
            </a:pPr>
            <a:endParaRPr lang="en-US" dirty="0" smtClean="0"/>
          </a:p>
          <a:p>
            <a:pPr lvl="1">
              <a:buNone/>
            </a:pPr>
            <a:endParaRPr lang="en-US" sz="2800" dirty="0" smtClean="0"/>
          </a:p>
          <a:p>
            <a:pPr lvl="1">
              <a:buNone/>
            </a:pPr>
            <a:endParaRPr lang="en-US" sz="2800" dirty="0" smtClean="0"/>
          </a:p>
          <a:p>
            <a:pPr lvl="1">
              <a:buNone/>
            </a:pPr>
            <a:endParaRPr lang="en-US" sz="2800" dirty="0" smtClean="0"/>
          </a:p>
          <a:p>
            <a:pPr lvl="1">
              <a:buNone/>
            </a:pPr>
            <a:endParaRPr lang="en-US" sz="2800" dirty="0" smtClean="0"/>
          </a:p>
          <a:p>
            <a:pPr lvl="1">
              <a:buNone/>
            </a:pPr>
            <a:endParaRPr lang="en-US" sz="2800" dirty="0" smtClean="0"/>
          </a:p>
          <a:p>
            <a:pPr lvl="1" algn="ctr">
              <a:buNone/>
            </a:pPr>
            <a:r>
              <a:rPr lang="en-US" sz="2800" dirty="0" smtClean="0"/>
              <a:t> &gt;5,000,000 kWh </a:t>
            </a:r>
          </a:p>
          <a:p>
            <a:pPr lvl="1" algn="ctr">
              <a:buFont typeface="Wingdings"/>
              <a:buChar char="Ø"/>
            </a:pPr>
            <a:endParaRPr lang="en-US" sz="2800" dirty="0" smtClean="0"/>
          </a:p>
          <a:p>
            <a:pPr lvl="1" algn="ctr">
              <a:buNone/>
            </a:pPr>
            <a:endParaRPr lang="en-US" sz="2800" dirty="0" smtClean="0"/>
          </a:p>
          <a:p>
            <a:pPr lvl="1" algn="ctr">
              <a:buNone/>
            </a:pPr>
            <a:endParaRPr lang="en-US" sz="2800" dirty="0" smtClean="0"/>
          </a:p>
          <a:p>
            <a:pPr lvl="1" algn="ctr">
              <a:buNone/>
            </a:pPr>
            <a:endParaRPr lang="en-US" sz="2800" dirty="0" smtClean="0"/>
          </a:p>
          <a:p>
            <a:pPr lvl="1" algn="ctr">
              <a:buNone/>
            </a:pPr>
            <a:endParaRPr lang="en-US" sz="2800" dirty="0" smtClean="0"/>
          </a:p>
          <a:p>
            <a:pPr lvl="1" algn="ctr">
              <a:buNone/>
            </a:pPr>
            <a:r>
              <a:rPr lang="en-US" sz="2800" dirty="0" smtClean="0"/>
              <a:t>&gt;$600,000</a:t>
            </a:r>
          </a:p>
          <a:p>
            <a:pPr lvl="1">
              <a:buNone/>
            </a:pPr>
            <a:endParaRPr lang="en-US" sz="2800" dirty="0"/>
          </a:p>
        </p:txBody>
      </p:sp>
      <p:sp>
        <p:nvSpPr>
          <p:cNvPr id="8" name="Content Placeholder 7"/>
          <p:cNvSpPr>
            <a:spLocks noGrp="1"/>
          </p:cNvSpPr>
          <p:nvPr>
            <p:ph sz="quarter" idx="2"/>
          </p:nvPr>
        </p:nvSpPr>
        <p:spPr/>
        <p:txBody>
          <a:bodyPr>
            <a:normAutofit fontScale="40000" lnSpcReduction="20000"/>
          </a:bodyPr>
          <a:lstStyle/>
          <a:p>
            <a:endParaRPr lang="en-US" dirty="0" smtClean="0"/>
          </a:p>
          <a:p>
            <a:endParaRPr lang="en-US" dirty="0" smtClean="0"/>
          </a:p>
          <a:p>
            <a:pPr marL="274320" lvl="1">
              <a:spcBef>
                <a:spcPts val="600"/>
              </a:spcBef>
              <a:buSzPct val="70000"/>
              <a:buNone/>
            </a:pPr>
            <a:endParaRPr lang="en-US" sz="2800" dirty="0" smtClean="0"/>
          </a:p>
          <a:p>
            <a:pPr marL="274320" lvl="1">
              <a:spcBef>
                <a:spcPts val="600"/>
              </a:spcBef>
              <a:buSzPct val="70000"/>
              <a:buNone/>
            </a:pPr>
            <a:endParaRPr lang="en-US" sz="2800" dirty="0" smtClean="0"/>
          </a:p>
          <a:p>
            <a:pPr marL="274320" lvl="1">
              <a:spcBef>
                <a:spcPts val="600"/>
              </a:spcBef>
              <a:buSzPct val="70000"/>
              <a:buNone/>
            </a:pPr>
            <a:endParaRPr lang="en-US" sz="2800" dirty="0" smtClean="0"/>
          </a:p>
          <a:p>
            <a:pPr marL="274320" lvl="1" algn="ctr">
              <a:spcBef>
                <a:spcPts val="600"/>
              </a:spcBef>
              <a:buSzPct val="70000"/>
              <a:buNone/>
            </a:pPr>
            <a:endParaRPr lang="en-US" sz="2800" dirty="0" smtClean="0"/>
          </a:p>
          <a:p>
            <a:pPr marL="274320" lvl="1" algn="ctr">
              <a:spcBef>
                <a:spcPts val="600"/>
              </a:spcBef>
              <a:buSzPct val="70000"/>
              <a:buNone/>
            </a:pPr>
            <a:r>
              <a:rPr lang="en-US" sz="2800" dirty="0" smtClean="0"/>
              <a:t>&gt;130,000 </a:t>
            </a:r>
            <a:r>
              <a:rPr lang="en-US" sz="2800" dirty="0" err="1" smtClean="0"/>
              <a:t>therms</a:t>
            </a:r>
            <a:endParaRPr lang="en-US" sz="2800" dirty="0" smtClean="0"/>
          </a:p>
          <a:p>
            <a:pPr algn="ctr">
              <a:buNone/>
            </a:pP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marL="274320" lvl="1" algn="ctr">
              <a:spcBef>
                <a:spcPts val="600"/>
              </a:spcBef>
              <a:buSzPct val="70000"/>
              <a:buNone/>
            </a:pPr>
            <a:r>
              <a:rPr lang="en-US" sz="2800" dirty="0" smtClean="0"/>
              <a:t>&gt;4,000 tons avoided CO</a:t>
            </a:r>
            <a:r>
              <a:rPr lang="en-US" sz="2000" dirty="0" smtClean="0"/>
              <a:t>2</a:t>
            </a:r>
            <a:endParaRPr lang="en-US" sz="2800" dirty="0" smtClean="0"/>
          </a:p>
          <a:p>
            <a:pPr>
              <a:buNone/>
            </a:pPr>
            <a:endParaRPr lang="en-US" dirty="0"/>
          </a:p>
        </p:txBody>
      </p:sp>
      <p:pic>
        <p:nvPicPr>
          <p:cNvPr id="4" name="Picture 3" descr="imagesCAYVFA7V.jpg"/>
          <p:cNvPicPr>
            <a:picLocks noChangeAspect="1"/>
          </p:cNvPicPr>
          <p:nvPr/>
        </p:nvPicPr>
        <p:blipFill>
          <a:blip r:embed="rId3" cstate="print"/>
          <a:stretch>
            <a:fillRect/>
          </a:stretch>
        </p:blipFill>
        <p:spPr>
          <a:xfrm>
            <a:off x="5257800" y="3886200"/>
            <a:ext cx="1718574" cy="1676400"/>
          </a:xfrm>
          <a:prstGeom prst="rect">
            <a:avLst/>
          </a:prstGeom>
        </p:spPr>
      </p:pic>
      <p:pic>
        <p:nvPicPr>
          <p:cNvPr id="9" name="Picture 8" descr="natural-gas_5.jpg"/>
          <p:cNvPicPr>
            <a:picLocks noChangeAspect="1"/>
          </p:cNvPicPr>
          <p:nvPr/>
        </p:nvPicPr>
        <p:blipFill>
          <a:blip r:embed="rId4" cstate="print"/>
          <a:stretch>
            <a:fillRect/>
          </a:stretch>
        </p:blipFill>
        <p:spPr>
          <a:xfrm>
            <a:off x="5334000" y="1600200"/>
            <a:ext cx="1447800" cy="1626362"/>
          </a:xfrm>
          <a:prstGeom prst="rect">
            <a:avLst/>
          </a:prstGeom>
        </p:spPr>
      </p:pic>
      <p:pic>
        <p:nvPicPr>
          <p:cNvPr id="10" name="Picture 9" descr="energy-efficiency.jpg"/>
          <p:cNvPicPr>
            <a:picLocks noChangeAspect="1"/>
          </p:cNvPicPr>
          <p:nvPr/>
        </p:nvPicPr>
        <p:blipFill>
          <a:blip r:embed="rId5" cstate="print"/>
          <a:stretch>
            <a:fillRect/>
          </a:stretch>
        </p:blipFill>
        <p:spPr>
          <a:xfrm>
            <a:off x="1219200" y="1752600"/>
            <a:ext cx="2400637" cy="1695450"/>
          </a:xfrm>
          <a:prstGeom prst="rect">
            <a:avLst/>
          </a:prstGeom>
        </p:spPr>
      </p:pic>
      <p:pic>
        <p:nvPicPr>
          <p:cNvPr id="11" name="Picture 10" descr="money.bmp"/>
          <p:cNvPicPr>
            <a:picLocks noChangeAspect="1"/>
          </p:cNvPicPr>
          <p:nvPr/>
        </p:nvPicPr>
        <p:blipFill>
          <a:blip r:embed="rId6" cstate="print"/>
          <a:stretch>
            <a:fillRect/>
          </a:stretch>
        </p:blipFill>
        <p:spPr>
          <a:xfrm>
            <a:off x="1752600" y="3962400"/>
            <a:ext cx="1257143" cy="14095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Traffic </a:t>
            </a:r>
            <a:r>
              <a:rPr lang="en-US" dirty="0" smtClean="0"/>
              <a:t>Lights an Pedestrian Signs</a:t>
            </a:r>
            <a:endParaRPr lang="en-US" dirty="0"/>
          </a:p>
        </p:txBody>
      </p:sp>
      <p:pic>
        <p:nvPicPr>
          <p:cNvPr id="6" name="Content Placeholder 5" descr="Traffic Signal.jpg"/>
          <p:cNvPicPr>
            <a:picLocks noGrp="1" noChangeAspect="1"/>
          </p:cNvPicPr>
          <p:nvPr>
            <p:ph sz="quarter" idx="1"/>
          </p:nvPr>
        </p:nvPicPr>
        <p:blipFill>
          <a:blip r:embed="rId3" cstate="print"/>
          <a:stretch>
            <a:fillRect/>
          </a:stretch>
        </p:blipFill>
        <p:spPr>
          <a:xfrm>
            <a:off x="5791200" y="1143000"/>
            <a:ext cx="2857500" cy="2857500"/>
          </a:xfrm>
        </p:spPr>
      </p:pic>
      <p:pic>
        <p:nvPicPr>
          <p:cNvPr id="5" name="Content Placeholder 4" descr="pedestrian LED light.gif"/>
          <p:cNvPicPr>
            <a:picLocks noGrp="1" noChangeAspect="1"/>
          </p:cNvPicPr>
          <p:nvPr>
            <p:ph sz="quarter" idx="2"/>
          </p:nvPr>
        </p:nvPicPr>
        <p:blipFill>
          <a:blip r:embed="rId4" cstate="print"/>
          <a:srcRect l="35417" t="11792" r="37500" b="11557"/>
          <a:stretch>
            <a:fillRect/>
          </a:stretch>
        </p:blipFill>
        <p:spPr>
          <a:xfrm>
            <a:off x="5181600" y="3048000"/>
            <a:ext cx="1066800" cy="2133600"/>
          </a:xfrm>
        </p:spPr>
      </p:pic>
      <p:sp>
        <p:nvSpPr>
          <p:cNvPr id="7" name="Rectangle 6"/>
          <p:cNvSpPr/>
          <p:nvPr/>
        </p:nvSpPr>
        <p:spPr>
          <a:xfrm>
            <a:off x="762001" y="1981200"/>
            <a:ext cx="4191000" cy="3416320"/>
          </a:xfrm>
          <a:prstGeom prst="rect">
            <a:avLst/>
          </a:prstGeom>
        </p:spPr>
        <p:txBody>
          <a:bodyPr wrap="square">
            <a:spAutoFit/>
          </a:bodyPr>
          <a:lstStyle/>
          <a:p>
            <a:pPr>
              <a:buFont typeface="Arial" pitchFamily="34" charset="0"/>
              <a:buChar char="•"/>
            </a:pPr>
            <a:r>
              <a:rPr lang="en-US" sz="2400" dirty="0" smtClean="0"/>
              <a:t>1,700-signal project </a:t>
            </a:r>
            <a:r>
              <a:rPr lang="en-US" sz="2400" dirty="0" smtClean="0"/>
              <a:t>citywide</a:t>
            </a:r>
          </a:p>
          <a:p>
            <a:pPr>
              <a:buFont typeface="Arial" pitchFamily="34" charset="0"/>
              <a:buChar char="•"/>
            </a:pPr>
            <a:endParaRPr lang="en-US" sz="2400" dirty="0" smtClean="0"/>
          </a:p>
          <a:p>
            <a:pPr>
              <a:buFont typeface="Arial" pitchFamily="34" charset="0"/>
              <a:buChar char="•"/>
            </a:pPr>
            <a:r>
              <a:rPr lang="en-US" sz="2400" dirty="0" smtClean="0"/>
              <a:t>Payback time of less than one year</a:t>
            </a:r>
          </a:p>
          <a:p>
            <a:pPr>
              <a:buFont typeface="Arial" pitchFamily="34" charset="0"/>
              <a:buChar char="•"/>
            </a:pPr>
            <a:endParaRPr lang="en-US" sz="2400" dirty="0" smtClean="0"/>
          </a:p>
          <a:p>
            <a:pPr>
              <a:buFont typeface="Arial" pitchFamily="34" charset="0"/>
              <a:buChar char="•"/>
            </a:pPr>
            <a:r>
              <a:rPr lang="en-US" sz="2400" dirty="0" smtClean="0"/>
              <a:t>Because the energy use is so low, engineers  are designing battery backups for power outages</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LED Streetlights</a:t>
            </a:r>
            <a:endParaRPr lang="en-US" dirty="0"/>
          </a:p>
        </p:txBody>
      </p:sp>
      <p:sp>
        <p:nvSpPr>
          <p:cNvPr id="3" name="Content Placeholder 2"/>
          <p:cNvSpPr>
            <a:spLocks noGrp="1"/>
          </p:cNvSpPr>
          <p:nvPr>
            <p:ph idx="1"/>
          </p:nvPr>
        </p:nvSpPr>
        <p:spPr>
          <a:xfrm>
            <a:off x="457200" y="1722437"/>
            <a:ext cx="4267200" cy="4525963"/>
          </a:xfrm>
        </p:spPr>
        <p:txBody>
          <a:bodyPr/>
          <a:lstStyle/>
          <a:p>
            <a:r>
              <a:rPr lang="en-US" dirty="0" smtClean="0"/>
              <a:t>5 year plan to replace 165,000 streetlights to LEDs</a:t>
            </a:r>
          </a:p>
          <a:p>
            <a:r>
              <a:rPr lang="en-US" dirty="0" smtClean="0"/>
              <a:t>Reduce energy use by 70 Million kWh/yr</a:t>
            </a:r>
          </a:p>
          <a:p>
            <a:r>
              <a:rPr lang="en-US" dirty="0" smtClean="0"/>
              <a:t>10 year savings estimated at $28 Million</a:t>
            </a:r>
            <a:endParaRPr lang="en-US" dirty="0"/>
          </a:p>
        </p:txBody>
      </p:sp>
      <p:pic>
        <p:nvPicPr>
          <p:cNvPr id="4" name="Picture 3" descr="COH LED Streetlights.jpg"/>
          <p:cNvPicPr>
            <a:picLocks noChangeAspect="1"/>
          </p:cNvPicPr>
          <p:nvPr/>
        </p:nvPicPr>
        <p:blipFill>
          <a:blip r:embed="rId2" cstate="print"/>
          <a:stretch>
            <a:fillRect/>
          </a:stretch>
        </p:blipFill>
        <p:spPr>
          <a:xfrm>
            <a:off x="5257800" y="2743200"/>
            <a:ext cx="3429000" cy="25816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School - NFISD </a:t>
            </a:r>
            <a:r>
              <a:rPr lang="en-US" dirty="0" smtClean="0"/>
              <a:t>Cool Roof</a:t>
            </a:r>
            <a:endParaRPr lang="en-US" dirty="0"/>
          </a:p>
        </p:txBody>
      </p:sp>
      <p:sp>
        <p:nvSpPr>
          <p:cNvPr id="3" name="Content Placeholder 2"/>
          <p:cNvSpPr>
            <a:spLocks noGrp="1"/>
          </p:cNvSpPr>
          <p:nvPr>
            <p:ph sz="quarter" idx="1"/>
          </p:nvPr>
        </p:nvSpPr>
        <p:spPr>
          <a:xfrm>
            <a:off x="457200" y="1600200"/>
            <a:ext cx="3657600" cy="4873752"/>
          </a:xfrm>
        </p:spPr>
        <p:txBody>
          <a:bodyPr>
            <a:normAutofit fontScale="85000" lnSpcReduction="20000"/>
          </a:bodyPr>
          <a:lstStyle/>
          <a:p>
            <a:r>
              <a:rPr lang="en-US" dirty="0" smtClean="0"/>
              <a:t>Highly reflective roof replacement for two high school buildings</a:t>
            </a:r>
          </a:p>
          <a:p>
            <a:r>
              <a:rPr lang="en-US" dirty="0" smtClean="0"/>
              <a:t>250,000 sq. ft.</a:t>
            </a:r>
          </a:p>
          <a:p>
            <a:r>
              <a:rPr lang="en-US" dirty="0" smtClean="0"/>
              <a:t>Exceeds Energy Star standard</a:t>
            </a:r>
          </a:p>
          <a:p>
            <a:r>
              <a:rPr lang="en-US" dirty="0" smtClean="0"/>
              <a:t>Estimated annual energy savings $56,700</a:t>
            </a:r>
          </a:p>
          <a:p>
            <a:r>
              <a:rPr lang="en-US" dirty="0" smtClean="0"/>
              <a:t>Replaces leaking roof while improving AC performance</a:t>
            </a:r>
          </a:p>
          <a:p>
            <a:endParaRPr lang="en-US" dirty="0"/>
          </a:p>
        </p:txBody>
      </p:sp>
      <p:pic>
        <p:nvPicPr>
          <p:cNvPr id="8" name="Picture 7" descr="Screen shot 2011-09-12 at 11.22.15 AM - Sep 12, 2011.png"/>
          <p:cNvPicPr>
            <a:picLocks noChangeAspect="1"/>
          </p:cNvPicPr>
          <p:nvPr/>
        </p:nvPicPr>
        <p:blipFill>
          <a:blip r:embed="rId3" cstate="print"/>
          <a:stretch>
            <a:fillRect/>
          </a:stretch>
        </p:blipFill>
        <p:spPr>
          <a:xfrm>
            <a:off x="4267200" y="1752600"/>
            <a:ext cx="4876800" cy="268845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5978</TotalTime>
  <Words>1375</Words>
  <Application>Microsoft Office PowerPoint</Application>
  <PresentationFormat>On-screen Show (4:3)</PresentationFormat>
  <Paragraphs>225</Paragraphs>
  <Slides>27</Slides>
  <Notes>15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Energy Efficient Houston </vt:lpstr>
      <vt:lpstr>Who Is HARC?</vt:lpstr>
      <vt:lpstr>City of Houston Sustainable Energy</vt:lpstr>
      <vt:lpstr>City Building Energy Audits</vt:lpstr>
      <vt:lpstr>Audit Recommendations</vt:lpstr>
      <vt:lpstr>Results - City Building Retrofits</vt:lpstr>
      <vt:lpstr>Traffic Lights an Pedestrian Signs</vt:lpstr>
      <vt:lpstr>LED Streetlights</vt:lpstr>
      <vt:lpstr>School - NFISD Cool Roof</vt:lpstr>
      <vt:lpstr>Commercial Building Program</vt:lpstr>
      <vt:lpstr>EEIP - The Rose</vt:lpstr>
      <vt:lpstr>EEIP – Hotel Derek</vt:lpstr>
      <vt:lpstr> Residential: 5 Star Program</vt:lpstr>
      <vt:lpstr>Renewable Energy</vt:lpstr>
      <vt:lpstr>Solar America Cities</vt:lpstr>
      <vt:lpstr>Solar Houston Initiative</vt:lpstr>
      <vt:lpstr>Solar Houston Plan</vt:lpstr>
      <vt:lpstr>Rooftop Solar Challenge I</vt:lpstr>
      <vt:lpstr>Texas Collaboration – RSC I</vt:lpstr>
      <vt:lpstr>DOE Rooftop Challenge</vt:lpstr>
      <vt:lpstr>1002 Washington Permit Building </vt:lpstr>
      <vt:lpstr>Solar Generators</vt:lpstr>
      <vt:lpstr>Other Solar Demonstrations</vt:lpstr>
      <vt:lpstr>Energy Efficiency &amp; Solar</vt:lpstr>
      <vt:lpstr>Why EE and Renewables? </vt:lpstr>
      <vt:lpstr>Conclusions</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Gonzalez</dc:creator>
  <cp:lastModifiedBy>jronk</cp:lastModifiedBy>
  <cp:revision>412</cp:revision>
  <dcterms:created xsi:type="dcterms:W3CDTF">2013-05-23T18:50:52Z</dcterms:created>
  <dcterms:modified xsi:type="dcterms:W3CDTF">2014-06-13T15:28:23Z</dcterms:modified>
</cp:coreProperties>
</file>