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7" r:id="rId3"/>
    <p:sldId id="301" r:id="rId4"/>
    <p:sldId id="291" r:id="rId5"/>
    <p:sldId id="275" r:id="rId6"/>
    <p:sldId id="258" r:id="rId7"/>
    <p:sldId id="265" r:id="rId8"/>
    <p:sldId id="269" r:id="rId9"/>
    <p:sldId id="268" r:id="rId10"/>
    <p:sldId id="261" r:id="rId11"/>
    <p:sldId id="262" r:id="rId12"/>
    <p:sldId id="296" r:id="rId13"/>
    <p:sldId id="267" r:id="rId14"/>
    <p:sldId id="297" r:id="rId15"/>
    <p:sldId id="263" r:id="rId16"/>
    <p:sldId id="311" r:id="rId17"/>
    <p:sldId id="271" r:id="rId18"/>
    <p:sldId id="259" r:id="rId19"/>
    <p:sldId id="308" r:id="rId20"/>
    <p:sldId id="310" r:id="rId21"/>
    <p:sldId id="273" r:id="rId22"/>
    <p:sldId id="284" r:id="rId23"/>
    <p:sldId id="292" r:id="rId24"/>
    <p:sldId id="274" r:id="rId25"/>
    <p:sldId id="315" r:id="rId26"/>
    <p:sldId id="305" r:id="rId27"/>
    <p:sldId id="317" r:id="rId28"/>
    <p:sldId id="320" r:id="rId29"/>
    <p:sldId id="307" r:id="rId30"/>
    <p:sldId id="318" r:id="rId31"/>
    <p:sldId id="312" r:id="rId32"/>
    <p:sldId id="313" r:id="rId33"/>
    <p:sldId id="31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ne, Steve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689D-8C97-438F-BFF8-B5620EA52DD5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11E5-ABED-40CA-9898-BD91817F7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BA92-9777-4A35-AF20-77C75EDE3835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BC8F-D759-4683-90FD-1B42D115E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1617-1847-45D7-8097-9B63145881C0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AEBA-93E3-4562-8A0C-2D9A295A6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A045-197D-42CC-9B2D-F931EE7BE344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A4A0-B192-4D49-BF0D-132F7732C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BC42-EB35-465A-85B6-4B932F5C7C67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9705-2C18-4F47-9568-DE02BF44D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FF0D-76C6-4D61-A2D1-7F78DB0B0A31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565A-6295-4FAE-BA64-FF31D600F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E635-A2BC-4E21-A7CD-CE56BFE91CBD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3326-35C7-42EE-A585-835F41D09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3EAC-991A-4EFC-981E-F802E1B58DC6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B67D-20F4-48D4-9157-5B93EB031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E5D9-BB39-4FB2-BBC5-3F61C7FA7EDD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B9C7-F0F5-409A-A3EE-B26C29BF2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EC48-4E7D-4391-9ABD-A06492F5D858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3B50-445D-4DD3-AD7B-3B8BC590F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1E7A-C712-4B6C-98BE-7A0D7D154345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460E-7029-4685-8C4C-1F102FCEA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63879-0B36-435E-9B13-370DFDF87FC3}" type="datetimeFigureOut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94795-B1A3-4525-85CB-371606195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leantechnica.com/2013/08/11/us-wind-power-prices-down-to-0-04-per-kwh/" TargetMode="External"/><Relationship Id="rId3" Type="http://schemas.openxmlformats.org/officeDocument/2006/relationships/hyperlink" Target="http://www.ettdefenseinsight.com/tag/friends-of-maines-mountains-v-board-of-environmental-protection-wind-power-wind-farms-siting-friends-of-maines-mountains-maine-wind-energy-act-scenic-resources-maine-supreme-judicial-c/" TargetMode="External"/><Relationship Id="rId7" Type="http://schemas.openxmlformats.org/officeDocument/2006/relationships/hyperlink" Target="http://en.wikipedia.org/wiki/Energy_development" TargetMode="External"/><Relationship Id="rId2" Type="http://schemas.openxmlformats.org/officeDocument/2006/relationships/hyperlink" Target="http://www.earthzine.org/2010/04/19/ten-steps-to-a-smarter-gri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eantechnica.com/2014/08/23/cost-of-wind-energy-25-per-mwh-and-falling/" TargetMode="External"/><Relationship Id="rId5" Type="http://schemas.openxmlformats.org/officeDocument/2006/relationships/hyperlink" Target="http://theenergycollective.com/eric-wesoff/468266/price-us-wind-power-all-time-low-25-cents-kilowatt-hour" TargetMode="External"/><Relationship Id="rId4" Type="http://schemas.openxmlformats.org/officeDocument/2006/relationships/hyperlink" Target="http://www.therenewableenergycentre.co.uk/wind-power/" TargetMode="External"/><Relationship Id="rId9" Type="http://schemas.openxmlformats.org/officeDocument/2006/relationships/hyperlink" Target="http://www.hi-vawt.com.tw/en/about_vaswt.htm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ndmeasurementinternational.com/wind-turbines/om-turbines.php" TargetMode="External"/><Relationship Id="rId3" Type="http://schemas.openxmlformats.org/officeDocument/2006/relationships/hyperlink" Target="http://www.eia.gov/tools/faqs/faq.cfm?id=19&amp;t=3" TargetMode="External"/><Relationship Id="rId7" Type="http://schemas.openxmlformats.org/officeDocument/2006/relationships/hyperlink" Target="http://science.howstuffworks.com/environmental/energy/future-wind-turbine.htm" TargetMode="External"/><Relationship Id="rId2" Type="http://schemas.openxmlformats.org/officeDocument/2006/relationships/hyperlink" Target="http://www.eia.gov/electricity/annual/html/epa_08_0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untryoaksimages.com/tag/ranch-land/" TargetMode="External"/><Relationship Id="rId5" Type="http://schemas.openxmlformats.org/officeDocument/2006/relationships/hyperlink" Target="http://www.bigge.com/news-and-events/windpower-press-releases.html" TargetMode="External"/><Relationship Id="rId10" Type="http://schemas.openxmlformats.org/officeDocument/2006/relationships/hyperlink" Target="http://www.planete-energies.com/en/the-energy-of-tomorrow/the-future-for-current-energy-sources/renewable-energy/the-future-of-wind-energy-276.html" TargetMode="External"/><Relationship Id="rId4" Type="http://schemas.openxmlformats.org/officeDocument/2006/relationships/hyperlink" Target="http://www.nsf.gov/news/news_summ.jsp?cntn_id=123998" TargetMode="External"/><Relationship Id="rId9" Type="http://schemas.openxmlformats.org/officeDocument/2006/relationships/hyperlink" Target="http://www.greenchipstocks.com/articles/global-wind-energy/466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newableenergyworld.com/rea/news/article/2014/04/global-wind-market-is-just-fine-thank-you" TargetMode="External"/><Relationship Id="rId3" Type="http://schemas.openxmlformats.org/officeDocument/2006/relationships/hyperlink" Target="http://www.ucsusa.org/clean_energy/smart-energy-solutions/increase-renewables/renewable-energy-electricity-standards-economic-benefits.html" TargetMode="External"/><Relationship Id="rId7" Type="http://schemas.openxmlformats.org/officeDocument/2006/relationships/hyperlink" Target="http://www.awea.org/Resources/state.aspx?ItemNumber=5183" TargetMode="External"/><Relationship Id="rId2" Type="http://schemas.openxmlformats.org/officeDocument/2006/relationships/hyperlink" Target="http://theenergycollective.com/eric-wesoff/468266/price-us-wind-power-all-time-low-25-cents-kilowatt-hou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ndow.state.tx.us/specialrpt/energy/renewable/wind.php" TargetMode="External"/><Relationship Id="rId5" Type="http://schemas.openxmlformats.org/officeDocument/2006/relationships/hyperlink" Target="http://en.wikipedia.org/wiki/Environmental_impact_of_wind_power" TargetMode="External"/><Relationship Id="rId4" Type="http://schemas.openxmlformats.org/officeDocument/2006/relationships/hyperlink" Target="http://fresh-energy.org/2013/06/making-the-most-of-wind/" TargetMode="External"/><Relationship Id="rId9" Type="http://schemas.openxmlformats.org/officeDocument/2006/relationships/hyperlink" Target="http://www.treehugger.com/wind-technology/future-wind-power-9-cool-innovation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2" y="583474"/>
            <a:ext cx="9144000" cy="1141232"/>
          </a:xfrm>
        </p:spPr>
        <p:txBody>
          <a:bodyPr/>
          <a:lstStyle/>
          <a:p>
            <a:r>
              <a:rPr lang="en-US" dirty="0" smtClean="0"/>
              <a:t>Electricity from </a:t>
            </a:r>
            <a:r>
              <a:rPr lang="en-US" dirty="0" smtClean="0"/>
              <a:t>Wind Energy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96292" y="199144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Agricultural Sustainable Energy Education Network</a:t>
            </a:r>
          </a:p>
          <a:p>
            <a:r>
              <a:rPr lang="en-US" dirty="0" smtClean="0"/>
              <a:t>Renewable Energy Curriculum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94" y="3423800"/>
            <a:ext cx="1718644" cy="1184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3" y="3566814"/>
            <a:ext cx="2453952" cy="985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81" y="3479721"/>
            <a:ext cx="3255222" cy="10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smtClean="0"/>
              <a:t>How Do Utility-Scale Wind Turbines Work?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4584700" cy="4987925"/>
          </a:xfrm>
        </p:spPr>
        <p:txBody>
          <a:bodyPr/>
          <a:lstStyle/>
          <a:p>
            <a:pPr marL="231775" indent="-231775"/>
            <a:r>
              <a:rPr lang="en-US" sz="2600" smtClean="0"/>
              <a:t>A Utility-Scale wind  turbine produces </a:t>
            </a:r>
            <a:r>
              <a:rPr lang="en-US" sz="2600" b="1" i="1" smtClean="0"/>
              <a:t>alternating current</a:t>
            </a:r>
            <a:r>
              <a:rPr lang="en-US" sz="2600" smtClean="0"/>
              <a:t> (AC).  </a:t>
            </a:r>
            <a:endParaRPr lang="en-US" sz="1200" smtClean="0"/>
          </a:p>
          <a:p>
            <a:pPr marL="231775" indent="-231775"/>
            <a:r>
              <a:rPr lang="en-US" sz="2600" smtClean="0"/>
              <a:t>The power is transmitted </a:t>
            </a:r>
            <a:r>
              <a:rPr lang="en-US" sz="2600" b="1" i="1" smtClean="0"/>
              <a:t>down the tower</a:t>
            </a:r>
            <a:r>
              <a:rPr lang="en-US" sz="2600" smtClean="0"/>
              <a:t>.</a:t>
            </a:r>
          </a:p>
          <a:p>
            <a:pPr marL="231775" indent="-231775"/>
            <a:r>
              <a:rPr lang="en-US" sz="2600" smtClean="0"/>
              <a:t>The power is then “stepped up” in voltage for </a:t>
            </a:r>
            <a:r>
              <a:rPr lang="en-US" sz="2600" b="1" i="1" smtClean="0"/>
              <a:t>connection to the Electricity Grid</a:t>
            </a:r>
            <a:r>
              <a:rPr lang="en-US" sz="2600" smtClean="0"/>
              <a:t>.  </a:t>
            </a:r>
          </a:p>
          <a:p>
            <a:pPr marL="231775" indent="-231775"/>
            <a:r>
              <a:rPr lang="en-US" sz="2600" smtClean="0"/>
              <a:t>These Utility-Scale wind turbines are usually owned by a </a:t>
            </a:r>
            <a:r>
              <a:rPr lang="en-US" sz="2600" b="1" i="1" smtClean="0"/>
              <a:t>commercial electric company - not an individual</a:t>
            </a:r>
            <a:r>
              <a:rPr lang="en-US" sz="2600" i="1" smtClean="0"/>
              <a:t>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950" y="1606550"/>
            <a:ext cx="7091363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How Do Small Wind Turbines Work?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4589463" cy="4991100"/>
          </a:xfrm>
        </p:spPr>
        <p:txBody>
          <a:bodyPr/>
          <a:lstStyle/>
          <a:p>
            <a:pPr marL="231775" indent="-231775">
              <a:buFontTx/>
              <a:buChar char="•"/>
            </a:pPr>
            <a:r>
              <a:rPr lang="en-US" sz="2600" smtClean="0"/>
              <a:t>A rotor turns a shaft that is geared to turn a </a:t>
            </a:r>
            <a:r>
              <a:rPr lang="en-US" sz="2600" b="1" i="1" smtClean="0"/>
              <a:t>generator</a:t>
            </a:r>
            <a:r>
              <a:rPr lang="en-US" sz="2600" smtClean="0"/>
              <a:t> and generates the electricity.  </a:t>
            </a:r>
          </a:p>
          <a:p>
            <a:pPr marL="231775" indent="-231775">
              <a:buFontTx/>
              <a:buChar char="•"/>
            </a:pPr>
            <a:r>
              <a:rPr lang="en-US" sz="2600" smtClean="0"/>
              <a:t>A </a:t>
            </a:r>
            <a:r>
              <a:rPr lang="en-US" sz="2600" b="1" i="1" smtClean="0"/>
              <a:t>transmission line</a:t>
            </a:r>
            <a:r>
              <a:rPr lang="en-US" sz="2600" smtClean="0"/>
              <a:t> carries the generated electricity to the electrical devices that use it on your farm or in your home.  </a:t>
            </a:r>
          </a:p>
          <a:p>
            <a:pPr marL="231775" indent="-231775">
              <a:buFontTx/>
              <a:buChar char="•"/>
            </a:pPr>
            <a:r>
              <a:rPr lang="en-US" sz="2600" smtClean="0"/>
              <a:t>The balance of the system – other components such as the </a:t>
            </a:r>
            <a:r>
              <a:rPr lang="en-US" sz="2600" b="1" i="1" smtClean="0"/>
              <a:t>inverter and batteries</a:t>
            </a:r>
            <a:r>
              <a:rPr lang="en-US" sz="2600" smtClean="0"/>
              <a:t> – regulate the power according to the type of wind power system.</a:t>
            </a:r>
          </a:p>
          <a:p>
            <a:pPr marL="231775" indent="-231775" algn="just">
              <a:buFont typeface="Arial" charset="0"/>
              <a:buNone/>
            </a:pPr>
            <a:endParaRPr lang="en-US" sz="2600" smtClean="0"/>
          </a:p>
        </p:txBody>
      </p:sp>
      <p:pic>
        <p:nvPicPr>
          <p:cNvPr id="20488" name="Picture 8" descr="1_Piggott-Exploded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1111250"/>
            <a:ext cx="6489700" cy="531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28625" y="1187450"/>
            <a:ext cx="5567363" cy="4981575"/>
          </a:xfrm>
        </p:spPr>
        <p:txBody>
          <a:bodyPr/>
          <a:lstStyle/>
          <a:p>
            <a:pPr marL="231775" indent="-231775"/>
            <a:r>
              <a:rPr lang="en-US" sz="2600" b="1" i="1" smtClean="0"/>
              <a:t>Stand-Alone</a:t>
            </a:r>
            <a:r>
              <a:rPr lang="en-US" sz="2600" smtClean="0"/>
              <a:t> Electrical Systems are needed more and more in the world of</a:t>
            </a:r>
            <a:r>
              <a:rPr lang="en-US" sz="2600" b="1" i="1" smtClean="0"/>
              <a:t> ranching and farming</a:t>
            </a:r>
            <a:r>
              <a:rPr lang="en-US" sz="2600" smtClean="0"/>
              <a:t>. </a:t>
            </a:r>
          </a:p>
          <a:p>
            <a:pPr marL="231775" indent="-231775"/>
            <a:r>
              <a:rPr lang="en-US" sz="2600" smtClean="0"/>
              <a:t>Remote locations need power to operate </a:t>
            </a:r>
            <a:r>
              <a:rPr lang="en-US" sz="2600" b="1" i="1" smtClean="0"/>
              <a:t>electric fencing, water</a:t>
            </a:r>
            <a:r>
              <a:rPr lang="en-US" sz="2600" smtClean="0"/>
              <a:t> </a:t>
            </a:r>
            <a:r>
              <a:rPr lang="en-US" sz="2600" b="1" i="1" smtClean="0"/>
              <a:t>pumps, lighting in stables and chicken sheds, or even underwater cameras at fish farms</a:t>
            </a:r>
            <a:r>
              <a:rPr lang="en-US" sz="2600" smtClean="0"/>
              <a:t>.</a:t>
            </a:r>
          </a:p>
          <a:p>
            <a:pPr marL="231775" indent="-231775"/>
            <a:r>
              <a:rPr lang="en-US" sz="2600" b="1" i="1" smtClean="0"/>
              <a:t>Stand-Alone</a:t>
            </a:r>
            <a:r>
              <a:rPr lang="en-US" sz="2600" smtClean="0"/>
              <a:t> Electrical Systems often have </a:t>
            </a:r>
            <a:r>
              <a:rPr lang="en-US" sz="2600" b="1" i="1" smtClean="0"/>
              <a:t>Small-Scale </a:t>
            </a:r>
            <a:r>
              <a:rPr lang="en-US" sz="2600" smtClean="0"/>
              <a:t>wind turbines and other equipment to meet the needs of ranchers and farmers and </a:t>
            </a:r>
            <a:r>
              <a:rPr lang="en-US" sz="2600" b="1" i="1" smtClean="0"/>
              <a:t>provide electricity at low-operating costs</a:t>
            </a:r>
            <a:r>
              <a:rPr lang="en-US" sz="2600" smtClean="0"/>
              <a:t>.</a:t>
            </a:r>
          </a:p>
        </p:txBody>
      </p:sp>
      <p:pic>
        <p:nvPicPr>
          <p:cNvPr id="24578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1608138"/>
            <a:ext cx="545306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itle 1"/>
          <p:cNvSpPr>
            <a:spLocks/>
          </p:cNvSpPr>
          <p:nvPr/>
        </p:nvSpPr>
        <p:spPr bwMode="auto">
          <a:xfrm>
            <a:off x="838200" y="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Agricultural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Examples of Agricultural Applications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26627" name="Picture 2" descr="http://www.bergey.com/wp-content/uploads/2012/03/Galveston_310x1000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00188"/>
            <a:ext cx="39862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8825" y="1463675"/>
            <a:ext cx="35036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2347913"/>
            <a:ext cx="46101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567363" cy="498157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200" smtClean="0"/>
          </a:p>
          <a:p>
            <a:r>
              <a:rPr lang="en-US" sz="2600" smtClean="0"/>
              <a:t>In 2013, wind energy provided </a:t>
            </a:r>
            <a:r>
              <a:rPr lang="en-US" sz="2600" b="1" i="1" smtClean="0"/>
              <a:t>9.9% of the electricity </a:t>
            </a:r>
            <a:r>
              <a:rPr lang="en-US" sz="2600" smtClean="0"/>
              <a:t>used from the Electric Reliability Council of Texas’ Electricity Grid</a:t>
            </a:r>
            <a:r>
              <a:rPr lang="en-US" smtClean="0"/>
              <a:t> (</a:t>
            </a:r>
            <a:r>
              <a:rPr lang="en-US" sz="2600" smtClean="0"/>
              <a:t>ERCOT), the main Texas grid.</a:t>
            </a:r>
            <a:endParaRPr lang="en-US" sz="2600" b="1" i="1" smtClean="0"/>
          </a:p>
          <a:p>
            <a:r>
              <a:rPr lang="en-US" sz="2600" smtClean="0"/>
              <a:t>Texas wind farms now power the equivalent of over </a:t>
            </a:r>
            <a:r>
              <a:rPr lang="en-US" sz="2600" b="1" i="1" smtClean="0"/>
              <a:t>3.3 million homes</a:t>
            </a:r>
            <a:r>
              <a:rPr lang="en-US" sz="2600" smtClean="0"/>
              <a:t> on an average day.</a:t>
            </a:r>
          </a:p>
          <a:p>
            <a:r>
              <a:rPr lang="en-US" sz="2600" smtClean="0"/>
              <a:t>On May 2, 2013, wind energy generation hit a </a:t>
            </a:r>
            <a:r>
              <a:rPr lang="en-US" sz="2600" b="1" i="1" smtClean="0"/>
              <a:t>record 9,674 MW or 28%</a:t>
            </a:r>
            <a:r>
              <a:rPr lang="en-US" sz="2600" smtClean="0"/>
              <a:t> of ERCOT’s load.</a:t>
            </a:r>
          </a:p>
          <a:p>
            <a:endParaRPr lang="en-US" sz="2600" smtClean="0"/>
          </a:p>
        </p:txBody>
      </p:sp>
      <p:sp>
        <p:nvSpPr>
          <p:cNvPr id="29702" name="Title 1"/>
          <p:cNvSpPr>
            <a:spLocks/>
          </p:cNvSpPr>
          <p:nvPr/>
        </p:nvSpPr>
        <p:spPr bwMode="auto">
          <a:xfrm>
            <a:off x="0" y="0"/>
            <a:ext cx="124237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How Much Energy Does the Wind Produce?</a:t>
            </a:r>
          </a:p>
        </p:txBody>
      </p:sp>
      <p:pic>
        <p:nvPicPr>
          <p:cNvPr id="29705" name="Picture 9" descr="Texas-Energy-Consumption-by-End-Use-Sector-20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088" y="1562100"/>
            <a:ext cx="6411912" cy="438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567363" cy="498157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200" smtClean="0"/>
          </a:p>
          <a:p>
            <a:r>
              <a:rPr lang="en-US" sz="2600" smtClean="0"/>
              <a:t>According to data from the National Renewable Energy Laboratory, Texas’ onshore wind energy potential at 80 meters hub height is </a:t>
            </a:r>
            <a:r>
              <a:rPr lang="en-US" sz="2600" b="1" i="1" smtClean="0"/>
              <a:t>1,901,530 MW</a:t>
            </a:r>
            <a:r>
              <a:rPr lang="en-US" sz="2600" smtClean="0"/>
              <a:t>.</a:t>
            </a:r>
          </a:p>
          <a:p>
            <a:r>
              <a:rPr lang="en-US" sz="2600" smtClean="0"/>
              <a:t>This means that wind energy is capable of meeting more than </a:t>
            </a:r>
            <a:r>
              <a:rPr lang="en-US" sz="2600" b="1" i="1" smtClean="0"/>
              <a:t>18 times</a:t>
            </a:r>
            <a:r>
              <a:rPr lang="en-US" sz="2600" smtClean="0"/>
              <a:t> the state’s current electricity needs.</a:t>
            </a:r>
          </a:p>
          <a:p>
            <a:r>
              <a:rPr lang="en-US" sz="2600" smtClean="0"/>
              <a:t>Due to several geological and environmental factors, Texas has the </a:t>
            </a:r>
            <a:r>
              <a:rPr lang="en-US" sz="2600" b="1" i="1" smtClean="0"/>
              <a:t>best wind resource</a:t>
            </a:r>
            <a:r>
              <a:rPr lang="en-US" sz="2600" smtClean="0"/>
              <a:t> in the U.S.</a:t>
            </a:r>
          </a:p>
        </p:txBody>
      </p:sp>
      <p:sp>
        <p:nvSpPr>
          <p:cNvPr id="30727" name="Title 1"/>
          <p:cNvSpPr>
            <a:spLocks/>
          </p:cNvSpPr>
          <p:nvPr/>
        </p:nvSpPr>
        <p:spPr bwMode="auto">
          <a:xfrm>
            <a:off x="0" y="0"/>
            <a:ext cx="124237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How Much Energy Can the Wind Produce?</a:t>
            </a:r>
          </a:p>
        </p:txBody>
      </p:sp>
      <p:pic>
        <p:nvPicPr>
          <p:cNvPr id="30729" name="Picture 9" descr="exhibit11-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811838" y="6148388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latin typeface="Calibri" pitchFamily="34" charset="0"/>
              </a:rPr>
              <a:t>The bigger the Rotor, the more Wind Energy is captured!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039813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How Does Texas Stack Up?</a:t>
            </a:r>
          </a:p>
        </p:txBody>
      </p:sp>
      <p:sp>
        <p:nvSpPr>
          <p:cNvPr id="60419" name="Content Placeholder 4"/>
          <p:cNvSpPr txBox="1">
            <a:spLocks/>
          </p:cNvSpPr>
          <p:nvPr/>
        </p:nvSpPr>
        <p:spPr bwMode="auto">
          <a:xfrm>
            <a:off x="528638" y="1123950"/>
            <a:ext cx="111585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buFontTx/>
              <a:buChar char="•"/>
              <a:tabLst>
                <a:tab pos="341313" algn="l"/>
              </a:tabLst>
            </a:pPr>
            <a:r>
              <a:rPr lang="en-US" sz="2600">
                <a:latin typeface="Calibri" pitchFamily="34" charset="0"/>
              </a:rPr>
              <a:t> Wind Energy generation: </a:t>
            </a:r>
            <a:r>
              <a:rPr lang="en-US" sz="2600" b="1" i="1">
                <a:latin typeface="Calibri" pitchFamily="34" charset="0"/>
              </a:rPr>
              <a:t>5</a:t>
            </a:r>
            <a:r>
              <a:rPr lang="en-US" sz="2600" b="1" i="1" baseline="30000">
                <a:latin typeface="Calibri" pitchFamily="34" charset="0"/>
              </a:rPr>
              <a:t>th</a:t>
            </a:r>
            <a:r>
              <a:rPr lang="en-US" sz="2600" b="1" i="1">
                <a:latin typeface="Calibri" pitchFamily="34" charset="0"/>
              </a:rPr>
              <a:t> Globally </a:t>
            </a:r>
            <a:r>
              <a:rPr lang="en-US" sz="2600">
                <a:latin typeface="Calibri" pitchFamily="34" charset="0"/>
              </a:rPr>
              <a:t>		</a:t>
            </a:r>
            <a:r>
              <a:rPr lang="en-US" b="1" i="1"/>
              <a:t>● </a:t>
            </a:r>
            <a:r>
              <a:rPr lang="en-US" sz="2600">
                <a:latin typeface="Calibri" pitchFamily="34" charset="0"/>
              </a:rPr>
              <a:t>Electricity prices: </a:t>
            </a:r>
            <a:r>
              <a:rPr lang="en-US" sz="2600" b="1" i="1">
                <a:latin typeface="Calibri" pitchFamily="34" charset="0"/>
              </a:rPr>
              <a:t>33</a:t>
            </a:r>
            <a:r>
              <a:rPr lang="en-US" sz="2600" b="1" i="1" baseline="30000">
                <a:latin typeface="Calibri" pitchFamily="34" charset="0"/>
              </a:rPr>
              <a:t>rd</a:t>
            </a:r>
            <a:r>
              <a:rPr lang="en-US" b="1" i="1"/>
              <a:t> </a:t>
            </a:r>
          </a:p>
          <a:p>
            <a:pPr marL="465138" indent="-465138">
              <a:buFontTx/>
              <a:buChar char="•"/>
              <a:tabLst>
                <a:tab pos="341313" algn="l"/>
              </a:tabLst>
            </a:pPr>
            <a:r>
              <a:rPr lang="en-US" sz="2600">
                <a:latin typeface="Calibri" pitchFamily="34" charset="0"/>
              </a:rPr>
              <a:t> Natural gas prices: </a:t>
            </a:r>
            <a:r>
              <a:rPr lang="en-US" sz="2600" b="1" i="1">
                <a:latin typeface="Calibri" pitchFamily="34" charset="0"/>
              </a:rPr>
              <a:t>15</a:t>
            </a:r>
            <a:r>
              <a:rPr lang="en-US" sz="2600" b="1" i="1" baseline="30000">
                <a:latin typeface="Calibri" pitchFamily="34" charset="0"/>
              </a:rPr>
              <a:t>th				</a:t>
            </a:r>
            <a:r>
              <a:rPr lang="en-US" b="1" i="1"/>
              <a:t>● </a:t>
            </a:r>
            <a:r>
              <a:rPr lang="en-US" sz="2600">
                <a:latin typeface="Calibri" pitchFamily="34" charset="0"/>
              </a:rPr>
              <a:t>Consumption per capita: </a:t>
            </a:r>
            <a:r>
              <a:rPr lang="en-US" sz="2600" b="1" i="1">
                <a:latin typeface="Calibri" pitchFamily="34" charset="0"/>
              </a:rPr>
              <a:t>6</a:t>
            </a:r>
            <a:r>
              <a:rPr lang="en-US" sz="2600" b="1" i="1" baseline="30000">
                <a:latin typeface="Calibri" pitchFamily="34" charset="0"/>
              </a:rPr>
              <a:t>th</a:t>
            </a:r>
          </a:p>
          <a:p>
            <a:pPr marL="465138" indent="-465138">
              <a:buFontTx/>
              <a:buChar char="•"/>
              <a:tabLst>
                <a:tab pos="341313" algn="l"/>
              </a:tabLst>
            </a:pPr>
            <a:r>
              <a:rPr lang="en-US" sz="2600">
                <a:latin typeface="Calibri" pitchFamily="34" charset="0"/>
              </a:rPr>
              <a:t> Carbon Dioxide Emissions: </a:t>
            </a:r>
            <a:r>
              <a:rPr lang="en-US" sz="2600" b="1" i="1">
                <a:latin typeface="Calibri" pitchFamily="34" charset="0"/>
              </a:rPr>
              <a:t>11</a:t>
            </a:r>
            <a:r>
              <a:rPr lang="en-US" sz="2600" b="1" i="1" baseline="30000">
                <a:latin typeface="Calibri" pitchFamily="34" charset="0"/>
              </a:rPr>
              <a:t>th</a:t>
            </a:r>
            <a:r>
              <a:rPr lang="en-US" sz="2600">
                <a:latin typeface="Calibri" pitchFamily="34" charset="0"/>
              </a:rPr>
              <a:t> 			</a:t>
            </a:r>
            <a:r>
              <a:rPr lang="en-US" b="1" i="1"/>
              <a:t>● </a:t>
            </a:r>
            <a:r>
              <a:rPr lang="en-US" sz="2600">
                <a:latin typeface="Calibri" pitchFamily="34" charset="0"/>
              </a:rPr>
              <a:t>Most Used Source: </a:t>
            </a:r>
            <a:r>
              <a:rPr lang="en-US" sz="2600" b="1" i="1">
                <a:latin typeface="Calibri" pitchFamily="34" charset="0"/>
              </a:rPr>
              <a:t>Natural Gas</a:t>
            </a:r>
            <a:endParaRPr lang="en-US" sz="2600" b="1" i="1" baseline="30000">
              <a:latin typeface="Calibri" pitchFamily="34" charset="0"/>
            </a:endParaRPr>
          </a:p>
          <a:p>
            <a:pPr marL="465138" indent="-465138">
              <a:tabLst>
                <a:tab pos="341313" algn="l"/>
              </a:tabLst>
            </a:pPr>
            <a:endParaRPr lang="en-US" sz="2600" b="1" i="1">
              <a:latin typeface="Calibri" pitchFamily="34" charset="0"/>
            </a:endParaRPr>
          </a:p>
          <a:p>
            <a:pPr marL="465138" indent="-465138">
              <a:tabLst>
                <a:tab pos="341313" algn="l"/>
              </a:tabLst>
            </a:pPr>
            <a:endParaRPr lang="en-US"/>
          </a:p>
        </p:txBody>
      </p:sp>
      <p:pic>
        <p:nvPicPr>
          <p:cNvPr id="60425" name="Picture 9" descr="Total_World_Energy_Consumption_by_Source_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2290763"/>
            <a:ext cx="9137650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38188" y="0"/>
            <a:ext cx="10907712" cy="1325563"/>
          </a:xfrm>
        </p:spPr>
        <p:txBody>
          <a:bodyPr/>
          <a:lstStyle/>
          <a:p>
            <a:pPr algn="ctr"/>
            <a:r>
              <a:rPr lang="en-US" b="1" smtClean="0"/>
              <a:t>Texas Has a State Policy!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164138" cy="498157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sz="1200" smtClean="0"/>
          </a:p>
          <a:p>
            <a:r>
              <a:rPr lang="en-US" sz="2600" smtClean="0"/>
              <a:t>Texas established a renewable portfolio standard (RPS) in 1999 and it was amended in 2005.  The current RPS provisions require </a:t>
            </a:r>
            <a:r>
              <a:rPr lang="en-US" sz="2600" b="1" i="1" smtClean="0"/>
              <a:t>5,880 MW of renewable energy by 2015</a:t>
            </a:r>
            <a:r>
              <a:rPr lang="en-US" sz="2600" smtClean="0"/>
              <a:t>. </a:t>
            </a:r>
          </a:p>
          <a:p>
            <a:r>
              <a:rPr lang="en-US" sz="2600" smtClean="0"/>
              <a:t>The state also has a target of reaching </a:t>
            </a:r>
            <a:r>
              <a:rPr lang="en-US" sz="2600" b="1" i="1" smtClean="0"/>
              <a:t>10,000 MW</a:t>
            </a:r>
            <a:r>
              <a:rPr lang="en-US" sz="2600" smtClean="0"/>
              <a:t> of renewable capacity </a:t>
            </a:r>
            <a:r>
              <a:rPr lang="en-US" sz="2600" b="1" i="1" smtClean="0"/>
              <a:t>by 2025</a:t>
            </a:r>
            <a:r>
              <a:rPr lang="en-US" sz="2600" smtClean="0"/>
              <a:t>, a target that the wind energy industry </a:t>
            </a:r>
            <a:r>
              <a:rPr lang="en-US" sz="2600" b="1" i="1" smtClean="0"/>
              <a:t>met in 2010</a:t>
            </a:r>
            <a:r>
              <a:rPr lang="en-US" sz="260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1316038"/>
            <a:ext cx="5678488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4" name="Picture 6" descr="State-RES-Map-Full-Size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5300" y="1608138"/>
            <a:ext cx="6197600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69950" y="0"/>
            <a:ext cx="10856913" cy="1325563"/>
          </a:xfrm>
        </p:spPr>
        <p:txBody>
          <a:bodyPr/>
          <a:lstStyle/>
          <a:p>
            <a:pPr algn="ctr"/>
            <a:r>
              <a:rPr lang="en-US" b="1" smtClean="0"/>
              <a:t>Developing New Wind Energy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567363" cy="4981575"/>
          </a:xfrm>
        </p:spPr>
        <p:txBody>
          <a:bodyPr/>
          <a:lstStyle/>
          <a:p>
            <a:pPr marL="231775" indent="-231775"/>
            <a:r>
              <a:rPr lang="en-US" sz="2600" smtClean="0"/>
              <a:t>Wind energy projects are developed by companies that seek out the areas with the </a:t>
            </a:r>
            <a:r>
              <a:rPr lang="en-US" sz="2600" b="1" i="1" smtClean="0"/>
              <a:t>strongest wind resource</a:t>
            </a:r>
            <a:r>
              <a:rPr lang="en-US" sz="2600" smtClean="0"/>
              <a:t>.</a:t>
            </a:r>
          </a:p>
          <a:p>
            <a:pPr marL="231775" indent="-231775"/>
            <a:r>
              <a:rPr lang="en-US" sz="2600" smtClean="0"/>
              <a:t>They also review critical factors like the access to land, the location of transmission lines, the ability to sell the electricity, and other </a:t>
            </a:r>
            <a:r>
              <a:rPr lang="en-US" sz="2600" b="1" i="1" smtClean="0"/>
              <a:t>significant development factors</a:t>
            </a:r>
            <a:r>
              <a:rPr lang="en-US" sz="2600" smtClean="0"/>
              <a:t>. </a:t>
            </a:r>
          </a:p>
          <a:p>
            <a:pPr marL="231775" indent="-231775"/>
            <a:r>
              <a:rPr lang="en-US" sz="2600" smtClean="0"/>
              <a:t>Once a site is identified, a developer will conduct wind resource assessment, site analysis and permitting, and transmission studies and </a:t>
            </a:r>
            <a:r>
              <a:rPr lang="en-US" sz="2600" b="1" i="1" smtClean="0"/>
              <a:t>can take several years</a:t>
            </a:r>
            <a:r>
              <a:rPr lang="en-US" sz="2600" smtClean="0"/>
              <a:t>. </a:t>
            </a:r>
          </a:p>
        </p:txBody>
      </p:sp>
      <p:pic>
        <p:nvPicPr>
          <p:cNvPr id="18438" name="Picture 6" descr="lg-windpower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625" y="1187450"/>
            <a:ext cx="5567363" cy="4981575"/>
          </a:xfrm>
        </p:spPr>
        <p:txBody>
          <a:bodyPr>
            <a:normAutofit/>
          </a:bodyPr>
          <a:lstStyle/>
          <a:p>
            <a:r>
              <a:rPr lang="en-US" sz="2600" smtClean="0"/>
              <a:t>Wind power is more stable than the changing prices of fossil fuel sources because it has </a:t>
            </a:r>
            <a:r>
              <a:rPr lang="en-US" sz="2600" b="1" i="1" smtClean="0"/>
              <a:t>no fuel cost</a:t>
            </a:r>
            <a:r>
              <a:rPr lang="en-US" sz="2600" smtClean="0"/>
              <a:t>.</a:t>
            </a:r>
          </a:p>
          <a:p>
            <a:r>
              <a:rPr lang="en-US" sz="2600" smtClean="0"/>
              <a:t>Cost per unit includes construction cost of the turbine, transmission lines, return to investors, and other components that are averaged over the </a:t>
            </a:r>
            <a:r>
              <a:rPr lang="en-US" sz="2600" b="1" i="1" smtClean="0"/>
              <a:t>twenty year life of the equipment</a:t>
            </a:r>
            <a:r>
              <a:rPr lang="en-US" sz="2600" smtClean="0"/>
              <a:t>.</a:t>
            </a:r>
          </a:p>
          <a:p>
            <a:r>
              <a:rPr lang="en-US" sz="2600" smtClean="0"/>
              <a:t>Wind's costs have dropped to the range of </a:t>
            </a:r>
            <a:r>
              <a:rPr lang="en-US" sz="2600" b="1" i="1" smtClean="0"/>
              <a:t>5 to 6 cents per KW-hour</a:t>
            </a:r>
            <a:r>
              <a:rPr lang="en-US" sz="2600" smtClean="0"/>
              <a:t> recently... about </a:t>
            </a:r>
            <a:r>
              <a:rPr lang="en-US" sz="2600" b="1" i="1" smtClean="0"/>
              <a:t>2 cents cheaper than coal-fired electricity</a:t>
            </a:r>
            <a:r>
              <a:rPr lang="en-US" sz="2600" smtClean="0"/>
              <a:t>.</a:t>
            </a: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576263" y="0"/>
            <a:ext cx="113220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The Cost of New Wind Energy</a:t>
            </a:r>
          </a:p>
        </p:txBody>
      </p:sp>
      <p:pic>
        <p:nvPicPr>
          <p:cNvPr id="57352" name="Picture 8" descr="Wind%20cost%20breakdown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268913" cy="1325563"/>
          </a:xfrm>
        </p:spPr>
        <p:txBody>
          <a:bodyPr/>
          <a:lstStyle/>
          <a:p>
            <a:pPr algn="ctr"/>
            <a:r>
              <a:rPr lang="en-US" b="1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527675" cy="48069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endParaRPr lang="en-US" sz="1200" smtClean="0"/>
          </a:p>
          <a:p>
            <a:pPr>
              <a:lnSpc>
                <a:spcPct val="70000"/>
              </a:lnSpc>
            </a:pPr>
            <a:r>
              <a:rPr lang="en-US" sz="2600" smtClean="0"/>
              <a:t>Wind power captures the </a:t>
            </a:r>
            <a:r>
              <a:rPr lang="en-US" sz="2600" b="1" i="1" smtClean="0"/>
              <a:t>kinetic energy</a:t>
            </a:r>
            <a:r>
              <a:rPr lang="en-US" sz="2600" smtClean="0"/>
              <a:t> of the wind in our atmosphere and converts it into </a:t>
            </a:r>
            <a:r>
              <a:rPr lang="en-US" sz="2600" b="1" i="1" smtClean="0"/>
              <a:t>mechanical energy</a:t>
            </a:r>
            <a:r>
              <a:rPr lang="en-US" sz="2600" smtClean="0"/>
              <a:t> then into </a:t>
            </a:r>
            <a:r>
              <a:rPr lang="en-US" sz="2600" b="1" i="1" smtClean="0"/>
              <a:t>electrical energy</a:t>
            </a:r>
            <a:r>
              <a:rPr lang="en-US" sz="2600" smtClean="0"/>
              <a:t> or electricity.</a:t>
            </a:r>
          </a:p>
          <a:p>
            <a:pPr>
              <a:lnSpc>
                <a:spcPct val="70000"/>
              </a:lnSpc>
            </a:pPr>
            <a:endParaRPr lang="en-US" sz="1200" smtClean="0"/>
          </a:p>
          <a:p>
            <a:pPr>
              <a:lnSpc>
                <a:spcPct val="70000"/>
              </a:lnSpc>
            </a:pPr>
            <a:r>
              <a:rPr lang="en-US" sz="2600" smtClean="0"/>
              <a:t>People started using wind power centuries ago with </a:t>
            </a:r>
            <a:r>
              <a:rPr lang="en-US" sz="2600" b="1" i="1" smtClean="0"/>
              <a:t>windmills</a:t>
            </a:r>
            <a:r>
              <a:rPr lang="en-US" sz="2600" smtClean="0"/>
              <a:t>, which pumped water, ground grain, and did other work agricultural work.</a:t>
            </a:r>
          </a:p>
          <a:p>
            <a:pPr>
              <a:lnSpc>
                <a:spcPct val="70000"/>
              </a:lnSpc>
            </a:pPr>
            <a:endParaRPr lang="en-US" sz="1200" smtClean="0"/>
          </a:p>
          <a:p>
            <a:pPr>
              <a:lnSpc>
                <a:spcPct val="70000"/>
              </a:lnSpc>
            </a:pPr>
            <a:r>
              <a:rPr lang="en-US" sz="2600" smtClean="0"/>
              <a:t>Today's </a:t>
            </a:r>
            <a:r>
              <a:rPr lang="en-US" sz="2600" b="1" i="1" smtClean="0"/>
              <a:t>wind turbine</a:t>
            </a:r>
            <a:r>
              <a:rPr lang="en-US" sz="2600" smtClean="0"/>
              <a:t> is a highly evolved version of a windmill.</a:t>
            </a:r>
          </a:p>
        </p:txBody>
      </p:sp>
      <p:pic>
        <p:nvPicPr>
          <p:cNvPr id="14342" name="Picture 6" descr="wind_en_137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138" y="1147763"/>
            <a:ext cx="5422900" cy="547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smtClean="0"/>
              <a:t>The Cost of Wind Energy Electricity</a:t>
            </a:r>
          </a:p>
        </p:txBody>
      </p:sp>
      <p:sp>
        <p:nvSpPr>
          <p:cNvPr id="59395" name="Content Placeholder 4"/>
          <p:cNvSpPr txBox="1">
            <a:spLocks/>
          </p:cNvSpPr>
          <p:nvPr/>
        </p:nvSpPr>
        <p:spPr bwMode="auto">
          <a:xfrm>
            <a:off x="428625" y="1187450"/>
            <a:ext cx="5562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sz="2600" b="1">
                <a:latin typeface="Calibri" pitchFamily="34" charset="0"/>
              </a:rPr>
              <a:t>Comparative Cost of Energy: </a:t>
            </a:r>
          </a:p>
          <a:p>
            <a:pPr marL="228600" indent="-228600"/>
            <a:r>
              <a:rPr lang="en-US" sz="2600" b="1" i="1">
                <a:latin typeface="Calibri" pitchFamily="34" charset="0"/>
              </a:rPr>
              <a:t>How Wind Energy Stacks Up</a:t>
            </a:r>
          </a:p>
          <a:p>
            <a:pPr marL="228600" indent="-228600"/>
            <a:endParaRPr lang="en-US" sz="2600">
              <a:latin typeface="Calibri" pitchFamily="34" charset="0"/>
            </a:endParaRPr>
          </a:p>
          <a:p>
            <a:pPr marL="228600" indent="-228600"/>
            <a:r>
              <a:rPr lang="en-US" sz="2600">
                <a:latin typeface="Calibri" pitchFamily="34" charset="0"/>
              </a:rPr>
              <a:t>“</a:t>
            </a:r>
            <a:r>
              <a:rPr lang="en-US" sz="2600" i="1">
                <a:latin typeface="Calibri" pitchFamily="34" charset="0"/>
              </a:rPr>
              <a:t>Wind prices are extremely competitive right now, offering </a:t>
            </a:r>
            <a:r>
              <a:rPr lang="en-US" sz="2600" b="1" i="1">
                <a:latin typeface="Calibri" pitchFamily="34" charset="0"/>
              </a:rPr>
              <a:t>lower costs than other possible resources, like natural gas plants</a:t>
            </a:r>
            <a:r>
              <a:rPr lang="en-US" sz="2600" i="1">
                <a:latin typeface="Calibri" pitchFamily="34" charset="0"/>
              </a:rPr>
              <a:t>. These projects offer a great hedge against rising and often volatile fuel prices</a:t>
            </a:r>
            <a:r>
              <a:rPr lang="en-US" sz="2600">
                <a:latin typeface="Calibri" pitchFamily="34" charset="0"/>
              </a:rPr>
              <a:t>." </a:t>
            </a:r>
          </a:p>
          <a:p>
            <a:pPr marL="228600" indent="-228600"/>
            <a:endParaRPr lang="en-US" sz="1200">
              <a:latin typeface="Calibri" pitchFamily="34" charset="0"/>
            </a:endParaRPr>
          </a:p>
          <a:p>
            <a:pPr marL="228600" indent="-228600"/>
            <a:r>
              <a:rPr lang="en-US" sz="2000" i="1">
                <a:latin typeface="Calibri" pitchFamily="34" charset="0"/>
              </a:rPr>
              <a:t>David Sparby, president &amp; CEO of Xcel Energy’s Northern States Power on July 16, 2013. </a:t>
            </a:r>
          </a:p>
          <a:p>
            <a:pPr marL="228600" indent="-228600"/>
            <a:r>
              <a:rPr lang="en-US" sz="2600">
                <a:latin typeface="Calibri" pitchFamily="34" charset="0"/>
              </a:rPr>
              <a:t> </a:t>
            </a:r>
            <a:endParaRPr lang="en-US" sz="2600" b="1" i="1">
              <a:latin typeface="Calibri" pitchFamily="34" charset="0"/>
            </a:endParaRPr>
          </a:p>
        </p:txBody>
      </p:sp>
      <p:pic>
        <p:nvPicPr>
          <p:cNvPr id="59398" name="Picture 6" descr="mf_naturalgas3_f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46125" y="0"/>
            <a:ext cx="10918825" cy="1325563"/>
          </a:xfrm>
        </p:spPr>
        <p:txBody>
          <a:bodyPr/>
          <a:lstStyle/>
          <a:p>
            <a:pPr algn="ctr"/>
            <a:r>
              <a:rPr lang="en-US" b="1" smtClean="0"/>
              <a:t>Environmental Benefits of Wind Energy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1187450"/>
            <a:ext cx="556736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95000"/>
              </a:lnSpc>
              <a:buSzPct val="80000"/>
              <a:buFontTx/>
              <a:buChar char="•"/>
            </a:pPr>
            <a:r>
              <a:rPr lang="en-US" sz="2600">
                <a:latin typeface="Calibri" pitchFamily="34" charset="0"/>
              </a:rPr>
              <a:t>Generating wind energy creates </a:t>
            </a:r>
            <a:r>
              <a:rPr lang="en-US" sz="2600" b="1" i="1">
                <a:latin typeface="Calibri" pitchFamily="34" charset="0"/>
              </a:rPr>
              <a:t>no emissions</a:t>
            </a:r>
            <a:r>
              <a:rPr lang="en-US" sz="2600">
                <a:latin typeface="Calibri" pitchFamily="34" charset="0"/>
              </a:rPr>
              <a:t> and uses </a:t>
            </a:r>
            <a:r>
              <a:rPr lang="en-US" sz="2600" b="1" i="1">
                <a:latin typeface="Calibri" pitchFamily="34" charset="0"/>
              </a:rPr>
              <a:t>virtually no water</a:t>
            </a:r>
            <a:r>
              <a:rPr lang="en-US" sz="2600">
                <a:latin typeface="Calibri" pitchFamily="34" charset="0"/>
              </a:rPr>
              <a:t>.</a:t>
            </a:r>
          </a:p>
          <a:p>
            <a:pPr marL="231775" indent="-231775">
              <a:lnSpc>
                <a:spcPct val="95000"/>
              </a:lnSpc>
            </a:pPr>
            <a:endParaRPr lang="en-US" sz="1200">
              <a:latin typeface="Calibri" pitchFamily="34" charset="0"/>
            </a:endParaRPr>
          </a:p>
          <a:p>
            <a:pPr marL="231775" indent="-231775">
              <a:lnSpc>
                <a:spcPct val="95000"/>
              </a:lnSpc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Water consumption savings from wind energy projects in Texas total more than </a:t>
            </a:r>
            <a:r>
              <a:rPr lang="en-US" sz="2600" b="1" i="1">
                <a:latin typeface="Calibri" pitchFamily="34" charset="0"/>
              </a:rPr>
              <a:t>8.1 billion gallons of water per year</a:t>
            </a:r>
            <a:r>
              <a:rPr lang="en-US" sz="2600">
                <a:latin typeface="Calibri" pitchFamily="34" charset="0"/>
              </a:rPr>
              <a:t>.</a:t>
            </a:r>
          </a:p>
          <a:p>
            <a:pPr marL="231775" indent="-231775">
              <a:lnSpc>
                <a:spcPct val="95000"/>
              </a:lnSpc>
            </a:pPr>
            <a:endParaRPr lang="en-US" sz="1200">
              <a:latin typeface="Calibri" pitchFamily="34" charset="0"/>
            </a:endParaRPr>
          </a:p>
          <a:p>
            <a:pPr marL="231775" indent="-231775">
              <a:lnSpc>
                <a:spcPct val="95000"/>
              </a:lnSpc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The wind energy installed in Texas will </a:t>
            </a:r>
            <a:r>
              <a:rPr lang="en-US" sz="2600" b="1" i="1">
                <a:latin typeface="Calibri" pitchFamily="34" charset="0"/>
              </a:rPr>
              <a:t>avoid 22 million metric tons of carbon dioxide emissions annually</a:t>
            </a:r>
            <a:r>
              <a:rPr lang="en-US" sz="2600">
                <a:latin typeface="Calibri" pitchFamily="34" charset="0"/>
              </a:rPr>
              <a:t>, the equivalent of taking 3,900,000 cars off the road.</a:t>
            </a:r>
          </a:p>
        </p:txBody>
      </p:sp>
      <p:pic>
        <p:nvPicPr>
          <p:cNvPr id="31749" name="Picture 5" descr="carbon_footprint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567362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Environmental Impact of Wind Energy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6016625" cy="4981575"/>
          </a:xfrm>
          <a:noFill/>
        </p:spPr>
        <p:txBody>
          <a:bodyPr/>
          <a:lstStyle/>
          <a:p>
            <a:r>
              <a:rPr lang="en-US" sz="2600" smtClean="0"/>
              <a:t>Wind turbines have the </a:t>
            </a:r>
            <a:r>
              <a:rPr lang="en-US" sz="2600" b="1" i="1" smtClean="0"/>
              <a:t>lowest global warming potential</a:t>
            </a:r>
            <a:r>
              <a:rPr lang="en-US" sz="2600" smtClean="0"/>
              <a:t> per unit of electrical generation.</a:t>
            </a:r>
          </a:p>
          <a:p>
            <a:r>
              <a:rPr lang="en-US" sz="2600" smtClean="0"/>
              <a:t>Land uses such as </a:t>
            </a:r>
            <a:r>
              <a:rPr lang="en-US" sz="2600" b="1" i="1" smtClean="0"/>
              <a:t>agriculture and ranching are compatible</a:t>
            </a:r>
            <a:r>
              <a:rPr lang="en-US" sz="2600" smtClean="0"/>
              <a:t> with wind farms.</a:t>
            </a:r>
          </a:p>
          <a:p>
            <a:r>
              <a:rPr lang="en-US" sz="2600" b="1" i="1" smtClean="0"/>
              <a:t>Prevention of wildlife fatalities</a:t>
            </a:r>
            <a:r>
              <a:rPr lang="en-US" sz="2600" smtClean="0"/>
              <a:t> affect the placement and operation of wind farms.</a:t>
            </a:r>
          </a:p>
          <a:p>
            <a:r>
              <a:rPr lang="en-US" sz="2600" smtClean="0"/>
              <a:t>Peer-reviewed research </a:t>
            </a:r>
            <a:r>
              <a:rPr lang="en-US" sz="2600" b="1" i="1" smtClean="0"/>
              <a:t>does not support</a:t>
            </a:r>
            <a:r>
              <a:rPr lang="en-US" sz="2600" smtClean="0"/>
              <a:t> the claims of negative health effects.</a:t>
            </a:r>
          </a:p>
          <a:p>
            <a:r>
              <a:rPr lang="en-US" sz="2600" smtClean="0"/>
              <a:t>Aesthetic aspects of wind turbines and resulting </a:t>
            </a:r>
            <a:r>
              <a:rPr lang="en-US" sz="2600" b="1" i="1" smtClean="0"/>
              <a:t>changes of the visual landscape are significant</a:t>
            </a:r>
            <a:r>
              <a:rPr lang="en-US" sz="2600" smtClean="0"/>
              <a:t>.</a:t>
            </a:r>
          </a:p>
        </p:txBody>
      </p:sp>
      <p:pic>
        <p:nvPicPr>
          <p:cNvPr id="34822" name="Picture 6" descr="texas-wind-farm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1608138"/>
            <a:ext cx="5313362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0463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600" dirty="0" smtClean="0"/>
              <a:t>Texas is the </a:t>
            </a:r>
            <a:r>
              <a:rPr lang="en-US" sz="2600" b="1" i="1" dirty="0" smtClean="0"/>
              <a:t>national leader in wind energy</a:t>
            </a:r>
            <a:r>
              <a:rPr lang="en-US" sz="2600" dirty="0" smtClean="0"/>
              <a:t> – with more installed capacity, more wind turbines and </a:t>
            </a:r>
            <a:r>
              <a:rPr lang="en-US" sz="2600" b="1" i="1" dirty="0" smtClean="0"/>
              <a:t>more jobs than any other state</a:t>
            </a:r>
            <a:r>
              <a:rPr lang="en-US" sz="2600" dirty="0" smtClean="0"/>
              <a:t>.</a:t>
            </a:r>
            <a:endParaRPr lang="en-US" sz="1200" dirty="0" smtClean="0"/>
          </a:p>
          <a:p>
            <a:pPr marL="0" indent="0">
              <a:lnSpc>
                <a:spcPct val="80000"/>
              </a:lnSpc>
            </a:pPr>
            <a:r>
              <a:rPr lang="en-US" sz="2600" dirty="0" smtClean="0"/>
              <a:t>Installed Wind Capacity:  </a:t>
            </a:r>
            <a:r>
              <a:rPr lang="en-US" sz="2600" b="1" i="1" dirty="0" smtClean="0"/>
              <a:t>12,355 megawatts (MW)</a:t>
            </a:r>
          </a:p>
          <a:p>
            <a:pPr marL="0" indent="0">
              <a:lnSpc>
                <a:spcPct val="80000"/>
              </a:lnSpc>
            </a:pPr>
            <a:r>
              <a:rPr lang="en-US" sz="2600" dirty="0" smtClean="0"/>
              <a:t>Number of Wind Turbines:  </a:t>
            </a:r>
            <a:r>
              <a:rPr lang="en-US" sz="2600" i="1" dirty="0" smtClean="0"/>
              <a:t>7,772 turbines</a:t>
            </a:r>
            <a:endParaRPr lang="en-US" sz="2600" dirty="0" smtClean="0"/>
          </a:p>
          <a:p>
            <a:pPr marL="0" indent="0">
              <a:lnSpc>
                <a:spcPct val="80000"/>
              </a:lnSpc>
            </a:pPr>
            <a:r>
              <a:rPr lang="en-US" sz="2600" dirty="0" smtClean="0"/>
              <a:t>Texas is home to </a:t>
            </a:r>
            <a:r>
              <a:rPr lang="en-US" sz="2600" b="1" i="1" dirty="0" smtClean="0"/>
              <a:t>6 of the 10 largest wind farms in the U.S</a:t>
            </a:r>
            <a:r>
              <a:rPr lang="en-US" sz="2600" dirty="0" smtClean="0"/>
              <a:t>.</a:t>
            </a:r>
          </a:p>
          <a:p>
            <a:pPr marL="0" indent="0">
              <a:lnSpc>
                <a:spcPct val="80000"/>
              </a:lnSpc>
            </a:pPr>
            <a:r>
              <a:rPr lang="en-US" sz="2600" dirty="0" smtClean="0"/>
              <a:t>Wind Capacity Added in </a:t>
            </a:r>
            <a:r>
              <a:rPr lang="en-US" sz="2600" b="1" i="1" dirty="0" smtClean="0"/>
              <a:t>2012:  1825.9 MW</a:t>
            </a:r>
          </a:p>
          <a:p>
            <a:pPr marL="0" indent="0">
              <a:lnSpc>
                <a:spcPct val="80000"/>
              </a:lnSpc>
            </a:pPr>
            <a:r>
              <a:rPr lang="en-US" sz="2600" dirty="0" smtClean="0"/>
              <a:t>Wind Capacity Added in </a:t>
            </a:r>
            <a:r>
              <a:rPr lang="en-US" sz="2600" b="1" i="1" dirty="0" smtClean="0"/>
              <a:t>2011:  296.9 MW</a:t>
            </a:r>
          </a:p>
          <a:p>
            <a:pPr marL="0" indent="0">
              <a:lnSpc>
                <a:spcPct val="80000"/>
              </a:lnSpc>
            </a:pPr>
            <a:r>
              <a:rPr lang="en-US" sz="2600" dirty="0" smtClean="0"/>
              <a:t>Wind Capacity Under Construction at end of </a:t>
            </a:r>
            <a:r>
              <a:rPr lang="en-US" sz="2600" b="1" i="1" dirty="0" smtClean="0"/>
              <a:t>2013:  over 7,000 MW</a:t>
            </a:r>
          </a:p>
        </p:txBody>
      </p:sp>
      <p:sp>
        <p:nvSpPr>
          <p:cNvPr id="27656" name="Title 1"/>
          <p:cNvSpPr>
            <a:spLocks/>
          </p:cNvSpPr>
          <p:nvPr/>
        </p:nvSpPr>
        <p:spPr bwMode="auto">
          <a:xfrm>
            <a:off x="0" y="0"/>
            <a:ext cx="12192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Wind Energy in Texas </a:t>
            </a:r>
          </a:p>
        </p:txBody>
      </p:sp>
      <p:pic>
        <p:nvPicPr>
          <p:cNvPr id="27657" name="Picture 9" descr="ETF-NIRE-wind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663" y="1825624"/>
            <a:ext cx="3745282" cy="352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 txBox="1">
            <a:spLocks/>
          </p:cNvSpPr>
          <p:nvPr/>
        </p:nvSpPr>
        <p:spPr bwMode="auto">
          <a:xfrm>
            <a:off x="528638" y="1123950"/>
            <a:ext cx="11158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Number of manufacturing facilities in </a:t>
            </a:r>
            <a:r>
              <a:rPr lang="en-US" sz="2600" b="1" i="1">
                <a:latin typeface="Calibri" pitchFamily="34" charset="0"/>
              </a:rPr>
              <a:t>Texas (2012): 45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Total direct and indirect </a:t>
            </a:r>
            <a:r>
              <a:rPr lang="en-US" sz="2600" b="1" i="1">
                <a:latin typeface="Calibri" pitchFamily="34" charset="0"/>
              </a:rPr>
              <a:t>jobs support in 2012: 10,000</a:t>
            </a:r>
            <a:r>
              <a:rPr lang="en-US" sz="2600">
                <a:latin typeface="Calibri" pitchFamily="34" charset="0"/>
              </a:rPr>
              <a:t>.  Texas ranks </a:t>
            </a:r>
            <a:r>
              <a:rPr lang="en-US" sz="2600" b="1" i="1">
                <a:latin typeface="Calibri" pitchFamily="34" charset="0"/>
              </a:rPr>
              <a:t>1</a:t>
            </a:r>
            <a:r>
              <a:rPr lang="en-US" sz="2600" b="1" i="1" baseline="30000">
                <a:latin typeface="Calibri" pitchFamily="34" charset="0"/>
              </a:rPr>
              <a:t>st</a:t>
            </a:r>
            <a:r>
              <a:rPr lang="en-US" sz="2600" b="1" i="1">
                <a:latin typeface="Calibri" pitchFamily="34" charset="0"/>
              </a:rPr>
              <a:t> for number of wind-related jobs</a:t>
            </a:r>
            <a:r>
              <a:rPr lang="en-US" sz="2600">
                <a:latin typeface="Calibri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Capital Invested: </a:t>
            </a:r>
            <a:r>
              <a:rPr lang="en-US" sz="2600" b="1" i="1">
                <a:latin typeface="Calibri" pitchFamily="34" charset="0"/>
              </a:rPr>
              <a:t>$23 billion dollars have been invested in Texas</a:t>
            </a:r>
            <a:r>
              <a:rPr lang="en-US" sz="2600">
                <a:latin typeface="Calibri" pitchFamily="34" charset="0"/>
              </a:rPr>
              <a:t> wind projects. </a:t>
            </a:r>
            <a:endParaRPr lang="en-US" sz="2600" b="1" i="1">
              <a:latin typeface="Calibri" pitchFamily="34" charset="0"/>
            </a:endParaRPr>
          </a:p>
        </p:txBody>
      </p:sp>
      <p:sp>
        <p:nvSpPr>
          <p:cNvPr id="28679" name="Title 1"/>
          <p:cNvSpPr>
            <a:spLocks/>
          </p:cNvSpPr>
          <p:nvPr/>
        </p:nvSpPr>
        <p:spPr bwMode="auto">
          <a:xfrm>
            <a:off x="0" y="0"/>
            <a:ext cx="12192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Economic Benefits</a:t>
            </a:r>
            <a:r>
              <a:rPr lang="en-US" sz="4400">
                <a:latin typeface="Calibri Light"/>
              </a:rPr>
              <a:t> </a:t>
            </a:r>
            <a:r>
              <a:rPr lang="en-US" sz="4400" b="1">
                <a:latin typeface="Calibri Light"/>
              </a:rPr>
              <a:t>of Wind Energy in Texas </a:t>
            </a:r>
          </a:p>
        </p:txBody>
      </p:sp>
      <p:pic>
        <p:nvPicPr>
          <p:cNvPr id="28681" name="Picture 9" descr="post-top_v23_article-1-ful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213" y="2827338"/>
            <a:ext cx="8291512" cy="376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4"/>
          <p:cNvSpPr txBox="1">
            <a:spLocks/>
          </p:cNvSpPr>
          <p:nvPr/>
        </p:nvSpPr>
        <p:spPr bwMode="auto">
          <a:xfrm>
            <a:off x="428625" y="1187450"/>
            <a:ext cx="556736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/>
            <a:endParaRPr lang="en-US" sz="1200">
              <a:latin typeface="Calibri" pitchFamily="34" charset="0"/>
            </a:endParaRPr>
          </a:p>
          <a:p>
            <a:pPr marL="231775" indent="-231775"/>
            <a:r>
              <a:rPr lang="en-US" sz="2600">
                <a:latin typeface="Calibri" pitchFamily="34" charset="0"/>
              </a:rPr>
              <a:t>Every </a:t>
            </a:r>
            <a:r>
              <a:rPr lang="en-US" sz="2600" b="1" i="1">
                <a:latin typeface="Calibri" pitchFamily="34" charset="0"/>
              </a:rPr>
              <a:t>448</a:t>
            </a:r>
            <a:r>
              <a:rPr lang="en-US" sz="2600">
                <a:latin typeface="Calibri" pitchFamily="34" charset="0"/>
              </a:rPr>
              <a:t> Wind Turbines equal:</a:t>
            </a:r>
          </a:p>
          <a:p>
            <a:pPr marL="231775" indent="-231775"/>
            <a:endParaRPr lang="en-US" sz="1200">
              <a:latin typeface="Calibri" pitchFamily="34" charset="0"/>
            </a:endParaRPr>
          </a:p>
          <a:p>
            <a:pPr marL="231775" indent="-231775">
              <a:buFontTx/>
              <a:buChar char="•"/>
            </a:pPr>
            <a:r>
              <a:rPr lang="en-US" sz="2600">
                <a:latin typeface="Calibri" pitchFamily="34" charset="0"/>
              </a:rPr>
              <a:t> </a:t>
            </a:r>
            <a:r>
              <a:rPr lang="en-US" sz="2600" b="1" i="1">
                <a:latin typeface="Calibri" pitchFamily="34" charset="0"/>
              </a:rPr>
              <a:t>1 gigawatt</a:t>
            </a:r>
            <a:r>
              <a:rPr lang="en-US" sz="2600">
                <a:latin typeface="Calibri" pitchFamily="34" charset="0"/>
              </a:rPr>
              <a:t> of capacity</a:t>
            </a:r>
          </a:p>
          <a:p>
            <a:pPr marL="231775" indent="-231775">
              <a:buFontTx/>
              <a:buChar char="•"/>
            </a:pPr>
            <a:r>
              <a:rPr lang="en-US" sz="2600">
                <a:latin typeface="Calibri" pitchFamily="34" charset="0"/>
              </a:rPr>
              <a:t>Pays </a:t>
            </a:r>
            <a:r>
              <a:rPr lang="en-US" sz="2600" b="1" i="1">
                <a:latin typeface="Calibri" pitchFamily="34" charset="0"/>
              </a:rPr>
              <a:t>private landowners $3.2 </a:t>
            </a:r>
          </a:p>
          <a:p>
            <a:pPr marL="231775" indent="-231775"/>
            <a:r>
              <a:rPr lang="en-US" sz="2600" b="1" i="1">
                <a:latin typeface="Calibri" pitchFamily="34" charset="0"/>
              </a:rPr>
              <a:t>   million</a:t>
            </a:r>
            <a:r>
              <a:rPr lang="en-US" sz="2600">
                <a:latin typeface="Calibri" pitchFamily="34" charset="0"/>
              </a:rPr>
              <a:t> in revenue </a:t>
            </a:r>
          </a:p>
          <a:p>
            <a:pPr marL="231775" indent="-231775">
              <a:buFontTx/>
              <a:buChar char="•"/>
            </a:pPr>
            <a:r>
              <a:rPr lang="en-US" sz="2600">
                <a:latin typeface="Calibri" pitchFamily="34" charset="0"/>
              </a:rPr>
              <a:t> Pays </a:t>
            </a:r>
            <a:r>
              <a:rPr lang="en-US" sz="2600" b="1" i="1">
                <a:latin typeface="Calibri" pitchFamily="34" charset="0"/>
              </a:rPr>
              <a:t>$360 million in property taxes</a:t>
            </a:r>
          </a:p>
          <a:p>
            <a:pPr marL="231775" indent="-231775"/>
            <a:r>
              <a:rPr lang="en-US" sz="2600">
                <a:latin typeface="Calibri" pitchFamily="34" charset="0"/>
              </a:rPr>
              <a:t>   over 30 years</a:t>
            </a:r>
          </a:p>
          <a:p>
            <a:pPr marL="231775" indent="-231775">
              <a:buFontTx/>
              <a:buChar char="•"/>
            </a:pPr>
            <a:r>
              <a:rPr lang="en-US" sz="2600">
                <a:latin typeface="Calibri" pitchFamily="34" charset="0"/>
              </a:rPr>
              <a:t> </a:t>
            </a:r>
            <a:r>
              <a:rPr lang="en-US" sz="2600" b="1" i="1">
                <a:latin typeface="Calibri" pitchFamily="34" charset="0"/>
              </a:rPr>
              <a:t>Stabilizes electric rates</a:t>
            </a:r>
            <a:r>
              <a:rPr lang="en-US" sz="2600">
                <a:latin typeface="Calibri" pitchFamily="34" charset="0"/>
              </a:rPr>
              <a:t> over the long  </a:t>
            </a:r>
          </a:p>
          <a:p>
            <a:pPr marL="231775" indent="-231775"/>
            <a:r>
              <a:rPr lang="en-US" sz="2600">
                <a:latin typeface="Calibri" pitchFamily="34" charset="0"/>
              </a:rPr>
              <a:t>   term</a:t>
            </a:r>
          </a:p>
          <a:p>
            <a:pPr marL="231775" indent="-231775">
              <a:buFontTx/>
              <a:buChar char="•"/>
            </a:pPr>
            <a:r>
              <a:rPr lang="en-US" sz="2600" b="1" i="1">
                <a:latin typeface="Calibri" pitchFamily="34" charset="0"/>
              </a:rPr>
              <a:t> Annual land lease payments: over </a:t>
            </a:r>
          </a:p>
          <a:p>
            <a:pPr marL="231775" indent="-231775"/>
            <a:r>
              <a:rPr lang="en-US" sz="2600" b="1" i="1">
                <a:latin typeface="Calibri" pitchFamily="34" charset="0"/>
              </a:rPr>
              <a:t>   $38 million to Ranchers and Farmers</a:t>
            </a:r>
          </a:p>
        </p:txBody>
      </p:sp>
      <p:pic>
        <p:nvPicPr>
          <p:cNvPr id="66563" name="Picture 3" descr="file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  <p:sp>
        <p:nvSpPr>
          <p:cNvPr id="66564" name="Title 1"/>
          <p:cNvSpPr>
            <a:spLocks/>
          </p:cNvSpPr>
          <p:nvPr/>
        </p:nvSpPr>
        <p:spPr bwMode="auto">
          <a:xfrm>
            <a:off x="0" y="0"/>
            <a:ext cx="12192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Economic Benefits</a:t>
            </a:r>
            <a:r>
              <a:rPr lang="en-US" sz="4400">
                <a:latin typeface="Calibri Light"/>
              </a:rPr>
              <a:t> </a:t>
            </a:r>
            <a:r>
              <a:rPr lang="en-US" sz="4400" b="1">
                <a:latin typeface="Calibri Light"/>
              </a:rPr>
              <a:t>of Wind Energy in Texas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1039813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Wind Energy Production Worldwide</a:t>
            </a:r>
          </a:p>
        </p:txBody>
      </p:sp>
      <p:sp>
        <p:nvSpPr>
          <p:cNvPr id="53251" name="Content Placeholder 4"/>
          <p:cNvSpPr txBox="1">
            <a:spLocks/>
          </p:cNvSpPr>
          <p:nvPr/>
        </p:nvSpPr>
        <p:spPr bwMode="auto">
          <a:xfrm>
            <a:off x="428625" y="1187450"/>
            <a:ext cx="556736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sz="12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Worldwide there are now over </a:t>
            </a:r>
            <a:r>
              <a:rPr lang="en-US" sz="2600" b="1" i="1">
                <a:latin typeface="Calibri" pitchFamily="34" charset="0"/>
              </a:rPr>
              <a:t>two hundred thousand wind turbines</a:t>
            </a:r>
            <a:r>
              <a:rPr lang="en-US" sz="2600">
                <a:latin typeface="Calibri" pitchFamily="34" charset="0"/>
              </a:rPr>
              <a:t> operating with a total of 282,482 MW as of end 2012.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World wind generation capacity is </a:t>
            </a:r>
            <a:r>
              <a:rPr lang="en-US" sz="2600" b="1" i="1">
                <a:latin typeface="Calibri" pitchFamily="34" charset="0"/>
              </a:rPr>
              <a:t>doubling every three years</a:t>
            </a:r>
            <a:r>
              <a:rPr lang="en-US" sz="2600">
                <a:latin typeface="Calibri" pitchFamily="34" charset="0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As of the end of 2011, the Roscoe Wind Farm in </a:t>
            </a:r>
            <a:r>
              <a:rPr lang="en-US" sz="2600" b="1" i="1">
                <a:latin typeface="Calibri" pitchFamily="34" charset="0"/>
              </a:rPr>
              <a:t>Roscoe, Texas (781 MW) is the world's largest wind farm</a:t>
            </a:r>
            <a:r>
              <a:rPr lang="en-US" sz="2600">
                <a:latin typeface="Calibri" pitchFamily="34" charset="0"/>
              </a:rPr>
              <a:t>.</a:t>
            </a:r>
          </a:p>
        </p:txBody>
      </p:sp>
      <p:pic>
        <p:nvPicPr>
          <p:cNvPr id="53256" name="Picture 8" descr="map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1039813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Wind Energy Production Worldwide</a:t>
            </a:r>
          </a:p>
        </p:txBody>
      </p:sp>
      <p:sp>
        <p:nvSpPr>
          <p:cNvPr id="68611" name="Content Placeholder 4"/>
          <p:cNvSpPr txBox="1">
            <a:spLocks/>
          </p:cNvSpPr>
          <p:nvPr/>
        </p:nvSpPr>
        <p:spPr bwMode="auto">
          <a:xfrm>
            <a:off x="382588" y="1187450"/>
            <a:ext cx="60150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Wind farms in South Australia generate </a:t>
            </a:r>
            <a:r>
              <a:rPr lang="en-US" sz="2600" b="1" i="1">
                <a:latin typeface="Calibri" pitchFamily="34" charset="0"/>
              </a:rPr>
              <a:t>half of the nation's energy needs</a:t>
            </a:r>
            <a:r>
              <a:rPr lang="en-US" sz="2600">
                <a:latin typeface="Calibri" pitchFamily="34" charset="0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Wind supplied </a:t>
            </a:r>
            <a:r>
              <a:rPr lang="en-US" sz="2600" b="1" i="1">
                <a:latin typeface="Calibri" pitchFamily="34" charset="0"/>
              </a:rPr>
              <a:t>20.9 percent</a:t>
            </a:r>
            <a:r>
              <a:rPr lang="en-US" sz="2600">
                <a:latin typeface="Calibri" pitchFamily="34" charset="0"/>
              </a:rPr>
              <a:t> of Spain's electricity in 2013.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China is the </a:t>
            </a:r>
            <a:r>
              <a:rPr lang="en-US" sz="2600" b="1" i="1">
                <a:latin typeface="Calibri" pitchFamily="34" charset="0"/>
              </a:rPr>
              <a:t>leader in new wind</a:t>
            </a:r>
            <a:r>
              <a:rPr lang="en-US" sz="2600">
                <a:latin typeface="Calibri" pitchFamily="34" charset="0"/>
              </a:rPr>
              <a:t> energy installations.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Brazil is expected to </a:t>
            </a:r>
            <a:r>
              <a:rPr lang="en-US" sz="2600" b="1" i="1">
                <a:latin typeface="Calibri" pitchFamily="34" charset="0"/>
              </a:rPr>
              <a:t>double its wind power</a:t>
            </a:r>
            <a:r>
              <a:rPr lang="en-US" sz="2600">
                <a:latin typeface="Calibri" pitchFamily="34" charset="0"/>
              </a:rPr>
              <a:t>  capacity in 2014.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India, South Africa, Vietnam, and Mexico are all </a:t>
            </a:r>
            <a:r>
              <a:rPr lang="en-US" sz="2600" b="1" i="1">
                <a:latin typeface="Calibri" pitchFamily="34" charset="0"/>
              </a:rPr>
              <a:t>prime markets</a:t>
            </a:r>
            <a:r>
              <a:rPr lang="en-US" sz="2600">
                <a:latin typeface="Calibri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Canada installed 23 new wind energy projects and </a:t>
            </a:r>
            <a:r>
              <a:rPr lang="en-US" sz="2600" b="1" i="1">
                <a:latin typeface="Calibri" pitchFamily="34" charset="0"/>
              </a:rPr>
              <a:t>ranks 5th globally</a:t>
            </a:r>
            <a:r>
              <a:rPr lang="en-US" sz="2600">
                <a:latin typeface="Calibri" pitchFamily="34" charset="0"/>
              </a:rPr>
              <a:t> for new installed capacity in 2013.</a:t>
            </a:r>
          </a:p>
        </p:txBody>
      </p:sp>
      <p:pic>
        <p:nvPicPr>
          <p:cNvPr id="68612" name="Picture 4" descr="wind_power_ph0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588" y="1101725"/>
            <a:ext cx="530383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86995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What is the Future for Wind Energy?</a:t>
            </a:r>
          </a:p>
        </p:txBody>
      </p:sp>
      <p:sp>
        <p:nvSpPr>
          <p:cNvPr id="72707" name="Content Placeholder 4"/>
          <p:cNvSpPr txBox="1">
            <a:spLocks/>
          </p:cNvSpPr>
          <p:nvPr/>
        </p:nvSpPr>
        <p:spPr bwMode="auto">
          <a:xfrm>
            <a:off x="428625" y="1187450"/>
            <a:ext cx="556736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600" b="1" i="1">
                <a:latin typeface="Calibri" pitchFamily="34" charset="0"/>
              </a:rPr>
              <a:t>New Technology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Airborne Turbines access wind at altitudes near 1,000 feet - </a:t>
            </a:r>
            <a:r>
              <a:rPr lang="en-US" sz="2600" b="1" i="1">
                <a:latin typeface="Calibri" pitchFamily="34" charset="0"/>
              </a:rPr>
              <a:t>85% of the US could have viable wind</a:t>
            </a:r>
            <a:r>
              <a:rPr lang="en-US" sz="2600">
                <a:latin typeface="Calibri" pitchFamily="34" charset="0"/>
              </a:rPr>
              <a:t> compared to 15% now.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Helium-filled structures reduce energy costs by up to 65% and </a:t>
            </a:r>
            <a:r>
              <a:rPr lang="en-US" sz="2600" b="1" i="1">
                <a:latin typeface="Calibri" pitchFamily="34" charset="0"/>
              </a:rPr>
              <a:t>installation time can be reduced from weeks to days</a:t>
            </a:r>
            <a:r>
              <a:rPr lang="en-US" sz="2600">
                <a:latin typeface="Calibri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 b="1" i="1">
                <a:latin typeface="Calibri" pitchFamily="34" charset="0"/>
              </a:rPr>
              <a:t>Bladeless hollow poles</a:t>
            </a:r>
            <a:r>
              <a:rPr lang="en-US" sz="2600">
                <a:latin typeface="Calibri" pitchFamily="34" charset="0"/>
              </a:rPr>
              <a:t> filled with stacks of piezoelectric discs and electrodes sway in the wind and compress discs to generate current.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</p:txBody>
      </p:sp>
      <p:pic>
        <p:nvPicPr>
          <p:cNvPr id="72711" name="Picture 7" descr="airborne-wind-turbine-1-300x26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265737" cy="44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86995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What is the Future for Wind Energy?</a:t>
            </a:r>
          </a:p>
        </p:txBody>
      </p:sp>
      <p:pic>
        <p:nvPicPr>
          <p:cNvPr id="55301" name="Picture 5" descr="Baryonyxsit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376862" cy="4497387"/>
          </a:xfrm>
          <a:prstGeom prst="rect">
            <a:avLst/>
          </a:prstGeom>
          <a:noFill/>
        </p:spPr>
      </p:pic>
      <p:sp>
        <p:nvSpPr>
          <p:cNvPr id="55304" name="Content Placeholder 4"/>
          <p:cNvSpPr txBox="1">
            <a:spLocks/>
          </p:cNvSpPr>
          <p:nvPr/>
        </p:nvSpPr>
        <p:spPr bwMode="auto">
          <a:xfrm>
            <a:off x="428625" y="1187450"/>
            <a:ext cx="556736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600" b="1" i="1">
                <a:latin typeface="Calibri" pitchFamily="34" charset="0"/>
              </a:rPr>
              <a:t>New Locations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Large wind turbines will be built on  </a:t>
            </a:r>
            <a:r>
              <a:rPr lang="en-US" sz="2600" b="1" i="1">
                <a:latin typeface="Calibri" pitchFamily="34" charset="0"/>
              </a:rPr>
              <a:t>artificial islands</a:t>
            </a:r>
            <a:r>
              <a:rPr lang="en-US" sz="2600">
                <a:latin typeface="Calibri" pitchFamily="34" charset="0"/>
              </a:rPr>
              <a:t> with built-in hydro-electric battery storage.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Wind turbines will be constructed on </a:t>
            </a:r>
            <a:r>
              <a:rPr lang="en-US" sz="2600" b="1" i="1">
                <a:latin typeface="Calibri" pitchFamily="34" charset="0"/>
              </a:rPr>
              <a:t>floating foundations</a:t>
            </a:r>
            <a:r>
              <a:rPr lang="en-US" sz="2600">
                <a:latin typeface="Calibri" pitchFamily="34" charset="0"/>
              </a:rPr>
              <a:t> anchored at depths of up to 60m similar to oil rigs.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Wind turbines are also being built into </a:t>
            </a:r>
            <a:r>
              <a:rPr lang="en-US" sz="2600" b="1" i="1">
                <a:latin typeface="Calibri" pitchFamily="34" charset="0"/>
              </a:rPr>
              <a:t>big buildings and skyscrapers</a:t>
            </a:r>
            <a:r>
              <a:rPr lang="en-US" sz="2600">
                <a:latin typeface="Calibri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Integrated wind turbines will be built in </a:t>
            </a:r>
            <a:r>
              <a:rPr lang="en-US" sz="2600" b="1" i="1">
                <a:latin typeface="Calibri" pitchFamily="34" charset="0"/>
              </a:rPr>
              <a:t>urban environments</a:t>
            </a:r>
            <a:r>
              <a:rPr lang="en-US" sz="2600">
                <a:latin typeface="Calibri" pitchFamily="34" charset="0"/>
              </a:rPr>
              <a:t> disguised as trees.</a:t>
            </a:r>
            <a:r>
              <a:rPr lang="en-US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930275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Types of Wind Turbines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625" y="1187450"/>
            <a:ext cx="4772025" cy="4837113"/>
          </a:xfrm>
        </p:spPr>
        <p:txBody>
          <a:bodyPr>
            <a:normAutofit/>
          </a:bodyPr>
          <a:lstStyle/>
          <a:p>
            <a:pPr marL="169863" indent="-169863">
              <a:buFont typeface="Arial" charset="0"/>
              <a:buNone/>
            </a:pPr>
            <a:r>
              <a:rPr lang="en-US" sz="2600" smtClean="0"/>
              <a:t>Wind turbines are divided into </a:t>
            </a:r>
            <a:r>
              <a:rPr lang="en-US" sz="2600" b="1" i="1" smtClean="0"/>
              <a:t>Two General Types</a:t>
            </a:r>
            <a:r>
              <a:rPr lang="en-US" sz="2600" smtClean="0"/>
              <a:t>: </a:t>
            </a:r>
          </a:p>
          <a:p>
            <a:pPr marL="169863" indent="-169863"/>
            <a:r>
              <a:rPr lang="en-US" sz="2600" smtClean="0"/>
              <a:t>Vertical Axis</a:t>
            </a:r>
          </a:p>
          <a:p>
            <a:pPr marL="169863" indent="-169863"/>
            <a:r>
              <a:rPr lang="en-US" sz="2600" smtClean="0"/>
              <a:t>Horizontal Axis</a:t>
            </a:r>
          </a:p>
          <a:p>
            <a:pPr marL="169863" indent="-169863">
              <a:buFont typeface="Arial" charset="0"/>
              <a:buNone/>
            </a:pPr>
            <a:r>
              <a:rPr lang="en-US" sz="2600" b="1" i="1" smtClean="0"/>
              <a:t>Horizontal Axis</a:t>
            </a:r>
            <a:r>
              <a:rPr lang="en-US" sz="2600" smtClean="0"/>
              <a:t> - A horizontal axis machine has its blades rotating on an axis parallel to the ground. </a:t>
            </a:r>
          </a:p>
          <a:p>
            <a:pPr marL="169863" indent="-169863">
              <a:buFont typeface="Arial" charset="0"/>
              <a:buNone/>
            </a:pPr>
            <a:r>
              <a:rPr lang="en-US" sz="2600" b="1" i="1" smtClean="0"/>
              <a:t>Vertical Axis</a:t>
            </a:r>
            <a:r>
              <a:rPr lang="en-US" sz="2600" smtClean="0"/>
              <a:t> - A vertical axis machine has its blades rotating on an axis perpendicular to the ground.</a:t>
            </a:r>
          </a:p>
        </p:txBody>
      </p:sp>
      <p:pic>
        <p:nvPicPr>
          <p:cNvPr id="49160" name="Picture 8" descr="exhibit11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366838"/>
            <a:ext cx="6356350" cy="495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86995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What is the Future for Wind Energy?</a:t>
            </a:r>
          </a:p>
        </p:txBody>
      </p:sp>
      <p:pic>
        <p:nvPicPr>
          <p:cNvPr id="69637" name="Picture 5" descr="ANd9GcRW3tgbZTzaaG2JaAgnNbIi2emE09zjGDI3IUEwF1UZZ5sTNeUd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608138"/>
            <a:ext cx="5840412" cy="4497387"/>
          </a:xfrm>
          <a:prstGeom prst="rect">
            <a:avLst/>
          </a:prstGeom>
          <a:noFill/>
        </p:spPr>
      </p:pic>
      <p:sp>
        <p:nvSpPr>
          <p:cNvPr id="69639" name="Content Placeholder 4"/>
          <p:cNvSpPr txBox="1">
            <a:spLocks/>
          </p:cNvSpPr>
          <p:nvPr/>
        </p:nvSpPr>
        <p:spPr bwMode="auto">
          <a:xfrm>
            <a:off x="428625" y="1187450"/>
            <a:ext cx="556736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600" b="1" i="1">
                <a:latin typeface="Calibri" pitchFamily="34" charset="0"/>
              </a:rPr>
              <a:t>New Support </a:t>
            </a:r>
            <a:endParaRPr lang="en-US" sz="26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Community-owned wind farms of 10,000MWh per year - </a:t>
            </a:r>
            <a:r>
              <a:rPr lang="en-US" sz="2600" b="1" i="1">
                <a:latin typeface="Calibri" pitchFamily="34" charset="0"/>
              </a:rPr>
              <a:t>enough to power around 30,000 homes</a:t>
            </a:r>
            <a:r>
              <a:rPr lang="en-US" sz="2600">
                <a:latin typeface="Calibri" pitchFamily="34" charset="0"/>
              </a:rPr>
              <a:t> will become common.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Manufacturers of utility-scale wind turbines will </a:t>
            </a:r>
            <a:r>
              <a:rPr lang="en-US" sz="2600" b="1" i="1">
                <a:latin typeface="Calibri" pitchFamily="34" charset="0"/>
              </a:rPr>
              <a:t>enter the small-scale market</a:t>
            </a:r>
            <a:r>
              <a:rPr lang="en-US" sz="2600">
                <a:latin typeface="Calibri" pitchFamily="34" charset="0"/>
              </a:rPr>
              <a:t> with innovative new designs.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The US Department of Energy aims to bring down costs of land-based wind energy </a:t>
            </a:r>
            <a:r>
              <a:rPr lang="en-US" sz="2600" b="1" i="1">
                <a:latin typeface="Calibri" pitchFamily="34" charset="0"/>
              </a:rPr>
              <a:t>by 18%</a:t>
            </a:r>
            <a:r>
              <a:rPr lang="en-US" sz="2600">
                <a:latin typeface="Calibri" pitchFamily="34" charset="0"/>
              </a:rPr>
              <a:t> and offshore wind energy </a:t>
            </a:r>
            <a:r>
              <a:rPr lang="en-US" sz="2600" b="1">
                <a:latin typeface="Calibri" pitchFamily="34" charset="0"/>
              </a:rPr>
              <a:t>by 63%</a:t>
            </a:r>
            <a:r>
              <a:rPr lang="en-US" sz="2600">
                <a:latin typeface="Calibri" pitchFamily="34" charset="0"/>
              </a:rPr>
              <a:t> </a:t>
            </a:r>
            <a:r>
              <a:rPr lang="en-US" sz="2600" b="1" i="1">
                <a:latin typeface="Calibri" pitchFamily="34" charset="0"/>
              </a:rPr>
              <a:t>by 2020</a:t>
            </a:r>
            <a:r>
              <a:rPr lang="en-US" sz="260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mtClean="0">
                <a:hlinkClick r:id="rId2"/>
              </a:rPr>
              <a:t>http://www.earthzine.org/2010/04/19/ten-steps-to-a-smarter-grid/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3"/>
              </a:rPr>
              <a:t>http://www.ettdefenseinsight.com/tag/friends-of-maines-mountains-v-board-of-environmental-protection-wind-power-wind-farms-siting-friends-of-maines-mountains-maine-wind-energy-act-scenic-resources-maine-supreme-judicial-c/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4"/>
              </a:rPr>
              <a:t>http://www.therenewableenergycentre.co.uk/wind-power/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5"/>
              </a:rPr>
              <a:t>http://theenergycollective.com/eric-wesoff/468266/price-us-wind-power-all-time-low-25-cents-kilowatt-hour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6"/>
              </a:rPr>
              <a:t>http://cleantechnica.com/2014/08/23/cost-of-wind-energy-25-per-mwh-and-falling/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7"/>
              </a:rPr>
              <a:t>http://en.wikipedia.org/wiki/Energy_development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8"/>
              </a:rPr>
              <a:t>http://cleantechnica.com/2013/08/11/us-wind-power-prices-down-to-0-04-per-kwh/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9"/>
              </a:rPr>
              <a:t>http://www.hi-vawt.com.tw/en/about_vaswt.html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mtClean="0">
                <a:hlinkClick r:id="rId2"/>
              </a:rPr>
              <a:t>http://www.eia.gov/electricity/annual/html/epa_08_04.html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3"/>
              </a:rPr>
              <a:t>http://www.eia.gov/tools/faqs/faq.cfm?id=19&amp;t=3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4"/>
              </a:rPr>
              <a:t>http://www.nsf.gov/news/news_summ.jsp?cntn_id=123998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5"/>
              </a:rPr>
              <a:t>http://www.bigge.com/news-and-events/windpower-press-releases.html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6"/>
              </a:rPr>
              <a:t>http://countryoaksimages.com/tag/ranch-land/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7"/>
              </a:rPr>
              <a:t>http://science.howstuffworks.com/environmental/energy/future-wind-turbine.htm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8"/>
              </a:rPr>
              <a:t>http://www.windmeasurementinternational.com/wind-turbines/om-turbines.php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9"/>
              </a:rPr>
              <a:t>http://www.greenchipstocks.com/articles/global-wind-energy/466</a:t>
            </a:r>
            <a:endParaRPr lang="en-US" smtClean="0"/>
          </a:p>
          <a:p>
            <a:pPr>
              <a:lnSpc>
                <a:spcPct val="70000"/>
              </a:lnSpc>
            </a:pPr>
            <a:r>
              <a:rPr lang="en-US" smtClean="0">
                <a:hlinkClick r:id="rId10"/>
              </a:rPr>
              <a:t>http://www.planete-energies.com/en/the-energy-of-tomorrow/the-future-for-current-energy-sources/renewable-energy/the-future-of-wind-energy-276.html</a:t>
            </a:r>
            <a:endParaRPr lang="en-US" smtClean="0"/>
          </a:p>
          <a:p>
            <a:pPr>
              <a:lnSpc>
                <a:spcPct val="7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smtClean="0"/>
          </a:p>
          <a:p>
            <a:pPr>
              <a:lnSpc>
                <a:spcPct val="70000"/>
              </a:lnSpc>
            </a:pPr>
            <a:endParaRPr lang="en-US" smtClean="0"/>
          </a:p>
          <a:p>
            <a:pPr>
              <a:lnSpc>
                <a:spcPct val="70000"/>
              </a:lnSpc>
            </a:pPr>
            <a:endParaRPr lang="en-US" smtClean="0"/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839788" y="1389063"/>
            <a:ext cx="105156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2"/>
              </a:rPr>
              <a:t>http://theenergycollective.com/eric-wesoff/468266/price-us-wind-power-all-time-low-25-cents-kilowatt-hour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3"/>
              </a:rPr>
              <a:t>http://www.ucsusa.org/clean_energy/smart-energy-solutions/increase-renewables/renewable-energy-electricity-standards-economic-benefits.html#.VE6STld7SWg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4"/>
              </a:rPr>
              <a:t>http://fresh-energy.org/2013/06/making-the-most-of-wind/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5"/>
              </a:rPr>
              <a:t>http://en.wikipedia.org/wiki/Environmental_impact_of_wind_power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6"/>
              </a:rPr>
              <a:t>http://www.window.state.tx.us/specialrpt/energy/renewable/wind.php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7"/>
              </a:rPr>
              <a:t>http://www.awea.org/Resources/state.aspx?ItemNumber=5183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8"/>
              </a:rPr>
              <a:t>http://www.renewableenergyworld.com/rea/news/article/2014/04/global-wind-market-is-just-fine-thank-you</a:t>
            </a:r>
            <a:endParaRPr lang="en-US" sz="2800">
              <a:latin typeface="Calibri" pitchFamily="34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  <a:hlinkClick r:id="rId9"/>
              </a:rPr>
              <a:t>http://www.treehugger.com/wind-technology/future-wind-power-9-cool-innovations.html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808038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How Does a Wind Turbine Work?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11417300" cy="1987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600" smtClean="0"/>
              <a:t>Wind turbines operate on a simple principle. The energy in the wind turns two or three blades around a rotor. The rotor is connected to the main shaft, which spins a generator to create electricity which is then sent to consumer’s transmission lines.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 l="11699" t="11964" r="11858" b="22223"/>
          <a:stretch>
            <a:fillRect/>
          </a:stretch>
        </p:blipFill>
        <p:spPr bwMode="auto">
          <a:xfrm>
            <a:off x="1835150" y="2441575"/>
            <a:ext cx="909478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27075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Transmission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438775" cy="4986338"/>
          </a:xfrm>
        </p:spPr>
        <p:txBody>
          <a:bodyPr>
            <a:normAutofit/>
          </a:bodyPr>
          <a:lstStyle/>
          <a:p>
            <a:pPr marL="231775" indent="-231775"/>
            <a:r>
              <a:rPr lang="en-US" sz="2600" b="1" i="1" smtClean="0"/>
              <a:t>Transmission lines</a:t>
            </a:r>
            <a:r>
              <a:rPr lang="en-US" sz="2600" smtClean="0"/>
              <a:t> are an essential part of the Electricity Grid.</a:t>
            </a:r>
          </a:p>
          <a:p>
            <a:pPr marL="231775" indent="-231775"/>
            <a:r>
              <a:rPr lang="en-US" sz="2600" smtClean="0"/>
              <a:t>They move electricity from where it is </a:t>
            </a:r>
            <a:r>
              <a:rPr lang="en-US" sz="2600" b="1" i="1" smtClean="0"/>
              <a:t>produced</a:t>
            </a:r>
            <a:r>
              <a:rPr lang="en-US" sz="2600" smtClean="0"/>
              <a:t> to where it is </a:t>
            </a:r>
            <a:r>
              <a:rPr lang="en-US" sz="2600" b="1" i="1" smtClean="0"/>
              <a:t>consumed</a:t>
            </a:r>
            <a:r>
              <a:rPr lang="en-US" sz="2600" smtClean="0"/>
              <a:t>. </a:t>
            </a:r>
          </a:p>
          <a:p>
            <a:pPr marL="231775" indent="-231775"/>
            <a:r>
              <a:rPr lang="en-US" sz="2600" smtClean="0"/>
              <a:t>The United States has more than </a:t>
            </a:r>
            <a:r>
              <a:rPr lang="en-US" sz="2600" b="1" i="1" smtClean="0"/>
              <a:t>200,000 miles</a:t>
            </a:r>
            <a:r>
              <a:rPr lang="en-US" sz="2600" smtClean="0"/>
              <a:t> of high-voltage transmission lines.</a:t>
            </a:r>
          </a:p>
          <a:p>
            <a:pPr marL="231775" indent="-231775"/>
            <a:r>
              <a:rPr lang="en-US" sz="2600" smtClean="0"/>
              <a:t>These high-voltage transmission lines serve much like the </a:t>
            </a:r>
            <a:r>
              <a:rPr lang="en-US" sz="2600" b="1" i="1" smtClean="0"/>
              <a:t>interstate highway</a:t>
            </a:r>
            <a:r>
              <a:rPr lang="en-US" sz="2600" smtClean="0"/>
              <a:t> in facilitating electricity commerce and providing consumers with </a:t>
            </a:r>
            <a:r>
              <a:rPr lang="en-US" sz="2600" b="1" i="1" smtClean="0"/>
              <a:t>lower-cost electricity</a:t>
            </a:r>
            <a:r>
              <a:rPr lang="en-US" sz="2600" smtClean="0"/>
              <a:t>.</a:t>
            </a:r>
          </a:p>
          <a:p>
            <a:pPr marL="231775" indent="-231775"/>
            <a:endParaRPr lang="en-US" sz="2600" smtClean="0"/>
          </a:p>
        </p:txBody>
      </p:sp>
      <p:pic>
        <p:nvPicPr>
          <p:cNvPr id="16390" name="Picture 6" descr="transform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5663" y="1549400"/>
            <a:ext cx="5838825" cy="44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441950" cy="4981575"/>
          </a:xfrm>
        </p:spPr>
        <p:txBody>
          <a:bodyPr/>
          <a:lstStyle/>
          <a:p>
            <a:pPr marL="231775" indent="-231775">
              <a:buFont typeface="Arial" charset="0"/>
              <a:buNone/>
            </a:pPr>
            <a:endParaRPr lang="en-US" sz="1200" smtClean="0"/>
          </a:p>
          <a:p>
            <a:pPr marL="231775" indent="-231775"/>
            <a:r>
              <a:rPr lang="en-US" sz="2600" smtClean="0"/>
              <a:t>The high-voltage transmission lines then connect to the </a:t>
            </a:r>
            <a:r>
              <a:rPr lang="en-US" sz="2600" b="1" i="1" smtClean="0"/>
              <a:t>smaller Distribution Power Lines</a:t>
            </a:r>
            <a:r>
              <a:rPr lang="en-US" sz="2600" smtClean="0"/>
              <a:t>.</a:t>
            </a:r>
          </a:p>
          <a:p>
            <a:pPr marL="231775" indent="-231775"/>
            <a:r>
              <a:rPr lang="en-US" sz="2600" smtClean="0"/>
              <a:t>These smaller Distribution Power Lines are the equivalent of </a:t>
            </a:r>
            <a:r>
              <a:rPr lang="en-US" sz="2600" b="1" i="1" smtClean="0"/>
              <a:t>smaller local roads </a:t>
            </a:r>
            <a:r>
              <a:rPr lang="en-US" sz="2600" smtClean="0"/>
              <a:t>on the Electricity Grid.</a:t>
            </a:r>
          </a:p>
          <a:p>
            <a:pPr marL="231775" indent="-231775"/>
            <a:r>
              <a:rPr lang="en-US" sz="2600" smtClean="0"/>
              <a:t>These smaller lines are the electrical lines that actually bring electricity </a:t>
            </a:r>
            <a:r>
              <a:rPr lang="en-US" sz="2600" b="1" i="1" smtClean="0"/>
              <a:t>into your farm or home</a:t>
            </a:r>
            <a:r>
              <a:rPr lang="en-US" sz="2600" smtClean="0"/>
              <a:t>.</a:t>
            </a:r>
          </a:p>
        </p:txBody>
      </p:sp>
      <p:pic>
        <p:nvPicPr>
          <p:cNvPr id="17411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1482725"/>
            <a:ext cx="584041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>
            <a:spLocks/>
          </p:cNvSpPr>
          <p:nvPr/>
        </p:nvSpPr>
        <p:spPr bwMode="auto">
          <a:xfrm>
            <a:off x="727075" y="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latin typeface="Calibri Light"/>
              </a:rPr>
              <a:t>Transmission &amp; Distribution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Grid-Tied Electrical Systems</a:t>
            </a:r>
          </a:p>
        </p:txBody>
      </p:sp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428625" y="1187450"/>
            <a:ext cx="5718175" cy="5073650"/>
          </a:xfrm>
        </p:spPr>
        <p:txBody>
          <a:bodyPr/>
          <a:lstStyle/>
          <a:p>
            <a:pPr marL="231775" indent="-231775"/>
            <a:r>
              <a:rPr lang="en-US" sz="2600" smtClean="0"/>
              <a:t>If your farm or home is connected to the Electricity Grid, on windier days you may be able to </a:t>
            </a:r>
            <a:r>
              <a:rPr lang="en-US" sz="2600" b="1" i="1" smtClean="0"/>
              <a:t>"sell" excess power</a:t>
            </a:r>
            <a:r>
              <a:rPr lang="en-US" sz="2600" smtClean="0"/>
              <a:t> generated by your wind turbine to your utility. </a:t>
            </a:r>
          </a:p>
          <a:p>
            <a:pPr marL="231775" indent="-231775"/>
            <a:r>
              <a:rPr lang="en-US" sz="2600" smtClean="0"/>
              <a:t>If there are times when your turbine cannot generate all the power you need, you would </a:t>
            </a:r>
            <a:r>
              <a:rPr lang="en-US" sz="2600" b="1" i="1" smtClean="0"/>
              <a:t>buy power from the grid</a:t>
            </a:r>
            <a:r>
              <a:rPr lang="en-US" sz="2600" smtClean="0"/>
              <a:t>. </a:t>
            </a:r>
          </a:p>
          <a:p>
            <a:pPr marL="231775" indent="-231775"/>
            <a:r>
              <a:rPr lang="en-US" sz="2600" smtClean="0"/>
              <a:t>This concept is called </a:t>
            </a:r>
            <a:r>
              <a:rPr lang="en-US" sz="2600" b="1" i="1" smtClean="0"/>
              <a:t>"net metering" or "net billing."</a:t>
            </a:r>
          </a:p>
          <a:p>
            <a:pPr marL="231775" indent="-231775">
              <a:buFont typeface="Arial" charset="0"/>
              <a:buNone/>
            </a:pPr>
            <a:endParaRPr lang="en-US" smtClean="0"/>
          </a:p>
        </p:txBody>
      </p:sp>
      <p:pic>
        <p:nvPicPr>
          <p:cNvPr id="23558" name="Picture 6" descr="img_hybrid_gridt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246" y="1325563"/>
            <a:ext cx="4473274" cy="314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Stand-Alone Electrical Systems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28625" y="1187450"/>
            <a:ext cx="5722938" cy="5073650"/>
          </a:xfrm>
        </p:spPr>
        <p:txBody>
          <a:bodyPr/>
          <a:lstStyle/>
          <a:p>
            <a:pPr marL="231775" indent="-231775"/>
            <a:r>
              <a:rPr lang="en-US" sz="2600" smtClean="0"/>
              <a:t>In </a:t>
            </a:r>
            <a:r>
              <a:rPr lang="en-US" sz="2600" b="1" i="1" smtClean="0"/>
              <a:t>remote locations</a:t>
            </a:r>
            <a:r>
              <a:rPr lang="en-US" sz="2600" smtClean="0"/>
              <a:t>, Stand-Alone Electrical Systems that do not connect to the Electricity Grid can be cost effective for your farm or home.</a:t>
            </a:r>
          </a:p>
          <a:p>
            <a:pPr marL="231775" indent="-231775"/>
            <a:r>
              <a:rPr lang="en-US" sz="2600" smtClean="0"/>
              <a:t>Extending a power line to the electricity grid can cost from </a:t>
            </a:r>
            <a:r>
              <a:rPr lang="en-US" sz="2600" b="1" i="1" smtClean="0"/>
              <a:t>$15,000 to $50,000 per mile</a:t>
            </a:r>
            <a:r>
              <a:rPr lang="en-US" sz="2600" smtClean="0"/>
              <a:t>. </a:t>
            </a:r>
          </a:p>
          <a:p>
            <a:pPr marL="231775" indent="-231775"/>
            <a:r>
              <a:rPr lang="en-US" sz="2600" smtClean="0"/>
              <a:t>Stand-Alone systems can be used by people who live near the grid but wish to obtain </a:t>
            </a:r>
            <a:r>
              <a:rPr lang="en-US" sz="2600" b="1" i="1" smtClean="0"/>
              <a:t>independence from the power provider</a:t>
            </a:r>
            <a:r>
              <a:rPr lang="en-US" sz="2600" smtClean="0"/>
              <a:t> or demonstrate a </a:t>
            </a:r>
            <a:r>
              <a:rPr lang="en-US" sz="2600" b="1" i="1" smtClean="0"/>
              <a:t>commitment to non-polluting energy sources</a:t>
            </a:r>
            <a:r>
              <a:rPr lang="en-US" sz="2600" smtClean="0"/>
              <a:t>.</a:t>
            </a:r>
          </a:p>
        </p:txBody>
      </p:sp>
      <p:pic>
        <p:nvPicPr>
          <p:cNvPr id="22534" name="Picture 6" descr="img_hybrid_offgrid_System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038" y="1673225"/>
            <a:ext cx="5411787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smtClean="0"/>
              <a:t>Classes of Wind Turbines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123950"/>
            <a:ext cx="11017250" cy="15668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en-US" sz="2600" dirty="0" smtClean="0"/>
              <a:t>Wind turbines are divided into </a:t>
            </a:r>
            <a:r>
              <a:rPr lang="en-US" sz="2600" b="1" i="1" dirty="0" smtClean="0"/>
              <a:t>Two General Classes</a:t>
            </a:r>
            <a:r>
              <a:rPr lang="en-US" sz="2600" dirty="0" smtClean="0"/>
              <a:t>: </a:t>
            </a:r>
          </a:p>
          <a:p>
            <a:r>
              <a:rPr lang="en-US" sz="2600" b="1" i="1" dirty="0" smtClean="0"/>
              <a:t>Small-Scale</a:t>
            </a:r>
            <a:r>
              <a:rPr lang="en-US" sz="2600" dirty="0" smtClean="0"/>
              <a:t> Wind Turbines have power ratings up to </a:t>
            </a:r>
            <a:r>
              <a:rPr lang="en-US" sz="2600" b="1" i="1" dirty="0" smtClean="0"/>
              <a:t>100 kW </a:t>
            </a:r>
            <a:r>
              <a:rPr lang="en-US" sz="2600" dirty="0" smtClean="0"/>
              <a:t>and often transmit electricity </a:t>
            </a:r>
            <a:r>
              <a:rPr lang="en-US" sz="2600" b="1" i="1" dirty="0" smtClean="0"/>
              <a:t>directly to the owner’s farm or home</a:t>
            </a:r>
            <a:r>
              <a:rPr lang="en-US" sz="2600" dirty="0" smtClean="0"/>
              <a:t>. </a:t>
            </a:r>
          </a:p>
          <a:p>
            <a:r>
              <a:rPr lang="en-US" sz="2600" b="1" i="1" dirty="0" smtClean="0"/>
              <a:t>Utility-Scale</a:t>
            </a:r>
            <a:r>
              <a:rPr lang="en-US" sz="2600" dirty="0" smtClean="0"/>
              <a:t> Wind Turbines have power rating </a:t>
            </a:r>
            <a:r>
              <a:rPr lang="en-US" sz="2600" dirty="0" smtClean="0"/>
              <a:t>greater than 1.5 MW and </a:t>
            </a:r>
            <a:r>
              <a:rPr lang="en-US" sz="2600" dirty="0" smtClean="0"/>
              <a:t>usually transmit electricity to the Electricity Grid.</a:t>
            </a:r>
          </a:p>
          <a:p>
            <a:pPr>
              <a:buFont typeface="Arial" charset="0"/>
              <a:buNone/>
            </a:pPr>
            <a:endParaRPr lang="en-US" sz="2600" b="1" i="1" dirty="0" smtClean="0"/>
          </a:p>
          <a:p>
            <a:pPr>
              <a:buFont typeface="Arial" charset="0"/>
              <a:buNone/>
            </a:pPr>
            <a:endParaRPr lang="en-US" sz="2600" b="1" i="1" dirty="0" smtClean="0"/>
          </a:p>
        </p:txBody>
      </p:sp>
      <p:pic>
        <p:nvPicPr>
          <p:cNvPr id="21510" name="Picture 6" descr="wind-turbine-siz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725" y="3182938"/>
            <a:ext cx="9637713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16628</TotalTime>
  <Words>1904</Words>
  <Application>Microsoft Office PowerPoint</Application>
  <PresentationFormat>Widescreen</PresentationFormat>
  <Paragraphs>183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Electricity from Wind Energy</vt:lpstr>
      <vt:lpstr>Introduction</vt:lpstr>
      <vt:lpstr>Types of Wind Turbines</vt:lpstr>
      <vt:lpstr>How Does a Wind Turbine Work?</vt:lpstr>
      <vt:lpstr>Transmission &amp; Distribution</vt:lpstr>
      <vt:lpstr>PowerPoint Presentation</vt:lpstr>
      <vt:lpstr>Grid-Tied Electrical Systems</vt:lpstr>
      <vt:lpstr>Stand-Alone Electrical Systems</vt:lpstr>
      <vt:lpstr>Classes of Wind Turbines</vt:lpstr>
      <vt:lpstr>How Do Utility-Scale Wind Turbines Work?</vt:lpstr>
      <vt:lpstr>How Do Small Wind Turbines Work?</vt:lpstr>
      <vt:lpstr>PowerPoint Presentation</vt:lpstr>
      <vt:lpstr>Examples of Agricultural Applications</vt:lpstr>
      <vt:lpstr>PowerPoint Presentation</vt:lpstr>
      <vt:lpstr>PowerPoint Presentation</vt:lpstr>
      <vt:lpstr>How Does Texas Stack Up?</vt:lpstr>
      <vt:lpstr>Texas Has a State Policy!</vt:lpstr>
      <vt:lpstr>Developing New Wind Energy</vt:lpstr>
      <vt:lpstr>PowerPoint Presentation</vt:lpstr>
      <vt:lpstr>The Cost of Wind Energy Electricity</vt:lpstr>
      <vt:lpstr>Environmental Benefits of Wind Energy</vt:lpstr>
      <vt:lpstr>Environmental Impact of Wind Energy</vt:lpstr>
      <vt:lpstr>PowerPoint Presentation</vt:lpstr>
      <vt:lpstr>PowerPoint Presentation</vt:lpstr>
      <vt:lpstr>PowerPoint Presentation</vt:lpstr>
      <vt:lpstr>Wind Energy Production Worldwide</vt:lpstr>
      <vt:lpstr>Wind Energy Production Worldwide</vt:lpstr>
      <vt:lpstr>What is the Future for Wind Energy?</vt:lpstr>
      <vt:lpstr>What is the Future for Wind Energy?</vt:lpstr>
      <vt:lpstr>What is the Future for Wind Energy?</vt:lpstr>
      <vt:lpstr>References</vt:lpstr>
      <vt:lpstr>References</vt:lpstr>
      <vt:lpstr>References</vt:lpstr>
    </vt:vector>
  </TitlesOfParts>
  <Company>Sam Houston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from Hydropower</dc:title>
  <dc:creator>Kane, Steven</dc:creator>
  <cp:lastModifiedBy>Kane, Steven</cp:lastModifiedBy>
  <cp:revision>245</cp:revision>
  <dcterms:created xsi:type="dcterms:W3CDTF">2014-09-09T18:33:31Z</dcterms:created>
  <dcterms:modified xsi:type="dcterms:W3CDTF">2015-06-29T14:32:11Z</dcterms:modified>
</cp:coreProperties>
</file>