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1173-3B0A-439C-B0FC-1AC21B313BA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D3F653F-7C91-4BAA-B78A-45DB8322FB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1173-3B0A-439C-B0FC-1AC21B313BA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F653F-7C91-4BAA-B78A-45DB8322F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1173-3B0A-439C-B0FC-1AC21B313BA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F653F-7C91-4BAA-B78A-45DB8322F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1173-3B0A-439C-B0FC-1AC21B313BA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F653F-7C91-4BAA-B78A-45DB8322FB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1173-3B0A-439C-B0FC-1AC21B313BA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D3F653F-7C91-4BAA-B78A-45DB8322F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1173-3B0A-439C-B0FC-1AC21B313BA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F653F-7C91-4BAA-B78A-45DB8322FB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1173-3B0A-439C-B0FC-1AC21B313BA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F653F-7C91-4BAA-B78A-45DB8322FB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1173-3B0A-439C-B0FC-1AC21B313BA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F653F-7C91-4BAA-B78A-45DB8322F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1173-3B0A-439C-B0FC-1AC21B313BA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F653F-7C91-4BAA-B78A-45DB8322F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1173-3B0A-439C-B0FC-1AC21B313BA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F653F-7C91-4BAA-B78A-45DB8322FB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1173-3B0A-439C-B0FC-1AC21B313BA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D3F653F-7C91-4BAA-B78A-45DB8322FB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5031173-3B0A-439C-B0FC-1AC21B313BA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D3F653F-7C91-4BAA-B78A-45DB8322F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Equine Nutrition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smtClean="0"/>
              <a:t>Protein and Amino Acids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Protein Digestion and Utilization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Can you feed NPN to horses?</a:t>
            </a:r>
          </a:p>
          <a:p>
            <a:pPr lvl="1"/>
            <a:r>
              <a:rPr lang="en-US" b="1" dirty="0" smtClean="0"/>
              <a:t>Yes, but not useful in most circumstances</a:t>
            </a:r>
          </a:p>
          <a:p>
            <a:pPr lvl="1"/>
            <a:r>
              <a:rPr lang="en-US" b="1" dirty="0" smtClean="0"/>
              <a:t>Maybe useful when protein requirements are deficient</a:t>
            </a:r>
          </a:p>
          <a:p>
            <a:pPr lvl="1"/>
            <a:r>
              <a:rPr lang="en-US" b="1" dirty="0" smtClean="0"/>
              <a:t>Generally considered little to no benefit to the horse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Is it toxic?</a:t>
            </a:r>
          </a:p>
          <a:p>
            <a:pPr lvl="1"/>
            <a:r>
              <a:rPr lang="en-US" b="1" dirty="0" smtClean="0"/>
              <a:t>Only at extreme high levels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Protein Digestibility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What is protein quality?</a:t>
            </a:r>
          </a:p>
          <a:p>
            <a:pPr lvl="1"/>
            <a:r>
              <a:rPr lang="en-US" b="1" dirty="0" smtClean="0"/>
              <a:t>A function of the amino acid profile 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Digestibility of the protein source</a:t>
            </a:r>
          </a:p>
          <a:p>
            <a:pPr lvl="1"/>
            <a:r>
              <a:rPr lang="en-US" b="1" dirty="0" smtClean="0"/>
              <a:t>The higher the digestibility (especially foregut)</a:t>
            </a:r>
          </a:p>
          <a:p>
            <a:pPr lvl="1"/>
            <a:r>
              <a:rPr lang="en-US" b="1" dirty="0" smtClean="0"/>
              <a:t>The higher the absorption of amino acids</a:t>
            </a:r>
          </a:p>
          <a:p>
            <a:pPr lvl="1"/>
            <a:r>
              <a:rPr lang="en-US" b="1" dirty="0" smtClean="0"/>
              <a:t>More contribution to the amino acid pool for tissue synthesis and repair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Protein Digestibility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How can we determine Protein digestibility?</a:t>
            </a:r>
          </a:p>
          <a:p>
            <a:endParaRPr lang="en-US" sz="1050" b="1" dirty="0" smtClean="0"/>
          </a:p>
          <a:p>
            <a:pPr lvl="1"/>
            <a:r>
              <a:rPr lang="en-US" b="1" dirty="0" smtClean="0"/>
              <a:t>Function of two things</a:t>
            </a:r>
          </a:p>
          <a:p>
            <a:pPr lvl="2"/>
            <a:r>
              <a:rPr lang="en-US" b="1" dirty="0" smtClean="0"/>
              <a:t>DMI</a:t>
            </a:r>
          </a:p>
          <a:p>
            <a:pPr lvl="2"/>
            <a:r>
              <a:rPr lang="en-US" b="1" dirty="0" smtClean="0"/>
              <a:t>CP concentration	</a:t>
            </a:r>
          </a:p>
          <a:p>
            <a:pPr lvl="2"/>
            <a:endParaRPr lang="en-US" sz="1000" b="1" dirty="0" smtClean="0"/>
          </a:p>
          <a:p>
            <a:r>
              <a:rPr lang="en-US" b="1" dirty="0" smtClean="0"/>
              <a:t>As both go up, digestibility goes up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Protein Digestibility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Apparent Total Tract CP </a:t>
            </a:r>
            <a:r>
              <a:rPr lang="en-US" b="1" dirty="0" err="1" smtClean="0"/>
              <a:t>Digestibilities</a:t>
            </a:r>
            <a:r>
              <a:rPr lang="en-US" b="1" dirty="0" smtClean="0"/>
              <a:t>:</a:t>
            </a:r>
          </a:p>
          <a:p>
            <a:endParaRPr lang="en-US" sz="1200" b="1" dirty="0" smtClean="0"/>
          </a:p>
          <a:p>
            <a:pPr lvl="1"/>
            <a:r>
              <a:rPr lang="en-US" b="1" dirty="0" smtClean="0"/>
              <a:t>Alfalfa</a:t>
            </a:r>
          </a:p>
          <a:p>
            <a:pPr lvl="2"/>
            <a:r>
              <a:rPr lang="en-US" b="1" dirty="0" smtClean="0"/>
              <a:t>73 – 83 %</a:t>
            </a:r>
          </a:p>
          <a:p>
            <a:pPr lvl="1"/>
            <a:r>
              <a:rPr lang="en-US" b="1" dirty="0" smtClean="0"/>
              <a:t>Coastal </a:t>
            </a:r>
            <a:r>
              <a:rPr lang="en-US" b="1" dirty="0" err="1" smtClean="0"/>
              <a:t>Bermudagrass</a:t>
            </a:r>
            <a:endParaRPr lang="en-US" b="1" dirty="0" smtClean="0"/>
          </a:p>
          <a:p>
            <a:pPr lvl="2"/>
            <a:r>
              <a:rPr lang="en-US" b="1" dirty="0" smtClean="0"/>
              <a:t>57 – 64%</a:t>
            </a:r>
          </a:p>
          <a:p>
            <a:pPr lvl="1"/>
            <a:r>
              <a:rPr lang="en-US" b="1" dirty="0" smtClean="0"/>
              <a:t>Fescue and </a:t>
            </a:r>
            <a:r>
              <a:rPr lang="en-US" b="1" dirty="0" err="1" smtClean="0"/>
              <a:t>Bromegrass</a:t>
            </a:r>
            <a:endParaRPr lang="en-US" b="1" dirty="0" smtClean="0"/>
          </a:p>
          <a:p>
            <a:pPr lvl="2"/>
            <a:r>
              <a:rPr lang="en-US" b="1" dirty="0" smtClean="0"/>
              <a:t>67 – 74%</a:t>
            </a:r>
          </a:p>
          <a:p>
            <a:pPr lvl="2"/>
            <a:endParaRPr lang="en-US" b="1" dirty="0" smtClean="0"/>
          </a:p>
          <a:p>
            <a:r>
              <a:rPr lang="en-US" b="1" dirty="0" smtClean="0"/>
              <a:t>Differences in foregut and hindgut digestibility</a:t>
            </a:r>
          </a:p>
          <a:p>
            <a:pPr lvl="1"/>
            <a:r>
              <a:rPr lang="en-US" b="1" dirty="0" smtClean="0"/>
              <a:t>Alfalfa</a:t>
            </a:r>
          </a:p>
          <a:p>
            <a:pPr lvl="2"/>
            <a:r>
              <a:rPr lang="en-US" b="1" dirty="0" smtClean="0"/>
              <a:t>Pre-</a:t>
            </a:r>
            <a:r>
              <a:rPr lang="en-US" b="1" dirty="0" err="1" smtClean="0"/>
              <a:t>cecal</a:t>
            </a:r>
            <a:r>
              <a:rPr lang="en-US" b="1" dirty="0" smtClean="0"/>
              <a:t> = 28.5 %</a:t>
            </a:r>
          </a:p>
          <a:p>
            <a:pPr lvl="2"/>
            <a:endParaRPr lang="en-US" b="1" dirty="0" smtClean="0"/>
          </a:p>
          <a:p>
            <a:pPr lvl="1"/>
            <a:r>
              <a:rPr lang="en-US" b="1" dirty="0" smtClean="0"/>
              <a:t>CBG</a:t>
            </a:r>
          </a:p>
          <a:p>
            <a:pPr lvl="2"/>
            <a:r>
              <a:rPr lang="en-US" b="1" dirty="0" smtClean="0"/>
              <a:t>Pre-</a:t>
            </a:r>
            <a:r>
              <a:rPr lang="en-US" b="1" dirty="0" err="1" smtClean="0"/>
              <a:t>cecal</a:t>
            </a:r>
            <a:r>
              <a:rPr lang="en-US" b="1" dirty="0" smtClean="0"/>
              <a:t> = 16.8%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Protein Digestibility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Research has found that relative pre-</a:t>
            </a:r>
            <a:r>
              <a:rPr lang="en-US" b="1" dirty="0" err="1" smtClean="0"/>
              <a:t>cecal</a:t>
            </a:r>
            <a:r>
              <a:rPr lang="en-US" b="1" dirty="0" smtClean="0"/>
              <a:t> digestion of protein appears to be </a:t>
            </a:r>
          </a:p>
          <a:p>
            <a:endParaRPr lang="en-US" sz="1000" b="1" dirty="0" smtClean="0"/>
          </a:p>
          <a:p>
            <a:pPr lvl="1"/>
            <a:r>
              <a:rPr lang="en-US" b="1" dirty="0" smtClean="0"/>
              <a:t>25 – 30 % when diet consists only forage</a:t>
            </a:r>
          </a:p>
          <a:p>
            <a:pPr lvl="1"/>
            <a:endParaRPr lang="en-US" sz="1000" b="1" dirty="0" smtClean="0"/>
          </a:p>
          <a:p>
            <a:pPr lvl="1"/>
            <a:r>
              <a:rPr lang="en-US" b="1" dirty="0" smtClean="0"/>
              <a:t>70 – 75 % when diet contains protein supplements such as SBM or CSM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Protein Bioavailability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447800"/>
            <a:ext cx="8077200" cy="4572000"/>
          </a:xfrm>
        </p:spPr>
        <p:txBody>
          <a:bodyPr>
            <a:normAutofit/>
          </a:bodyPr>
          <a:lstStyle/>
          <a:p>
            <a:r>
              <a:rPr lang="en-US" b="1" dirty="0" smtClean="0"/>
              <a:t>Proteins that are digested in the _______ are potentially available to contribute to the amino acid pool, whereas those that pass to the ________ are not.</a:t>
            </a:r>
          </a:p>
          <a:p>
            <a:endParaRPr lang="en-US" sz="1000" b="1" dirty="0" smtClean="0"/>
          </a:p>
          <a:p>
            <a:r>
              <a:rPr lang="en-US" b="1" dirty="0" smtClean="0"/>
              <a:t>Does quality of protein generally dictate where digestion will occur?</a:t>
            </a:r>
          </a:p>
          <a:p>
            <a:pPr lvl="1"/>
            <a:r>
              <a:rPr lang="en-US" b="1" dirty="0" smtClean="0"/>
              <a:t>Higher quality proteins will generally be digested in S.I.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Quality of protein is further determined by what?</a:t>
            </a:r>
          </a:p>
          <a:p>
            <a:pPr lvl="1"/>
            <a:r>
              <a:rPr lang="en-US" b="1" dirty="0" smtClean="0"/>
              <a:t>Amino Acid Profile</a:t>
            </a:r>
          </a:p>
          <a:p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Protein Bioavailability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83820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Why do substrates have different protein </a:t>
            </a:r>
            <a:r>
              <a:rPr lang="en-US" b="1" dirty="0" err="1" smtClean="0"/>
              <a:t>digestibilities</a:t>
            </a:r>
            <a:r>
              <a:rPr lang="en-US" b="1" dirty="0" smtClean="0"/>
              <a:t>?</a:t>
            </a:r>
          </a:p>
          <a:p>
            <a:pPr lvl="1"/>
            <a:r>
              <a:rPr lang="en-US" b="1" dirty="0" smtClean="0"/>
              <a:t>Different amino acid profiles</a:t>
            </a:r>
          </a:p>
          <a:p>
            <a:pPr lvl="1"/>
            <a:r>
              <a:rPr lang="en-US" b="1" dirty="0" smtClean="0"/>
              <a:t>Different amounts of CP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Is all CP </a:t>
            </a:r>
            <a:r>
              <a:rPr lang="en-US" b="1" dirty="0" err="1" smtClean="0"/>
              <a:t>digestestible</a:t>
            </a:r>
            <a:r>
              <a:rPr lang="en-US" b="1" dirty="0" smtClean="0"/>
              <a:t>?</a:t>
            </a:r>
          </a:p>
          <a:p>
            <a:pPr lvl="1"/>
            <a:r>
              <a:rPr lang="en-US" b="1" dirty="0" smtClean="0"/>
              <a:t>No</a:t>
            </a:r>
          </a:p>
          <a:p>
            <a:pPr lvl="1"/>
            <a:endParaRPr lang="en-US" sz="1100" b="1" dirty="0" smtClean="0"/>
          </a:p>
          <a:p>
            <a:r>
              <a:rPr lang="en-US" b="1" dirty="0" smtClean="0"/>
              <a:t>Is it a good indicator of quality?</a:t>
            </a:r>
          </a:p>
          <a:p>
            <a:pPr lvl="1"/>
            <a:r>
              <a:rPr lang="en-US" b="1" dirty="0" smtClean="0"/>
              <a:t>Generally, yes</a:t>
            </a:r>
          </a:p>
          <a:p>
            <a:pPr lvl="1"/>
            <a:endParaRPr lang="en-US" sz="1100" b="1" dirty="0" smtClean="0"/>
          </a:p>
          <a:p>
            <a:r>
              <a:rPr lang="en-US" b="1" dirty="0" smtClean="0"/>
              <a:t>How do we determine CP</a:t>
            </a:r>
          </a:p>
          <a:p>
            <a:pPr lvl="1"/>
            <a:r>
              <a:rPr lang="en-US" b="1" dirty="0" smtClean="0"/>
              <a:t>N x 6.25</a:t>
            </a:r>
          </a:p>
          <a:p>
            <a:pPr lvl="1"/>
            <a:endParaRPr lang="en-US" sz="1100" b="1" dirty="0" smtClean="0"/>
          </a:p>
          <a:p>
            <a:r>
              <a:rPr lang="en-US" b="1" dirty="0" smtClean="0"/>
              <a:t>So, if lab results indicate 2.24% N</a:t>
            </a:r>
          </a:p>
          <a:p>
            <a:pPr lvl="1"/>
            <a:r>
              <a:rPr lang="en-US" b="1" dirty="0" smtClean="0"/>
              <a:t>What would be the CP of the substrate?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Maintenance Requirements of Protein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8382000" cy="4572000"/>
          </a:xfrm>
        </p:spPr>
        <p:txBody>
          <a:bodyPr/>
          <a:lstStyle/>
          <a:p>
            <a:r>
              <a:rPr lang="en-US" b="1" dirty="0" smtClean="0"/>
              <a:t>When energy is deficient and CP is adequate </a:t>
            </a:r>
          </a:p>
          <a:p>
            <a:pPr lvl="1"/>
            <a:r>
              <a:rPr lang="en-US" b="1" dirty="0" smtClean="0"/>
              <a:t>Weight loss will occur</a:t>
            </a:r>
          </a:p>
          <a:p>
            <a:r>
              <a:rPr lang="en-US" b="1" dirty="0" smtClean="0"/>
              <a:t>When CP is deficient and energy is adequate</a:t>
            </a:r>
          </a:p>
          <a:p>
            <a:pPr lvl="1"/>
            <a:r>
              <a:rPr lang="en-US" b="1" dirty="0" smtClean="0"/>
              <a:t>Weight loss will occur</a:t>
            </a:r>
          </a:p>
          <a:p>
            <a:r>
              <a:rPr lang="en-US" b="1" dirty="0" smtClean="0"/>
              <a:t>How do we calculate maintenance requirements?</a:t>
            </a:r>
          </a:p>
          <a:p>
            <a:pPr lvl="1"/>
            <a:r>
              <a:rPr lang="en-US" b="1" dirty="0" err="1" smtClean="0"/>
              <a:t>Maint</a:t>
            </a:r>
            <a:r>
              <a:rPr lang="en-US" b="1" dirty="0" smtClean="0"/>
              <a:t>. AVG = BW x 1.26g CP/kg BW/d</a:t>
            </a:r>
          </a:p>
          <a:p>
            <a:r>
              <a:rPr lang="en-US" b="1" dirty="0" smtClean="0"/>
              <a:t>1000 lb horse = </a:t>
            </a:r>
          </a:p>
          <a:p>
            <a:pPr lvl="1"/>
            <a:r>
              <a:rPr lang="en-US" b="1" dirty="0" smtClean="0"/>
              <a:t>453.59 kg</a:t>
            </a:r>
          </a:p>
          <a:p>
            <a:r>
              <a:rPr lang="en-US" b="1" dirty="0" smtClean="0"/>
              <a:t>How many g of CP needed?</a:t>
            </a:r>
          </a:p>
          <a:p>
            <a:pPr lvl="1"/>
            <a:r>
              <a:rPr lang="en-US" b="1" dirty="0" smtClean="0"/>
              <a:t>571.52g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Maintenance Requirements of Protein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So, if the horse is consuming 2.5% BW/d in feed and hay, what % CP does he need to receive to meet his CP requirements?</a:t>
            </a:r>
          </a:p>
          <a:p>
            <a:r>
              <a:rPr lang="en-US" b="1" dirty="0" smtClean="0"/>
              <a:t>454g = 1 lb</a:t>
            </a:r>
          </a:p>
          <a:p>
            <a:r>
              <a:rPr lang="en-US" b="1" dirty="0" smtClean="0"/>
              <a:t>571.52/454=1.258 lbs CP / 25 = 5.03%</a:t>
            </a:r>
          </a:p>
          <a:p>
            <a:endParaRPr lang="en-US" b="1" dirty="0" smtClean="0"/>
          </a:p>
          <a:p>
            <a:r>
              <a:rPr lang="en-US" b="1" dirty="0" smtClean="0"/>
              <a:t>If the horse is consuming all 25 lbs in coastal </a:t>
            </a:r>
            <a:r>
              <a:rPr lang="en-US" b="1" dirty="0" err="1" smtClean="0"/>
              <a:t>bermudagrass</a:t>
            </a:r>
            <a:r>
              <a:rPr lang="en-US" b="1" dirty="0" smtClean="0"/>
              <a:t> hay with a CP value of 14% and a digestible protein value of 60%.  Is he meeting his CP requirements? Is there excess?</a:t>
            </a:r>
          </a:p>
          <a:p>
            <a:pPr lvl="1"/>
            <a:r>
              <a:rPr lang="en-US" b="1" dirty="0" smtClean="0"/>
              <a:t>25 lbs x .14 = 3.5 lbs CP consumed / d</a:t>
            </a:r>
          </a:p>
          <a:p>
            <a:pPr lvl="1"/>
            <a:r>
              <a:rPr lang="en-US" b="1" dirty="0" smtClean="0"/>
              <a:t>3.5 lbs x .60 digestibility = 2.1 DP</a:t>
            </a:r>
          </a:p>
          <a:p>
            <a:pPr lvl="1"/>
            <a:r>
              <a:rPr lang="en-US" b="1" dirty="0" smtClean="0"/>
              <a:t>2.1DP / 25 = 8.4% DP </a:t>
            </a:r>
          </a:p>
          <a:p>
            <a:pPr lvl="1"/>
            <a:r>
              <a:rPr lang="en-US" b="1" dirty="0" smtClean="0"/>
              <a:t>8.4 – 5.03 = 3.37% excess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Maintenance Requirements of Protein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Lysine Requirements in maintenance:</a:t>
            </a:r>
          </a:p>
          <a:p>
            <a:pPr lvl="1"/>
            <a:r>
              <a:rPr lang="en-US" b="1" dirty="0" smtClean="0"/>
              <a:t>Lysine (g/d) = CP requirements x 4.3%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What are the lysine requirements for the 1000 lb horse consuming 2.5% BW/d</a:t>
            </a:r>
          </a:p>
          <a:p>
            <a:pPr lvl="1"/>
            <a:r>
              <a:rPr lang="en-US" b="1" dirty="0" smtClean="0"/>
              <a:t>571.52g/d x .043 = </a:t>
            </a:r>
          </a:p>
          <a:p>
            <a:pPr lvl="1"/>
            <a:r>
              <a:rPr lang="en-US" b="1" dirty="0" smtClean="0"/>
              <a:t>24.57g lysine/d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How many lbs of lysine is being consumed/d at 2.5% BW consumption</a:t>
            </a:r>
          </a:p>
          <a:p>
            <a:pPr lvl="1"/>
            <a:r>
              <a:rPr lang="en-US" b="1" dirty="0" smtClean="0"/>
              <a:t>24.57/454=.054 lbs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534400" cy="4572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Protein is a major component of most body tissues including:</a:t>
            </a:r>
          </a:p>
          <a:p>
            <a:pPr lvl="1"/>
            <a:r>
              <a:rPr lang="en-US" b="1" dirty="0" smtClean="0"/>
              <a:t>Muscle</a:t>
            </a:r>
          </a:p>
          <a:p>
            <a:pPr lvl="1"/>
            <a:r>
              <a:rPr lang="en-US" b="1" dirty="0" smtClean="0"/>
              <a:t>Bone</a:t>
            </a:r>
          </a:p>
          <a:p>
            <a:pPr lvl="1"/>
            <a:r>
              <a:rPr lang="en-US" b="1" dirty="0" smtClean="0"/>
              <a:t>Cartilage</a:t>
            </a:r>
          </a:p>
          <a:p>
            <a:pPr lvl="1"/>
            <a:r>
              <a:rPr lang="en-US" b="1" dirty="0" smtClean="0"/>
              <a:t>Tendons and Ligaments</a:t>
            </a:r>
          </a:p>
          <a:p>
            <a:pPr lvl="1"/>
            <a:r>
              <a:rPr lang="en-US" b="1" dirty="0" smtClean="0"/>
              <a:t>Hair and Hooves</a:t>
            </a:r>
          </a:p>
          <a:p>
            <a:pPr lvl="1"/>
            <a:r>
              <a:rPr lang="en-US" b="1" dirty="0" smtClean="0"/>
              <a:t>Enzymes, hormones, and antibodies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What are proteins made up of?</a:t>
            </a:r>
          </a:p>
          <a:p>
            <a:pPr lvl="1"/>
            <a:r>
              <a:rPr lang="en-US" b="1" dirty="0" smtClean="0"/>
              <a:t>Peptides</a:t>
            </a:r>
          </a:p>
          <a:p>
            <a:pPr lvl="1"/>
            <a:r>
              <a:rPr lang="en-US" b="1" dirty="0" smtClean="0"/>
              <a:t>Amino acids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Growth Requirements for Protein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b="1" dirty="0" smtClean="0"/>
              <a:t>Protein and energy intakes are </a:t>
            </a:r>
          </a:p>
          <a:p>
            <a:pPr lvl="2"/>
            <a:r>
              <a:rPr lang="en-US" b="1" dirty="0" smtClean="0"/>
              <a:t>The major nutrient factors influencing growth</a:t>
            </a:r>
          </a:p>
          <a:p>
            <a:pPr lvl="2"/>
            <a:endParaRPr lang="en-US" sz="1000" b="1" dirty="0" smtClean="0"/>
          </a:p>
          <a:p>
            <a:pPr lvl="1"/>
            <a:r>
              <a:rPr lang="en-US" b="1" dirty="0" smtClean="0"/>
              <a:t>Restricting either restricts growth</a:t>
            </a:r>
          </a:p>
          <a:p>
            <a:pPr lvl="2"/>
            <a:r>
              <a:rPr lang="en-US" b="1" dirty="0" smtClean="0"/>
              <a:t>Quality still extremely important</a:t>
            </a:r>
          </a:p>
          <a:p>
            <a:pPr lvl="2"/>
            <a:r>
              <a:rPr lang="en-US" b="1" dirty="0" smtClean="0"/>
              <a:t>Urea was found to not be effective</a:t>
            </a:r>
          </a:p>
          <a:p>
            <a:pPr lvl="2"/>
            <a:endParaRPr lang="en-US" sz="1000" b="1" dirty="0" smtClean="0"/>
          </a:p>
          <a:p>
            <a:pPr lvl="1"/>
            <a:r>
              <a:rPr lang="en-US" b="1" dirty="0" smtClean="0"/>
              <a:t>Lysine extremely important</a:t>
            </a:r>
          </a:p>
          <a:p>
            <a:pPr lvl="1"/>
            <a:r>
              <a:rPr lang="en-US" b="1" dirty="0" err="1" smtClean="0"/>
              <a:t>Threonine</a:t>
            </a:r>
            <a:r>
              <a:rPr lang="en-US" b="1" dirty="0" smtClean="0"/>
              <a:t> followed by </a:t>
            </a:r>
            <a:r>
              <a:rPr lang="en-US" b="1" dirty="0" err="1" smtClean="0"/>
              <a:t>methionine</a:t>
            </a:r>
            <a:r>
              <a:rPr lang="en-US" b="1" dirty="0" smtClean="0"/>
              <a:t> </a:t>
            </a:r>
          </a:p>
          <a:p>
            <a:pPr lvl="2"/>
            <a:r>
              <a:rPr lang="en-US" b="1" dirty="0" smtClean="0"/>
              <a:t>Thought to be the next two limiting amino acids</a:t>
            </a:r>
          </a:p>
          <a:p>
            <a:pPr lvl="2"/>
            <a:endParaRPr lang="en-US" sz="1000" b="1" dirty="0" smtClean="0"/>
          </a:p>
          <a:p>
            <a:pPr lvl="1"/>
            <a:r>
              <a:rPr lang="en-US" b="1" dirty="0" smtClean="0"/>
              <a:t>Amino Acid supplementation to diets </a:t>
            </a:r>
          </a:p>
          <a:p>
            <a:pPr lvl="2"/>
            <a:r>
              <a:rPr lang="en-US" b="1" dirty="0" smtClean="0"/>
              <a:t>Have shown increases in ADG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Growth Requirements for Protein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CP Requirement= (BW x 1.44g CP/kg BW) + ((ADG x 0.20)/E)/0.79</a:t>
            </a:r>
          </a:p>
          <a:p>
            <a:endParaRPr lang="en-US" sz="1000" b="1" dirty="0" smtClean="0"/>
          </a:p>
          <a:p>
            <a:r>
              <a:rPr lang="en-US" b="1" dirty="0" smtClean="0"/>
              <a:t>E = efficiency of use of dietary protein</a:t>
            </a:r>
          </a:p>
          <a:p>
            <a:pPr lvl="1"/>
            <a:r>
              <a:rPr lang="en-US" b="1" dirty="0" smtClean="0"/>
              <a:t>4-6 months = 50%</a:t>
            </a:r>
          </a:p>
          <a:p>
            <a:pPr lvl="1"/>
            <a:r>
              <a:rPr lang="en-US" b="1" dirty="0" smtClean="0"/>
              <a:t>7-8 months = 45%</a:t>
            </a:r>
          </a:p>
          <a:p>
            <a:pPr lvl="1"/>
            <a:r>
              <a:rPr lang="en-US" b="1" dirty="0" smtClean="0"/>
              <a:t>9-10 months = 40%</a:t>
            </a:r>
          </a:p>
          <a:p>
            <a:pPr lvl="1"/>
            <a:r>
              <a:rPr lang="en-US" b="1" dirty="0" smtClean="0"/>
              <a:t>11 months = 35%</a:t>
            </a:r>
          </a:p>
          <a:p>
            <a:pPr lvl="1"/>
            <a:r>
              <a:rPr lang="en-US" b="1" dirty="0" smtClean="0"/>
              <a:t>12 months and older = 30%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400 lb weanling, 5 months of age, gaining 1.8 lbs/d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Protein Requirements for Pregnancy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458200" cy="4572000"/>
          </a:xfrm>
        </p:spPr>
        <p:txBody>
          <a:bodyPr>
            <a:normAutofit/>
          </a:bodyPr>
          <a:lstStyle/>
          <a:p>
            <a:r>
              <a:rPr lang="en-US" b="1" dirty="0" smtClean="0"/>
              <a:t>Received little attention</a:t>
            </a:r>
          </a:p>
          <a:p>
            <a:endParaRPr lang="en-US" sz="1000" b="1" dirty="0" smtClean="0"/>
          </a:p>
          <a:p>
            <a:r>
              <a:rPr lang="en-US" b="1" dirty="0" smtClean="0"/>
              <a:t>Deficient Protein could lead to</a:t>
            </a:r>
          </a:p>
          <a:p>
            <a:pPr lvl="1"/>
            <a:r>
              <a:rPr lang="en-US" b="1" dirty="0" smtClean="0"/>
              <a:t>Higher incidence of early fetal loss</a:t>
            </a:r>
          </a:p>
          <a:p>
            <a:pPr lvl="1"/>
            <a:r>
              <a:rPr lang="en-US" b="1" dirty="0" smtClean="0"/>
              <a:t>Slower return to ovulation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Maintenance ration generally acceptable in early pregnancy</a:t>
            </a:r>
          </a:p>
          <a:p>
            <a:pPr lvl="1"/>
            <a:r>
              <a:rPr lang="en-US" sz="2200" b="1" dirty="0" smtClean="0"/>
              <a:t>CP=BW x 1.26g CP/kg BW/d (conception – 4 months)</a:t>
            </a:r>
          </a:p>
          <a:p>
            <a:pPr lvl="1"/>
            <a:r>
              <a:rPr lang="en-US" sz="2200" b="1" dirty="0" smtClean="0"/>
              <a:t>CP BW x 1.26g CP/kg BW/d + fetal gain (month 5 – parturition)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Amino Acid requirements have not been addressed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Protein Requirements for Lactation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Quality still very important</a:t>
            </a:r>
          </a:p>
          <a:p>
            <a:pPr lvl="1"/>
            <a:r>
              <a:rPr lang="en-US" b="1" dirty="0" smtClean="0"/>
              <a:t>Urea not utilized effectively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Milk production varies from 1.9% to 3.3% BW</a:t>
            </a:r>
          </a:p>
          <a:p>
            <a:endParaRPr lang="en-US" sz="1000" b="1" dirty="0" smtClean="0"/>
          </a:p>
          <a:p>
            <a:r>
              <a:rPr lang="en-US" b="1" dirty="0" smtClean="0"/>
              <a:t>Milk protein content</a:t>
            </a:r>
          </a:p>
          <a:p>
            <a:pPr lvl="1"/>
            <a:r>
              <a:rPr lang="en-US" b="1" dirty="0" smtClean="0"/>
              <a:t>Early lactation</a:t>
            </a:r>
          </a:p>
          <a:p>
            <a:pPr lvl="2"/>
            <a:r>
              <a:rPr lang="en-US" b="1" dirty="0" smtClean="0"/>
              <a:t>3.1 to 3.3%</a:t>
            </a:r>
          </a:p>
          <a:p>
            <a:pPr lvl="1"/>
            <a:endParaRPr lang="en-US" sz="1000" b="1" dirty="0" smtClean="0"/>
          </a:p>
          <a:p>
            <a:pPr lvl="1"/>
            <a:r>
              <a:rPr lang="en-US" b="1" dirty="0" smtClean="0"/>
              <a:t>Late lactation</a:t>
            </a:r>
          </a:p>
          <a:p>
            <a:pPr lvl="2"/>
            <a:r>
              <a:rPr lang="en-US" b="1" dirty="0" smtClean="0"/>
              <a:t>1.6 to 1.9</a:t>
            </a:r>
          </a:p>
          <a:p>
            <a:pPr lvl="2"/>
            <a:endParaRPr lang="en-US" sz="1100" b="1" dirty="0" smtClean="0"/>
          </a:p>
          <a:p>
            <a:r>
              <a:rPr lang="en-US" b="1" dirty="0" smtClean="0"/>
              <a:t>Research suggests that amino acid profile could be very important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Protein Requirements for Lactation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CP Lactation = BW x 1.44g CP/kg BW/d + milk production (kg/d) x 50g CP/kg milk</a:t>
            </a:r>
          </a:p>
          <a:p>
            <a:endParaRPr lang="en-US" sz="1000" b="1" dirty="0" smtClean="0"/>
          </a:p>
          <a:p>
            <a:r>
              <a:rPr lang="en-US" b="1" dirty="0" smtClean="0"/>
              <a:t>1000 lb horse producing 2.5% milk/d</a:t>
            </a:r>
          </a:p>
          <a:p>
            <a:endParaRPr lang="en-US" sz="1000" b="1" dirty="0" smtClean="0"/>
          </a:p>
          <a:p>
            <a:r>
              <a:rPr lang="en-US" b="1" dirty="0" smtClean="0"/>
              <a:t>653.17+566.99=1220.16g CP/d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Protein Requirements for Exercise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305800" cy="4572000"/>
          </a:xfrm>
        </p:spPr>
        <p:txBody>
          <a:bodyPr/>
          <a:lstStyle/>
          <a:p>
            <a:r>
              <a:rPr lang="en-US" b="1" dirty="0" smtClean="0"/>
              <a:t>Some research shows that the exercising horse requires additional protein for:</a:t>
            </a:r>
          </a:p>
          <a:p>
            <a:pPr lvl="1"/>
            <a:r>
              <a:rPr lang="en-US" b="1" dirty="0" smtClean="0"/>
              <a:t>Developing Muscle</a:t>
            </a:r>
          </a:p>
          <a:p>
            <a:pPr lvl="1"/>
            <a:r>
              <a:rPr lang="en-US" b="1" dirty="0" smtClean="0"/>
              <a:t>Repair of damaged muscle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Generally achieved though increased DMI</a:t>
            </a:r>
          </a:p>
          <a:p>
            <a:endParaRPr lang="en-US" sz="1000" b="1" dirty="0" smtClean="0"/>
          </a:p>
          <a:p>
            <a:r>
              <a:rPr lang="en-US" b="1" dirty="0" smtClean="0"/>
              <a:t>Where might other N be lost?</a:t>
            </a:r>
          </a:p>
          <a:p>
            <a:pPr lvl="1"/>
            <a:r>
              <a:rPr lang="en-US" b="1" dirty="0" smtClean="0"/>
              <a:t>Sweat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Protein Requirements for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4572000"/>
          </a:xfrm>
        </p:spPr>
        <p:txBody>
          <a:bodyPr/>
          <a:lstStyle/>
          <a:p>
            <a:r>
              <a:rPr lang="en-US" b="1" dirty="0" smtClean="0"/>
              <a:t>Requirements for exercise is based on the fact that: </a:t>
            </a:r>
          </a:p>
          <a:p>
            <a:pPr lvl="1"/>
            <a:r>
              <a:rPr lang="en-US" b="1" dirty="0" smtClean="0"/>
              <a:t>Additional muscle appears to be gained during conditioning</a:t>
            </a:r>
          </a:p>
          <a:p>
            <a:pPr lvl="1"/>
            <a:r>
              <a:rPr lang="en-US" b="1" dirty="0" smtClean="0"/>
              <a:t>N is lost in sweat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Therefore, needs increase above maintenance as work load intensifies</a:t>
            </a:r>
          </a:p>
          <a:p>
            <a:pPr lvl="1"/>
            <a:r>
              <a:rPr lang="en-US" b="1" dirty="0" smtClean="0"/>
              <a:t>Light work = BW x 0.089g CP/kg BW/d </a:t>
            </a:r>
          </a:p>
          <a:p>
            <a:pPr lvl="1"/>
            <a:r>
              <a:rPr lang="en-US" b="1" dirty="0" smtClean="0"/>
              <a:t>Moderate Work = BW x 0.177g CP/kg BW/d </a:t>
            </a:r>
          </a:p>
          <a:p>
            <a:pPr lvl="1"/>
            <a:r>
              <a:rPr lang="en-US" b="1" dirty="0" smtClean="0"/>
              <a:t>Light work = BW x 0.266g CP/kg BW/d </a:t>
            </a:r>
          </a:p>
          <a:p>
            <a:pPr lvl="1"/>
            <a:r>
              <a:rPr lang="en-US" b="1" dirty="0" smtClean="0"/>
              <a:t>Light work = BW x 0.354g CP/kg BW/d 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Ideal Protein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Is this quality?</a:t>
            </a:r>
          </a:p>
          <a:p>
            <a:pPr lvl="1"/>
            <a:r>
              <a:rPr lang="en-US" b="1" dirty="0" smtClean="0"/>
              <a:t>Based on formulating a diet with amino acids</a:t>
            </a:r>
          </a:p>
          <a:p>
            <a:pPr lvl="2"/>
            <a:r>
              <a:rPr lang="en-US" b="1" dirty="0" smtClean="0"/>
              <a:t>Not just in the correct amount</a:t>
            </a:r>
          </a:p>
          <a:p>
            <a:pPr lvl="2"/>
            <a:r>
              <a:rPr lang="en-US" b="1" dirty="0" smtClean="0"/>
              <a:t>Also in the proper ratios to one another</a:t>
            </a:r>
          </a:p>
          <a:p>
            <a:pPr lvl="2"/>
            <a:endParaRPr lang="en-US" sz="1000" b="1" dirty="0" smtClean="0"/>
          </a:p>
          <a:p>
            <a:r>
              <a:rPr lang="en-US" b="1" dirty="0" smtClean="0"/>
              <a:t>Ideal protein is defined as:</a:t>
            </a:r>
          </a:p>
          <a:p>
            <a:pPr lvl="1"/>
            <a:r>
              <a:rPr lang="en-US" b="1" dirty="0" smtClean="0"/>
              <a:t>A protein that includes the minimum quantity of each essential amino acid </a:t>
            </a:r>
            <a:r>
              <a:rPr lang="en-US" b="1" dirty="0" smtClean="0"/>
              <a:t>compatible </a:t>
            </a:r>
            <a:r>
              <a:rPr lang="en-US" b="1" dirty="0" smtClean="0"/>
              <a:t>with maximum utilization of the protein as a whole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Amino Acid profiles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Protein Deficiency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Results in decreased growth despite adequate energy</a:t>
            </a:r>
          </a:p>
          <a:p>
            <a:pPr lvl="1"/>
            <a:r>
              <a:rPr lang="en-US" b="1" dirty="0" smtClean="0"/>
              <a:t>Energy is generally first limiter to growth</a:t>
            </a:r>
          </a:p>
          <a:p>
            <a:pPr lvl="1"/>
            <a:endParaRPr lang="en-US" sz="1200" b="1" dirty="0" smtClean="0"/>
          </a:p>
          <a:p>
            <a:r>
              <a:rPr lang="en-US" b="1" dirty="0" smtClean="0"/>
              <a:t>Could also lead to:</a:t>
            </a:r>
          </a:p>
          <a:p>
            <a:pPr lvl="1"/>
            <a:r>
              <a:rPr lang="en-US" b="1" dirty="0" smtClean="0"/>
              <a:t>Weight loss in older horses</a:t>
            </a:r>
          </a:p>
          <a:p>
            <a:pPr lvl="1"/>
            <a:r>
              <a:rPr lang="en-US" b="1" dirty="0" smtClean="0"/>
              <a:t>Fetal loss in pregnant mares</a:t>
            </a:r>
          </a:p>
          <a:p>
            <a:pPr lvl="1"/>
            <a:r>
              <a:rPr lang="en-US" b="1" dirty="0" smtClean="0"/>
              <a:t>Decrease in milk production</a:t>
            </a:r>
          </a:p>
          <a:p>
            <a:pPr lvl="1"/>
            <a:endParaRPr lang="en-US" sz="1200" b="1" dirty="0" smtClean="0"/>
          </a:p>
          <a:p>
            <a:r>
              <a:rPr lang="en-US" b="1" dirty="0" smtClean="0"/>
              <a:t>In exercising horses:</a:t>
            </a:r>
          </a:p>
          <a:p>
            <a:pPr lvl="1"/>
            <a:r>
              <a:rPr lang="en-US" b="1" dirty="0" smtClean="0"/>
              <a:t>Loss of muscle</a:t>
            </a:r>
          </a:p>
          <a:p>
            <a:pPr lvl="1"/>
            <a:endParaRPr lang="en-US" sz="1200" b="1" dirty="0" smtClean="0"/>
          </a:p>
          <a:p>
            <a:r>
              <a:rPr lang="en-US" b="1" dirty="0" smtClean="0"/>
              <a:t>Other indicators of deficiency include:</a:t>
            </a:r>
          </a:p>
          <a:p>
            <a:pPr lvl="1"/>
            <a:r>
              <a:rPr lang="en-US" b="1" dirty="0" smtClean="0"/>
              <a:t>Reduced feed intake</a:t>
            </a:r>
          </a:p>
          <a:p>
            <a:pPr lvl="1"/>
            <a:r>
              <a:rPr lang="en-US" b="1" dirty="0" smtClean="0"/>
              <a:t>Poor hair growth</a:t>
            </a:r>
          </a:p>
          <a:p>
            <a:pPr lvl="1"/>
            <a:r>
              <a:rPr lang="en-US" b="1" dirty="0" smtClean="0"/>
              <a:t>Reduced hoof growth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Protein Excess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No problems have been found</a:t>
            </a:r>
          </a:p>
          <a:p>
            <a:pPr lvl="1"/>
            <a:r>
              <a:rPr lang="en-US" b="1" dirty="0" smtClean="0"/>
              <a:t>Other than economic loss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Will result in increased urea leading to increased urination</a:t>
            </a:r>
          </a:p>
          <a:p>
            <a:pPr lvl="1"/>
            <a:r>
              <a:rPr lang="en-US" b="1" dirty="0" smtClean="0"/>
              <a:t>Increase water lose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Other concerns include environmental awareness</a:t>
            </a:r>
          </a:p>
          <a:p>
            <a:pPr lvl="1"/>
            <a:r>
              <a:rPr lang="en-US" b="1" dirty="0" smtClean="0"/>
              <a:t>Excess N excretion may become a problem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What is an amino acid?</a:t>
            </a:r>
          </a:p>
          <a:p>
            <a:endParaRPr lang="en-US" sz="1000" b="1" dirty="0" smtClean="0"/>
          </a:p>
          <a:p>
            <a:r>
              <a:rPr lang="en-US" b="1" dirty="0" smtClean="0"/>
              <a:t>How many primary amino acids are important in most protein make-ups?</a:t>
            </a:r>
          </a:p>
          <a:p>
            <a:pPr lvl="1"/>
            <a:r>
              <a:rPr lang="en-US" b="1" dirty="0" smtClean="0"/>
              <a:t>20</a:t>
            </a:r>
          </a:p>
          <a:p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2895600"/>
            <a:ext cx="3657134" cy="3487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Total tract and pre-</a:t>
            </a:r>
            <a:r>
              <a:rPr lang="en-US" b="1" dirty="0" err="1" smtClean="0"/>
              <a:t>cecal</a:t>
            </a:r>
            <a:r>
              <a:rPr lang="en-US" b="1" dirty="0" smtClean="0"/>
              <a:t> digestibility vary with what?</a:t>
            </a:r>
          </a:p>
          <a:p>
            <a:pPr lvl="1"/>
            <a:r>
              <a:rPr lang="en-US" b="1" dirty="0" smtClean="0"/>
              <a:t>Protein source</a:t>
            </a:r>
          </a:p>
          <a:p>
            <a:pPr lvl="1"/>
            <a:r>
              <a:rPr lang="en-US" b="1" dirty="0" smtClean="0"/>
              <a:t>Protein concentration in diet</a:t>
            </a:r>
          </a:p>
          <a:p>
            <a:pPr lvl="1"/>
            <a:endParaRPr lang="en-US" sz="1200" b="1" dirty="0" smtClean="0"/>
          </a:p>
          <a:p>
            <a:r>
              <a:rPr lang="en-US" b="1" dirty="0" smtClean="0"/>
              <a:t>Important to consider:</a:t>
            </a:r>
          </a:p>
          <a:p>
            <a:pPr lvl="1"/>
            <a:r>
              <a:rPr lang="en-US" b="1" dirty="0" smtClean="0"/>
              <a:t>Amino Acid profiles</a:t>
            </a:r>
          </a:p>
          <a:p>
            <a:pPr lvl="1"/>
            <a:r>
              <a:rPr lang="en-US" b="1" dirty="0" err="1" smtClean="0"/>
              <a:t>Prececal</a:t>
            </a:r>
            <a:r>
              <a:rPr lang="en-US" b="1" dirty="0" smtClean="0"/>
              <a:t> </a:t>
            </a:r>
            <a:r>
              <a:rPr lang="en-US" b="1" dirty="0" err="1" smtClean="0"/>
              <a:t>digestibilities</a:t>
            </a:r>
            <a:r>
              <a:rPr lang="en-US" b="1" dirty="0" smtClean="0"/>
              <a:t> of feedstuffs</a:t>
            </a:r>
          </a:p>
          <a:p>
            <a:pPr lvl="1"/>
            <a:endParaRPr lang="en-US" sz="1200" b="1" dirty="0" smtClean="0"/>
          </a:p>
          <a:p>
            <a:r>
              <a:rPr lang="en-US" b="1" dirty="0" smtClean="0"/>
              <a:t>Factors affecting A.A. digestion include:</a:t>
            </a:r>
          </a:p>
          <a:p>
            <a:pPr lvl="1"/>
            <a:r>
              <a:rPr lang="en-US" b="1" dirty="0" smtClean="0"/>
              <a:t>Site of digestion</a:t>
            </a:r>
          </a:p>
          <a:p>
            <a:pPr lvl="1"/>
            <a:r>
              <a:rPr lang="en-US" b="1" dirty="0" smtClean="0"/>
              <a:t>Feedstuff variation</a:t>
            </a:r>
          </a:p>
          <a:p>
            <a:pPr lvl="1"/>
            <a:r>
              <a:rPr lang="en-US" b="1" dirty="0" smtClean="0"/>
              <a:t>Biological Value of Protein</a:t>
            </a:r>
          </a:p>
          <a:p>
            <a:pPr lvl="1"/>
            <a:r>
              <a:rPr lang="en-US" b="1" dirty="0" smtClean="0"/>
              <a:t>Protein Intake</a:t>
            </a:r>
          </a:p>
          <a:p>
            <a:pPr lvl="1"/>
            <a:r>
              <a:rPr lang="en-US" b="1" dirty="0" smtClean="0"/>
              <a:t>Amount Consumed</a:t>
            </a:r>
          </a:p>
          <a:p>
            <a:pPr lvl="1"/>
            <a:r>
              <a:rPr lang="en-US" b="1" dirty="0" smtClean="0"/>
              <a:t>Transit time through digestive tract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590800"/>
            <a:ext cx="301625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228600"/>
            <a:ext cx="5210175" cy="639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endParaRPr lang="en-US" sz="1000" b="1" dirty="0" smtClean="0"/>
          </a:p>
          <a:p>
            <a:r>
              <a:rPr lang="en-US" b="1" dirty="0" smtClean="0"/>
              <a:t>What differentiates one protein from another?</a:t>
            </a:r>
          </a:p>
          <a:p>
            <a:pPr lvl="1"/>
            <a:r>
              <a:rPr lang="en-US" b="1" dirty="0" smtClean="0"/>
              <a:t>Types of amino acid incorporated into a protein chain</a:t>
            </a:r>
          </a:p>
          <a:p>
            <a:pPr lvl="1"/>
            <a:r>
              <a:rPr lang="en-US" b="1" dirty="0" smtClean="0"/>
              <a:t>Length of protein chain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Horse’s requirement is actually for what?</a:t>
            </a:r>
          </a:p>
          <a:p>
            <a:pPr lvl="1"/>
            <a:r>
              <a:rPr lang="en-US" b="1" dirty="0" smtClean="0"/>
              <a:t>Amino acids</a:t>
            </a:r>
          </a:p>
          <a:p>
            <a:pPr lvl="1"/>
            <a:endParaRPr lang="en-US" sz="1100" b="1" dirty="0" smtClean="0"/>
          </a:p>
          <a:p>
            <a:r>
              <a:rPr lang="en-US" b="1" dirty="0" smtClean="0"/>
              <a:t>What’s the difference between an essential and non-essential amino acid?</a:t>
            </a:r>
          </a:p>
          <a:p>
            <a:pPr lvl="1"/>
            <a:r>
              <a:rPr lang="en-US" b="1" dirty="0" smtClean="0"/>
              <a:t>Essential cannot be synthesized in the body in sufficient quantities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530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Do horses have essential amino acid requirements? Do ruminants?</a:t>
            </a:r>
          </a:p>
          <a:p>
            <a:pPr lvl="1"/>
            <a:r>
              <a:rPr lang="en-US" b="1" dirty="0" smtClean="0"/>
              <a:t>One – Lysine</a:t>
            </a:r>
          </a:p>
          <a:p>
            <a:pPr lvl="1"/>
            <a:r>
              <a:rPr lang="en-US" b="1" dirty="0" smtClean="0"/>
              <a:t>Two – </a:t>
            </a:r>
            <a:r>
              <a:rPr lang="en-US" b="1" dirty="0" err="1" smtClean="0"/>
              <a:t>Threonine</a:t>
            </a:r>
            <a:endParaRPr lang="en-US" b="1" dirty="0" smtClean="0"/>
          </a:p>
          <a:p>
            <a:pPr lvl="1"/>
            <a:r>
              <a:rPr lang="en-US" b="1" dirty="0" smtClean="0"/>
              <a:t>Three - </a:t>
            </a:r>
            <a:r>
              <a:rPr lang="en-US" b="1" dirty="0" err="1" smtClean="0"/>
              <a:t>Methionine</a:t>
            </a:r>
            <a:endParaRPr lang="en-US" b="1" dirty="0" smtClean="0"/>
          </a:p>
          <a:p>
            <a:pPr lvl="1"/>
            <a:r>
              <a:rPr lang="en-US" b="1" dirty="0" smtClean="0"/>
              <a:t>No</a:t>
            </a:r>
          </a:p>
          <a:p>
            <a:pPr lvl="1"/>
            <a:endParaRPr lang="en-US" sz="1200" b="1" dirty="0" smtClean="0"/>
          </a:p>
          <a:p>
            <a:r>
              <a:rPr lang="en-US" b="1" dirty="0" smtClean="0"/>
              <a:t>How many essential amino acids have been established for the non-ruminant?</a:t>
            </a:r>
          </a:p>
          <a:p>
            <a:endParaRPr lang="en-US" sz="1400" b="1" dirty="0" smtClean="0"/>
          </a:p>
          <a:p>
            <a:pPr lvl="1"/>
            <a:r>
              <a:rPr lang="en-US" b="1" dirty="0" smtClean="0"/>
              <a:t>PVT MAT HILL</a:t>
            </a:r>
          </a:p>
          <a:p>
            <a:pPr lvl="1"/>
            <a:endParaRPr lang="en-US" sz="1400" b="1" dirty="0" smtClean="0"/>
          </a:p>
          <a:p>
            <a:pPr lvl="2"/>
            <a:r>
              <a:rPr lang="en-US" sz="2400" b="1" dirty="0" smtClean="0"/>
              <a:t>Phenylalanine</a:t>
            </a:r>
          </a:p>
          <a:p>
            <a:pPr lvl="2"/>
            <a:r>
              <a:rPr lang="en-US" sz="2400" b="1" dirty="0" err="1" smtClean="0"/>
              <a:t>Valine</a:t>
            </a:r>
            <a:endParaRPr lang="en-US" sz="2400" b="1" dirty="0" smtClean="0"/>
          </a:p>
          <a:p>
            <a:pPr lvl="2"/>
            <a:r>
              <a:rPr lang="en-US" sz="2400" b="1" dirty="0" err="1" smtClean="0"/>
              <a:t>Threonine</a:t>
            </a:r>
            <a:endParaRPr lang="en-US" sz="2400" b="1" dirty="0" smtClean="0"/>
          </a:p>
          <a:p>
            <a:pPr lvl="2"/>
            <a:r>
              <a:rPr lang="en-US" sz="2400" b="1" dirty="0" err="1" smtClean="0"/>
              <a:t>Methonine</a:t>
            </a:r>
            <a:endParaRPr lang="en-US" sz="2400" b="1" dirty="0" smtClean="0"/>
          </a:p>
          <a:p>
            <a:pPr lvl="2"/>
            <a:r>
              <a:rPr lang="en-US" sz="2400" b="1" dirty="0" err="1" smtClean="0"/>
              <a:t>Arginine</a:t>
            </a:r>
            <a:endParaRPr lang="en-US" sz="2400" b="1" dirty="0" smtClean="0"/>
          </a:p>
          <a:p>
            <a:pPr lvl="2"/>
            <a:r>
              <a:rPr lang="en-US" sz="2400" b="1" dirty="0" smtClean="0"/>
              <a:t>Tryptophan</a:t>
            </a:r>
          </a:p>
          <a:p>
            <a:pPr lvl="2"/>
            <a:r>
              <a:rPr lang="en-US" sz="2400" b="1" dirty="0" err="1" smtClean="0"/>
              <a:t>Histidine</a:t>
            </a:r>
            <a:endParaRPr lang="en-US" sz="2400" b="1" dirty="0" smtClean="0"/>
          </a:p>
          <a:p>
            <a:pPr lvl="2"/>
            <a:r>
              <a:rPr lang="en-US" sz="2400" b="1" dirty="0" err="1" smtClean="0"/>
              <a:t>Isoleusine</a:t>
            </a:r>
            <a:endParaRPr lang="en-US" sz="2400" b="1" dirty="0" smtClean="0"/>
          </a:p>
          <a:p>
            <a:pPr lvl="2"/>
            <a:r>
              <a:rPr lang="en-US" sz="2400" b="1" dirty="0" err="1" smtClean="0"/>
              <a:t>Leusine</a:t>
            </a:r>
            <a:endParaRPr lang="en-US" sz="2400" b="1" dirty="0" smtClean="0"/>
          </a:p>
          <a:p>
            <a:pPr lvl="2"/>
            <a:r>
              <a:rPr lang="en-US" sz="2400" b="1" dirty="0" smtClean="0"/>
              <a:t>Lysine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What is a limiting amino acid?</a:t>
            </a:r>
          </a:p>
          <a:p>
            <a:pPr lvl="1"/>
            <a:r>
              <a:rPr lang="en-US" b="1" dirty="0" smtClean="0"/>
              <a:t>All necessary amino acids required for a protein to be made must be present at the same time</a:t>
            </a:r>
          </a:p>
          <a:p>
            <a:pPr lvl="2"/>
            <a:r>
              <a:rPr lang="en-US" b="1" dirty="0" smtClean="0"/>
              <a:t>A limiting amino acid is not present in adequate quantities when protein synthesis is taking place</a:t>
            </a:r>
          </a:p>
          <a:p>
            <a:pPr lvl="2"/>
            <a:r>
              <a:rPr lang="en-US" b="1" dirty="0" smtClean="0"/>
              <a:t>This will limit protein synthesis</a:t>
            </a:r>
          </a:p>
          <a:p>
            <a:pPr lvl="1"/>
            <a:endParaRPr lang="en-US" sz="1100" b="1" dirty="0" smtClean="0"/>
          </a:p>
          <a:p>
            <a:r>
              <a:rPr lang="en-US" b="1" dirty="0" smtClean="0"/>
              <a:t>So what is the challenge when feeding horses protein?</a:t>
            </a:r>
          </a:p>
          <a:p>
            <a:pPr lvl="1"/>
            <a:r>
              <a:rPr lang="en-US" b="1" dirty="0" smtClean="0"/>
              <a:t>Provide adequate quantities that will allow for sufficient concentrations of circulating amino acids in the blood</a:t>
            </a:r>
          </a:p>
          <a:p>
            <a:pPr lvl="1"/>
            <a:r>
              <a:rPr lang="en-US" b="1" dirty="0" smtClean="0"/>
              <a:t>Important so that synthesis of </a:t>
            </a:r>
          </a:p>
          <a:p>
            <a:pPr lvl="2"/>
            <a:r>
              <a:rPr lang="en-US" b="1" dirty="0" smtClean="0"/>
              <a:t>Tissues, enzymes, hormones, and tissue repair can take place when necessary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Protein Digestion and Utilization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Where is dietary protein mainly digested?</a:t>
            </a:r>
          </a:p>
          <a:p>
            <a:pPr lvl="1"/>
            <a:r>
              <a:rPr lang="en-US" b="1" dirty="0" smtClean="0"/>
              <a:t>Stomach and small intestine</a:t>
            </a:r>
          </a:p>
          <a:p>
            <a:pPr lvl="1"/>
            <a:endParaRPr lang="en-US" sz="1100" b="1" dirty="0" smtClean="0"/>
          </a:p>
          <a:p>
            <a:r>
              <a:rPr lang="en-US" b="1" dirty="0" smtClean="0"/>
              <a:t>Enzymatic digestion occurs in the stomach via</a:t>
            </a:r>
          </a:p>
          <a:p>
            <a:pPr lvl="1"/>
            <a:r>
              <a:rPr lang="en-US" b="1" dirty="0" smtClean="0"/>
              <a:t>Pepsin</a:t>
            </a:r>
          </a:p>
          <a:p>
            <a:pPr lvl="2"/>
            <a:r>
              <a:rPr lang="en-US" b="1" dirty="0" smtClean="0"/>
              <a:t>Can break down specific amino acid bonds</a:t>
            </a:r>
          </a:p>
          <a:p>
            <a:pPr lvl="1"/>
            <a:r>
              <a:rPr lang="en-US" b="1" dirty="0" smtClean="0"/>
              <a:t>Pancreatic proteases continue breakdown</a:t>
            </a:r>
          </a:p>
          <a:p>
            <a:pPr lvl="2"/>
            <a:r>
              <a:rPr lang="en-US" b="1" dirty="0" smtClean="0"/>
              <a:t>Secreted into S.I.</a:t>
            </a:r>
          </a:p>
          <a:p>
            <a:pPr lvl="2"/>
            <a:r>
              <a:rPr lang="en-US" b="1" dirty="0" smtClean="0"/>
              <a:t>Enable absorption of A.A. and </a:t>
            </a:r>
            <a:r>
              <a:rPr lang="en-US" b="1" dirty="0" err="1" smtClean="0"/>
              <a:t>di</a:t>
            </a:r>
            <a:r>
              <a:rPr lang="en-US" b="1" dirty="0" smtClean="0"/>
              <a:t>-peptides</a:t>
            </a:r>
          </a:p>
          <a:p>
            <a:pPr lvl="2"/>
            <a:r>
              <a:rPr lang="en-US" b="1" dirty="0" smtClean="0"/>
              <a:t>Di-peptides are hydrolyzed into A.A. in gut wall </a:t>
            </a:r>
          </a:p>
          <a:p>
            <a:pPr lvl="2"/>
            <a:r>
              <a:rPr lang="en-US" b="1" dirty="0" smtClean="0"/>
              <a:t>NPN are also absorbed in S.I.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Protein Digestion and Utilization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Some protein and NPN may escape foregut digestion</a:t>
            </a:r>
          </a:p>
          <a:p>
            <a:pPr lvl="1"/>
            <a:r>
              <a:rPr lang="en-US" b="1" dirty="0" smtClean="0"/>
              <a:t>Enter into hindgut to produce</a:t>
            </a:r>
          </a:p>
          <a:p>
            <a:pPr lvl="1"/>
            <a:endParaRPr lang="en-US" sz="1100" b="1" dirty="0" smtClean="0"/>
          </a:p>
          <a:p>
            <a:r>
              <a:rPr lang="en-US" b="1" dirty="0" smtClean="0"/>
              <a:t>Does the horse produce microbial protein?</a:t>
            </a:r>
          </a:p>
          <a:p>
            <a:r>
              <a:rPr lang="en-US" b="1" dirty="0" smtClean="0"/>
              <a:t>Yes, but:</a:t>
            </a:r>
          </a:p>
          <a:p>
            <a:pPr lvl="1"/>
            <a:r>
              <a:rPr lang="en-US" b="1" dirty="0" smtClean="0"/>
              <a:t>Unlike the ruminant, no evidence that amino acids from microbial protein synthesis are absorbed in sufficient quantities to contribute to the A.A. pool</a:t>
            </a:r>
          </a:p>
          <a:p>
            <a:pPr lvl="1"/>
            <a:endParaRPr lang="en-US" sz="1100" b="1" dirty="0" smtClean="0"/>
          </a:p>
          <a:p>
            <a:r>
              <a:rPr lang="en-US" b="1" dirty="0" smtClean="0"/>
              <a:t>This suggests what?</a:t>
            </a:r>
          </a:p>
          <a:p>
            <a:pPr lvl="1"/>
            <a:r>
              <a:rPr lang="en-US" b="1" dirty="0" smtClean="0"/>
              <a:t>Quality of protein is important in the horse’s diet</a:t>
            </a:r>
          </a:p>
          <a:p>
            <a:pPr lvl="1"/>
            <a:r>
              <a:rPr lang="en-US" b="1" dirty="0" smtClean="0"/>
              <a:t>Amino acid profiles are important</a:t>
            </a:r>
          </a:p>
          <a:p>
            <a:pPr lvl="1"/>
            <a:r>
              <a:rPr lang="en-US" b="1" dirty="0" smtClean="0"/>
              <a:t>While microbial amino acid synthesis occurs, it is not significant enough to provide for amino acid requirements</a:t>
            </a:r>
          </a:p>
          <a:p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635</TotalTime>
  <Words>1517</Words>
  <Application>Microsoft Office PowerPoint</Application>
  <PresentationFormat>On-screen Show (4:3)</PresentationFormat>
  <Paragraphs>314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Equity</vt:lpstr>
      <vt:lpstr>Protein and Amino Acids</vt:lpstr>
      <vt:lpstr>Introduction</vt:lpstr>
      <vt:lpstr>Introduction</vt:lpstr>
      <vt:lpstr>PowerPoint Presentation</vt:lpstr>
      <vt:lpstr>Introduction</vt:lpstr>
      <vt:lpstr>Introduction</vt:lpstr>
      <vt:lpstr>Introduction</vt:lpstr>
      <vt:lpstr>Protein Digestion and Utilization</vt:lpstr>
      <vt:lpstr>Protein Digestion and Utilization</vt:lpstr>
      <vt:lpstr>Protein Digestion and Utilization</vt:lpstr>
      <vt:lpstr>Protein Digestibility</vt:lpstr>
      <vt:lpstr>Protein Digestibility</vt:lpstr>
      <vt:lpstr>Protein Digestibility</vt:lpstr>
      <vt:lpstr>Protein Digestibility</vt:lpstr>
      <vt:lpstr>Protein Bioavailability</vt:lpstr>
      <vt:lpstr>Protein Bioavailability</vt:lpstr>
      <vt:lpstr>Maintenance Requirements of Protein</vt:lpstr>
      <vt:lpstr>Maintenance Requirements of Protein</vt:lpstr>
      <vt:lpstr>Maintenance Requirements of Protein</vt:lpstr>
      <vt:lpstr>Growth Requirements for Protein </vt:lpstr>
      <vt:lpstr>Growth Requirements for Protein </vt:lpstr>
      <vt:lpstr>Protein Requirements for Pregnancy</vt:lpstr>
      <vt:lpstr>Protein Requirements for Lactation</vt:lpstr>
      <vt:lpstr>Protein Requirements for Lactation</vt:lpstr>
      <vt:lpstr>Protein Requirements for Exercise</vt:lpstr>
      <vt:lpstr>Protein Requirements for Exercise</vt:lpstr>
      <vt:lpstr>Ideal Protein</vt:lpstr>
      <vt:lpstr>Protein Deficiency</vt:lpstr>
      <vt:lpstr>Protein Excess</vt:lpstr>
      <vt:lpstr>Summary</vt:lpstr>
    </vt:vector>
  </TitlesOfParts>
  <Company>Sam Houston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 and Amino Acids</dc:title>
  <dc:creator>shsu</dc:creator>
  <cp:lastModifiedBy>Computer Services</cp:lastModifiedBy>
  <cp:revision>24</cp:revision>
  <dcterms:created xsi:type="dcterms:W3CDTF">2009-02-17T15:00:40Z</dcterms:created>
  <dcterms:modified xsi:type="dcterms:W3CDTF">2011-11-08T20:49:37Z</dcterms:modified>
</cp:coreProperties>
</file>