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60CF54F-1EFD-4E51-BD71-D258E4556DE2}" type="datetimeFigureOut">
              <a:rPr lang="en-US" smtClean="0"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96AA927-F984-4482-8F60-F95E3B3D078C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Infertility in the Mare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Ovarian Abnormalities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Ovarian </a:t>
            </a:r>
            <a:r>
              <a:rPr lang="en-US" b="1" dirty="0" err="1" smtClean="0"/>
              <a:t>Teratomas</a:t>
            </a:r>
            <a:endParaRPr lang="en-US" b="1" dirty="0" smtClean="0"/>
          </a:p>
          <a:p>
            <a:pPr lvl="1"/>
            <a:r>
              <a:rPr lang="en-US" b="1" dirty="0" smtClean="0"/>
              <a:t>Arising from germ cells</a:t>
            </a:r>
          </a:p>
          <a:p>
            <a:pPr lvl="1"/>
            <a:r>
              <a:rPr lang="en-US" b="1" dirty="0" smtClean="0"/>
              <a:t>Contain hair, teeth, bone, etc.</a:t>
            </a:r>
          </a:p>
          <a:p>
            <a:pPr lvl="1"/>
            <a:r>
              <a:rPr lang="en-US" b="1" dirty="0" smtClean="0"/>
              <a:t>Very rare</a:t>
            </a:r>
          </a:p>
          <a:p>
            <a:pPr lvl="1"/>
            <a:endParaRPr lang="en-US" b="1" dirty="0" smtClean="0"/>
          </a:p>
          <a:p>
            <a:r>
              <a:rPr lang="en-US" b="1" dirty="0" err="1" smtClean="0"/>
              <a:t>Hypoplasia</a:t>
            </a:r>
            <a:endParaRPr lang="en-US" b="1" dirty="0" smtClean="0"/>
          </a:p>
          <a:p>
            <a:pPr lvl="1"/>
            <a:r>
              <a:rPr lang="en-US" b="1" dirty="0" smtClean="0"/>
              <a:t>Underdevelopment</a:t>
            </a:r>
          </a:p>
          <a:p>
            <a:pPr lvl="1"/>
            <a:r>
              <a:rPr lang="en-US" b="1" dirty="0" smtClean="0"/>
              <a:t>Small, immature ovaries</a:t>
            </a:r>
          </a:p>
          <a:p>
            <a:pPr lvl="1"/>
            <a:r>
              <a:rPr lang="en-US" b="1" dirty="0" smtClean="0"/>
              <a:t>Often associated with chromosomal or hormonal abnormalities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Ovarian Abnormalities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Multiple Ovulations</a:t>
            </a:r>
          </a:p>
          <a:p>
            <a:pPr lvl="1"/>
            <a:r>
              <a:rPr lang="en-US" b="1" dirty="0" smtClean="0"/>
              <a:t>Results in multiple pregnancies</a:t>
            </a:r>
          </a:p>
          <a:p>
            <a:pPr lvl="1"/>
            <a:r>
              <a:rPr lang="en-US" b="1" dirty="0" smtClean="0"/>
              <a:t>Major cause of abortion</a:t>
            </a:r>
          </a:p>
          <a:p>
            <a:pPr lvl="1"/>
            <a:r>
              <a:rPr lang="en-US" b="1" dirty="0" smtClean="0"/>
              <a:t>Mare is typically unable to carry twins to term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Infectious Infertility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Endometritis</a:t>
            </a:r>
            <a:endParaRPr lang="en-US" b="1" dirty="0" smtClean="0"/>
          </a:p>
          <a:p>
            <a:pPr lvl="1"/>
            <a:r>
              <a:rPr lang="en-US" b="1" dirty="0" smtClean="0"/>
              <a:t>Major cause for infertility in the mare</a:t>
            </a:r>
          </a:p>
          <a:p>
            <a:pPr lvl="1"/>
            <a:r>
              <a:rPr lang="en-US" b="1" dirty="0" smtClean="0"/>
              <a:t>Inflammation of the uterine </a:t>
            </a:r>
            <a:r>
              <a:rPr lang="en-US" b="1" dirty="0" err="1" smtClean="0"/>
              <a:t>endometrium</a:t>
            </a:r>
            <a:endParaRPr lang="en-US" b="1" dirty="0" smtClean="0"/>
          </a:p>
          <a:p>
            <a:pPr lvl="1"/>
            <a:endParaRPr lang="en-US" sz="1000" b="1" dirty="0" smtClean="0"/>
          </a:p>
          <a:p>
            <a:r>
              <a:rPr lang="en-US" b="1" dirty="0" smtClean="0"/>
              <a:t>May be caused by: </a:t>
            </a:r>
          </a:p>
          <a:p>
            <a:pPr lvl="1"/>
            <a:r>
              <a:rPr lang="en-US" b="1" dirty="0" smtClean="0"/>
              <a:t>Opportunistic Bacteria</a:t>
            </a:r>
          </a:p>
          <a:p>
            <a:pPr lvl="1"/>
            <a:r>
              <a:rPr lang="en-US" b="1" dirty="0" smtClean="0"/>
              <a:t>Venereal bacteria</a:t>
            </a:r>
          </a:p>
          <a:p>
            <a:pPr lvl="1"/>
            <a:r>
              <a:rPr lang="en-US" b="1" dirty="0" smtClean="0"/>
              <a:t>Non-Infectious Agent</a:t>
            </a:r>
          </a:p>
          <a:p>
            <a:endParaRPr lang="en-US" sz="1100" b="1" dirty="0" smtClean="0"/>
          </a:p>
          <a:p>
            <a:r>
              <a:rPr lang="en-US" b="1" dirty="0" smtClean="0"/>
              <a:t>Major problem with infection is</a:t>
            </a:r>
          </a:p>
          <a:p>
            <a:pPr lvl="1"/>
            <a:r>
              <a:rPr lang="en-US" b="1" dirty="0" smtClean="0"/>
              <a:t>O</a:t>
            </a:r>
            <a:r>
              <a:rPr lang="en-US" b="1" dirty="0" smtClean="0"/>
              <a:t>ften undetected for long periods of time </a:t>
            </a:r>
          </a:p>
          <a:p>
            <a:pPr lvl="1"/>
            <a:r>
              <a:rPr lang="en-US" b="1" dirty="0" smtClean="0"/>
              <a:t>D</a:t>
            </a:r>
            <a:r>
              <a:rPr lang="en-US" b="1" dirty="0" smtClean="0"/>
              <a:t>ifficult to treat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Opportunistic Bacteria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i="1" dirty="0" smtClean="0"/>
              <a:t>Streptococcus </a:t>
            </a:r>
            <a:r>
              <a:rPr lang="en-US" b="1" i="1" dirty="0" err="1" smtClean="0"/>
              <a:t>zooepidemicus</a:t>
            </a:r>
            <a:endParaRPr lang="en-US" b="1" i="1" dirty="0" smtClean="0"/>
          </a:p>
          <a:p>
            <a:pPr lvl="1"/>
            <a:r>
              <a:rPr lang="en-US" b="1" dirty="0" smtClean="0"/>
              <a:t>Implicated in 75% of acute </a:t>
            </a:r>
            <a:r>
              <a:rPr lang="en-US" b="1" dirty="0" err="1" smtClean="0"/>
              <a:t>endometritis</a:t>
            </a:r>
            <a:endParaRPr lang="en-US" b="1" dirty="0" smtClean="0"/>
          </a:p>
          <a:p>
            <a:pPr lvl="1"/>
            <a:r>
              <a:rPr lang="en-US" b="1" dirty="0" smtClean="0"/>
              <a:t>Cause destruction of RBC</a:t>
            </a:r>
          </a:p>
          <a:p>
            <a:pPr lvl="1"/>
            <a:r>
              <a:rPr lang="en-US" b="1" dirty="0" smtClean="0"/>
              <a:t>Major role in initiating infection of cervix and uterus</a:t>
            </a:r>
          </a:p>
          <a:p>
            <a:pPr lvl="1"/>
            <a:r>
              <a:rPr lang="en-US" b="1" dirty="0" smtClean="0"/>
              <a:t>May promote proliferation of other bacteria</a:t>
            </a:r>
          </a:p>
          <a:p>
            <a:pPr lvl="1"/>
            <a:endParaRPr lang="en-US" sz="1000" b="1" dirty="0" smtClean="0"/>
          </a:p>
          <a:p>
            <a:r>
              <a:rPr lang="en-US" b="1" i="1" dirty="0" smtClean="0"/>
              <a:t>Hemolytic Escherichia coli</a:t>
            </a:r>
          </a:p>
          <a:p>
            <a:pPr lvl="1"/>
            <a:r>
              <a:rPr lang="en-US" b="1" dirty="0" smtClean="0"/>
              <a:t>Second most common cause of uterine infection</a:t>
            </a:r>
          </a:p>
          <a:p>
            <a:pPr lvl="1"/>
            <a:r>
              <a:rPr lang="en-US" b="1" dirty="0" smtClean="0"/>
              <a:t>Can cause acute </a:t>
            </a:r>
            <a:r>
              <a:rPr lang="en-US" b="1" dirty="0" err="1" smtClean="0"/>
              <a:t>endometritis</a:t>
            </a:r>
            <a:r>
              <a:rPr lang="en-US" b="1" dirty="0" smtClean="0"/>
              <a:t> but also severe systemic infection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Opportunistic 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i="1" dirty="0" smtClean="0"/>
              <a:t>Staphylococcus </a:t>
            </a:r>
            <a:r>
              <a:rPr lang="en-US" b="1" i="1" dirty="0" err="1" smtClean="0"/>
              <a:t>aureus</a:t>
            </a:r>
            <a:endParaRPr lang="en-US" b="1" i="1" dirty="0" smtClean="0"/>
          </a:p>
          <a:p>
            <a:pPr lvl="1"/>
            <a:r>
              <a:rPr lang="en-US" b="1" dirty="0" smtClean="0"/>
              <a:t>Less common</a:t>
            </a:r>
          </a:p>
          <a:p>
            <a:pPr lvl="1"/>
            <a:r>
              <a:rPr lang="en-US" b="1" dirty="0" smtClean="0"/>
              <a:t>May invade reproductive tract under stress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Venereal Bacteria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Transferred solely via venereal route</a:t>
            </a:r>
          </a:p>
          <a:p>
            <a:endParaRPr lang="en-US" sz="1000" b="1" dirty="0" smtClean="0"/>
          </a:p>
          <a:p>
            <a:r>
              <a:rPr lang="en-US" b="1" dirty="0" smtClean="0"/>
              <a:t>Present within the semen and reproductive tract of both mare and stallion</a:t>
            </a:r>
          </a:p>
          <a:p>
            <a:endParaRPr lang="en-US" sz="1000" b="1" dirty="0" smtClean="0"/>
          </a:p>
          <a:p>
            <a:r>
              <a:rPr lang="en-US" b="1" dirty="0" smtClean="0"/>
              <a:t>Some horses may be asymptomatic</a:t>
            </a:r>
          </a:p>
          <a:p>
            <a:endParaRPr lang="en-US" sz="1000" b="1" dirty="0" smtClean="0"/>
          </a:p>
          <a:p>
            <a:r>
              <a:rPr lang="en-US" b="1" dirty="0" smtClean="0"/>
              <a:t>Three main type:</a:t>
            </a:r>
          </a:p>
          <a:p>
            <a:pPr lvl="1"/>
            <a:r>
              <a:rPr lang="en-US" b="1" i="1" dirty="0" err="1" smtClean="0"/>
              <a:t>Taylorella</a:t>
            </a:r>
            <a:r>
              <a:rPr lang="en-US" b="1" i="1" dirty="0" smtClean="0"/>
              <a:t> </a:t>
            </a:r>
            <a:r>
              <a:rPr lang="en-US" b="1" i="1" dirty="0" err="1" smtClean="0"/>
              <a:t>equigenitalis</a:t>
            </a:r>
            <a:endParaRPr lang="en-US" b="1" i="1" dirty="0" smtClean="0"/>
          </a:p>
          <a:p>
            <a:pPr lvl="1"/>
            <a:r>
              <a:rPr lang="en-US" b="1" i="1" dirty="0" err="1" smtClean="0"/>
              <a:t>Klebsiella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pneumoniae</a:t>
            </a:r>
            <a:endParaRPr lang="en-US" b="1" i="1" dirty="0" smtClean="0"/>
          </a:p>
          <a:p>
            <a:pPr lvl="1"/>
            <a:r>
              <a:rPr lang="en-US" b="1" i="1" dirty="0" smtClean="0"/>
              <a:t>Pseudomonas </a:t>
            </a:r>
            <a:r>
              <a:rPr lang="en-US" b="1" i="1" dirty="0" err="1" smtClean="0"/>
              <a:t>aeroginosa</a:t>
            </a:r>
            <a:endParaRPr lang="en-US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Venereal Bacteria</a:t>
            </a:r>
            <a:endParaRPr lang="en-US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i="1" dirty="0" err="1" smtClean="0"/>
              <a:t>Taylorella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equigenitalis</a:t>
            </a:r>
            <a:endParaRPr lang="en-US" sz="2800" b="1" i="1" dirty="0" smtClean="0"/>
          </a:p>
          <a:p>
            <a:endParaRPr lang="en-US" sz="1100" b="1" i="1" dirty="0" smtClean="0"/>
          </a:p>
          <a:p>
            <a:pPr lvl="1"/>
            <a:r>
              <a:rPr lang="en-US" b="1" dirty="0" smtClean="0"/>
              <a:t>Extremely Contagious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First isolated in England</a:t>
            </a:r>
          </a:p>
          <a:p>
            <a:endParaRPr lang="en-US" sz="1100" b="1" dirty="0" smtClean="0"/>
          </a:p>
          <a:p>
            <a:pPr lvl="1"/>
            <a:r>
              <a:rPr lang="en-US" b="1" dirty="0" smtClean="0"/>
              <a:t>Stallion is not effected but</a:t>
            </a:r>
          </a:p>
          <a:p>
            <a:pPr lvl="2"/>
            <a:r>
              <a:rPr lang="en-US" b="1" dirty="0" smtClean="0"/>
              <a:t>P</a:t>
            </a:r>
            <a:r>
              <a:rPr lang="en-US" b="1" dirty="0" smtClean="0"/>
              <a:t>rime means by which it is spread</a:t>
            </a:r>
          </a:p>
          <a:p>
            <a:pPr lvl="1"/>
            <a:endParaRPr lang="en-US" sz="1100" b="1" dirty="0" smtClean="0"/>
          </a:p>
          <a:p>
            <a:pPr lvl="1"/>
            <a:r>
              <a:rPr lang="en-US" b="1" dirty="0" smtClean="0"/>
              <a:t>In mare</a:t>
            </a:r>
          </a:p>
          <a:p>
            <a:pPr lvl="2"/>
            <a:r>
              <a:rPr lang="en-US" b="1" dirty="0" smtClean="0"/>
              <a:t>Acute </a:t>
            </a:r>
            <a:r>
              <a:rPr lang="en-US" b="1" dirty="0" err="1" smtClean="0"/>
              <a:t>endometritis</a:t>
            </a:r>
            <a:endParaRPr lang="en-US" b="1" dirty="0" smtClean="0"/>
          </a:p>
          <a:p>
            <a:pPr lvl="2"/>
            <a:r>
              <a:rPr lang="en-US" b="1" dirty="0" smtClean="0"/>
              <a:t>Discharge within 2 – 5 d of infection</a:t>
            </a:r>
          </a:p>
          <a:p>
            <a:pPr lvl="2"/>
            <a:r>
              <a:rPr lang="en-US" b="1" dirty="0" smtClean="0"/>
              <a:t>May appear to recover but remains carrier</a:t>
            </a:r>
          </a:p>
          <a:p>
            <a:pPr lvl="2"/>
            <a:r>
              <a:rPr lang="en-US" b="1" dirty="0" smtClean="0"/>
              <a:t>May also be asymptomatic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Venereal Bacteria</a:t>
            </a:r>
            <a:endParaRPr lang="en-US" sz="3200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b="1" i="1" dirty="0" err="1" smtClean="0"/>
              <a:t>Klebsiella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pneumoniae</a:t>
            </a:r>
            <a:endParaRPr lang="en-US" sz="2800" b="1" i="1" dirty="0" smtClean="0"/>
          </a:p>
          <a:p>
            <a:r>
              <a:rPr lang="en-US" sz="2200" b="1" dirty="0" smtClean="0"/>
              <a:t>Acute and chronic </a:t>
            </a:r>
            <a:r>
              <a:rPr lang="en-US" sz="2200" b="1" dirty="0" err="1" smtClean="0"/>
              <a:t>endometritis</a:t>
            </a:r>
            <a:endParaRPr lang="en-US" sz="2200" b="1" dirty="0" smtClean="0"/>
          </a:p>
          <a:p>
            <a:r>
              <a:rPr lang="en-US" sz="2200" b="1" dirty="0" smtClean="0"/>
              <a:t>Little to no clinical signs present</a:t>
            </a:r>
          </a:p>
          <a:p>
            <a:r>
              <a:rPr lang="en-US" sz="2200" b="1" dirty="0" smtClean="0"/>
              <a:t>Relatively insensitive to antibiotics</a:t>
            </a:r>
          </a:p>
          <a:p>
            <a:endParaRPr lang="en-US" sz="1100" b="1" dirty="0" smtClean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800" b="1" i="1" dirty="0" smtClean="0">
                <a:solidFill>
                  <a:schemeClr val="tx1"/>
                </a:solidFill>
              </a:rPr>
              <a:t>Pseudomonas </a:t>
            </a:r>
            <a:r>
              <a:rPr lang="en-US" sz="2800" b="1" i="1" dirty="0" err="1" smtClean="0">
                <a:solidFill>
                  <a:schemeClr val="tx1"/>
                </a:solidFill>
              </a:rPr>
              <a:t>aeroginosa</a:t>
            </a:r>
            <a:endParaRPr lang="en-US" sz="2800" b="1" i="1" dirty="0" smtClean="0">
              <a:solidFill>
                <a:schemeClr val="tx1"/>
              </a:solidFill>
            </a:endParaRP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200" b="1" dirty="0" smtClean="0">
                <a:solidFill>
                  <a:schemeClr val="tx1"/>
                </a:solidFill>
              </a:rPr>
              <a:t>Can be found in stallion’s semen</a:t>
            </a: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200" b="1" dirty="0" smtClean="0">
                <a:solidFill>
                  <a:schemeClr val="tx1"/>
                </a:solidFill>
              </a:rPr>
              <a:t>Clinical symptoms rare</a:t>
            </a:r>
          </a:p>
          <a:p>
            <a:pPr marL="548640" lvl="2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200" b="1" dirty="0" smtClean="0">
                <a:solidFill>
                  <a:schemeClr val="tx1"/>
                </a:solidFill>
              </a:rPr>
              <a:t>In mares</a:t>
            </a:r>
          </a:p>
          <a:p>
            <a:pPr marL="822960" lvl="3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200" b="1" dirty="0" smtClean="0">
                <a:solidFill>
                  <a:schemeClr val="tx1"/>
                </a:solidFill>
              </a:rPr>
              <a:t>Yellow to green discharge</a:t>
            </a:r>
          </a:p>
          <a:p>
            <a:pPr marL="822960" lvl="3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200" b="1" dirty="0" smtClean="0">
                <a:solidFill>
                  <a:schemeClr val="tx1"/>
                </a:solidFill>
              </a:rPr>
              <a:t>Relatively resistant to antibiotics</a:t>
            </a:r>
            <a:endParaRPr lang="en-US" sz="2200" b="1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Extrinsic Factors</a:t>
            </a:r>
          </a:p>
          <a:p>
            <a:pPr lvl="1"/>
            <a:r>
              <a:rPr lang="en-US" b="1" dirty="0" smtClean="0"/>
              <a:t>Lack of Use</a:t>
            </a:r>
          </a:p>
          <a:p>
            <a:pPr lvl="1"/>
            <a:r>
              <a:rPr lang="en-US" b="1" dirty="0" smtClean="0"/>
              <a:t>Sub-fertile Stallion</a:t>
            </a:r>
          </a:p>
          <a:p>
            <a:pPr lvl="1"/>
            <a:r>
              <a:rPr lang="en-US" b="1" dirty="0" smtClean="0"/>
              <a:t>Poor management</a:t>
            </a:r>
          </a:p>
          <a:p>
            <a:pPr lvl="1"/>
            <a:endParaRPr lang="en-US" b="1" dirty="0" smtClean="0"/>
          </a:p>
          <a:p>
            <a:r>
              <a:rPr lang="en-US" b="1" dirty="0" smtClean="0"/>
              <a:t>Intrinsic Factors</a:t>
            </a:r>
          </a:p>
          <a:p>
            <a:pPr lvl="1"/>
            <a:r>
              <a:rPr lang="en-US" b="1" dirty="0" smtClean="0"/>
              <a:t>Many, many, many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Reported to have the most significant bearing on reproductive performance</a:t>
            </a:r>
          </a:p>
          <a:p>
            <a:endParaRPr lang="en-US" b="1" dirty="0" smtClean="0"/>
          </a:p>
          <a:p>
            <a:r>
              <a:rPr lang="en-US" b="1" dirty="0" smtClean="0"/>
              <a:t>Decrease in fertility may be in part due to </a:t>
            </a:r>
          </a:p>
          <a:p>
            <a:pPr lvl="1"/>
            <a:r>
              <a:rPr lang="en-US" b="1" dirty="0" smtClean="0"/>
              <a:t>A</a:t>
            </a:r>
            <a:r>
              <a:rPr lang="en-US" b="1" dirty="0" smtClean="0"/>
              <a:t>n increase in transit time for sperm to reach the oviduct</a:t>
            </a:r>
          </a:p>
          <a:p>
            <a:pPr lvl="1"/>
            <a:endParaRPr lang="en-US" b="1" dirty="0" smtClean="0"/>
          </a:p>
          <a:p>
            <a:r>
              <a:rPr lang="en-US" b="1" dirty="0" err="1" smtClean="0"/>
              <a:t>Anovulatory</a:t>
            </a:r>
            <a:r>
              <a:rPr lang="en-US" b="1" dirty="0" smtClean="0"/>
              <a:t> estrus is greater in mares over 20</a:t>
            </a:r>
          </a:p>
          <a:p>
            <a:endParaRPr lang="en-US" b="1" dirty="0" smtClean="0"/>
          </a:p>
          <a:p>
            <a:r>
              <a:rPr lang="en-US" b="1" dirty="0" smtClean="0"/>
              <a:t>Placental development and blood supply are also adversely effected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Chromosomal Abnormalities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Normal Chromosomal Number?</a:t>
            </a:r>
          </a:p>
          <a:p>
            <a:endParaRPr lang="en-US" sz="1000" b="1" dirty="0" smtClean="0"/>
          </a:p>
          <a:p>
            <a:pPr lvl="1"/>
            <a:r>
              <a:rPr lang="en-US" b="1" dirty="0" smtClean="0"/>
              <a:t>64 or 32 pairs</a:t>
            </a:r>
          </a:p>
          <a:p>
            <a:pPr lvl="1"/>
            <a:endParaRPr lang="en-US" sz="1000" b="1" dirty="0" smtClean="0"/>
          </a:p>
          <a:p>
            <a:pPr lvl="1"/>
            <a:r>
              <a:rPr lang="en-US" b="1" dirty="0" smtClean="0"/>
              <a:t>Female = 64XX</a:t>
            </a:r>
          </a:p>
          <a:p>
            <a:pPr lvl="1"/>
            <a:r>
              <a:rPr lang="en-US" b="1" dirty="0" smtClean="0"/>
              <a:t>Variations of a normal compliment include</a:t>
            </a:r>
          </a:p>
          <a:p>
            <a:pPr lvl="2"/>
            <a:r>
              <a:rPr lang="en-US" b="1" dirty="0" smtClean="0"/>
              <a:t>63XO – female with single X chromosome</a:t>
            </a:r>
          </a:p>
          <a:p>
            <a:pPr lvl="2"/>
            <a:r>
              <a:rPr lang="en-US" b="1" dirty="0" smtClean="0"/>
              <a:t>Turner’s syndrome – common chromosomal abnormality</a:t>
            </a:r>
          </a:p>
          <a:p>
            <a:pPr lvl="3"/>
            <a:r>
              <a:rPr lang="en-US" b="1" dirty="0" smtClean="0"/>
              <a:t>Characterized by small ovaries</a:t>
            </a:r>
          </a:p>
          <a:p>
            <a:pPr lvl="3"/>
            <a:r>
              <a:rPr lang="en-US" b="1" dirty="0" smtClean="0"/>
              <a:t>Poorly developed uterus</a:t>
            </a:r>
          </a:p>
          <a:p>
            <a:pPr lvl="3"/>
            <a:r>
              <a:rPr lang="en-US" b="1" dirty="0" smtClean="0"/>
              <a:t>Permanent anestrous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Hormonal Abnormalities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Hypothalamic – pituitary – ovarian homeostasis</a:t>
            </a:r>
          </a:p>
          <a:p>
            <a:pPr lvl="1"/>
            <a:r>
              <a:rPr lang="en-US" b="1" dirty="0" smtClean="0"/>
              <a:t>Majority of hormonal deficiencies are associated with:</a:t>
            </a:r>
          </a:p>
          <a:p>
            <a:pPr lvl="1"/>
            <a:r>
              <a:rPr lang="en-US" b="1" dirty="0" smtClean="0"/>
              <a:t>Pituitary abnormalities</a:t>
            </a:r>
          </a:p>
          <a:p>
            <a:pPr lvl="1"/>
            <a:r>
              <a:rPr lang="en-US" b="1" dirty="0" smtClean="0"/>
              <a:t>Can cause: </a:t>
            </a:r>
          </a:p>
          <a:p>
            <a:pPr lvl="2"/>
            <a:r>
              <a:rPr lang="en-US" b="1" dirty="0" smtClean="0"/>
              <a:t>Prolonged estrus</a:t>
            </a:r>
          </a:p>
          <a:p>
            <a:pPr lvl="2"/>
            <a:r>
              <a:rPr lang="en-US" b="1" dirty="0" smtClean="0"/>
              <a:t>Prolonged </a:t>
            </a:r>
            <a:r>
              <a:rPr lang="en-US" b="1" dirty="0" err="1" smtClean="0"/>
              <a:t>di</a:t>
            </a:r>
            <a:r>
              <a:rPr lang="en-US" b="1" dirty="0" smtClean="0"/>
              <a:t>-estrus</a:t>
            </a:r>
          </a:p>
          <a:p>
            <a:pPr lvl="2"/>
            <a:r>
              <a:rPr lang="en-US" b="1" dirty="0" smtClean="0"/>
              <a:t>Silent ovulations</a:t>
            </a:r>
          </a:p>
          <a:p>
            <a:pPr lvl="2"/>
            <a:r>
              <a:rPr lang="en-US" b="1" dirty="0" smtClean="0"/>
              <a:t>Can eventually lead to reproductive failure</a:t>
            </a:r>
          </a:p>
          <a:p>
            <a:pPr lvl="2"/>
            <a:endParaRPr lang="en-US" b="1" dirty="0" smtClean="0"/>
          </a:p>
          <a:p>
            <a:pPr lvl="1"/>
            <a:r>
              <a:rPr lang="en-US" b="1" dirty="0" smtClean="0"/>
              <a:t>Synthetic Progesterone has proved successful in treatment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Follicular </a:t>
            </a:r>
            <a:r>
              <a:rPr lang="en-US" b="1" dirty="0" err="1" smtClean="0"/>
              <a:t>Atresia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Defined:</a:t>
            </a:r>
          </a:p>
          <a:p>
            <a:pPr lvl="1"/>
            <a:r>
              <a:rPr lang="en-US" b="1" dirty="0" smtClean="0"/>
              <a:t>Break-down </a:t>
            </a:r>
            <a:r>
              <a:rPr lang="en-US" b="1" dirty="0" smtClean="0"/>
              <a:t>of the ovarian </a:t>
            </a:r>
            <a:r>
              <a:rPr lang="en-US" b="1" dirty="0" smtClean="0"/>
              <a:t>follicles</a:t>
            </a:r>
          </a:p>
          <a:p>
            <a:pPr lvl="2"/>
            <a:r>
              <a:rPr lang="en-US" b="1" dirty="0" smtClean="0"/>
              <a:t>Group of follicles will develop normally to </a:t>
            </a:r>
          </a:p>
          <a:p>
            <a:pPr lvl="3"/>
            <a:r>
              <a:rPr lang="en-US" b="1" dirty="0" smtClean="0"/>
              <a:t>~3 cm in diameter</a:t>
            </a:r>
          </a:p>
          <a:p>
            <a:pPr lvl="2"/>
            <a:r>
              <a:rPr lang="en-US" b="1" dirty="0" smtClean="0"/>
              <a:t>Failure in the emergence of a dominant follicle</a:t>
            </a:r>
          </a:p>
          <a:p>
            <a:pPr lvl="2"/>
            <a:endParaRPr lang="en-US" sz="1000" b="1" dirty="0" smtClean="0"/>
          </a:p>
          <a:p>
            <a:pPr lvl="2"/>
            <a:r>
              <a:rPr lang="en-US" b="1" dirty="0" smtClean="0"/>
              <a:t>Causes may include </a:t>
            </a:r>
          </a:p>
          <a:p>
            <a:pPr lvl="3"/>
            <a:r>
              <a:rPr lang="en-US" b="1" dirty="0" smtClean="0"/>
              <a:t>O</a:t>
            </a:r>
            <a:r>
              <a:rPr lang="en-US" b="1" dirty="0" smtClean="0"/>
              <a:t>varian </a:t>
            </a:r>
            <a:r>
              <a:rPr lang="en-US" b="1" dirty="0" err="1" smtClean="0"/>
              <a:t>hypoplasia</a:t>
            </a:r>
            <a:r>
              <a:rPr lang="en-US" dirty="0" smtClean="0"/>
              <a:t> </a:t>
            </a:r>
            <a:r>
              <a:rPr lang="en-US" dirty="0" smtClean="0"/>
              <a:t>(underdevelopment </a:t>
            </a:r>
            <a:r>
              <a:rPr lang="en-US" dirty="0" smtClean="0"/>
              <a:t>or incomplete </a:t>
            </a:r>
            <a:r>
              <a:rPr lang="en-US" dirty="0" smtClean="0"/>
              <a:t>development)</a:t>
            </a:r>
            <a:endParaRPr lang="en-US" b="1" dirty="0" smtClean="0"/>
          </a:p>
          <a:p>
            <a:pPr lvl="3"/>
            <a:r>
              <a:rPr lang="en-US" b="1" dirty="0" smtClean="0"/>
              <a:t>O</a:t>
            </a:r>
            <a:r>
              <a:rPr lang="en-US" b="1" dirty="0" smtClean="0"/>
              <a:t>varian cysts</a:t>
            </a:r>
          </a:p>
          <a:p>
            <a:pPr lvl="3"/>
            <a:r>
              <a:rPr lang="en-US" b="1" dirty="0" smtClean="0"/>
              <a:t>I</a:t>
            </a:r>
            <a:r>
              <a:rPr lang="en-US" b="1" dirty="0" smtClean="0"/>
              <a:t>nfections, and malnutrition</a:t>
            </a:r>
          </a:p>
          <a:p>
            <a:pPr lvl="3"/>
            <a:endParaRPr lang="en-US" sz="1000" b="1" dirty="0" smtClean="0"/>
          </a:p>
          <a:p>
            <a:pPr lvl="2"/>
            <a:r>
              <a:rPr lang="en-US" b="1" dirty="0" smtClean="0"/>
              <a:t>Time appears to be best cure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Corporal </a:t>
            </a:r>
            <a:r>
              <a:rPr lang="en-US" b="1" dirty="0" err="1" smtClean="0"/>
              <a:t>Lutea</a:t>
            </a:r>
            <a:r>
              <a:rPr lang="en-US" b="1" dirty="0" smtClean="0"/>
              <a:t> Persistence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Creating long or short estrous cycles</a:t>
            </a:r>
          </a:p>
          <a:p>
            <a:endParaRPr lang="en-US" sz="1000" b="1" dirty="0" smtClean="0"/>
          </a:p>
          <a:p>
            <a:r>
              <a:rPr lang="en-US" b="1" dirty="0" smtClean="0"/>
              <a:t>Normal lifespan of CL is 14d</a:t>
            </a:r>
          </a:p>
          <a:p>
            <a:endParaRPr lang="en-US" sz="1000" b="1" dirty="0" smtClean="0"/>
          </a:p>
          <a:p>
            <a:r>
              <a:rPr lang="en-US" b="1" dirty="0" smtClean="0"/>
              <a:t>In the absence of pregnancy</a:t>
            </a:r>
            <a:r>
              <a:rPr lang="en-US" b="1" dirty="0" smtClean="0">
                <a:latin typeface="+mj-lt"/>
              </a:rPr>
              <a:t>, PGF2</a:t>
            </a:r>
            <a:r>
              <a:rPr lang="el-GR" b="1" dirty="0" smtClean="0">
                <a:latin typeface="+mj-lt"/>
                <a:cs typeface="Arial"/>
              </a:rPr>
              <a:t>α</a:t>
            </a:r>
            <a:r>
              <a:rPr lang="en-US" b="1" dirty="0" smtClean="0">
                <a:latin typeface="+mj-lt"/>
                <a:cs typeface="Arial"/>
              </a:rPr>
              <a:t> is secreted</a:t>
            </a:r>
          </a:p>
          <a:p>
            <a:endParaRPr lang="en-US" sz="1000" b="1" dirty="0" smtClean="0">
              <a:latin typeface="+mj-lt"/>
              <a:cs typeface="Arial"/>
            </a:endParaRPr>
          </a:p>
          <a:p>
            <a:r>
              <a:rPr lang="en-US" b="1" dirty="0" smtClean="0">
                <a:latin typeface="+mj-lt"/>
                <a:cs typeface="Arial"/>
              </a:rPr>
              <a:t>A persistent CL is presumably present due to the failure of the release of </a:t>
            </a:r>
            <a:r>
              <a:rPr lang="en-US" b="1" dirty="0" smtClean="0"/>
              <a:t>PGF2</a:t>
            </a:r>
            <a:r>
              <a:rPr lang="el-GR" b="1" dirty="0" smtClean="0">
                <a:cs typeface="Arial"/>
              </a:rPr>
              <a:t>α</a:t>
            </a:r>
            <a:endParaRPr lang="en-US" b="1" dirty="0" smtClean="0">
              <a:cs typeface="Arial"/>
            </a:endParaRPr>
          </a:p>
          <a:p>
            <a:endParaRPr lang="en-US" sz="1000" b="1" dirty="0" smtClean="0">
              <a:cs typeface="Arial"/>
            </a:endParaRPr>
          </a:p>
          <a:p>
            <a:r>
              <a:rPr lang="en-US" b="1" dirty="0" smtClean="0">
                <a:latin typeface="+mj-lt"/>
                <a:cs typeface="Arial"/>
              </a:rPr>
              <a:t>Could be due to uterine infection</a:t>
            </a:r>
          </a:p>
          <a:p>
            <a:endParaRPr lang="en-US" sz="1100" b="1" dirty="0" smtClean="0">
              <a:latin typeface="+mj-lt"/>
              <a:cs typeface="Arial"/>
            </a:endParaRPr>
          </a:p>
          <a:p>
            <a:r>
              <a:rPr lang="en-US" b="1" dirty="0" smtClean="0">
                <a:latin typeface="+mj-lt"/>
                <a:cs typeface="Arial"/>
              </a:rPr>
              <a:t>Treatment with exogenous </a:t>
            </a:r>
            <a:r>
              <a:rPr lang="en-US" b="1" dirty="0" smtClean="0"/>
              <a:t>PGF2</a:t>
            </a:r>
            <a:r>
              <a:rPr lang="el-GR" b="1" dirty="0" smtClean="0">
                <a:cs typeface="Arial"/>
              </a:rPr>
              <a:t>α</a:t>
            </a:r>
            <a:r>
              <a:rPr lang="en-US" b="1" dirty="0" smtClean="0">
                <a:cs typeface="Arial"/>
              </a:rPr>
              <a:t> is normally successful</a:t>
            </a:r>
            <a:endParaRPr lang="en-US" b="1" dirty="0" smtClean="0">
              <a:latin typeface="+mj-lt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Anovulatory</a:t>
            </a:r>
            <a:r>
              <a:rPr lang="en-US" b="1" dirty="0" smtClean="0"/>
              <a:t> Follicles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Can be a cause of anestrous</a:t>
            </a:r>
          </a:p>
          <a:p>
            <a:endParaRPr lang="en-US" sz="1100" b="1" dirty="0" smtClean="0"/>
          </a:p>
          <a:p>
            <a:r>
              <a:rPr lang="en-US" b="1" dirty="0" smtClean="0"/>
              <a:t>Commonly occur in transition periods into and out of breeding seasons</a:t>
            </a:r>
          </a:p>
          <a:p>
            <a:endParaRPr lang="en-US" sz="1100" b="1" dirty="0" smtClean="0"/>
          </a:p>
          <a:p>
            <a:r>
              <a:rPr lang="en-US" b="1" dirty="0" err="1" smtClean="0"/>
              <a:t>Anovulatory</a:t>
            </a:r>
            <a:r>
              <a:rPr lang="en-US" b="1" dirty="0" smtClean="0"/>
              <a:t> follicles are characterized as </a:t>
            </a:r>
          </a:p>
          <a:p>
            <a:pPr lvl="1"/>
            <a:r>
              <a:rPr lang="en-US" b="1" dirty="0" smtClean="0"/>
              <a:t>L</a:t>
            </a:r>
            <a:r>
              <a:rPr lang="en-US" b="1" dirty="0" smtClean="0"/>
              <a:t>arge follicles which fail to rupture and ovulate</a:t>
            </a:r>
          </a:p>
          <a:p>
            <a:pPr lvl="1"/>
            <a:r>
              <a:rPr lang="en-US" b="1" dirty="0" smtClean="0"/>
              <a:t>Fill with blood and persist as hematomas over a number of cycles</a:t>
            </a:r>
          </a:p>
          <a:p>
            <a:pPr lvl="1"/>
            <a:r>
              <a:rPr lang="en-US" b="1" dirty="0" smtClean="0"/>
              <a:t>Presence is further complicated with their ability to secret progesterone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Granulosa</a:t>
            </a:r>
            <a:r>
              <a:rPr lang="en-US" b="1" dirty="0" smtClean="0"/>
              <a:t> (theca) cell Tumors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Most common tumor within the equine ovary</a:t>
            </a:r>
          </a:p>
          <a:p>
            <a:r>
              <a:rPr lang="en-US" b="1" dirty="0" smtClean="0"/>
              <a:t>Important cause of anestrous</a:t>
            </a:r>
          </a:p>
          <a:p>
            <a:endParaRPr lang="en-US" sz="1300" b="1" dirty="0" smtClean="0"/>
          </a:p>
          <a:p>
            <a:r>
              <a:rPr lang="en-US" b="1" dirty="0" smtClean="0"/>
              <a:t>Normally effect mares between the ages of 5 and 7</a:t>
            </a:r>
          </a:p>
          <a:p>
            <a:pPr lvl="1"/>
            <a:r>
              <a:rPr lang="en-US" b="1" dirty="0" smtClean="0"/>
              <a:t>Usually associated with one ovary</a:t>
            </a:r>
          </a:p>
          <a:p>
            <a:pPr lvl="1"/>
            <a:r>
              <a:rPr lang="en-US" b="1" dirty="0" smtClean="0"/>
              <a:t>Ovaries are usually polycystic or large solid structures</a:t>
            </a:r>
          </a:p>
          <a:p>
            <a:pPr lvl="1"/>
            <a:r>
              <a:rPr lang="en-US" b="1" dirty="0" smtClean="0"/>
              <a:t>May weigh up to 18 pounds</a:t>
            </a:r>
          </a:p>
          <a:p>
            <a:pPr lvl="1"/>
            <a:endParaRPr lang="en-US" sz="1200" b="1" dirty="0" smtClean="0"/>
          </a:p>
          <a:p>
            <a:r>
              <a:rPr lang="en-US" b="1" dirty="0" smtClean="0"/>
              <a:t>Symptoms may cause </a:t>
            </a:r>
          </a:p>
          <a:p>
            <a:pPr lvl="1"/>
            <a:r>
              <a:rPr lang="en-US" b="1" dirty="0" smtClean="0"/>
              <a:t>Prolonged Estrus</a:t>
            </a:r>
          </a:p>
          <a:p>
            <a:pPr lvl="1"/>
            <a:r>
              <a:rPr lang="en-US" b="1" dirty="0" smtClean="0"/>
              <a:t>Testosterone producing cysts may cause:</a:t>
            </a:r>
          </a:p>
          <a:p>
            <a:pPr lvl="2"/>
            <a:r>
              <a:rPr lang="en-US" b="1" dirty="0" smtClean="0"/>
              <a:t>Stallion Like Behavior</a:t>
            </a:r>
          </a:p>
          <a:p>
            <a:pPr lvl="2"/>
            <a:r>
              <a:rPr lang="en-US" b="1" dirty="0" smtClean="0"/>
              <a:t>Muscular development</a:t>
            </a:r>
          </a:p>
          <a:p>
            <a:pPr lvl="2"/>
            <a:endParaRPr lang="en-US" sz="1200" b="1" dirty="0" smtClean="0"/>
          </a:p>
          <a:p>
            <a:r>
              <a:rPr lang="en-US" b="1" dirty="0" smtClean="0"/>
              <a:t>Removal of ovary may lead to normal reproduction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</TotalTime>
  <Words>656</Words>
  <Application>Microsoft Office PowerPoint</Application>
  <PresentationFormat>On-screen Show (4:3)</PresentationFormat>
  <Paragraphs>172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Civic</vt:lpstr>
      <vt:lpstr>Infertility in the Mare</vt:lpstr>
      <vt:lpstr>Introduction</vt:lpstr>
      <vt:lpstr>Age</vt:lpstr>
      <vt:lpstr>Chromosomal Abnormalities</vt:lpstr>
      <vt:lpstr>Hormonal Abnormalities</vt:lpstr>
      <vt:lpstr>Follicular Atresia</vt:lpstr>
      <vt:lpstr>Corporal Lutea Persistence</vt:lpstr>
      <vt:lpstr>Anovulatory Follicles</vt:lpstr>
      <vt:lpstr>Granulosa (theca) cell Tumors</vt:lpstr>
      <vt:lpstr>Ovarian Abnormalities</vt:lpstr>
      <vt:lpstr>Ovarian Abnormalities</vt:lpstr>
      <vt:lpstr>Infectious Infertility</vt:lpstr>
      <vt:lpstr>Opportunistic Bacteria</vt:lpstr>
      <vt:lpstr>Opportunistic Bacteria</vt:lpstr>
      <vt:lpstr>Venereal Bacteria</vt:lpstr>
      <vt:lpstr>Venereal Bacteria</vt:lpstr>
      <vt:lpstr>Venereal Bacteria</vt:lpstr>
    </vt:vector>
  </TitlesOfParts>
  <Company>Sam Houston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Infertility in the Mare</dc:title>
  <dc:creator>Computer Services</dc:creator>
  <cp:lastModifiedBy>Computer Services</cp:lastModifiedBy>
  <cp:revision>11</cp:revision>
  <dcterms:created xsi:type="dcterms:W3CDTF">2011-04-26T17:52:51Z</dcterms:created>
  <dcterms:modified xsi:type="dcterms:W3CDTF">2011-04-26T19:38:32Z</dcterms:modified>
</cp:coreProperties>
</file>