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46" r:id="rId2"/>
    <p:sldId id="291" r:id="rId3"/>
    <p:sldId id="316" r:id="rId4"/>
    <p:sldId id="317" r:id="rId5"/>
    <p:sldId id="318" r:id="rId6"/>
    <p:sldId id="319" r:id="rId7"/>
    <p:sldId id="320" r:id="rId8"/>
    <p:sldId id="321" r:id="rId9"/>
    <p:sldId id="292" r:id="rId10"/>
    <p:sldId id="333" r:id="rId11"/>
    <p:sldId id="331" r:id="rId12"/>
    <p:sldId id="340" r:id="rId13"/>
    <p:sldId id="332" r:id="rId14"/>
    <p:sldId id="311" r:id="rId15"/>
    <p:sldId id="341" r:id="rId16"/>
    <p:sldId id="334" r:id="rId17"/>
    <p:sldId id="342" r:id="rId18"/>
    <p:sldId id="343" r:id="rId19"/>
    <p:sldId id="293" r:id="rId20"/>
    <p:sldId id="344" r:id="rId21"/>
    <p:sldId id="345" r:id="rId22"/>
    <p:sldId id="336" r:id="rId23"/>
    <p:sldId id="337" r:id="rId24"/>
    <p:sldId id="329" r:id="rId25"/>
    <p:sldId id="335" r:id="rId26"/>
    <p:sldId id="338" r:id="rId27"/>
    <p:sldId id="323" r:id="rId28"/>
    <p:sldId id="324" r:id="rId29"/>
    <p:sldId id="313" r:id="rId30"/>
    <p:sldId id="33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35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5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82E4-B64B-46CF-8A4F-01991B09E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CF704-5047-4C8B-9272-E1802736E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BFC7B-34E9-4FCB-9EFB-4452F823A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6956B-4244-48AC-89ED-1B350382C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8963-8997-451C-8317-EFC5BE442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63CAF-268C-4531-8F24-F7AF5086C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1BA5B-D5D0-4E35-BF10-D5D88816F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7ED35-C62A-42B2-BDAA-49E2DE61B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B82BD-16B9-43DC-812B-970355710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10B23-176A-489C-BB0F-911ECD11D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3A31C-25B4-48B5-852C-C74550F5D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6E356-4103-461D-8C2E-1CF42C13B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D47BC-07D7-4956-AE26-D0C0F11AB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B6855-4C2E-4C97-B3FD-3D19DF0E3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DAB3-CC28-4783-A5B8-2EEB41469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66C68-3DAB-4D6C-8060-E43335403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18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232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2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233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3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3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3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ED10D17-68E9-45C5-9A58-0BB2980A4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9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0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0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0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0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0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Equine Nutrition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dirty="0" smtClean="0"/>
              <a:t>Lecture 2</a:t>
            </a:r>
          </a:p>
          <a:p>
            <a:r>
              <a:rPr lang="en-US" b="1" dirty="0" smtClean="0"/>
              <a:t>Anatomy and Physiology of the Digestive Tract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0651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Stomach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Clr>
                <a:srgbClr val="CC0000"/>
              </a:buClr>
              <a:buSzPct val="90000"/>
              <a:buBlip>
                <a:blip r:embed="rId2"/>
              </a:buBlip>
              <a:defRPr/>
            </a:pPr>
            <a:r>
              <a:rPr lang="en-US" b="1" dirty="0" smtClean="0">
                <a:latin typeface="Times New Roman" pitchFamily="18" charset="0"/>
              </a:rPr>
              <a:t>Most </a:t>
            </a:r>
            <a:r>
              <a:rPr lang="en-US" b="1" dirty="0" err="1" smtClean="0">
                <a:latin typeface="Times New Roman" pitchFamily="18" charset="0"/>
              </a:rPr>
              <a:t>digesta</a:t>
            </a:r>
            <a:r>
              <a:rPr lang="en-US" b="1" dirty="0" smtClean="0">
                <a:latin typeface="Times New Roman" pitchFamily="18" charset="0"/>
              </a:rPr>
              <a:t> is held in the stomach for short periods of time</a:t>
            </a:r>
          </a:p>
          <a:p>
            <a:pPr marL="742950" lvl="2" indent="-342900" eaLnBrk="1" hangingPunct="1">
              <a:buClr>
                <a:srgbClr val="CC0000"/>
              </a:buClr>
              <a:buBlip>
                <a:blip r:embed="rId2"/>
              </a:buBlip>
              <a:defRPr/>
            </a:pPr>
            <a:r>
              <a:rPr lang="en-US" b="1" dirty="0" smtClean="0">
                <a:latin typeface="Times New Roman" pitchFamily="18" charset="0"/>
              </a:rPr>
              <a:t>Two to six hours</a:t>
            </a:r>
          </a:p>
          <a:p>
            <a:pPr marL="742950" lvl="2" indent="-342900" eaLnBrk="1" hangingPunct="1">
              <a:buClr>
                <a:srgbClr val="CC0000"/>
              </a:buClr>
              <a:buBlip>
                <a:blip r:embed="rId2"/>
              </a:buBlip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How fast do liquids pass through the stomach?</a:t>
            </a: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75 % gone within 30 minutes</a:t>
            </a:r>
            <a:endParaRPr lang="en-US" b="1" dirty="0" smtClean="0">
              <a:latin typeface="Times New Roman" pitchFamily="18" charset="0"/>
            </a:endParaRPr>
          </a:p>
          <a:p>
            <a:pPr marL="742950" lvl="2" indent="-342900" eaLnBrk="1" hangingPunct="1">
              <a:buClr>
                <a:srgbClr val="CC0000"/>
              </a:buClr>
              <a:buBlip>
                <a:blip r:embed="rId2"/>
              </a:buBlip>
              <a:defRPr/>
            </a:pPr>
            <a:endParaRPr lang="en-US" sz="1000" b="1" dirty="0" smtClean="0">
              <a:latin typeface="Times New Roman" pitchFamily="18" charset="0"/>
            </a:endParaRPr>
          </a:p>
          <a:p>
            <a:pPr marL="342900" lvl="1" indent="-342900" eaLnBrk="1" hangingPunct="1">
              <a:buClr>
                <a:srgbClr val="CC0000"/>
              </a:buClr>
              <a:buSzPct val="90000"/>
              <a:buBlip>
                <a:blip r:embed="rId2"/>
              </a:buBlip>
              <a:defRPr/>
            </a:pPr>
            <a:r>
              <a:rPr lang="en-US" b="1" dirty="0" smtClean="0">
                <a:latin typeface="Times New Roman" pitchFamily="18" charset="0"/>
              </a:rPr>
              <a:t>Entrance of stomach is guarded by cardiac sphincter</a:t>
            </a:r>
          </a:p>
          <a:p>
            <a:pPr marL="742950" lvl="2" indent="-342900" eaLnBrk="1" hangingPunct="1">
              <a:buClr>
                <a:srgbClr val="CC0000"/>
              </a:buClr>
              <a:buBlip>
                <a:blip r:embed="rId2"/>
              </a:buBlip>
              <a:defRPr/>
            </a:pPr>
            <a:r>
              <a:rPr lang="en-US" b="1" dirty="0" smtClean="0">
                <a:latin typeface="Times New Roman" pitchFamily="18" charset="0"/>
              </a:rPr>
              <a:t>Function of valve generally does not allow horse to vomit</a:t>
            </a:r>
          </a:p>
          <a:p>
            <a:pPr marL="342900" lvl="1" indent="-342900" eaLnBrk="1" hangingPunct="1">
              <a:buClr>
                <a:srgbClr val="CC0000"/>
              </a:buClr>
              <a:buSzPct val="90000"/>
              <a:buBlip>
                <a:blip r:embed="rId2"/>
              </a:buBlip>
              <a:defRPr/>
            </a:pPr>
            <a:endParaRPr lang="en-US" b="1" dirty="0" smtClean="0">
              <a:latin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Stomach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30725"/>
          </a:xfrm>
        </p:spPr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Almost half  the mucosal surface is lined with squamous instead of glandular epithelium</a:t>
            </a:r>
          </a:p>
          <a:p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Glandular mucosa is divided into: </a:t>
            </a:r>
          </a:p>
          <a:p>
            <a:pPr lvl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undic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(5.4) and pyloric (2.6) regions</a:t>
            </a:r>
          </a:p>
          <a:p>
            <a:pPr lvl="1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Fundic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mucosa contain</a:t>
            </a:r>
          </a:p>
          <a:p>
            <a:pPr lvl="3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Parietal cells that secrete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(substrate?)</a:t>
            </a:r>
          </a:p>
          <a:p>
            <a:pPr lvl="3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Zymogen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cells which secret pepsin (substrate?)</a:t>
            </a:r>
          </a:p>
          <a:p>
            <a:pPr lvl="2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Pyloric Region </a:t>
            </a:r>
          </a:p>
          <a:p>
            <a:pPr lvl="3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Secretes the polypeptide hormone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in to the blood plasma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thehorse.com/images/content/1006/stom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0"/>
            <a:ext cx="5562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93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Stomach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What triggers the secretion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meal</a:t>
            </a:r>
          </a:p>
          <a:p>
            <a:pPr lvl="1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What triggers the cease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secretion?</a:t>
            </a:r>
          </a:p>
          <a:p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Distention of stomach wall</a:t>
            </a:r>
          </a:p>
          <a:p>
            <a:pPr lvl="1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Most prolonged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secretion occurs </a:t>
            </a: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When horses eat hay freely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Stomach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Some fermentation takes place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Primarily yields lactic acid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Occurs in esophageal,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fundic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saccus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caecus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regions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All lined by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squamous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cells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digesta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approaches pylorus pH falls</a:t>
            </a: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→  ↑Pepsin →  ↓ fermentation</a:t>
            </a:r>
          </a:p>
          <a:p>
            <a:pPr lvl="2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Protein digestion is slight, why?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Small stomach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Short dwell time</a:t>
            </a:r>
          </a:p>
          <a:p>
            <a:pPr lvl="1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/>
          <p:cNvPicPr>
            <a:picLocks noChangeArrowheads="1"/>
          </p:cNvPicPr>
          <p:nvPr/>
        </p:nvPicPr>
        <p:blipFill>
          <a:blip r:embed="rId2"/>
          <a:srcRect r="58310" b="85721"/>
          <a:stretch>
            <a:fillRect/>
          </a:stretch>
        </p:blipFill>
        <p:spPr>
          <a:xfrm>
            <a:off x="7315200" y="5410200"/>
            <a:ext cx="1541463" cy="1081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thehorse.com/images/content/1006/stom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0"/>
            <a:ext cx="5562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91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Gastric Ulceration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Two General Types: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i="1" dirty="0" smtClean="0"/>
              <a:t>Squamous Ulceration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i="1" dirty="0" smtClean="0"/>
              <a:t>Glandular </a:t>
            </a:r>
            <a:r>
              <a:rPr lang="en-US" sz="2400" b="1" i="1" dirty="0"/>
              <a:t>Ulceration</a:t>
            </a:r>
            <a:endParaRPr lang="en-US" sz="2400" b="1" dirty="0" smtClean="0"/>
          </a:p>
          <a:p>
            <a:pPr marL="457200" lvl="1" indent="0">
              <a:buNone/>
            </a:pPr>
            <a:endParaRPr lang="en-US" sz="10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One research study indicated: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TB’s in training = 80%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TB’s off one month = 52%</a:t>
            </a:r>
          </a:p>
          <a:p>
            <a:pPr lvl="1">
              <a:buFont typeface="Arial" pitchFamily="34" charset="0"/>
              <a:buChar char="•"/>
            </a:pPr>
            <a:endParaRPr lang="en-US" sz="10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Clinical signs generally include colic and pronounced teeth grinding</a:t>
            </a:r>
          </a:p>
          <a:p>
            <a:pPr>
              <a:buFont typeface="Arial" pitchFamily="34" charset="0"/>
              <a:buChar char="•"/>
            </a:pPr>
            <a:endParaRPr lang="en-US" sz="10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In general, ↑ grain = ↑ ulceration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Squamous Ulceration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307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dorsal region is covered by squamous epithelium and ulcers occur here as a direct result of extended exposure to acid secretions. Many equine stomach ulcers occur in the area near to the </a:t>
            </a:r>
            <a:r>
              <a:rPr lang="en-US" sz="2000" dirty="0" smtClean="0"/>
              <a:t>esophagus. </a:t>
            </a:r>
            <a:r>
              <a:rPr lang="en-US" sz="2000" dirty="0"/>
              <a:t>In foals the developing cell lining is thinner than in adults, making foals especially prone to gastric </a:t>
            </a:r>
            <a:r>
              <a:rPr lang="en-US" sz="2000" dirty="0" smtClean="0"/>
              <a:t>ulceration</a:t>
            </a:r>
            <a:endParaRPr lang="en-US" sz="2000" dirty="0"/>
          </a:p>
        </p:txBody>
      </p:sp>
      <p:pic>
        <p:nvPicPr>
          <p:cNvPr id="2050" name="Picture 2" descr="http://www.equinegastriculcers.co.uk/images/stomach_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58598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1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980" y="381000"/>
            <a:ext cx="8229600" cy="1143000"/>
          </a:xfrm>
        </p:spPr>
        <p:txBody>
          <a:bodyPr/>
          <a:lstStyle/>
          <a:p>
            <a:r>
              <a:rPr lang="en-US" b="1" i="1" dirty="0"/>
              <a:t>Glandular </a:t>
            </a:r>
            <a:r>
              <a:rPr lang="en-US" b="1" i="1" dirty="0" smtClean="0"/>
              <a:t>Ulceration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30725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ventral region is covered in glandular epithelium and ulcers occur here when the protective mucus layer is compromised e.g. due a side-effect of certain medications, enabling acid erosion of the stomach </a:t>
            </a:r>
            <a:r>
              <a:rPr lang="en-US" sz="2400" dirty="0" smtClean="0"/>
              <a:t>wall.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  <a:p>
            <a:endParaRPr lang="en-US" dirty="0"/>
          </a:p>
        </p:txBody>
      </p:sp>
      <p:pic>
        <p:nvPicPr>
          <p:cNvPr id="4" name="Picture 2" descr="http://www.equinegastriculcers.co.uk/images/stomach_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58598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44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3300"/>
                </a:solidFill>
              </a:rPr>
              <a:t>Small Intestine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8763000" cy="4152900"/>
          </a:xfrm>
        </p:spPr>
        <p:txBody>
          <a:bodyPr lIns="92075" tIns="46038" rIns="92075" bIns="46038"/>
          <a:lstStyle/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Divided into three parts: 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Duodenum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Jejunum</a:t>
            </a:r>
          </a:p>
          <a:p>
            <a:pPr lvl="2" eaLnBrk="1" hangingPunct="1">
              <a:defRPr/>
            </a:pPr>
            <a:r>
              <a:rPr lang="en-US" b="1" dirty="0" err="1" smtClean="0">
                <a:latin typeface="Times New Roman" pitchFamily="18" charset="0"/>
              </a:rPr>
              <a:t>Ilieum</a:t>
            </a:r>
            <a:endParaRPr lang="en-US" b="1" dirty="0" smtClean="0">
              <a:latin typeface="Times New Roman" pitchFamily="18" charset="0"/>
            </a:endParaRPr>
          </a:p>
          <a:p>
            <a:pPr lvl="2" eaLnBrk="1" hangingPunct="1">
              <a:defRPr/>
            </a:pPr>
            <a:endParaRPr lang="en-US" sz="1000" b="1" dirty="0" smtClean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How long?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50 - 70 feet long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3 – 4 “ diameter</a:t>
            </a:r>
          </a:p>
          <a:p>
            <a:pPr lvl="1" eaLnBrk="1" hangingPunct="1">
              <a:defRPr/>
            </a:pPr>
            <a:endParaRPr lang="en-US" sz="1000" b="1" dirty="0" smtClean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May hold up to 10 to 12 gallons Some food passes 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In as little as 15 minutes 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Most takes 10 hrs</a:t>
            </a:r>
          </a:p>
          <a:p>
            <a:pPr lvl="1" eaLnBrk="1" hangingPunct="1">
              <a:defRPr/>
            </a:pPr>
            <a:endParaRPr lang="en-US" b="1" dirty="0" smtClean="0">
              <a:latin typeface="Times New Roman" pitchFamily="18" charset="0"/>
            </a:endParaRPr>
          </a:p>
          <a:p>
            <a:pPr lvl="1" eaLnBrk="1" hangingPunct="1">
              <a:defRPr/>
            </a:pPr>
            <a:endParaRPr lang="en-US" sz="2400" b="1" dirty="0" smtClean="0">
              <a:latin typeface="Times New Roman" pitchFamily="18" charset="0"/>
            </a:endParaRPr>
          </a:p>
          <a:p>
            <a:pPr lvl="1" eaLnBrk="1" hangingPunct="1">
              <a:buNone/>
              <a:defRPr/>
            </a:pPr>
            <a:endParaRPr lang="en-US" sz="2400" dirty="0" smtClean="0">
              <a:latin typeface="Times New Roman" pitchFamily="18" charset="0"/>
            </a:endParaRPr>
          </a:p>
          <a:p>
            <a:pPr lvl="1" eaLnBrk="1" hangingPunct="1">
              <a:buNone/>
              <a:defRPr/>
            </a:pPr>
            <a:endParaRPr lang="en-US" sz="2400" dirty="0" smtClean="0">
              <a:latin typeface="Times New Roman" pitchFamily="18" charset="0"/>
            </a:endParaRPr>
          </a:p>
        </p:txBody>
      </p:sp>
      <p:pic>
        <p:nvPicPr>
          <p:cNvPr id="22532" name="Picture 4"/>
          <p:cNvPicPr>
            <a:picLocks noGrp="1" noChangeArrowheads="1"/>
          </p:cNvPicPr>
          <p:nvPr>
            <p:ph type="chart" sz="half" idx="2"/>
          </p:nvPr>
        </p:nvPicPr>
        <p:blipFill>
          <a:blip r:embed="rId2"/>
          <a:srcRect t="10680" b="61880"/>
          <a:stretch>
            <a:fillRect/>
          </a:stretch>
        </p:blipFill>
        <p:spPr>
          <a:xfrm>
            <a:off x="6172200" y="3124200"/>
            <a:ext cx="2505075" cy="13763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87413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3300"/>
                </a:solidFill>
              </a:rPr>
              <a:t>Equine </a:t>
            </a:r>
            <a:r>
              <a:rPr lang="en-US" b="1" dirty="0" smtClean="0">
                <a:solidFill>
                  <a:srgbClr val="FF3300"/>
                </a:solidFill>
              </a:rPr>
              <a:t>Digestive System</a:t>
            </a:r>
          </a:p>
        </p:txBody>
      </p:sp>
      <p:pic>
        <p:nvPicPr>
          <p:cNvPr id="20483" name="Picture 3" descr="GI Tra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203331"/>
            <a:ext cx="4421188" cy="548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Gastro-intestinal Tract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://www.admani.com/allianceequine/images/21stCenturyI/Fig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55320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20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http://www.thehorse.com/images/content/1006/GItra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7683500" cy="539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3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Small Intestine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Pancreatic juices secreted due to: </a:t>
            </a:r>
          </a:p>
          <a:p>
            <a:pPr lvl="1"/>
            <a:r>
              <a:rPr lang="en-US" b="1" dirty="0" smtClean="0"/>
              <a:t>Food in stomach</a:t>
            </a:r>
          </a:p>
          <a:p>
            <a:pPr lvl="1"/>
            <a:r>
              <a:rPr lang="en-US" b="1" dirty="0" smtClean="0"/>
              <a:t>Mediated</a:t>
            </a:r>
          </a:p>
          <a:p>
            <a:pPr lvl="2"/>
            <a:r>
              <a:rPr lang="en-US" b="1" dirty="0" smtClean="0"/>
              <a:t>Vagal nerve fibers in S.I.</a:t>
            </a:r>
          </a:p>
          <a:p>
            <a:pPr lvl="2"/>
            <a:r>
              <a:rPr lang="en-US" b="1" dirty="0" smtClean="0"/>
              <a:t>Presence of </a:t>
            </a:r>
            <a:r>
              <a:rPr lang="en-US" b="1" dirty="0" err="1" smtClean="0"/>
              <a:t>HCl</a:t>
            </a:r>
            <a:r>
              <a:rPr lang="en-US" b="1" dirty="0" smtClean="0"/>
              <a:t> in duodenum</a:t>
            </a:r>
          </a:p>
          <a:p>
            <a:pPr lvl="3"/>
            <a:r>
              <a:rPr lang="en-US" b="1" dirty="0" smtClean="0"/>
              <a:t>Stimulates </a:t>
            </a:r>
            <a:r>
              <a:rPr lang="en-US" b="1" dirty="0" err="1" smtClean="0"/>
              <a:t>secretin</a:t>
            </a:r>
            <a:r>
              <a:rPr lang="en-US" b="1" dirty="0" smtClean="0"/>
              <a:t> production in blood</a:t>
            </a:r>
          </a:p>
          <a:p>
            <a:pPr lvl="2"/>
            <a:r>
              <a:rPr lang="en-US" b="1" dirty="0" err="1" smtClean="0"/>
              <a:t>Secretin</a:t>
            </a:r>
            <a:r>
              <a:rPr lang="en-US" b="1" dirty="0" smtClean="0"/>
              <a:t> </a:t>
            </a:r>
          </a:p>
          <a:p>
            <a:pPr lvl="3"/>
            <a:r>
              <a:rPr lang="en-US" b="1" dirty="0" smtClean="0"/>
              <a:t>Controls secretions in duodenum</a:t>
            </a:r>
          </a:p>
          <a:p>
            <a:pPr lvl="3"/>
            <a:r>
              <a:rPr lang="en-US" b="1" dirty="0" smtClean="0"/>
              <a:t>Also increase pancreatic juice secretion by 4 to 5 times</a:t>
            </a:r>
          </a:p>
          <a:p>
            <a:pPr lvl="3"/>
            <a:r>
              <a:rPr lang="en-US" b="1" dirty="0" smtClean="0"/>
              <a:t>Creates buffering effect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Small Intestine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Other pancreatic secretions present include:</a:t>
            </a:r>
          </a:p>
          <a:p>
            <a:pPr lvl="1"/>
            <a:r>
              <a:rPr lang="en-US" sz="2400" b="1" dirty="0" err="1" smtClean="0"/>
              <a:t>Trypsin</a:t>
            </a:r>
            <a:r>
              <a:rPr lang="en-US" sz="2400" b="1" dirty="0" smtClean="0"/>
              <a:t> (protease)</a:t>
            </a:r>
          </a:p>
          <a:p>
            <a:pPr lvl="1"/>
            <a:r>
              <a:rPr lang="en-US" sz="2400" b="1" dirty="0" smtClean="0"/>
              <a:t>Lipase</a:t>
            </a:r>
          </a:p>
          <a:p>
            <a:pPr lvl="1"/>
            <a:endParaRPr lang="en-US" sz="1000" b="1" dirty="0" smtClean="0"/>
          </a:p>
          <a:p>
            <a:r>
              <a:rPr lang="en-US" sz="2800" b="1" dirty="0" smtClean="0"/>
              <a:t>Bile</a:t>
            </a:r>
          </a:p>
          <a:p>
            <a:pPr lvl="1"/>
            <a:r>
              <a:rPr lang="en-US" sz="2200" b="1" dirty="0" smtClean="0"/>
              <a:t>Secreted by liver</a:t>
            </a:r>
          </a:p>
          <a:p>
            <a:pPr lvl="1"/>
            <a:r>
              <a:rPr lang="en-US" sz="2200" b="1" dirty="0" smtClean="0"/>
              <a:t>Stimulated by </a:t>
            </a:r>
            <a:r>
              <a:rPr lang="en-US" sz="2200" b="1" dirty="0" err="1" smtClean="0"/>
              <a:t>HCl</a:t>
            </a:r>
            <a:r>
              <a:rPr lang="en-US" sz="2200" b="1" dirty="0" smtClean="0"/>
              <a:t> in duodenum</a:t>
            </a:r>
          </a:p>
          <a:p>
            <a:pPr lvl="1"/>
            <a:r>
              <a:rPr lang="en-US" sz="2200" b="1" dirty="0" smtClean="0"/>
              <a:t>Stored in gall bladder?</a:t>
            </a:r>
          </a:p>
          <a:p>
            <a:pPr lvl="1"/>
            <a:r>
              <a:rPr lang="en-US" sz="2200" b="1" dirty="0" smtClean="0"/>
              <a:t>Fat digestion</a:t>
            </a:r>
          </a:p>
          <a:p>
            <a:pPr lvl="1"/>
            <a:endParaRPr lang="en-US" sz="1000" b="1" dirty="0" smtClean="0"/>
          </a:p>
          <a:p>
            <a:r>
              <a:rPr lang="en-US" sz="2800" b="1" dirty="0" smtClean="0"/>
              <a:t>Bicarbonate content ↑ towards ileum</a:t>
            </a:r>
          </a:p>
          <a:p>
            <a:pPr lvl="1"/>
            <a:r>
              <a:rPr lang="en-US" sz="2200" b="1" dirty="0" smtClean="0"/>
              <a:t>Buffer to large intestinal VFA’s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Small Intestine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What is digested in the S.I.?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Fat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Protein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50 -70% soluble CHO’s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Vitamins and Minerals also absorbed</a:t>
            </a:r>
          </a:p>
          <a:p>
            <a:pPr lvl="2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Liquids pass through rapidly</a:t>
            </a:r>
          </a:p>
          <a:p>
            <a:pPr lvl="3" eaLnBrk="1" hangingPunct="1">
              <a:defRPr/>
            </a:pPr>
            <a:r>
              <a:rPr lang="en-US" sz="2200" b="1" dirty="0" smtClean="0">
                <a:latin typeface="Times New Roman" pitchFamily="18" charset="0"/>
              </a:rPr>
              <a:t>Reach </a:t>
            </a:r>
            <a:r>
              <a:rPr lang="en-US" sz="2200" b="1" dirty="0" err="1" smtClean="0">
                <a:latin typeface="Times New Roman" pitchFamily="18" charset="0"/>
              </a:rPr>
              <a:t>cecum</a:t>
            </a:r>
            <a:r>
              <a:rPr lang="en-US" sz="2200" b="1" dirty="0" smtClean="0">
                <a:latin typeface="Times New Roman" pitchFamily="18" charset="0"/>
              </a:rPr>
              <a:t> 2 to 8 hrs post ingestion</a:t>
            </a:r>
          </a:p>
          <a:p>
            <a:pPr lvl="3" eaLnBrk="1" hangingPunct="1">
              <a:defRPr/>
            </a:pPr>
            <a:r>
              <a:rPr lang="en-US" sz="2200" b="1" dirty="0" smtClean="0">
                <a:latin typeface="Times New Roman" pitchFamily="18" charset="0"/>
              </a:rPr>
              <a:t>5 hours later, liquid reaches colon</a:t>
            </a:r>
          </a:p>
          <a:p>
            <a:endParaRPr lang="en-US" dirty="0"/>
          </a:p>
        </p:txBody>
      </p:sp>
      <p:pic>
        <p:nvPicPr>
          <p:cNvPr id="7" name="Picture 4"/>
          <p:cNvPicPr>
            <a:picLocks noChangeArrowheads="1"/>
          </p:cNvPicPr>
          <p:nvPr/>
        </p:nvPicPr>
        <p:blipFill>
          <a:blip r:embed="rId2"/>
          <a:srcRect t="10680" b="61880"/>
          <a:stretch>
            <a:fillRect/>
          </a:stretch>
        </p:blipFill>
        <p:spPr>
          <a:xfrm>
            <a:off x="6400800" y="5181600"/>
            <a:ext cx="2505075" cy="1376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Small Intestine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What leaves the small intestine?</a:t>
            </a:r>
          </a:p>
          <a:p>
            <a:pPr lvl="1"/>
            <a:r>
              <a:rPr lang="en-US" sz="2400" b="1" dirty="0" smtClean="0"/>
              <a:t>Fibrous Feed residues</a:t>
            </a:r>
          </a:p>
          <a:p>
            <a:pPr lvl="1"/>
            <a:r>
              <a:rPr lang="en-US" sz="2400" b="1" dirty="0" smtClean="0"/>
              <a:t>Undigested feed starch</a:t>
            </a:r>
          </a:p>
          <a:p>
            <a:pPr lvl="1"/>
            <a:r>
              <a:rPr lang="en-US" sz="2400" b="1" dirty="0" smtClean="0"/>
              <a:t>Protein</a:t>
            </a:r>
          </a:p>
          <a:p>
            <a:pPr lvl="1"/>
            <a:r>
              <a:rPr lang="en-US" sz="2400" b="1" dirty="0" smtClean="0"/>
              <a:t>Microorganisms</a:t>
            </a:r>
          </a:p>
          <a:p>
            <a:pPr lvl="1"/>
            <a:r>
              <a:rPr lang="en-US" sz="2400" b="1" dirty="0" smtClean="0"/>
              <a:t>Intestinal Secretions</a:t>
            </a:r>
          </a:p>
          <a:p>
            <a:pPr lvl="1"/>
            <a:r>
              <a:rPr lang="en-US" sz="2400" b="1" dirty="0" smtClean="0"/>
              <a:t>Cell debris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Large Intestine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What occurs in the LI?</a:t>
            </a:r>
          </a:p>
          <a:p>
            <a:pPr lvl="1"/>
            <a:r>
              <a:rPr lang="en-US" sz="2400" b="1" dirty="0" smtClean="0"/>
              <a:t>Fermentation of </a:t>
            </a:r>
            <a:r>
              <a:rPr lang="en-US" sz="2400" b="1" dirty="0" err="1" smtClean="0"/>
              <a:t>digesta</a:t>
            </a:r>
            <a:r>
              <a:rPr lang="en-US" sz="2400" b="1" dirty="0" smtClean="0"/>
              <a:t> by microorganisms produces:</a:t>
            </a:r>
          </a:p>
          <a:p>
            <a:pPr lvl="2"/>
            <a:r>
              <a:rPr lang="en-US" sz="2000" b="1" dirty="0" smtClean="0"/>
              <a:t>VFA’s</a:t>
            </a:r>
          </a:p>
          <a:p>
            <a:pPr lvl="2"/>
            <a:r>
              <a:rPr lang="en-US" sz="2000" b="1" dirty="0" smtClean="0"/>
              <a:t>Lactate</a:t>
            </a:r>
          </a:p>
          <a:p>
            <a:endParaRPr lang="en-US" sz="1000" b="1" dirty="0" smtClean="0"/>
          </a:p>
          <a:p>
            <a:pPr lvl="1"/>
            <a:r>
              <a:rPr lang="en-US" sz="2400" b="1" dirty="0" smtClean="0"/>
              <a:t>Slow in comparison to the digestion of</a:t>
            </a:r>
          </a:p>
          <a:p>
            <a:pPr lvl="2"/>
            <a:r>
              <a:rPr lang="en-US" sz="2000" b="1" dirty="0" smtClean="0"/>
              <a:t>Starch and protein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sz="2400" b="1" dirty="0" smtClean="0"/>
              <a:t>What is located at distal end of </a:t>
            </a:r>
            <a:r>
              <a:rPr lang="en-US" sz="2400" b="1" dirty="0" err="1" smtClean="0"/>
              <a:t>illeum</a:t>
            </a:r>
            <a:r>
              <a:rPr lang="en-US" sz="2400" b="1" dirty="0" smtClean="0"/>
              <a:t> that allows fermentation?</a:t>
            </a:r>
          </a:p>
          <a:p>
            <a:pPr lvl="2"/>
            <a:r>
              <a:rPr lang="en-US" sz="2000" b="1" dirty="0" err="1" smtClean="0"/>
              <a:t>Cecum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Cecum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3 to </a:t>
            </a:r>
            <a:r>
              <a:rPr lang="en-US" b="1" dirty="0" smtClean="0"/>
              <a:t>4‘ </a:t>
            </a:r>
            <a:r>
              <a:rPr lang="en-US" b="1" dirty="0" smtClean="0"/>
              <a:t>in length</a:t>
            </a:r>
          </a:p>
          <a:p>
            <a:endParaRPr lang="en-US" sz="1000" b="1" dirty="0" smtClean="0"/>
          </a:p>
          <a:p>
            <a:r>
              <a:rPr lang="en-US" b="1" dirty="0" smtClean="0"/>
              <a:t>Holds 7 to 8 gallons</a:t>
            </a:r>
          </a:p>
          <a:p>
            <a:endParaRPr lang="en-US" sz="1000" b="1" dirty="0" smtClean="0"/>
          </a:p>
          <a:p>
            <a:r>
              <a:rPr lang="en-US" b="1" dirty="0" smtClean="0"/>
              <a:t>Contains bacteria</a:t>
            </a:r>
          </a:p>
          <a:p>
            <a:endParaRPr lang="en-US" sz="1300" b="1" dirty="0" smtClean="0"/>
          </a:p>
          <a:p>
            <a:endParaRPr lang="en-US" sz="1000" b="1" dirty="0" smtClean="0"/>
          </a:p>
          <a:p>
            <a:r>
              <a:rPr lang="en-US" b="1" dirty="0" smtClean="0"/>
              <a:t>What is digested?</a:t>
            </a:r>
          </a:p>
          <a:p>
            <a:pPr lvl="1"/>
            <a:r>
              <a:rPr lang="en-US" b="1" dirty="0" smtClean="0"/>
              <a:t>Large amounts of fiber</a:t>
            </a:r>
          </a:p>
          <a:p>
            <a:pPr lvl="1"/>
            <a:r>
              <a:rPr lang="en-US" b="1" dirty="0" smtClean="0"/>
              <a:t>~ ½ of the soluble CHO’s ingested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Absorption can also occur</a:t>
            </a:r>
          </a:p>
          <a:p>
            <a:endParaRPr lang="en-US" sz="1100" b="1" dirty="0" smtClean="0"/>
          </a:p>
          <a:p>
            <a:r>
              <a:rPr lang="en-US" b="1" dirty="0" smtClean="0"/>
              <a:t>Bacterial protein </a:t>
            </a:r>
          </a:p>
          <a:p>
            <a:pPr lvl="1"/>
            <a:r>
              <a:rPr lang="en-US" b="1" dirty="0" smtClean="0"/>
              <a:t>Produced, digested, and absorbed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Ascending Colon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307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10 to 12 ‘ long</a:t>
            </a:r>
          </a:p>
          <a:p>
            <a:endParaRPr lang="en-US" sz="1000" b="1" dirty="0" smtClean="0"/>
          </a:p>
          <a:p>
            <a:r>
              <a:rPr lang="en-US" b="1" dirty="0" smtClean="0"/>
              <a:t>Diameter of 8 to 10”</a:t>
            </a:r>
          </a:p>
          <a:p>
            <a:endParaRPr lang="en-US" sz="1100" b="1" dirty="0" smtClean="0"/>
          </a:p>
          <a:p>
            <a:r>
              <a:rPr lang="en-US" b="1" dirty="0" smtClean="0"/>
              <a:t>Holds 14 to 16 gallons</a:t>
            </a:r>
          </a:p>
          <a:p>
            <a:endParaRPr lang="en-US" sz="1100" b="1" dirty="0" smtClean="0"/>
          </a:p>
          <a:p>
            <a:r>
              <a:rPr lang="en-US" b="1" dirty="0" smtClean="0"/>
              <a:t>Four Portions:</a:t>
            </a:r>
          </a:p>
          <a:p>
            <a:pPr lvl="1"/>
            <a:r>
              <a:rPr lang="en-US" b="1" dirty="0" smtClean="0"/>
              <a:t>Right ventral colon</a:t>
            </a:r>
          </a:p>
          <a:p>
            <a:pPr lvl="1"/>
            <a:r>
              <a:rPr lang="en-US" b="1" dirty="0" err="1" smtClean="0"/>
              <a:t>Sternal</a:t>
            </a:r>
            <a:r>
              <a:rPr lang="en-US" b="1" dirty="0" smtClean="0"/>
              <a:t> flexure or left ventral colon</a:t>
            </a:r>
          </a:p>
          <a:p>
            <a:pPr lvl="1"/>
            <a:r>
              <a:rPr lang="en-US" b="1" dirty="0" smtClean="0"/>
              <a:t>Pelvic Flexure to the left dorsal colon</a:t>
            </a:r>
          </a:p>
          <a:p>
            <a:pPr lvl="1"/>
            <a:r>
              <a:rPr lang="en-US" b="1" dirty="0" smtClean="0"/>
              <a:t>Diaphragmatic flexure to the right dorsal colon (connects to small colon)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Ascending Colon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30725"/>
          </a:xfrm>
        </p:spPr>
        <p:txBody>
          <a:bodyPr/>
          <a:lstStyle/>
          <a:p>
            <a:pPr lvl="1" eaLnBrk="1" hangingPunct="1">
              <a:buNone/>
              <a:defRPr/>
            </a:pPr>
            <a:endParaRPr lang="en-US" sz="1000" b="1" dirty="0" smtClean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Passage of particulate matter and liquids slow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36 to 48 hrs</a:t>
            </a:r>
          </a:p>
          <a:p>
            <a:pPr lvl="1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</a:rPr>
              <a:t>What is digested in the Colon?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Nearly all 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CF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Cellulose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Over 50% soluble CHO’s 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Passes through S.I. into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cecum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Mouth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Upper lip</a:t>
            </a:r>
          </a:p>
          <a:p>
            <a:pPr lvl="1"/>
            <a:r>
              <a:rPr lang="en-US" b="1" dirty="0" smtClean="0"/>
              <a:t>Strong, mobile and sensitive</a:t>
            </a:r>
            <a:endParaRPr lang="en-US" sz="1000" b="1" dirty="0" smtClean="0"/>
          </a:p>
          <a:p>
            <a:pPr lvl="1"/>
            <a:r>
              <a:rPr lang="en-US" b="1" dirty="0" smtClean="0"/>
              <a:t>Used to place forage between teeth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Tongue used to </a:t>
            </a:r>
          </a:p>
          <a:p>
            <a:pPr lvl="1"/>
            <a:r>
              <a:rPr lang="en-US" b="1" dirty="0" smtClean="0"/>
              <a:t>Move ingested material to cheek teeth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Upper and lower incisors present</a:t>
            </a:r>
          </a:p>
          <a:p>
            <a:pPr lvl="1"/>
            <a:r>
              <a:rPr lang="en-US" b="1" dirty="0" smtClean="0"/>
              <a:t>Unlike ruminants</a:t>
            </a:r>
          </a:p>
          <a:p>
            <a:pPr lvl="1"/>
            <a:r>
              <a:rPr lang="en-US" b="1" dirty="0" smtClean="0"/>
              <a:t>Allows close shearing of forage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Cecum</a:t>
            </a:r>
            <a:r>
              <a:rPr lang="en-US" b="1" dirty="0" smtClean="0">
                <a:solidFill>
                  <a:srgbClr val="FF0000"/>
                </a:solidFill>
              </a:rPr>
              <a:t> and Colon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Digestion depends almost entirely on:</a:t>
            </a:r>
          </a:p>
          <a:p>
            <a:pPr lvl="1"/>
            <a:r>
              <a:rPr lang="en-US" sz="2400" b="1" dirty="0" smtClean="0"/>
              <a:t>Constituent bacteria and ciliate protozoa</a:t>
            </a:r>
          </a:p>
          <a:p>
            <a:pPr lvl="1"/>
            <a:r>
              <a:rPr lang="en-US" sz="2400" b="1" dirty="0" smtClean="0"/>
              <a:t>Walls contain only mucous-secreting glands</a:t>
            </a:r>
          </a:p>
          <a:p>
            <a:pPr lvl="1"/>
            <a:r>
              <a:rPr lang="en-US" sz="2400" b="1" dirty="0" smtClean="0"/>
              <a:t>No digestive enzymes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Ingestion of forage is </a:t>
            </a:r>
          </a:p>
          <a:p>
            <a:pPr lvl="1"/>
            <a:r>
              <a:rPr lang="en-US" b="1" dirty="0" smtClean="0"/>
              <a:t>Slower than cattle and sheep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Number of chews per minute is similar</a:t>
            </a:r>
          </a:p>
          <a:p>
            <a:pPr lvl="1"/>
            <a:r>
              <a:rPr lang="en-US" b="1" dirty="0" smtClean="0"/>
              <a:t>73-92 horses</a:t>
            </a:r>
          </a:p>
          <a:p>
            <a:pPr lvl="1"/>
            <a:r>
              <a:rPr lang="en-US" b="1" dirty="0" smtClean="0"/>
              <a:t>73-115 sheep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DMI per bite ~ half than sheep</a:t>
            </a:r>
          </a:p>
          <a:p>
            <a:pPr lvl="1"/>
            <a:r>
              <a:rPr lang="en-US" b="1" dirty="0" smtClean="0"/>
              <a:t>Horses need longer daily periods to graze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How many chewing movements does it take for 1 kg concentrate to be digested?</a:t>
            </a:r>
          </a:p>
          <a:p>
            <a:pPr lvl="1"/>
            <a:r>
              <a:rPr lang="en-US" sz="2400" b="1" dirty="0" smtClean="0"/>
              <a:t>800 to 1200</a:t>
            </a:r>
          </a:p>
          <a:p>
            <a:pPr lvl="1"/>
            <a:endParaRPr lang="en-US" sz="2000" b="1" dirty="0" smtClean="0"/>
          </a:p>
          <a:p>
            <a:r>
              <a:rPr lang="en-US" sz="2800" b="1" dirty="0" smtClean="0"/>
              <a:t>How many chewing movements does it take to for 1 kg concentrate of long stem hay?</a:t>
            </a:r>
          </a:p>
          <a:p>
            <a:pPr lvl="1"/>
            <a:r>
              <a:rPr lang="en-US" sz="2400" b="1" dirty="0" smtClean="0"/>
              <a:t>3000 to 3500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Abnormal or diseased teeth can cause</a:t>
            </a:r>
          </a:p>
          <a:p>
            <a:pPr lvl="1"/>
            <a:r>
              <a:rPr lang="en-US" sz="2400" b="1" dirty="0" smtClean="0"/>
              <a:t>Digestive disturbances and colic</a:t>
            </a:r>
          </a:p>
          <a:p>
            <a:pPr lvl="1"/>
            <a:r>
              <a:rPr lang="en-US" sz="2400" b="1" dirty="0" smtClean="0"/>
              <a:t>Older horses with worn teeth are at higher risk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Horses have two sets of teeth</a:t>
            </a:r>
          </a:p>
          <a:p>
            <a:pPr lvl="1"/>
            <a:r>
              <a:rPr lang="en-US" b="1" dirty="0" smtClean="0"/>
              <a:t>Deciduous teeth</a:t>
            </a:r>
          </a:p>
          <a:p>
            <a:pPr lvl="1"/>
            <a:r>
              <a:rPr lang="en-US" b="1" dirty="0" smtClean="0"/>
              <a:t>Permanent teeth</a:t>
            </a:r>
          </a:p>
          <a:p>
            <a:pPr lvl="2"/>
            <a:r>
              <a:rPr lang="en-US" b="1" dirty="0" smtClean="0"/>
              <a:t>Never stop growing and maintenance is required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Saliva</a:t>
            </a:r>
          </a:p>
          <a:p>
            <a:pPr lvl="1"/>
            <a:r>
              <a:rPr lang="en-US" b="1" dirty="0" smtClean="0"/>
              <a:t>Feed stimulates secretion</a:t>
            </a:r>
          </a:p>
          <a:p>
            <a:pPr lvl="1"/>
            <a:r>
              <a:rPr lang="en-US" b="1" dirty="0" smtClean="0"/>
              <a:t>Copious amounts produced</a:t>
            </a:r>
          </a:p>
          <a:p>
            <a:pPr lvl="1"/>
            <a:r>
              <a:rPr lang="en-US" b="1" dirty="0" smtClean="0"/>
              <a:t>No enzymes present</a:t>
            </a:r>
          </a:p>
          <a:p>
            <a:pPr lvl="1"/>
            <a:r>
              <a:rPr lang="en-US" b="1" dirty="0" smtClean="0"/>
              <a:t>Bicarbonate and Sodium Chloride present</a:t>
            </a:r>
          </a:p>
          <a:p>
            <a:pPr lvl="2"/>
            <a:r>
              <a:rPr lang="en-US" b="1" dirty="0" smtClean="0"/>
              <a:t>Provides buffering capacity</a:t>
            </a:r>
          </a:p>
          <a:p>
            <a:pPr lvl="1"/>
            <a:r>
              <a:rPr lang="en-US" b="1" dirty="0" smtClean="0"/>
              <a:t>Provides lubrication to prevent choking</a:t>
            </a:r>
          </a:p>
          <a:p>
            <a:pPr lvl="2"/>
            <a:r>
              <a:rPr lang="en-US" b="1" dirty="0" smtClean="0"/>
              <a:t>Also allows for some microbial fermentation in proximal region of stomach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teet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609600"/>
            <a:ext cx="5362030" cy="58640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3300"/>
                </a:solidFill>
              </a:rPr>
              <a:t>Stomach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30725"/>
          </a:xfrm>
        </p:spPr>
        <p:txBody>
          <a:bodyPr lIns="92075" tIns="46038" rIns="92075" bIns="46038"/>
          <a:lstStyle/>
          <a:p>
            <a:pPr marL="342900" lvl="1" indent="-342900" eaLnBrk="1" hangingPunct="1">
              <a:buClr>
                <a:srgbClr val="CC0000"/>
              </a:buClr>
              <a:buSzPct val="90000"/>
              <a:buBlip>
                <a:blip r:embed="rId2"/>
              </a:buBlip>
              <a:defRPr/>
            </a:pPr>
            <a:r>
              <a:rPr lang="en-US" b="1" dirty="0" smtClean="0">
                <a:latin typeface="Times New Roman" pitchFamily="18" charset="0"/>
              </a:rPr>
              <a:t>Represents ~ 10% of GI tract</a:t>
            </a:r>
          </a:p>
          <a:p>
            <a:pPr marL="342900" lvl="1" indent="-342900" eaLnBrk="1" hangingPunct="1">
              <a:buClr>
                <a:srgbClr val="CC0000"/>
              </a:buClr>
              <a:buSzPct val="90000"/>
              <a:buBlip>
                <a:blip r:embed="rId2"/>
              </a:buBlip>
              <a:defRPr/>
            </a:pPr>
            <a:endParaRPr lang="en-US" sz="1000" b="1" dirty="0" smtClean="0">
              <a:latin typeface="Times New Roman" pitchFamily="18" charset="0"/>
            </a:endParaRPr>
          </a:p>
          <a:p>
            <a:pPr eaLnBrk="1" hangingPunct="1">
              <a:buClr>
                <a:srgbClr val="CC0000"/>
              </a:buClr>
              <a:defRPr/>
            </a:pPr>
            <a:r>
              <a:rPr lang="en-US" sz="2800" b="1" dirty="0" smtClean="0">
                <a:latin typeface="Times New Roman" pitchFamily="18" charset="0"/>
              </a:rPr>
              <a:t>How many gallons can the stomach of an 1100 lb horse capacitate?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b="1" dirty="0" smtClean="0">
                <a:latin typeface="Times New Roman" pitchFamily="18" charset="0"/>
              </a:rPr>
              <a:t>2 to 5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sz="2800" b="1" dirty="0" smtClean="0">
                <a:latin typeface="Times New Roman" pitchFamily="18" charset="0"/>
              </a:rPr>
              <a:t>Why is there no need for a large compartment?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b="1" dirty="0" smtClean="0">
                <a:latin typeface="Times New Roman" pitchFamily="18" charset="0"/>
              </a:rPr>
              <a:t>Constant grazers</a:t>
            </a:r>
          </a:p>
          <a:p>
            <a:pPr lvl="1" eaLnBrk="1" hangingPunct="1">
              <a:buClr>
                <a:srgbClr val="CC0000"/>
              </a:buClr>
              <a:defRPr/>
            </a:pPr>
            <a:endParaRPr lang="en-US" sz="1000" b="1" dirty="0" smtClean="0">
              <a:latin typeface="Times New Roman" pitchFamily="18" charset="0"/>
            </a:endParaRPr>
          </a:p>
          <a:p>
            <a:pPr eaLnBrk="1" hangingPunct="1">
              <a:buClr>
                <a:srgbClr val="CC0000"/>
              </a:buClr>
              <a:defRPr/>
            </a:pPr>
            <a:r>
              <a:rPr lang="en-US" sz="2800" b="1" dirty="0" smtClean="0">
                <a:latin typeface="Times New Roman" pitchFamily="18" charset="0"/>
              </a:rPr>
              <a:t>pH ranges from 1.5 to 5.5</a:t>
            </a:r>
          </a:p>
          <a:p>
            <a:pPr lvl="2" eaLnBrk="1" hangingPunct="1">
              <a:buClr>
                <a:srgbClr val="CC0000"/>
              </a:buClr>
              <a:defRPr/>
            </a:pPr>
            <a:endParaRPr lang="en-US" b="1" dirty="0" smtClean="0">
              <a:latin typeface="Times New Roman" pitchFamily="18" charset="0"/>
            </a:endParaRPr>
          </a:p>
        </p:txBody>
      </p:sp>
      <p:pic>
        <p:nvPicPr>
          <p:cNvPr id="21508" name="Picture 4"/>
          <p:cNvPicPr>
            <a:picLocks noGrp="1" noChangeArrowheads="1"/>
          </p:cNvPicPr>
          <p:nvPr>
            <p:ph type="chart" sz="half" idx="2"/>
          </p:nvPr>
        </p:nvPicPr>
        <p:blipFill>
          <a:blip r:embed="rId3"/>
          <a:srcRect r="58310" b="85721"/>
          <a:stretch>
            <a:fillRect/>
          </a:stretch>
        </p:blipFill>
        <p:spPr>
          <a:xfrm>
            <a:off x="6400800" y="4495800"/>
            <a:ext cx="2532063" cy="21478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1419</TotalTime>
  <Words>950</Words>
  <Application>Microsoft Office PowerPoint</Application>
  <PresentationFormat>On-screen Show (4:3)</PresentationFormat>
  <Paragraphs>227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Beam</vt:lpstr>
      <vt:lpstr>Equine Nutrition</vt:lpstr>
      <vt:lpstr>Equine Digestive System</vt:lpstr>
      <vt:lpstr>Mouth</vt:lpstr>
      <vt:lpstr>Mouth</vt:lpstr>
      <vt:lpstr>Mouth</vt:lpstr>
      <vt:lpstr>Mouth</vt:lpstr>
      <vt:lpstr>Mouth</vt:lpstr>
      <vt:lpstr>PowerPoint Presentation</vt:lpstr>
      <vt:lpstr>Stomach</vt:lpstr>
      <vt:lpstr>Stomach</vt:lpstr>
      <vt:lpstr>Stomach</vt:lpstr>
      <vt:lpstr>PowerPoint Presentation</vt:lpstr>
      <vt:lpstr>Stomach</vt:lpstr>
      <vt:lpstr>Stomach</vt:lpstr>
      <vt:lpstr>PowerPoint Presentation</vt:lpstr>
      <vt:lpstr>Gastric Ulceration</vt:lpstr>
      <vt:lpstr>Squamous Ulceration</vt:lpstr>
      <vt:lpstr>Glandular Ulceration</vt:lpstr>
      <vt:lpstr>Small Intestine</vt:lpstr>
      <vt:lpstr>Gastro-intestinal Tract</vt:lpstr>
      <vt:lpstr>PowerPoint Presentation</vt:lpstr>
      <vt:lpstr>Small Intestine</vt:lpstr>
      <vt:lpstr>Small Intestine</vt:lpstr>
      <vt:lpstr>Small Intestine</vt:lpstr>
      <vt:lpstr>Small Intestine</vt:lpstr>
      <vt:lpstr>Large Intestine</vt:lpstr>
      <vt:lpstr>Cecum</vt:lpstr>
      <vt:lpstr>Ascending Colon</vt:lpstr>
      <vt:lpstr>Ascending Colon</vt:lpstr>
      <vt:lpstr>Cecum and Colon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 364 Horse Science Matt McMillan, Ph.D. Assistant Professor – Sam Houston State University</dc:title>
  <dc:creator>shsu</dc:creator>
  <cp:lastModifiedBy>Computer Services</cp:lastModifiedBy>
  <cp:revision>60</cp:revision>
  <dcterms:created xsi:type="dcterms:W3CDTF">2006-06-20T17:47:19Z</dcterms:created>
  <dcterms:modified xsi:type="dcterms:W3CDTF">2011-09-06T19:12:07Z</dcterms:modified>
</cp:coreProperties>
</file>