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15" r:id="rId11"/>
    <p:sldId id="308" r:id="rId12"/>
    <p:sldId id="309" r:id="rId13"/>
    <p:sldId id="310" r:id="rId14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6C258F-6C0C-4F59-9FCD-31D92F2125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7EEF-C047-4738-BC59-C8EC393B7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677B-5C05-4DFF-B642-8B274A791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CF72C5-759C-4369-BA22-B42528DBB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5FA163-2411-4E1B-8733-981FDA117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80DE90-14D3-4BD9-9A66-48DCC3B19D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CCD-E5BE-4E4E-BEE4-2FB8AD38A4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B7F8-CB50-4C38-B9E8-2450F7C25D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B65C-079D-4AB6-849D-3ED0AA1DD2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74A0-DEBE-471D-8292-85A1EA2733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BD7E-C83D-493D-AC51-AC0C85C9F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B4A398-641C-411F-9D5B-1EECC68176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7E2BF-6A5F-400E-A575-CAA3B6E13C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1302D4-158F-43AD-BA36-CB59159F8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47800"/>
            <a:ext cx="8305800" cy="1143000"/>
          </a:xfrm>
        </p:spPr>
        <p:txBody>
          <a:bodyPr/>
          <a:lstStyle/>
          <a:p>
            <a:r>
              <a:rPr lang="en-US" sz="4000" b="1" dirty="0"/>
              <a:t>Anatomy and Physiology of the Stallion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657600"/>
            <a:ext cx="8305800" cy="1143000"/>
          </a:xfrm>
        </p:spPr>
        <p:txBody>
          <a:bodyPr/>
          <a:lstStyle/>
          <a:p>
            <a:r>
              <a:rPr lang="en-US" sz="2400" b="1" dirty="0" smtClean="0"/>
              <a:t>Lecture 4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Testes are suspended within the scrotum by the 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permatic cord</a:t>
            </a:r>
          </a:p>
          <a:p>
            <a:pPr lvl="1"/>
            <a:r>
              <a:rPr lang="en-US" b="1" dirty="0" err="1"/>
              <a:t>C</a:t>
            </a:r>
            <a:r>
              <a:rPr lang="en-US" b="1" dirty="0" err="1" smtClean="0"/>
              <a:t>remaster</a:t>
            </a:r>
            <a:r>
              <a:rPr lang="en-US" b="1" dirty="0" smtClean="0"/>
              <a:t> muscle</a:t>
            </a:r>
          </a:p>
          <a:p>
            <a:pPr lvl="2"/>
            <a:r>
              <a:rPr lang="en-US" b="1" dirty="0" smtClean="0"/>
              <a:t>Cold weather vs. Hot weather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Sperm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dirty="0"/>
              <a:t>Penis: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	Vascular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	Stimulated through Teasing</a:t>
            </a:r>
          </a:p>
          <a:p>
            <a:pPr>
              <a:buFont typeface="Wingdings" pitchFamily="2" charset="2"/>
              <a:buNone/>
            </a:pPr>
            <a:endParaRPr lang="en-US" sz="1200" b="1" dirty="0"/>
          </a:p>
          <a:p>
            <a:pPr>
              <a:buFont typeface="Wingdings" pitchFamily="2" charset="2"/>
              <a:buNone/>
            </a:pPr>
            <a:r>
              <a:rPr lang="en-US" sz="3200" b="1" dirty="0"/>
              <a:t>Ejaculate includes:</a:t>
            </a:r>
          </a:p>
          <a:p>
            <a:pPr>
              <a:buFont typeface="Wingdings" pitchFamily="2" charset="2"/>
              <a:buNone/>
            </a:pPr>
            <a:r>
              <a:rPr lang="en-US" sz="3200" b="1" dirty="0"/>
              <a:t>	</a:t>
            </a:r>
            <a:r>
              <a:rPr lang="en-US" b="1" dirty="0"/>
              <a:t>Fluid portions of the testicular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	</a:t>
            </a:r>
            <a:r>
              <a:rPr lang="en-US" b="1" dirty="0" err="1"/>
              <a:t>Epididymal</a:t>
            </a:r>
            <a:r>
              <a:rPr lang="en-US" b="1" dirty="0"/>
              <a:t> and Accessory Sex Gland secretions </a:t>
            </a:r>
            <a:r>
              <a:rPr lang="en-US" sz="2400" b="1" dirty="0"/>
              <a:t>(also referred to as seminal plasma)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Three Fractions:</a:t>
            </a:r>
          </a:p>
          <a:p>
            <a:r>
              <a:rPr lang="en-US" b="1" dirty="0" err="1"/>
              <a:t>Bulbourethral</a:t>
            </a:r>
            <a:r>
              <a:rPr lang="en-US" b="1" dirty="0"/>
              <a:t> Portion </a:t>
            </a:r>
          </a:p>
          <a:p>
            <a:pPr lvl="1"/>
            <a:r>
              <a:rPr lang="en-US" b="1" dirty="0"/>
              <a:t>Cleanses the urethra</a:t>
            </a:r>
          </a:p>
          <a:p>
            <a:r>
              <a:rPr lang="en-US" b="1" dirty="0"/>
              <a:t>Sperm rich fraction</a:t>
            </a:r>
          </a:p>
          <a:p>
            <a:pPr lvl="1"/>
            <a:r>
              <a:rPr lang="en-US" b="1" dirty="0"/>
              <a:t>45% of ejaculate volume</a:t>
            </a:r>
          </a:p>
          <a:p>
            <a:pPr lvl="1"/>
            <a:r>
              <a:rPr lang="en-US" b="1" dirty="0"/>
              <a:t>75% spermatozoa</a:t>
            </a:r>
          </a:p>
          <a:p>
            <a:r>
              <a:rPr lang="en-US" b="1" dirty="0"/>
              <a:t>Sperm poor fraction </a:t>
            </a:r>
          </a:p>
          <a:p>
            <a:pPr lvl="1"/>
            <a:r>
              <a:rPr lang="en-US" b="1" dirty="0"/>
              <a:t>Gel portion </a:t>
            </a:r>
          </a:p>
          <a:p>
            <a:pPr lvl="1"/>
            <a:r>
              <a:rPr lang="en-US" b="1" dirty="0"/>
              <a:t>Typically discarded in AI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Ejaculate Fractions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ic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4475" y="533400"/>
            <a:ext cx="8899525" cy="5614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The ability of a stallion to produce: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Adequate, fertile spermatozoa is essential for an economically successful breeding season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Current foaling rates are between 55 and 60%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Reproductive efficiency can be improved through a better understanding of the stallion’s: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Anatomy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Physiology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Behavior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5105400"/>
          </a:xfrm>
        </p:spPr>
        <p:txBody>
          <a:bodyPr/>
          <a:lstStyle/>
          <a:p>
            <a:r>
              <a:rPr lang="en-US" sz="3200" b="1" dirty="0"/>
              <a:t>Includes:</a:t>
            </a:r>
          </a:p>
          <a:p>
            <a:pPr lvl="1"/>
            <a:r>
              <a:rPr lang="en-US" b="1" dirty="0"/>
              <a:t>Two testes attached with </a:t>
            </a:r>
            <a:r>
              <a:rPr lang="en-US" b="1" dirty="0" err="1"/>
              <a:t>epididymides</a:t>
            </a:r>
            <a:endParaRPr lang="en-US" b="1" dirty="0"/>
          </a:p>
          <a:p>
            <a:pPr lvl="1"/>
            <a:r>
              <a:rPr lang="en-US" b="1" dirty="0"/>
              <a:t>Two different ducts</a:t>
            </a:r>
          </a:p>
          <a:p>
            <a:pPr lvl="1"/>
            <a:r>
              <a:rPr lang="en-US" b="1" dirty="0"/>
              <a:t>Vas Deferens</a:t>
            </a:r>
          </a:p>
          <a:p>
            <a:pPr lvl="1"/>
            <a:r>
              <a:rPr lang="en-US" b="1" dirty="0"/>
              <a:t>Urethra</a:t>
            </a:r>
          </a:p>
          <a:p>
            <a:pPr lvl="1"/>
            <a:r>
              <a:rPr lang="en-US" b="1" dirty="0"/>
              <a:t>Penis</a:t>
            </a:r>
          </a:p>
          <a:p>
            <a:pPr lvl="1"/>
            <a:r>
              <a:rPr lang="en-US" b="1" dirty="0"/>
              <a:t>Accessory sex glands:</a:t>
            </a:r>
          </a:p>
          <a:p>
            <a:pPr lvl="2"/>
            <a:r>
              <a:rPr lang="en-US" sz="2400" b="1" dirty="0" err="1" smtClean="0"/>
              <a:t>Bulbourethral</a:t>
            </a:r>
            <a:r>
              <a:rPr lang="en-US" sz="2400" b="1" dirty="0" smtClean="0"/>
              <a:t> – Cleanses the Urethra</a:t>
            </a:r>
            <a:endParaRPr lang="en-US" sz="2400" b="1" dirty="0"/>
          </a:p>
          <a:p>
            <a:pPr lvl="2"/>
            <a:r>
              <a:rPr lang="en-US" sz="2400" b="1" dirty="0" smtClean="0"/>
              <a:t>Prostate – Buffering Agents</a:t>
            </a:r>
            <a:endParaRPr lang="en-US" sz="2400" b="1" dirty="0"/>
          </a:p>
          <a:p>
            <a:pPr lvl="2"/>
            <a:r>
              <a:rPr lang="en-US" sz="2400" b="1" dirty="0" smtClean="0"/>
              <a:t>Vesicular – Source of Simple Sugars</a:t>
            </a:r>
            <a:endParaRPr lang="en-US" sz="2400" b="1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r>
              <a:rPr lang="en-US" b="1" dirty="0"/>
              <a:t>Site for production of spermatozoa</a:t>
            </a:r>
          </a:p>
          <a:p>
            <a:pPr lvl="1"/>
            <a:r>
              <a:rPr lang="en-US" b="1" dirty="0"/>
              <a:t>(spermatogenesis) </a:t>
            </a:r>
          </a:p>
          <a:p>
            <a:pPr lvl="1"/>
            <a:endParaRPr lang="en-US" sz="1300" b="1" dirty="0"/>
          </a:p>
          <a:p>
            <a:r>
              <a:rPr lang="en-US" b="1" dirty="0"/>
              <a:t>Testosterone </a:t>
            </a:r>
          </a:p>
          <a:p>
            <a:endParaRPr lang="en-US" sz="1200" b="1" dirty="0"/>
          </a:p>
          <a:p>
            <a:r>
              <a:rPr lang="en-US" b="1" dirty="0"/>
              <a:t>Size related to ability to produce sperm </a:t>
            </a:r>
          </a:p>
          <a:p>
            <a:endParaRPr lang="en-US" sz="1200" b="1" dirty="0"/>
          </a:p>
          <a:p>
            <a:r>
              <a:rPr lang="en-US" b="1" dirty="0"/>
              <a:t>What effects sperm production?</a:t>
            </a:r>
          </a:p>
          <a:p>
            <a:pPr lvl="1"/>
            <a:r>
              <a:rPr lang="en-US" b="1" dirty="0" err="1"/>
              <a:t>Daylength</a:t>
            </a:r>
            <a:r>
              <a:rPr lang="en-US" b="1" dirty="0"/>
              <a:t> </a:t>
            </a:r>
          </a:p>
          <a:p>
            <a:endParaRPr lang="en-US" sz="1400" b="1" dirty="0"/>
          </a:p>
          <a:p>
            <a:r>
              <a:rPr lang="en-US" b="1" dirty="0" err="1"/>
              <a:t>Cryptorchidism</a:t>
            </a:r>
            <a:endParaRPr lang="en-US" b="1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Hormonal Control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2662238" cy="3962400"/>
          </a:xfrm>
        </p:spPr>
        <p:txBody>
          <a:bodyPr/>
          <a:lstStyle/>
          <a:p>
            <a:r>
              <a:rPr lang="en-US" sz="3200" b="1" dirty="0"/>
              <a:t>Includes:</a:t>
            </a:r>
          </a:p>
          <a:p>
            <a:endParaRPr lang="en-US" sz="1200" b="1" dirty="0"/>
          </a:p>
          <a:p>
            <a:r>
              <a:rPr lang="en-US" sz="2400" b="1" dirty="0"/>
              <a:t>Pineal Gland</a:t>
            </a:r>
          </a:p>
          <a:p>
            <a:pPr lvl="1"/>
            <a:r>
              <a:rPr lang="en-US" sz="2200" b="1" dirty="0"/>
              <a:t>Melatonin</a:t>
            </a:r>
          </a:p>
          <a:p>
            <a:endParaRPr lang="en-US" sz="1200" b="1" dirty="0"/>
          </a:p>
          <a:p>
            <a:r>
              <a:rPr lang="en-US" sz="2400" b="1" dirty="0"/>
              <a:t>Hypothalamus</a:t>
            </a:r>
          </a:p>
          <a:p>
            <a:endParaRPr lang="en-US" sz="1200" b="1" dirty="0"/>
          </a:p>
          <a:p>
            <a:r>
              <a:rPr lang="en-US" sz="2400" b="1" dirty="0"/>
              <a:t>Pituitary gland</a:t>
            </a:r>
          </a:p>
          <a:p>
            <a:endParaRPr lang="en-US" sz="1200" b="1" dirty="0"/>
          </a:p>
          <a:p>
            <a:r>
              <a:rPr lang="en-US" sz="2400" b="1" dirty="0"/>
              <a:t>Testes</a:t>
            </a:r>
          </a:p>
          <a:p>
            <a:endParaRPr lang="en-US" sz="2400" dirty="0"/>
          </a:p>
        </p:txBody>
      </p:sp>
      <p:pic>
        <p:nvPicPr>
          <p:cNvPr id="59396" name="Picture 4" descr="pic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905000"/>
            <a:ext cx="4795838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Sertoli</a:t>
            </a:r>
            <a:r>
              <a:rPr lang="en-US" b="1" dirty="0"/>
              <a:t> cells:</a:t>
            </a:r>
          </a:p>
          <a:p>
            <a:endParaRPr lang="en-US" sz="1200" b="1" dirty="0"/>
          </a:p>
          <a:p>
            <a:pPr lvl="1"/>
            <a:r>
              <a:rPr lang="en-US" b="1" dirty="0"/>
              <a:t>Located within the testes </a:t>
            </a:r>
            <a:r>
              <a:rPr lang="en-US" b="1" dirty="0" err="1"/>
              <a:t>seminiferous</a:t>
            </a:r>
            <a:r>
              <a:rPr lang="en-US" b="1" dirty="0"/>
              <a:t> epithelium</a:t>
            </a:r>
          </a:p>
          <a:p>
            <a:pPr lvl="1"/>
            <a:endParaRPr lang="en-US" sz="1300" b="1" dirty="0"/>
          </a:p>
          <a:p>
            <a:pPr lvl="1"/>
            <a:r>
              <a:rPr lang="en-US" b="1" dirty="0"/>
              <a:t>Function primarily in supporting spermatozoa development</a:t>
            </a:r>
          </a:p>
          <a:p>
            <a:pPr lvl="1"/>
            <a:endParaRPr lang="en-US" sz="1300" b="1" dirty="0"/>
          </a:p>
          <a:p>
            <a:pPr lvl="1"/>
            <a:r>
              <a:rPr lang="en-US" b="1" dirty="0"/>
              <a:t>Also secrete a number of proteins to regulate FSH and proteins that bind testosterone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Hormonal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Leydig</a:t>
            </a:r>
            <a:r>
              <a:rPr lang="en-US" b="1" dirty="0"/>
              <a:t> cells:</a:t>
            </a:r>
          </a:p>
          <a:p>
            <a:endParaRPr lang="en-US" sz="1200" b="1" dirty="0"/>
          </a:p>
          <a:p>
            <a:pPr lvl="1"/>
            <a:r>
              <a:rPr lang="en-US" b="1" dirty="0"/>
              <a:t>Located between the </a:t>
            </a:r>
            <a:r>
              <a:rPr lang="en-US" b="1" dirty="0" err="1"/>
              <a:t>seminiferous</a:t>
            </a:r>
            <a:r>
              <a:rPr lang="en-US" b="1" dirty="0"/>
              <a:t> tubules</a:t>
            </a:r>
          </a:p>
          <a:p>
            <a:pPr lvl="1"/>
            <a:endParaRPr lang="en-US" sz="1300" b="1" dirty="0"/>
          </a:p>
          <a:p>
            <a:pPr lvl="1"/>
            <a:r>
              <a:rPr lang="en-US" b="1" dirty="0"/>
              <a:t>Under the influence of LH</a:t>
            </a:r>
          </a:p>
          <a:p>
            <a:pPr lvl="1"/>
            <a:endParaRPr lang="en-US" sz="1300" b="1" dirty="0"/>
          </a:p>
          <a:p>
            <a:pPr lvl="1"/>
            <a:r>
              <a:rPr lang="en-US" b="1" dirty="0"/>
              <a:t>Responsible for testosterone production</a:t>
            </a:r>
          </a:p>
          <a:p>
            <a:pPr lvl="1"/>
            <a:endParaRPr lang="en-US" sz="1300" b="1" dirty="0"/>
          </a:p>
          <a:p>
            <a:pPr lvl="1"/>
            <a:r>
              <a:rPr lang="en-US" b="1" dirty="0"/>
              <a:t>Also secrete estrogens </a:t>
            </a:r>
            <a:endParaRPr lang="en-US" b="1" dirty="0" smtClean="0"/>
          </a:p>
          <a:p>
            <a:pPr lvl="2"/>
            <a:r>
              <a:rPr lang="en-US" b="1" dirty="0"/>
              <a:t>P</a:t>
            </a:r>
            <a:r>
              <a:rPr lang="en-US" b="1" dirty="0" smtClean="0"/>
              <a:t>hysiological </a:t>
            </a:r>
            <a:r>
              <a:rPr lang="en-US" b="1" dirty="0"/>
              <a:t>function </a:t>
            </a:r>
            <a:r>
              <a:rPr lang="en-US" b="1" dirty="0" smtClean="0"/>
              <a:t>unclear</a:t>
            </a:r>
            <a:endParaRPr lang="en-US" b="1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Hormonal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Necessary for normal sexual behavior and testicular function</a:t>
            </a:r>
          </a:p>
          <a:p>
            <a:endParaRPr lang="en-US" sz="1000" b="1" dirty="0"/>
          </a:p>
          <a:p>
            <a:r>
              <a:rPr lang="en-US" b="1" dirty="0"/>
              <a:t>Proteins produced by </a:t>
            </a:r>
            <a:r>
              <a:rPr lang="en-US" b="1" dirty="0" err="1"/>
              <a:t>Sertoli</a:t>
            </a:r>
            <a:r>
              <a:rPr lang="en-US" b="1" dirty="0"/>
              <a:t> cells which bind testosterone are </a:t>
            </a:r>
            <a:endParaRPr lang="en-US" b="1" dirty="0" smtClean="0"/>
          </a:p>
          <a:p>
            <a:pPr lvl="1"/>
            <a:r>
              <a:rPr lang="en-US" b="1" dirty="0" smtClean="0"/>
              <a:t>Responsible </a:t>
            </a:r>
            <a:r>
              <a:rPr lang="en-US" b="1" dirty="0"/>
              <a:t>for maintaining testicular </a:t>
            </a:r>
            <a:r>
              <a:rPr lang="en-US" b="1" dirty="0" smtClean="0"/>
              <a:t>concentrations</a:t>
            </a:r>
          </a:p>
          <a:p>
            <a:pPr lvl="1"/>
            <a:r>
              <a:rPr lang="en-US" b="1" dirty="0" smtClean="0"/>
              <a:t>These </a:t>
            </a:r>
            <a:r>
              <a:rPr lang="en-US" b="1" dirty="0"/>
              <a:t>concentrations control release of </a:t>
            </a:r>
            <a:r>
              <a:rPr lang="en-US" b="1" dirty="0" err="1"/>
              <a:t>GnRH</a:t>
            </a:r>
            <a:endParaRPr lang="en-US" b="1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Testosterone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001000" cy="4953000"/>
          </a:xfrm>
        </p:spPr>
        <p:txBody>
          <a:bodyPr/>
          <a:lstStyle/>
          <a:p>
            <a:r>
              <a:rPr lang="en-US" b="1" dirty="0"/>
              <a:t>Spermatogenesis occurs in testes</a:t>
            </a:r>
          </a:p>
          <a:p>
            <a:endParaRPr lang="en-US" sz="1200" b="1" dirty="0"/>
          </a:p>
          <a:p>
            <a:r>
              <a:rPr lang="en-US" b="1" dirty="0"/>
              <a:t>Process requires ~57 days</a:t>
            </a:r>
          </a:p>
          <a:p>
            <a:endParaRPr lang="en-US" sz="1200" b="1" dirty="0"/>
          </a:p>
          <a:p>
            <a:r>
              <a:rPr lang="en-US" b="1" dirty="0"/>
              <a:t>Stored where? </a:t>
            </a:r>
          </a:p>
          <a:p>
            <a:pPr lvl="1"/>
            <a:r>
              <a:rPr lang="en-US" b="1" dirty="0" err="1"/>
              <a:t>Epididymis</a:t>
            </a:r>
            <a:endParaRPr lang="en-US" b="1" dirty="0"/>
          </a:p>
          <a:p>
            <a:pPr lvl="2"/>
            <a:r>
              <a:rPr lang="en-US" b="1" dirty="0"/>
              <a:t>Further maturation takes place</a:t>
            </a:r>
          </a:p>
          <a:p>
            <a:pPr lvl="2"/>
            <a:r>
              <a:rPr lang="en-US" b="1" dirty="0"/>
              <a:t>Migration ~ 8 day</a:t>
            </a:r>
          </a:p>
          <a:p>
            <a:endParaRPr lang="en-US" sz="1200" b="1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Sperm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1236</TotalTime>
  <Words>284</Words>
  <Application>Microsoft Office PowerPoint</Application>
  <PresentationFormat>On-screen Show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Lecture 4</vt:lpstr>
      <vt:lpstr>Introduction</vt:lpstr>
      <vt:lpstr>Anatomy</vt:lpstr>
      <vt:lpstr>Testes</vt:lpstr>
      <vt:lpstr>Hormonal Control</vt:lpstr>
      <vt:lpstr>Hormonal Control</vt:lpstr>
      <vt:lpstr>Hormonal Control</vt:lpstr>
      <vt:lpstr>Testosterone</vt:lpstr>
      <vt:lpstr>Sperm Production</vt:lpstr>
      <vt:lpstr>Sperm Production</vt:lpstr>
      <vt:lpstr>Anatomy</vt:lpstr>
      <vt:lpstr>Ejaculate Fractions</vt:lpstr>
      <vt:lpstr>Slide 13</vt:lpstr>
    </vt:vector>
  </TitlesOfParts>
  <Company>Sam Houston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Reproduction</dc:title>
  <dc:creator>shsu</dc:creator>
  <cp:lastModifiedBy>Computer Services</cp:lastModifiedBy>
  <cp:revision>31</cp:revision>
  <dcterms:created xsi:type="dcterms:W3CDTF">2006-03-06T13:52:23Z</dcterms:created>
  <dcterms:modified xsi:type="dcterms:W3CDTF">2011-04-26T19:38:42Z</dcterms:modified>
</cp:coreProperties>
</file>