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75" r:id="rId9"/>
    <p:sldId id="260" r:id="rId10"/>
    <p:sldId id="261" r:id="rId11"/>
    <p:sldId id="273" r:id="rId12"/>
    <p:sldId id="262" r:id="rId13"/>
    <p:sldId id="269" r:id="rId14"/>
    <p:sldId id="270" r:id="rId15"/>
    <p:sldId id="268" r:id="rId16"/>
    <p:sldId id="271" r:id="rId17"/>
    <p:sldId id="272" r:id="rId18"/>
    <p:sldId id="267" r:id="rId19"/>
    <p:sldId id="274" r:id="rId20"/>
    <p:sldId id="276" r:id="rId21"/>
    <p:sldId id="277" r:id="rId22"/>
    <p:sldId id="291" r:id="rId23"/>
    <p:sldId id="278" r:id="rId24"/>
    <p:sldId id="279" r:id="rId25"/>
    <p:sldId id="280" r:id="rId26"/>
    <p:sldId id="281" r:id="rId27"/>
    <p:sldId id="292" r:id="rId28"/>
    <p:sldId id="282" r:id="rId29"/>
    <p:sldId id="283" r:id="rId30"/>
    <p:sldId id="284" r:id="rId31"/>
    <p:sldId id="293" r:id="rId32"/>
    <p:sldId id="285" r:id="rId33"/>
    <p:sldId id="294" r:id="rId34"/>
    <p:sldId id="286" r:id="rId35"/>
    <p:sldId id="288" r:id="rId36"/>
    <p:sldId id="289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6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EBA5B-83FF-4AE8-8973-1A93DA429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E7212-A27A-4CDA-A814-FD8CA5438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436F-0584-4F57-BDD7-CA9DCD69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2806-8697-404C-A13F-1CA8D215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71DA-A250-4E67-8DCC-AABE95E8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A9C1-B0CB-44CC-AD3B-AA1F28DEE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86AC-7191-43C5-9F0A-572E25FBC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085A-D21B-4519-96CA-51278056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7898-3553-408A-ADDA-0D1919B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3CEB-E0A5-44AB-9767-6DD5DF3CF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F1DF-8EB2-404A-A87A-2921B8D4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2747-3C98-47A8-A24B-E843A2B87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44AF7CEB-604B-4E84-9C44-9043C9693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Hoof Health &amp; Care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AGR 364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7924800" cy="316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Hoof size is apparently highly heritable: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Correlates with bone growth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Some breeds select for small feet for aesthetic purposes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Also influenced by nutrition</a:t>
            </a:r>
          </a:p>
          <a:p>
            <a:pPr eaLnBrk="1" hangingPunct="1"/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Horses that are fed an optimum diet have </a:t>
            </a:r>
          </a:p>
          <a:p>
            <a:pPr lvl="1" eaLnBrk="1" hangingPunct="1"/>
            <a:r>
              <a:rPr lang="en-US" b="1" dirty="0" smtClean="0"/>
              <a:t>80% increase in hoof-sole border area compared to those fed a limited diet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Optimum nutrition encourages:</a:t>
            </a:r>
          </a:p>
          <a:p>
            <a:pPr lvl="1" eaLnBrk="1" hangingPunct="1"/>
            <a:r>
              <a:rPr lang="en-US" b="1" dirty="0" smtClean="0"/>
              <a:t>Maximum bone and hoof size </a:t>
            </a:r>
            <a:r>
              <a:rPr lang="en-US" b="1" dirty="0" smtClean="0"/>
              <a:t>development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Different parts of the hoof contain </a:t>
            </a:r>
          </a:p>
          <a:p>
            <a:pPr lvl="1" eaLnBrk="1" hangingPunct="1"/>
            <a:r>
              <a:rPr lang="en-US" b="1" dirty="0" smtClean="0"/>
              <a:t>D</a:t>
            </a:r>
            <a:r>
              <a:rPr lang="en-US" b="1" dirty="0" smtClean="0"/>
              <a:t>ifferent levels of minerals</a:t>
            </a:r>
          </a:p>
          <a:p>
            <a:pPr lvl="1" eaLnBrk="1" hangingPunct="1"/>
            <a:r>
              <a:rPr lang="en-US" b="1" dirty="0" smtClean="0"/>
              <a:t>May contribute to strength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4953000"/>
          </a:xfrm>
        </p:spPr>
        <p:txBody>
          <a:bodyPr/>
          <a:lstStyle/>
          <a:p>
            <a:pPr lvl="1" eaLnBrk="1" hangingPunct="1">
              <a:buNone/>
            </a:pPr>
            <a:endParaRPr lang="en-US" sz="200" b="1" dirty="0" smtClean="0"/>
          </a:p>
          <a:p>
            <a:pPr eaLnBrk="1" hangingPunct="1"/>
            <a:r>
              <a:rPr lang="en-US" b="1" dirty="0" smtClean="0"/>
              <a:t>What minerals are found in the hoof?</a:t>
            </a:r>
          </a:p>
          <a:p>
            <a:pPr lvl="1" eaLnBrk="1" hangingPunct="1"/>
            <a:r>
              <a:rPr lang="en-US" b="1" dirty="0" smtClean="0"/>
              <a:t>Na, K, Zn, Mg, Ca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Older </a:t>
            </a:r>
            <a:r>
              <a:rPr lang="en-US" b="1" dirty="0" smtClean="0"/>
              <a:t>horses tend to have less Na but more K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Wall is higher in Zn than other parts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Frog is higher in K, Mg, and Ca; lower in Zn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Vitamin A is essential for normal hoof growth</a:t>
            </a:r>
          </a:p>
          <a:p>
            <a:pPr lvl="1" eaLnBrk="1" hangingPunct="1"/>
            <a:r>
              <a:rPr lang="en-US" sz="2200" b="1" dirty="0" smtClean="0"/>
              <a:t>Deficiencies lead to poor hoof 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 hooves resist wear?</a:t>
            </a:r>
          </a:p>
          <a:p>
            <a:pPr lvl="1" eaLnBrk="1" hangingPunct="1"/>
            <a:r>
              <a:rPr lang="en-US" b="1" dirty="0" smtClean="0"/>
              <a:t>B</a:t>
            </a:r>
            <a:r>
              <a:rPr lang="en-US" b="1" dirty="0" smtClean="0"/>
              <a:t>y </a:t>
            </a:r>
            <a:r>
              <a:rPr lang="en-US" b="1" dirty="0" smtClean="0"/>
              <a:t>the integrity and strength of the hoof </a:t>
            </a:r>
            <a:r>
              <a:rPr lang="en-US" b="1" dirty="0" smtClean="0"/>
              <a:t>tubules</a:t>
            </a:r>
          </a:p>
          <a:p>
            <a:pPr lvl="2" eaLnBrk="1" hangingPunct="1"/>
            <a:r>
              <a:rPr lang="en-US" b="1" dirty="0" smtClean="0"/>
              <a:t>Spiral </a:t>
            </a:r>
            <a:r>
              <a:rPr lang="en-US" b="1" dirty="0" smtClean="0"/>
              <a:t>columnar </a:t>
            </a:r>
            <a:r>
              <a:rPr lang="en-US" b="1" dirty="0" smtClean="0"/>
              <a:t>structures</a:t>
            </a:r>
          </a:p>
          <a:p>
            <a:pPr lvl="2" eaLnBrk="1" hangingPunct="1"/>
            <a:r>
              <a:rPr lang="en-US" b="1" dirty="0" smtClean="0"/>
              <a:t>Help </a:t>
            </a:r>
            <a:r>
              <a:rPr lang="en-US" b="1" dirty="0" smtClean="0"/>
              <a:t>resist compression and flexion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Wall structure acts like a </a:t>
            </a:r>
          </a:p>
          <a:p>
            <a:pPr lvl="1" eaLnBrk="1" hangingPunct="1"/>
            <a:r>
              <a:rPr lang="en-US" b="1" dirty="0" smtClean="0"/>
              <a:t>Coil-spring in resisting vertical compression</a:t>
            </a:r>
          </a:p>
          <a:p>
            <a:pPr lvl="1" eaLnBrk="1" hangingPunct="1"/>
            <a:r>
              <a:rPr lang="en-US" b="1" dirty="0" smtClean="0"/>
              <a:t>Leaf spring in resisting horizontal flexion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Hoof can be divided </a:t>
            </a:r>
            <a:r>
              <a:rPr lang="en-US" b="1" dirty="0" smtClean="0"/>
              <a:t>into two areas </a:t>
            </a:r>
          </a:p>
          <a:p>
            <a:pPr lvl="1" eaLnBrk="1" hangingPunct="1"/>
            <a:r>
              <a:rPr lang="en-US" b="1" dirty="0" smtClean="0"/>
              <a:t>Sensitive</a:t>
            </a:r>
          </a:p>
          <a:p>
            <a:pPr lvl="1" eaLnBrk="1" hangingPunct="1"/>
            <a:r>
              <a:rPr lang="en-US" b="1" dirty="0" smtClean="0"/>
              <a:t>Insensitive</a:t>
            </a:r>
            <a:endParaRPr lang="en-US" b="1" dirty="0" smtClean="0"/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Sensitive areas </a:t>
            </a:r>
            <a:r>
              <a:rPr lang="en-US" b="1" dirty="0" smtClean="0"/>
              <a:t>provide: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Nourishment and promote </a:t>
            </a:r>
            <a:r>
              <a:rPr lang="en-US" b="1" dirty="0" smtClean="0"/>
              <a:t>growth</a:t>
            </a:r>
          </a:p>
          <a:p>
            <a:pPr lvl="1" eaLnBrk="1" hangingPunct="1"/>
            <a:r>
              <a:rPr lang="en-US" b="1" dirty="0" smtClean="0"/>
              <a:t>Contain blood vessels and nerve endings</a:t>
            </a:r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Incentive areas </a:t>
            </a:r>
            <a:r>
              <a:rPr lang="en-US" b="1" dirty="0" smtClean="0"/>
              <a:t>provide: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Support</a:t>
            </a:r>
          </a:p>
          <a:p>
            <a:pPr lvl="1" eaLnBrk="1" hangingPunct="1"/>
            <a:r>
              <a:rPr lang="en-US" b="1" dirty="0" smtClean="0"/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Color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b="1" dirty="0" smtClean="0"/>
              <a:t>Are black </a:t>
            </a:r>
            <a:r>
              <a:rPr lang="en-US" sz="2700" b="1" dirty="0" smtClean="0"/>
              <a:t>hooves are harder than white hooves?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No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Hoof compression studies have shown that color does not influence strength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However, in </a:t>
            </a:r>
            <a:r>
              <a:rPr lang="en-US" b="1" dirty="0" smtClean="0"/>
              <a:t>some </a:t>
            </a:r>
            <a:r>
              <a:rPr lang="en-US" b="1" dirty="0" smtClean="0"/>
              <a:t>breeds (</a:t>
            </a:r>
            <a:r>
              <a:rPr lang="en-US" b="1" dirty="0" err="1" smtClean="0"/>
              <a:t>Tobiano</a:t>
            </a:r>
            <a:r>
              <a:rPr lang="en-US" b="1" dirty="0" smtClean="0"/>
              <a:t>, </a:t>
            </a:r>
            <a:r>
              <a:rPr lang="en-US" b="1" dirty="0" smtClean="0"/>
              <a:t>Pinto)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</a:t>
            </a:r>
            <a:r>
              <a:rPr lang="en-US" b="1" dirty="0" smtClean="0"/>
              <a:t>hite hooves </a:t>
            </a:r>
            <a:r>
              <a:rPr lang="en-US" b="1" dirty="0" smtClean="0"/>
              <a:t>seems to be of poorer quality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Poor hooves should be protected by 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Laminae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Insensitive (Horny) vs. Sensitive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How are </a:t>
            </a:r>
            <a:r>
              <a:rPr lang="en-US" b="1" dirty="0" err="1" smtClean="0"/>
              <a:t>laminae</a:t>
            </a:r>
            <a:r>
              <a:rPr lang="en-US" b="1" dirty="0" smtClean="0"/>
              <a:t> associated with concussion?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Redirect </a:t>
            </a:r>
            <a:r>
              <a:rPr lang="en-US" b="1" dirty="0" smtClean="0"/>
              <a:t>the forces acting upon the </a:t>
            </a:r>
            <a:r>
              <a:rPr lang="en-US" b="1" dirty="0" smtClean="0"/>
              <a:t>foot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Dissipate concussion </a:t>
            </a:r>
          </a:p>
          <a:p>
            <a:pPr lvl="2" eaLnBrk="1" hangingPunct="1"/>
            <a:r>
              <a:rPr lang="en-US" b="1" dirty="0" smtClean="0"/>
              <a:t>C</a:t>
            </a:r>
            <a:r>
              <a:rPr lang="en-US" b="1" dirty="0" smtClean="0"/>
              <a:t>oming </a:t>
            </a:r>
            <a:r>
              <a:rPr lang="en-US" b="1" dirty="0" smtClean="0"/>
              <a:t>up from the </a:t>
            </a:r>
            <a:r>
              <a:rPr lang="en-US" b="1" dirty="0" smtClean="0"/>
              <a:t>ground</a:t>
            </a:r>
          </a:p>
          <a:p>
            <a:pPr lvl="2" eaLnBrk="1" hangingPunct="1"/>
            <a:r>
              <a:rPr lang="en-US" b="1" dirty="0" smtClean="0"/>
              <a:t>D</a:t>
            </a:r>
            <a:r>
              <a:rPr lang="en-US" b="1" dirty="0" smtClean="0"/>
              <a:t>own </a:t>
            </a:r>
            <a:r>
              <a:rPr lang="en-US" b="1" dirty="0" smtClean="0"/>
              <a:t>from the </a:t>
            </a:r>
            <a:r>
              <a:rPr lang="en-US" b="1" dirty="0" smtClean="0"/>
              <a:t>body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Increase </a:t>
            </a:r>
            <a:r>
              <a:rPr lang="en-US" b="1" dirty="0" smtClean="0"/>
              <a:t>the surface area as much as 30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icture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77813"/>
            <a:ext cx="8382000" cy="6275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Laminae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5" descr="pollittnorm.jpg (22634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124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pollittfound.jpg (24378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43434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Primary function?</a:t>
            </a:r>
          </a:p>
          <a:p>
            <a:pPr lvl="1" eaLnBrk="1" hangingPunct="1"/>
            <a:r>
              <a:rPr lang="en-US" b="1" dirty="0" smtClean="0"/>
              <a:t>Protection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Normally arched and can support some weight</a:t>
            </a:r>
            <a:endParaRPr lang="en-US" sz="1200" b="1" dirty="0" smtClean="0"/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Frog can support weight at the heels if the wall and bars are weak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Hoof wall should support the primary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long have horseshoes been used on horses?</a:t>
            </a:r>
          </a:p>
          <a:p>
            <a:pPr lvl="1" eaLnBrk="1" hangingPunct="1"/>
            <a:r>
              <a:rPr lang="en-US" b="1" dirty="0" smtClean="0"/>
              <a:t>~ 2,000 years </a:t>
            </a:r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Why do we shoe horses?</a:t>
            </a:r>
          </a:p>
          <a:p>
            <a:pPr lvl="1" eaLnBrk="1" hangingPunct="1"/>
            <a:r>
              <a:rPr lang="en-US" b="1" dirty="0" smtClean="0"/>
              <a:t>To protect  from excessive wear</a:t>
            </a:r>
          </a:p>
          <a:p>
            <a:pPr lvl="1" eaLnBrk="1" hangingPunct="1"/>
            <a:r>
              <a:rPr lang="en-US" b="1" dirty="0" smtClean="0"/>
              <a:t>Help prevent disease and injury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Neglect may lead to many problems and unsoundness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Shock Absorption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When the horse takes a step: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The sole descends and flattens slightly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White line </a:t>
            </a:r>
            <a:r>
              <a:rPr lang="en-US" b="1" dirty="0" smtClean="0"/>
              <a:t>absorbs impact </a:t>
            </a:r>
            <a:r>
              <a:rPr lang="en-US" b="1" dirty="0" smtClean="0"/>
              <a:t>as the wall moves out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Laminae</a:t>
            </a:r>
            <a:r>
              <a:rPr lang="en-US" sz="3200" b="1" dirty="0" smtClean="0"/>
              <a:t> </a:t>
            </a:r>
            <a:r>
              <a:rPr lang="en-US" sz="2800" b="1" dirty="0" smtClean="0"/>
              <a:t>d</a:t>
            </a:r>
            <a:r>
              <a:rPr lang="en-US" sz="2800" b="1" dirty="0" smtClean="0"/>
              <a:t>iminishes concussion coffin </a:t>
            </a:r>
            <a:r>
              <a:rPr lang="en-US" sz="2800" b="1" dirty="0" smtClean="0"/>
              <a:t>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dirty="0" smtClean="0"/>
              <a:t>Transfers </a:t>
            </a:r>
            <a:r>
              <a:rPr lang="en-US" sz="2400" b="1" dirty="0" smtClean="0"/>
              <a:t>weight and </a:t>
            </a:r>
            <a:r>
              <a:rPr lang="en-US" sz="2400" b="1" dirty="0" smtClean="0"/>
              <a:t>redirects </a:t>
            </a:r>
            <a:r>
              <a:rPr lang="en-US" sz="2400" b="1" dirty="0" smtClean="0"/>
              <a:t>forces between hoof and skeleton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Movement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Must be accommodated by: </a:t>
            </a:r>
          </a:p>
          <a:p>
            <a:pPr lvl="1" eaLnBrk="1" hangingPunct="1"/>
            <a:r>
              <a:rPr lang="en-US" b="1" dirty="0" smtClean="0"/>
              <a:t>Trimming</a:t>
            </a:r>
          </a:p>
          <a:p>
            <a:pPr lvl="1" eaLnBrk="1" hangingPunct="1"/>
            <a:r>
              <a:rPr lang="en-US" b="1" dirty="0" smtClean="0"/>
              <a:t>Shoeing</a:t>
            </a:r>
            <a:endParaRPr lang="en-US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b="1" dirty="0" smtClean="0"/>
              <a:t>Hoof functions in a: </a:t>
            </a:r>
          </a:p>
          <a:p>
            <a:pPr lvl="1" eaLnBrk="1" hangingPunct="1"/>
            <a:r>
              <a:rPr lang="en-US" b="1" dirty="0" smtClean="0"/>
              <a:t>Non-slipping manner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C</a:t>
            </a:r>
            <a:r>
              <a:rPr lang="en-US" b="1" dirty="0" smtClean="0"/>
              <a:t>utting into ground </a:t>
            </a:r>
            <a:r>
              <a:rPr lang="en-US" b="1" dirty="0" smtClean="0"/>
              <a:t>as it breaks over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Movement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Are front hooves shaped differently than hind?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Wide </a:t>
            </a:r>
            <a:r>
              <a:rPr lang="en-US" b="1" dirty="0" smtClean="0"/>
              <a:t>front </a:t>
            </a:r>
            <a:r>
              <a:rPr lang="en-US" b="1" dirty="0" smtClean="0"/>
              <a:t>hooves. Why? </a:t>
            </a:r>
          </a:p>
          <a:p>
            <a:pPr lvl="1" eaLnBrk="1" hangingPunct="1"/>
            <a:r>
              <a:rPr lang="en-US" b="1" dirty="0" smtClean="0"/>
              <a:t>P</a:t>
            </a:r>
            <a:r>
              <a:rPr lang="en-US" b="1" dirty="0" smtClean="0"/>
              <a:t>rovide </a:t>
            </a:r>
            <a:r>
              <a:rPr lang="en-US" b="1" dirty="0" smtClean="0"/>
              <a:t>lateral stability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Narrow hind </a:t>
            </a:r>
            <a:r>
              <a:rPr lang="en-US" b="1" dirty="0" smtClean="0"/>
              <a:t>hooves. Why?</a:t>
            </a:r>
            <a:endParaRPr lang="en-US" b="1" dirty="0" smtClean="0"/>
          </a:p>
          <a:p>
            <a:pPr lvl="1" eaLnBrk="1" hangingPunct="1"/>
            <a:r>
              <a:rPr lang="en-US" sz="2400" b="1" dirty="0" smtClean="0"/>
              <a:t>Allow for maneuverability when making sharp turns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Shoeing i</a:t>
            </a:r>
            <a:r>
              <a:rPr lang="en-US" sz="2800" b="1" dirty="0" smtClean="0"/>
              <a:t>mproves </a:t>
            </a:r>
            <a:r>
              <a:rPr lang="en-US" sz="2800" b="1" dirty="0" smtClean="0"/>
              <a:t>traction on soft ground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</p:spPr>
        <p:txBody>
          <a:bodyPr/>
          <a:lstStyle/>
          <a:p>
            <a:pPr eaLnBrk="1" hangingPunct="1"/>
            <a:r>
              <a:rPr lang="en-US" b="1" dirty="0" smtClean="0"/>
              <a:t>Arteries vs. Capillaries vs. Veins 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is blood necessary for?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Growth</a:t>
            </a:r>
          </a:p>
          <a:p>
            <a:pPr lvl="1" eaLnBrk="1" hangingPunct="1"/>
            <a:r>
              <a:rPr lang="en-US" b="1" dirty="0" smtClean="0"/>
              <a:t>Normal function</a:t>
            </a:r>
          </a:p>
          <a:p>
            <a:pPr lvl="1" eaLnBrk="1" hangingPunct="1"/>
            <a:r>
              <a:rPr lang="en-US" b="1" dirty="0" smtClean="0"/>
              <a:t>Repair of tissue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How many muscles in the lower leg?</a:t>
            </a:r>
          </a:p>
          <a:p>
            <a:pPr lvl="1" eaLnBrk="1" hangingPunct="1"/>
            <a:r>
              <a:rPr lang="en-US" b="1" dirty="0" smtClean="0"/>
              <a:t>None</a:t>
            </a:r>
          </a:p>
          <a:p>
            <a:pPr lvl="1" eaLnBrk="1" hangingPunct="1"/>
            <a:r>
              <a:rPr lang="en-US" b="1" dirty="0" smtClean="0"/>
              <a:t>O</a:t>
            </a:r>
            <a:r>
              <a:rPr lang="en-US" b="1" dirty="0" smtClean="0"/>
              <a:t>ther </a:t>
            </a:r>
            <a:r>
              <a:rPr lang="en-US" b="1" dirty="0" smtClean="0"/>
              <a:t>mechanisms </a:t>
            </a:r>
            <a:r>
              <a:rPr lang="en-US" b="1" dirty="0" smtClean="0"/>
              <a:t>needed to </a:t>
            </a:r>
            <a:r>
              <a:rPr lang="en-US" b="1" dirty="0" smtClean="0"/>
              <a:t>return blood back to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Within </a:t>
            </a:r>
            <a:r>
              <a:rPr lang="en-US" b="1" dirty="0" smtClean="0"/>
              <a:t>the foot are:</a:t>
            </a:r>
          </a:p>
          <a:p>
            <a:pPr lvl="1" eaLnBrk="1" hangingPunct="1"/>
            <a:r>
              <a:rPr lang="en-US" b="1" dirty="0" smtClean="0"/>
              <a:t>Large </a:t>
            </a:r>
            <a:r>
              <a:rPr lang="en-US" b="1" dirty="0" err="1" smtClean="0"/>
              <a:t>venus</a:t>
            </a:r>
            <a:r>
              <a:rPr lang="en-US" b="1" dirty="0" smtClean="0"/>
              <a:t> plexuses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Made up of e</a:t>
            </a:r>
            <a:r>
              <a:rPr lang="en-US" b="1" dirty="0" smtClean="0"/>
              <a:t>xtensive network </a:t>
            </a:r>
            <a:r>
              <a:rPr lang="en-US" b="1" dirty="0" smtClean="0"/>
              <a:t>of </a:t>
            </a:r>
            <a:r>
              <a:rPr lang="en-US" b="1" dirty="0" smtClean="0"/>
              <a:t>veins</a:t>
            </a:r>
            <a:endParaRPr lang="en-US" b="1" dirty="0" smtClean="0"/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Compression of these veins </a:t>
            </a:r>
          </a:p>
          <a:p>
            <a:pPr lvl="1" eaLnBrk="1" hangingPunct="1"/>
            <a:r>
              <a:rPr lang="en-US" b="1" dirty="0" smtClean="0"/>
              <a:t>Forces the </a:t>
            </a:r>
            <a:r>
              <a:rPr lang="en-US" b="1" dirty="0" smtClean="0"/>
              <a:t>blood back </a:t>
            </a:r>
            <a:r>
              <a:rPr lang="en-US" b="1" dirty="0" smtClean="0"/>
              <a:t>up l</a:t>
            </a:r>
            <a:r>
              <a:rPr lang="en-US" b="1" dirty="0" smtClean="0"/>
              <a:t>eg</a:t>
            </a:r>
            <a:endParaRPr lang="en-US" b="1" dirty="0" smtClean="0"/>
          </a:p>
          <a:p>
            <a:pPr eaLnBrk="1" hangingPunct="1"/>
            <a:endParaRPr lang="en-US" sz="1400" b="1" dirty="0" smtClean="0"/>
          </a:p>
          <a:p>
            <a:pPr eaLnBrk="1" hangingPunct="1"/>
            <a:r>
              <a:rPr lang="en-US" b="1" dirty="0" smtClean="0"/>
              <a:t>How is blood prevented from returning to the foot?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Valves in the </a:t>
            </a:r>
            <a:r>
              <a:rPr lang="en-US" b="1" dirty="0" smtClean="0"/>
              <a:t>veins </a:t>
            </a:r>
            <a:r>
              <a:rPr lang="en-US" b="1" dirty="0" smtClean="0"/>
              <a:t>of the </a:t>
            </a:r>
            <a:r>
              <a:rPr lang="en-US" b="1" dirty="0" smtClean="0"/>
              <a:t>leg</a:t>
            </a:r>
            <a:endParaRPr lang="en-US" b="1" dirty="0" smtClean="0"/>
          </a:p>
          <a:p>
            <a:pPr eaLnBrk="1" hangingPunct="1"/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Each time the foot bears weight: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Veins are </a:t>
            </a:r>
            <a:r>
              <a:rPr lang="en-US" b="1" dirty="0" smtClean="0"/>
              <a:t>compressed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Each time the foot is raised: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Veins open and blood is pushed back </a:t>
            </a:r>
            <a:r>
              <a:rPr lang="en-US" b="1" dirty="0" smtClean="0"/>
              <a:t>into foot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Arteries in the foot have a </a:t>
            </a:r>
            <a:r>
              <a:rPr lang="en-US" b="1" dirty="0" smtClean="0"/>
              <a:t>pulse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</a:t>
            </a:r>
            <a:r>
              <a:rPr lang="en-US" b="1" dirty="0" smtClean="0"/>
              <a:t>an </a:t>
            </a:r>
            <a:r>
              <a:rPr lang="en-US" b="1" dirty="0" smtClean="0"/>
              <a:t>be easily felt </a:t>
            </a:r>
            <a:r>
              <a:rPr lang="en-US" b="1" dirty="0" smtClean="0"/>
              <a:t>by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Lightly pressing the artery </a:t>
            </a:r>
            <a:r>
              <a:rPr lang="en-US" sz="2400" b="1" dirty="0" smtClean="0"/>
              <a:t>against </a:t>
            </a:r>
            <a:r>
              <a:rPr lang="en-US" sz="2400" b="1" dirty="0" err="1" smtClean="0"/>
              <a:t>sesamoid</a:t>
            </a:r>
            <a:r>
              <a:rPr lang="en-US" sz="2400" b="1" dirty="0" smtClean="0"/>
              <a:t> bone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 stronger than usual pulse </a:t>
            </a:r>
            <a:r>
              <a:rPr lang="en-US" b="1" dirty="0" smtClean="0"/>
              <a:t>may indicate what? 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Inflammation </a:t>
            </a:r>
            <a:endParaRPr lang="en-US" sz="3200" b="1" dirty="0" smtClean="0"/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Shunts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Alternate Pathways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Exist between arteries and veins </a:t>
            </a:r>
            <a:endParaRPr lang="en-US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Bypass capillaries in lower leg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 do shunts open?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During times of </a:t>
            </a:r>
            <a:r>
              <a:rPr lang="en-US" b="1" dirty="0" smtClean="0"/>
              <a:t>stress</a:t>
            </a:r>
            <a:endParaRPr lang="en-US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b="1" dirty="0" smtClean="0"/>
              <a:t>Shunt function may lead </a:t>
            </a:r>
            <a:r>
              <a:rPr lang="en-US" b="1" dirty="0" smtClean="0"/>
              <a:t>to what?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Laminitis and/or Founder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038600"/>
            <a:ext cx="3905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smtClean="0"/>
              <a:t>Rapidly growing hoofs are usually of higher quality and easier to keep</a:t>
            </a:r>
          </a:p>
          <a:p>
            <a:pPr eaLnBrk="1" hangingPunct="1"/>
            <a:endParaRPr lang="en-US" sz="1200" b="1" smtClean="0"/>
          </a:p>
          <a:p>
            <a:pPr eaLnBrk="1" hangingPunct="1"/>
            <a:r>
              <a:rPr lang="en-US" b="1" smtClean="0"/>
              <a:t>Many factors effect hoof growth</a:t>
            </a:r>
          </a:p>
          <a:p>
            <a:pPr lvl="1" eaLnBrk="1" hangingPunct="1"/>
            <a:r>
              <a:rPr lang="en-US" b="1" smtClean="0"/>
              <a:t>Young vs. Old</a:t>
            </a:r>
          </a:p>
          <a:p>
            <a:pPr lvl="1" eaLnBrk="1" hangingPunct="1"/>
            <a:r>
              <a:rPr lang="en-US" b="1" smtClean="0"/>
              <a:t>Warm vs. Cold</a:t>
            </a:r>
          </a:p>
          <a:p>
            <a:pPr lvl="1" eaLnBrk="1" hangingPunct="1"/>
            <a:r>
              <a:rPr lang="en-US" b="1" smtClean="0"/>
              <a:t>Irritation vs. Normal</a:t>
            </a:r>
          </a:p>
          <a:p>
            <a:pPr lvl="1" eaLnBrk="1" hangingPunct="1"/>
            <a:r>
              <a:rPr lang="en-US" b="1" smtClean="0"/>
              <a:t>Front vs. Hind</a:t>
            </a:r>
          </a:p>
          <a:p>
            <a:pPr lvl="1" eaLnBrk="1" hangingPunct="1"/>
            <a:r>
              <a:rPr lang="en-US" b="1" smtClean="0"/>
              <a:t>Increased Exercise vs. Idle</a:t>
            </a:r>
          </a:p>
          <a:p>
            <a:pPr lvl="1" eaLnBrk="1" hangingPunct="1"/>
            <a:r>
              <a:rPr lang="en-US" b="1" smtClean="0"/>
              <a:t>Ad Libitum Feeding vs. Limited Intake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Also seems to be highly correlated to:</a:t>
            </a:r>
          </a:p>
          <a:p>
            <a:pPr lvl="1" eaLnBrk="1" hangingPunct="1"/>
            <a:r>
              <a:rPr lang="en-US" b="1" smtClean="0"/>
              <a:t> Heart rate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Foals have a heart rate:</a:t>
            </a:r>
          </a:p>
          <a:p>
            <a:pPr lvl="1" eaLnBrk="1" hangingPunct="1"/>
            <a:r>
              <a:rPr lang="en-US" b="1" smtClean="0"/>
              <a:t>At least twice-as-fast as older animals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Rate decreases with age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Average growth rate of hoof is about?</a:t>
            </a:r>
          </a:p>
          <a:p>
            <a:pPr lvl="1" eaLnBrk="1" hangingPunct="1"/>
            <a:r>
              <a:rPr lang="en-US" b="1" smtClean="0"/>
              <a:t> 3/8 inch/month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5" descr="Structures of the horse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953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may hooves grow uneven?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Unequal weight distribution</a:t>
            </a:r>
          </a:p>
          <a:p>
            <a:pPr lvl="2" eaLnBrk="1" hangingPunct="1"/>
            <a:r>
              <a:rPr lang="en-US" sz="2400" b="1" dirty="0" smtClean="0"/>
              <a:t>May cause flaring or cracks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How often should trimming occur?</a:t>
            </a:r>
          </a:p>
          <a:p>
            <a:pPr lvl="1" eaLnBrk="1" hangingPunct="1"/>
            <a:r>
              <a:rPr lang="en-US" b="1" dirty="0" smtClean="0"/>
              <a:t>Every 4-6 weeks typically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Many feed additives on market for hooves</a:t>
            </a:r>
          </a:p>
          <a:p>
            <a:pPr lvl="1" eaLnBrk="1" hangingPunct="1"/>
            <a:r>
              <a:rPr lang="en-US" b="1" dirty="0" smtClean="0"/>
              <a:t>Little </a:t>
            </a:r>
            <a:r>
              <a:rPr lang="en-US" b="1" dirty="0" smtClean="0"/>
              <a:t>improvement has </a:t>
            </a:r>
            <a:r>
              <a:rPr lang="en-US" b="1" dirty="0" smtClean="0"/>
              <a:t>been shown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U</a:t>
            </a:r>
            <a:r>
              <a:rPr lang="en-US" b="1" dirty="0" smtClean="0"/>
              <a:t>nless </a:t>
            </a:r>
            <a:r>
              <a:rPr lang="en-US" b="1" dirty="0" smtClean="0"/>
              <a:t>poor nutrition is present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Feed Additives include:</a:t>
            </a:r>
          </a:p>
          <a:p>
            <a:pPr lvl="1" eaLnBrk="1" hangingPunct="1"/>
            <a:r>
              <a:rPr lang="en-US" b="1" dirty="0" smtClean="0"/>
              <a:t>Biotin</a:t>
            </a:r>
          </a:p>
          <a:p>
            <a:pPr lvl="1" eaLnBrk="1" hangingPunct="1"/>
            <a:r>
              <a:rPr lang="en-US" b="1" dirty="0" err="1" smtClean="0"/>
              <a:t>Methionine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Omega 3 fatty acids</a:t>
            </a:r>
          </a:p>
          <a:p>
            <a:pPr lvl="1" eaLnBrk="1" hangingPunct="1"/>
            <a:r>
              <a:rPr lang="en-US" b="1" dirty="0" smtClean="0"/>
              <a:t>Etc.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Moisture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800600"/>
          </a:xfrm>
        </p:spPr>
        <p:txBody>
          <a:bodyPr/>
          <a:lstStyle/>
          <a:p>
            <a:pPr eaLnBrk="1" hangingPunct="1"/>
            <a:r>
              <a:rPr lang="en-US" b="1" dirty="0" smtClean="0"/>
              <a:t>Does Moisture effect hoof quality?</a:t>
            </a:r>
          </a:p>
          <a:p>
            <a:pPr lvl="1" eaLnBrk="1" hangingPunct="1"/>
            <a:r>
              <a:rPr lang="en-US" b="1" dirty="0" smtClean="0"/>
              <a:t>Absolutely - Directly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Constant evaporation taking place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Too much water </a:t>
            </a:r>
            <a:endParaRPr lang="en-US" b="1" dirty="0" smtClean="0"/>
          </a:p>
          <a:p>
            <a:pPr lvl="2" eaLnBrk="1" hangingPunct="1"/>
            <a:r>
              <a:rPr lang="en-US" b="1" dirty="0" smtClean="0"/>
              <a:t>M</a:t>
            </a:r>
            <a:r>
              <a:rPr lang="en-US" b="1" dirty="0" smtClean="0"/>
              <a:t>ay </a:t>
            </a:r>
            <a:r>
              <a:rPr lang="en-US" b="1" dirty="0" smtClean="0"/>
              <a:t>create weak hooves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Too little water </a:t>
            </a:r>
            <a:endParaRPr lang="en-US" b="1" dirty="0" smtClean="0"/>
          </a:p>
          <a:p>
            <a:pPr lvl="2" eaLnBrk="1" hangingPunct="1"/>
            <a:r>
              <a:rPr lang="en-US" b="1" dirty="0" smtClean="0"/>
              <a:t>may </a:t>
            </a:r>
            <a:r>
              <a:rPr lang="en-US" b="1" dirty="0" smtClean="0"/>
              <a:t>cause hooves to become brittle and break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Moisture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Water Content of Hoof:</a:t>
            </a:r>
          </a:p>
          <a:p>
            <a:pPr lvl="1" eaLnBrk="1" hangingPunct="1"/>
            <a:r>
              <a:rPr lang="en-US" sz="3200" b="1" smtClean="0"/>
              <a:t>Wall	</a:t>
            </a:r>
          </a:p>
          <a:p>
            <a:pPr lvl="2" eaLnBrk="1" hangingPunct="1"/>
            <a:r>
              <a:rPr lang="en-US" sz="3000" b="1" smtClean="0"/>
              <a:t>25%</a:t>
            </a:r>
          </a:p>
          <a:p>
            <a:pPr lvl="2" eaLnBrk="1" hangingPunct="1"/>
            <a:endParaRPr lang="en-US" sz="1000" b="1" smtClean="0"/>
          </a:p>
          <a:p>
            <a:pPr lvl="1" eaLnBrk="1" hangingPunct="1"/>
            <a:r>
              <a:rPr lang="en-US" sz="3200" b="1" smtClean="0"/>
              <a:t>Sole 	</a:t>
            </a:r>
          </a:p>
          <a:p>
            <a:pPr lvl="2" eaLnBrk="1" hangingPunct="1"/>
            <a:r>
              <a:rPr lang="en-US" sz="3000" b="1" smtClean="0"/>
              <a:t>33%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1000" b="1" smtClean="0"/>
          </a:p>
          <a:p>
            <a:pPr lvl="1" eaLnBrk="1" hangingPunct="1"/>
            <a:r>
              <a:rPr lang="en-US" sz="3200" b="1" smtClean="0"/>
              <a:t>Frog	</a:t>
            </a:r>
          </a:p>
          <a:p>
            <a:pPr lvl="2" eaLnBrk="1" hangingPunct="1"/>
            <a:r>
              <a:rPr lang="en-US" sz="3000" b="1" smtClean="0"/>
              <a:t>50%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Foot Care Guidelines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Foot </a:t>
            </a:r>
            <a:r>
              <a:rPr lang="en-US" b="1" dirty="0" smtClean="0"/>
              <a:t>problems </a:t>
            </a:r>
            <a:r>
              <a:rPr lang="en-US" b="1" dirty="0" smtClean="0"/>
              <a:t>cause</a:t>
            </a:r>
          </a:p>
          <a:p>
            <a:pPr lvl="1" eaLnBrk="1" hangingPunct="1"/>
            <a:r>
              <a:rPr lang="en-US" b="1" dirty="0" smtClean="0"/>
              <a:t>M</a:t>
            </a:r>
            <a:r>
              <a:rPr lang="en-US" b="1" dirty="0" smtClean="0"/>
              <a:t>ajority </a:t>
            </a:r>
            <a:r>
              <a:rPr lang="en-US" b="1" dirty="0" smtClean="0"/>
              <a:t>of lameness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What has the greatest </a:t>
            </a:r>
            <a:r>
              <a:rPr lang="en-US" b="1" dirty="0" smtClean="0"/>
              <a:t>effect on </a:t>
            </a:r>
            <a:r>
              <a:rPr lang="en-US" b="1" dirty="0" smtClean="0"/>
              <a:t>pre-disposition </a:t>
            </a:r>
            <a:r>
              <a:rPr lang="en-US" b="1" dirty="0" smtClean="0"/>
              <a:t>to foot </a:t>
            </a:r>
            <a:r>
              <a:rPr lang="en-US" b="1" dirty="0" smtClean="0"/>
              <a:t>disease?</a:t>
            </a:r>
          </a:p>
          <a:p>
            <a:pPr lvl="1" eaLnBrk="1" hangingPunct="1"/>
            <a:r>
              <a:rPr lang="en-US" b="1" dirty="0" smtClean="0"/>
              <a:t>Hoof Conformation</a:t>
            </a:r>
          </a:p>
          <a:p>
            <a:pPr lvl="1" eaLnBrk="1" hangingPunct="1"/>
            <a:r>
              <a:rPr lang="en-US" b="1" dirty="0" smtClean="0"/>
              <a:t>Body Conformation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Foot Care Guidelines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900" dirty="0" smtClean="0"/>
          </a:p>
          <a:p>
            <a:pPr eaLnBrk="1" hangingPunct="1"/>
            <a:r>
              <a:rPr lang="en-US" b="1" dirty="0" smtClean="0"/>
              <a:t>Do all horses need to be shod?</a:t>
            </a:r>
            <a:endParaRPr lang="en-US" b="1" dirty="0" smtClean="0"/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Some are left unshod </a:t>
            </a:r>
            <a:r>
              <a:rPr lang="en-US" b="1" dirty="0" smtClean="0"/>
              <a:t>when not </a:t>
            </a:r>
            <a:r>
              <a:rPr lang="en-US" b="1" dirty="0" smtClean="0"/>
              <a:t>being used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Hooves will stay short by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N</a:t>
            </a:r>
            <a:r>
              <a:rPr lang="en-US" b="1" dirty="0" smtClean="0"/>
              <a:t>atural </a:t>
            </a:r>
            <a:r>
              <a:rPr lang="en-US" b="1" dirty="0" smtClean="0"/>
              <a:t>wear in rocky terrain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Shoeing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Shoes should be applied </a:t>
            </a:r>
            <a:r>
              <a:rPr lang="en-US" b="1" dirty="0" smtClean="0"/>
              <a:t>with:</a:t>
            </a:r>
          </a:p>
          <a:p>
            <a:pPr lvl="1" eaLnBrk="1" hangingPunct="1"/>
            <a:r>
              <a:rPr lang="en-US" b="1" dirty="0" smtClean="0"/>
              <a:t>N</a:t>
            </a:r>
            <a:r>
              <a:rPr lang="en-US" b="1" dirty="0" smtClean="0"/>
              <a:t>ails </a:t>
            </a:r>
            <a:r>
              <a:rPr lang="en-US" b="1" dirty="0" smtClean="0"/>
              <a:t>in the front half of the </a:t>
            </a:r>
            <a:r>
              <a:rPr lang="en-US" b="1" dirty="0" smtClean="0"/>
              <a:t>foot</a:t>
            </a:r>
          </a:p>
          <a:p>
            <a:pPr lvl="1" eaLnBrk="1" hangingPunct="1"/>
            <a:r>
              <a:rPr lang="en-US" b="1" dirty="0" smtClean="0"/>
              <a:t>Should be </a:t>
            </a:r>
            <a:r>
              <a:rPr lang="en-US" b="1" dirty="0" smtClean="0"/>
              <a:t>long enough to give support </a:t>
            </a:r>
            <a:r>
              <a:rPr lang="en-US" b="1" dirty="0" smtClean="0"/>
              <a:t>to heel</a:t>
            </a:r>
            <a:endParaRPr lang="en-US" b="1" dirty="0" smtClean="0"/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Shoes should provide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</a:t>
            </a:r>
            <a:r>
              <a:rPr lang="en-US" b="1" dirty="0" smtClean="0"/>
              <a:t>ome </a:t>
            </a:r>
            <a:r>
              <a:rPr lang="en-US" b="1" dirty="0" smtClean="0"/>
              <a:t>degree of traction and protection </a:t>
            </a:r>
            <a:r>
              <a:rPr lang="en-US" b="1" dirty="0" smtClean="0"/>
              <a:t>to </a:t>
            </a:r>
            <a:r>
              <a:rPr lang="en-US" b="1" dirty="0" smtClean="0"/>
              <a:t>sole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Clips may </a:t>
            </a:r>
            <a:r>
              <a:rPr lang="en-US" b="1" dirty="0" smtClean="0"/>
              <a:t>also be </a:t>
            </a:r>
            <a:r>
              <a:rPr lang="en-US" b="1" dirty="0" smtClean="0"/>
              <a:t>used to secure </a:t>
            </a:r>
            <a:r>
              <a:rPr lang="en-US" b="1" dirty="0" smtClean="0"/>
              <a:t>shoes</a:t>
            </a:r>
            <a:endParaRPr lang="en-US" b="1" dirty="0" smtClean="0"/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Hot fitting may also increase fit of shoes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Foot Disease may cause:</a:t>
            </a:r>
          </a:p>
          <a:p>
            <a:pPr lvl="1" eaLnBrk="1" hangingPunct="1"/>
            <a:r>
              <a:rPr lang="en-US" b="1" dirty="0" smtClean="0"/>
              <a:t>Severe Lameness</a:t>
            </a:r>
          </a:p>
          <a:p>
            <a:pPr lvl="1" eaLnBrk="1" hangingPunct="1"/>
            <a:r>
              <a:rPr lang="en-US" b="1" dirty="0" smtClean="0"/>
              <a:t>May be worse by owner neglect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Diseases may occur even under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O</a:t>
            </a:r>
            <a:r>
              <a:rPr lang="en-US" b="1" dirty="0" smtClean="0"/>
              <a:t>ptimum </a:t>
            </a:r>
            <a:r>
              <a:rPr lang="en-US" b="1" dirty="0" smtClean="0"/>
              <a:t>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867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Thrush:</a:t>
            </a:r>
          </a:p>
          <a:p>
            <a:pPr lvl="1" eaLnBrk="1" hangingPunct="1"/>
            <a:r>
              <a:rPr lang="en-US" b="1" dirty="0" smtClean="0"/>
              <a:t>Destruction of the frog by anaerobic bacteria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Usually black and strong smelling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Commonly found in the </a:t>
            </a:r>
            <a:r>
              <a:rPr lang="en-US" b="1" dirty="0" err="1" smtClean="0"/>
              <a:t>sulcus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If severe enough, could lead to an abscess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251200" cy="21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Thrush:</a:t>
            </a:r>
          </a:p>
          <a:p>
            <a:pPr lvl="1" eaLnBrk="1" hangingPunct="1"/>
            <a:r>
              <a:rPr lang="en-US" sz="2800" b="1" dirty="0" smtClean="0"/>
              <a:t>Usually caused by:</a:t>
            </a:r>
          </a:p>
          <a:p>
            <a:pPr lvl="2" eaLnBrk="1" hangingPunct="1"/>
            <a:r>
              <a:rPr lang="en-US" sz="2600" b="1" dirty="0" smtClean="0"/>
              <a:t>Unclean, dirty conditions</a:t>
            </a:r>
          </a:p>
          <a:p>
            <a:pPr lvl="2" eaLnBrk="1" hangingPunct="1"/>
            <a:r>
              <a:rPr lang="en-US" sz="2600" b="1" dirty="0" smtClean="0"/>
              <a:t>Combined with long untrimmed hooves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Most </a:t>
            </a:r>
            <a:r>
              <a:rPr lang="en-US" b="1" dirty="0" smtClean="0"/>
              <a:t>infections are </a:t>
            </a:r>
            <a:r>
              <a:rPr lang="en-US" b="1" dirty="0" smtClean="0"/>
              <a:t>stopped by:</a:t>
            </a:r>
          </a:p>
          <a:p>
            <a:pPr lvl="2" eaLnBrk="1" hangingPunct="1"/>
            <a:r>
              <a:rPr lang="en-US" sz="2600" b="1" dirty="0" smtClean="0"/>
              <a:t>Removing affected </a:t>
            </a:r>
            <a:r>
              <a:rPr lang="en-US" sz="2600" b="1" dirty="0" smtClean="0"/>
              <a:t>tissue</a:t>
            </a:r>
            <a:endParaRPr lang="en-US" sz="2600" b="1" dirty="0" smtClean="0"/>
          </a:p>
          <a:p>
            <a:pPr lvl="2" eaLnBrk="1" hangingPunct="1"/>
            <a:r>
              <a:rPr lang="en-US" sz="2600" b="1" dirty="0" smtClean="0"/>
              <a:t>Cleaning foot daily</a:t>
            </a:r>
          </a:p>
          <a:p>
            <a:pPr lvl="2" eaLnBrk="1" hangingPunct="1"/>
            <a:r>
              <a:rPr lang="en-US" sz="2600" b="1" dirty="0" smtClean="0"/>
              <a:t>Applying antiseptic drying agent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Internal structure of the horse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295116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Internal structure of the horse f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286000"/>
            <a:ext cx="320516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External structure of the horse fo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86000"/>
            <a:ext cx="21034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White Line Disease:</a:t>
            </a:r>
          </a:p>
          <a:p>
            <a:pPr lvl="1" eaLnBrk="1" hangingPunct="1"/>
            <a:r>
              <a:rPr lang="en-US" b="1" dirty="0" smtClean="0"/>
              <a:t>A fungal infection of the hoof wall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Wall must be </a:t>
            </a:r>
            <a:r>
              <a:rPr lang="en-US" b="1" dirty="0" smtClean="0"/>
              <a:t>removed and </a:t>
            </a:r>
            <a:r>
              <a:rPr lang="en-US" b="1" dirty="0" smtClean="0"/>
              <a:t>treated </a:t>
            </a:r>
            <a:r>
              <a:rPr lang="en-US" b="1" dirty="0" smtClean="0"/>
              <a:t>with strong </a:t>
            </a:r>
            <a:r>
              <a:rPr lang="en-US" b="1" dirty="0" smtClean="0"/>
              <a:t>fungicide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Common in humid areas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252" y="3962400"/>
            <a:ext cx="273937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Sole Bruises:</a:t>
            </a:r>
          </a:p>
          <a:p>
            <a:pPr lvl="1" eaLnBrk="1" hangingPunct="1"/>
            <a:r>
              <a:rPr lang="en-US" b="1" dirty="0" smtClean="0"/>
              <a:t>Caused by concussion of the sole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Caused by rocks, gravel, and hard objects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Un-level horseshoe may also cause problem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Once bruised, pads may need to be applied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096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Abscess: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Pus pocket </a:t>
            </a:r>
            <a:r>
              <a:rPr lang="en-US" sz="2400" b="1" dirty="0" smtClean="0"/>
              <a:t>or infection of sensitive structures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Most commonly occurs </a:t>
            </a:r>
            <a:r>
              <a:rPr lang="en-US" sz="2400" b="1" dirty="0" smtClean="0"/>
              <a:t>in sole </a:t>
            </a:r>
            <a:r>
              <a:rPr lang="en-US" sz="2400" b="1" dirty="0" smtClean="0"/>
              <a:t>or the white line area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Follows the path of least resistance until it breaks out and drains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May result from puncture wounds, thrush, sole bruises, or laminitis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Tetanus vaccinations are important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6670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943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Abscess: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Must be opened to allow to drain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Soaking in Epsom salt helps promote drainage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Germicide should be applied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Should also be packed to promote drainage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Pads applied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Can cause intense pain and severe lameness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819400"/>
            <a:ext cx="253736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Sand Crack:</a:t>
            </a:r>
          </a:p>
          <a:p>
            <a:pPr lvl="1" eaLnBrk="1" hangingPunct="1"/>
            <a:r>
              <a:rPr lang="en-US" b="1" dirty="0" smtClean="0"/>
              <a:t>Often called a toe crack or quarter crack</a:t>
            </a:r>
          </a:p>
          <a:p>
            <a:pPr lvl="1" eaLnBrk="1" hangingPunct="1"/>
            <a:r>
              <a:rPr lang="en-US" b="1" dirty="0" smtClean="0"/>
              <a:t>May be superficial or deep and serious</a:t>
            </a:r>
          </a:p>
          <a:p>
            <a:pPr lvl="1" eaLnBrk="1" hangingPunct="1"/>
            <a:r>
              <a:rPr lang="en-US" b="1" dirty="0" smtClean="0"/>
              <a:t>May result from:</a:t>
            </a:r>
          </a:p>
          <a:p>
            <a:pPr lvl="2" eaLnBrk="1" hangingPunct="1"/>
            <a:r>
              <a:rPr lang="en-US" sz="2400" b="1" dirty="0" smtClean="0"/>
              <a:t>Uneven weight bearing</a:t>
            </a:r>
          </a:p>
          <a:p>
            <a:pPr lvl="2" eaLnBrk="1" hangingPunct="1"/>
            <a:r>
              <a:rPr lang="en-US" sz="2400" b="1" dirty="0" smtClean="0"/>
              <a:t>Irregular hoof growth</a:t>
            </a:r>
          </a:p>
          <a:p>
            <a:pPr lvl="2" eaLnBrk="1" hangingPunct="1"/>
            <a:r>
              <a:rPr lang="en-US" sz="2400" b="1" dirty="0" smtClean="0"/>
              <a:t>Wire Cuts</a:t>
            </a:r>
          </a:p>
          <a:p>
            <a:pPr lvl="2" eaLnBrk="1" hangingPunct="1"/>
            <a:r>
              <a:rPr lang="en-US" sz="2400" b="1" dirty="0" smtClean="0"/>
              <a:t>Excessive hoof length</a:t>
            </a:r>
          </a:p>
          <a:p>
            <a:pPr lvl="2" eaLnBrk="1" hangingPunct="1"/>
            <a:r>
              <a:rPr lang="en-US" sz="2400" b="1" dirty="0" smtClean="0"/>
              <a:t>Dry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Disease:</a:t>
            </a:r>
          </a:p>
          <a:p>
            <a:pPr lvl="1" eaLnBrk="1" hangingPunct="1"/>
            <a:r>
              <a:rPr lang="en-US" sz="2800" b="1" dirty="0" smtClean="0"/>
              <a:t>Pain in the area of the </a:t>
            </a:r>
            <a:r>
              <a:rPr lang="en-US" sz="2800" b="1" dirty="0" err="1" smtClean="0"/>
              <a:t>Navicular</a:t>
            </a:r>
            <a:r>
              <a:rPr lang="en-US" sz="2800" b="1" dirty="0" smtClean="0"/>
              <a:t> Bone</a:t>
            </a:r>
          </a:p>
          <a:p>
            <a:pPr lvl="1" eaLnBrk="1" hangingPunct="1"/>
            <a:r>
              <a:rPr lang="en-US" sz="2800" b="1" dirty="0" smtClean="0"/>
              <a:t>May involve:</a:t>
            </a:r>
          </a:p>
          <a:p>
            <a:pPr lvl="2" eaLnBrk="1" hangingPunct="1"/>
            <a:r>
              <a:rPr lang="en-US" sz="2600" b="1" dirty="0" err="1" smtClean="0"/>
              <a:t>Inflamation</a:t>
            </a:r>
            <a:r>
              <a:rPr lang="en-US" sz="2600" b="1" dirty="0" smtClean="0"/>
              <a:t> of the </a:t>
            </a:r>
            <a:r>
              <a:rPr lang="en-US" sz="2600" b="1" dirty="0" err="1" smtClean="0"/>
              <a:t>Navicular</a:t>
            </a:r>
            <a:r>
              <a:rPr lang="en-US" sz="2600" b="1" dirty="0" smtClean="0"/>
              <a:t> bursa</a:t>
            </a:r>
          </a:p>
          <a:p>
            <a:pPr lvl="2" eaLnBrk="1" hangingPunct="1"/>
            <a:r>
              <a:rPr lang="en-US" sz="2600" b="1" dirty="0" smtClean="0"/>
              <a:t>Ligament Sprains</a:t>
            </a:r>
          </a:p>
          <a:p>
            <a:pPr lvl="2" eaLnBrk="1" hangingPunct="1"/>
            <a:r>
              <a:rPr lang="en-US" sz="2600" b="1" dirty="0" smtClean="0"/>
              <a:t>Cartilage or Tendon Destruction</a:t>
            </a:r>
          </a:p>
          <a:p>
            <a:pPr lvl="2" eaLnBrk="1" hangingPunct="1"/>
            <a:r>
              <a:rPr lang="en-US" sz="2600" b="1" dirty="0" smtClean="0"/>
              <a:t>Bone Changes</a:t>
            </a:r>
          </a:p>
          <a:p>
            <a:pPr lvl="2" eaLnBrk="1" hangingPunct="1"/>
            <a:r>
              <a:rPr lang="en-US" sz="2600" b="1" dirty="0" smtClean="0"/>
              <a:t>Pain may be mild or severe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486400"/>
            <a:ext cx="262292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Bone Function: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Redirects the pull of the deep flexor tendon against the coffin bone as the horse moves forward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The </a:t>
            </a:r>
            <a:r>
              <a:rPr lang="en-US" b="1" dirty="0" err="1" smtClean="0"/>
              <a:t>navicular</a:t>
            </a:r>
            <a:r>
              <a:rPr lang="en-US" b="1" dirty="0" smtClean="0"/>
              <a:t> bursa is a fluid-filled sack that lubricates the tendon surface of the </a:t>
            </a:r>
            <a:r>
              <a:rPr lang="en-US" b="1" dirty="0" err="1" smtClean="0"/>
              <a:t>navicular</a:t>
            </a:r>
            <a:r>
              <a:rPr lang="en-US" b="1" dirty="0" smtClean="0"/>
              <a:t>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Bone: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Held in place by two ligaments</a:t>
            </a:r>
          </a:p>
          <a:p>
            <a:pPr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L</a:t>
            </a:r>
            <a:r>
              <a:rPr lang="en-US" sz="2400" b="1" dirty="0" smtClean="0"/>
              <a:t>igaments </a:t>
            </a:r>
            <a:r>
              <a:rPr lang="en-US" sz="2400" b="1" dirty="0" smtClean="0"/>
              <a:t>provide blood supply and nourishment</a:t>
            </a:r>
          </a:p>
          <a:p>
            <a:pPr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If injury occurs, blood supply may be </a:t>
            </a:r>
            <a:r>
              <a:rPr lang="en-US" sz="2400" b="1" dirty="0" smtClean="0"/>
              <a:t>affected </a:t>
            </a:r>
            <a:r>
              <a:rPr lang="en-US" sz="2400" b="1" dirty="0" smtClean="0"/>
              <a:t>and lameness may occur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Signs of Navicular Disease:</a:t>
            </a:r>
          </a:p>
          <a:p>
            <a:pPr lvl="1" eaLnBrk="1" hangingPunct="1"/>
            <a:r>
              <a:rPr lang="en-US" b="1" smtClean="0"/>
              <a:t>Pointing of toe with heel off the ground</a:t>
            </a:r>
          </a:p>
          <a:p>
            <a:pPr lvl="1" eaLnBrk="1" hangingPunct="1"/>
            <a:r>
              <a:rPr lang="en-US" b="1" smtClean="0"/>
              <a:t>Short Steps</a:t>
            </a:r>
          </a:p>
          <a:p>
            <a:pPr lvl="1" eaLnBrk="1" hangingPunct="1"/>
            <a:r>
              <a:rPr lang="en-US" b="1" smtClean="0"/>
              <a:t>Contracted Heels</a:t>
            </a:r>
          </a:p>
          <a:p>
            <a:pPr lvl="1" eaLnBrk="1" hangingPunct="1"/>
            <a:endParaRPr lang="en-US" sz="1000" b="1" smtClean="0"/>
          </a:p>
          <a:p>
            <a:pPr eaLnBrk="1" hangingPunct="1"/>
            <a:r>
              <a:rPr lang="en-US" b="1" smtClean="0"/>
              <a:t>Treatment:</a:t>
            </a:r>
          </a:p>
          <a:p>
            <a:pPr lvl="1" eaLnBrk="1" hangingPunct="1"/>
            <a:r>
              <a:rPr lang="en-US" b="1" smtClean="0"/>
              <a:t>Bar shoes with heel support</a:t>
            </a:r>
          </a:p>
          <a:p>
            <a:pPr lvl="1" eaLnBrk="1" hangingPunct="1"/>
            <a:r>
              <a:rPr lang="en-US" b="1" smtClean="0"/>
              <a:t>Medication to improve circulation</a:t>
            </a:r>
          </a:p>
          <a:p>
            <a:pPr lvl="1" eaLnBrk="1" hangingPunct="1"/>
            <a:r>
              <a:rPr lang="en-US" b="1" smtClean="0"/>
              <a:t>Nerve operations (last resort)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  <a:endParaRPr lang="en-US" b="1" dirty="0" smtClean="0"/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</a:t>
            </a:r>
            <a:r>
              <a:rPr lang="en-US" sz="2400" b="1" dirty="0" smtClean="0"/>
              <a:t>of coffin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7" descr="Flexible structure in the horse's ho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24025"/>
            <a:ext cx="7848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Causes of Acute Laminitis:</a:t>
            </a:r>
          </a:p>
          <a:p>
            <a:pPr lvl="1" eaLnBrk="1" hangingPunct="1"/>
            <a:r>
              <a:rPr lang="en-US" sz="2400" b="1" dirty="0" smtClean="0"/>
              <a:t>Over feeding or sudden changes in feeding</a:t>
            </a:r>
          </a:p>
          <a:p>
            <a:pPr lvl="1" eaLnBrk="1" hangingPunct="1"/>
            <a:r>
              <a:rPr lang="en-US" sz="2400" b="1" dirty="0" smtClean="0"/>
              <a:t>Colic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Excess water consumption when hot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Excessive foot concussion or fatigue</a:t>
            </a:r>
          </a:p>
          <a:p>
            <a:pPr lvl="1" eaLnBrk="1" hangingPunct="1"/>
            <a:r>
              <a:rPr lang="en-US" sz="2400" b="1" dirty="0" smtClean="0"/>
              <a:t>Retained placenta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Infections or poisons</a:t>
            </a:r>
          </a:p>
          <a:p>
            <a:pPr lvl="1" eaLnBrk="1" hangingPunct="1"/>
            <a:r>
              <a:rPr lang="en-US" sz="2400" b="1" dirty="0" smtClean="0"/>
              <a:t>Drug abuse</a:t>
            </a:r>
          </a:p>
          <a:p>
            <a:pPr lvl="1" eaLnBrk="1" hangingPunct="1"/>
            <a:r>
              <a:rPr lang="en-US" sz="2400" b="1" dirty="0" smtClean="0"/>
              <a:t>Allergies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8006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Signs of Acute Laminitis: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Heat in the foot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Stronger than Normal Digital Pulse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Characteristic Stance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912" y="2667000"/>
            <a:ext cx="3837036" cy="29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Treatment of Acute Laminitis: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Difficult and often </a:t>
            </a:r>
            <a:r>
              <a:rPr lang="en-US" sz="2400" b="1" dirty="0" smtClean="0"/>
              <a:t>disappointing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Coffin Bone must be </a:t>
            </a:r>
            <a:r>
              <a:rPr lang="en-US" sz="2400" b="1" dirty="0" smtClean="0"/>
              <a:t>stabilized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Abscesses must be </a:t>
            </a:r>
            <a:r>
              <a:rPr lang="en-US" sz="2400" b="1" dirty="0" smtClean="0"/>
              <a:t>drained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Part of hoof wall may need to be </a:t>
            </a:r>
            <a:r>
              <a:rPr lang="en-US" sz="2400" b="1" dirty="0" smtClean="0"/>
              <a:t>removed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May require as much as a year of daily </a:t>
            </a:r>
            <a:r>
              <a:rPr lang="en-US" sz="2400" b="1" dirty="0" smtClean="0"/>
              <a:t>treatment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Many never recover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Treatment</a:t>
            </a:r>
            <a:r>
              <a:rPr lang="en-US" b="1" dirty="0" smtClean="0"/>
              <a:t> of Acute Laminitis </a:t>
            </a:r>
            <a:r>
              <a:rPr lang="en-US" b="1" dirty="0" smtClean="0"/>
              <a:t>:</a:t>
            </a:r>
            <a:endParaRPr lang="en-US" b="1" dirty="0" smtClean="0"/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Heart bar shoes may be applied to provide support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Drugs used </a:t>
            </a:r>
            <a:r>
              <a:rPr lang="en-US" sz="2400" b="1" dirty="0" smtClean="0"/>
              <a:t>to deaden </a:t>
            </a:r>
            <a:r>
              <a:rPr lang="en-US" sz="2400" b="1" dirty="0" smtClean="0"/>
              <a:t>pain &amp; improve </a:t>
            </a:r>
            <a:r>
              <a:rPr lang="en-US" sz="2400" b="1" dirty="0" smtClean="0"/>
              <a:t>circulation</a:t>
            </a:r>
          </a:p>
          <a:p>
            <a:pPr lvl="1"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Heel elevation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49330"/>
            <a:ext cx="2686050" cy="28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Chronic Laminitis</a:t>
            </a:r>
            <a:r>
              <a:rPr lang="en-US" b="1" dirty="0" smtClean="0"/>
              <a:t>:</a:t>
            </a:r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Lingering </a:t>
            </a:r>
            <a:r>
              <a:rPr lang="en-US" sz="2400" b="1" dirty="0" smtClean="0"/>
              <a:t>lameness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Can be detected </a:t>
            </a:r>
            <a:r>
              <a:rPr lang="en-US" sz="2400" b="1" dirty="0" smtClean="0"/>
              <a:t>by: </a:t>
            </a:r>
          </a:p>
          <a:p>
            <a:pPr lvl="2" eaLnBrk="1" hangingPunct="1"/>
            <a:r>
              <a:rPr lang="en-US" sz="2100" b="1" dirty="0" smtClean="0"/>
              <a:t>I</a:t>
            </a:r>
            <a:r>
              <a:rPr lang="en-US" sz="2100" b="1" dirty="0" smtClean="0"/>
              <a:t>rregular </a:t>
            </a:r>
            <a:r>
              <a:rPr lang="en-US" sz="2100" b="1" dirty="0" smtClean="0"/>
              <a:t>rings in hoof </a:t>
            </a:r>
            <a:r>
              <a:rPr lang="en-US" sz="2100" b="1" dirty="0" smtClean="0"/>
              <a:t>wall</a:t>
            </a:r>
          </a:p>
          <a:p>
            <a:pPr lvl="2" eaLnBrk="1" hangingPunct="1"/>
            <a:r>
              <a:rPr lang="en-US" sz="2100" b="1" dirty="0" smtClean="0"/>
              <a:t>W</a:t>
            </a:r>
            <a:r>
              <a:rPr lang="en-US" sz="2100" b="1" dirty="0" smtClean="0"/>
              <a:t>ider </a:t>
            </a:r>
            <a:r>
              <a:rPr lang="en-US" sz="2100" b="1" dirty="0" smtClean="0"/>
              <a:t>at the heel than at the </a:t>
            </a:r>
            <a:r>
              <a:rPr lang="en-US" sz="2100" b="1" dirty="0" smtClean="0"/>
              <a:t>toe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Wide white line </a:t>
            </a:r>
            <a:r>
              <a:rPr lang="en-US" sz="2400" b="1" dirty="0" smtClean="0"/>
              <a:t>at </a:t>
            </a:r>
            <a:r>
              <a:rPr lang="en-US" sz="2400" b="1" dirty="0" smtClean="0"/>
              <a:t>the toe and a flat </a:t>
            </a:r>
            <a:r>
              <a:rPr lang="en-US" sz="2400" b="1" dirty="0" smtClean="0"/>
              <a:t>sole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Good management is the best </a:t>
            </a:r>
            <a:r>
              <a:rPr lang="en-US" sz="2400" b="1" dirty="0" smtClean="0"/>
              <a:t>treatment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Sometimes foot disease is unavoidable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Happens During Laminitis?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530725"/>
          </a:xfrm>
        </p:spPr>
        <p:txBody>
          <a:bodyPr/>
          <a:lstStyle/>
          <a:p>
            <a:r>
              <a:rPr lang="en-US" sz="2400" b="1" dirty="0" err="1" smtClean="0"/>
              <a:t>Endotoxemia</a:t>
            </a:r>
            <a:r>
              <a:rPr lang="en-US" sz="2400" b="1" dirty="0" smtClean="0"/>
              <a:t> occurs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Blood concentration lactic acid increases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Histamine formation &amp; blood platelet function impaired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Shunts Open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Necrosis of </a:t>
            </a:r>
            <a:r>
              <a:rPr lang="en-US" sz="2400" b="1" dirty="0" err="1" smtClean="0"/>
              <a:t>laminae</a:t>
            </a:r>
            <a:endParaRPr lang="en-US" sz="2400" b="1" dirty="0" smtClean="0"/>
          </a:p>
          <a:p>
            <a:endParaRPr lang="en-US" sz="1000" b="1" dirty="0" smtClean="0"/>
          </a:p>
          <a:p>
            <a:r>
              <a:rPr lang="en-US" sz="2400" b="1" dirty="0" smtClean="0"/>
              <a:t>Possible rotation of coffin bone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Laminitis or Founder</a:t>
            </a:r>
            <a:endParaRPr lang="en-US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5" descr="hoo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408463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105400"/>
          </a:xfrm>
        </p:spPr>
        <p:txBody>
          <a:bodyPr/>
          <a:lstStyle/>
          <a:p>
            <a:pPr eaLnBrk="1" hangingPunct="1"/>
            <a:r>
              <a:rPr lang="en-US" b="1" dirty="0" smtClean="0"/>
              <a:t>“No foot, no horse”  </a:t>
            </a:r>
          </a:p>
          <a:p>
            <a:pPr lvl="1" eaLnBrk="1" hangingPunct="1"/>
            <a:r>
              <a:rPr lang="en-US" b="1" dirty="0" smtClean="0"/>
              <a:t>Feet are the foundation of the horse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What are hooves designed for?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Support Weight </a:t>
            </a:r>
          </a:p>
          <a:p>
            <a:pPr lvl="1" eaLnBrk="1" hangingPunct="1"/>
            <a:r>
              <a:rPr lang="en-US" b="1" dirty="0" smtClean="0"/>
              <a:t>Replenish Itself </a:t>
            </a:r>
          </a:p>
          <a:p>
            <a:pPr lvl="1" eaLnBrk="1" hangingPunct="1"/>
            <a:r>
              <a:rPr lang="en-US" b="1" dirty="0" smtClean="0"/>
              <a:t>Absorb Shock </a:t>
            </a:r>
          </a:p>
          <a:p>
            <a:pPr lvl="1" eaLnBrk="1" hangingPunct="1"/>
            <a:r>
              <a:rPr lang="en-US" b="1" dirty="0" smtClean="0"/>
              <a:t>Provide Traction </a:t>
            </a:r>
          </a:p>
          <a:p>
            <a:pPr lvl="1" eaLnBrk="1" hangingPunct="1"/>
            <a:r>
              <a:rPr lang="en-US" b="1" dirty="0" smtClean="0"/>
              <a:t>Conduct Moisture </a:t>
            </a:r>
          </a:p>
          <a:p>
            <a:pPr lvl="1" eaLnBrk="1" hangingPunct="1"/>
            <a:r>
              <a:rPr lang="en-US" b="1" dirty="0" smtClean="0"/>
              <a:t>Assist in Pumping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Conformation of the horse greatly </a:t>
            </a:r>
            <a:r>
              <a:rPr lang="en-US" b="1" dirty="0" smtClean="0"/>
              <a:t>affects?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Foot function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The small bones in the foot must be: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Light enough </a:t>
            </a:r>
            <a:r>
              <a:rPr lang="en-US" sz="2400" b="1" dirty="0" smtClean="0"/>
              <a:t>to: </a:t>
            </a:r>
          </a:p>
          <a:p>
            <a:pPr lvl="2" eaLnBrk="1" hangingPunct="1"/>
            <a:r>
              <a:rPr lang="en-US" sz="2100" b="1" dirty="0" smtClean="0"/>
              <a:t>A</a:t>
            </a:r>
            <a:r>
              <a:rPr lang="en-US" sz="2100" b="1" dirty="0" smtClean="0"/>
              <a:t>llow </a:t>
            </a:r>
            <a:r>
              <a:rPr lang="en-US" sz="2100" b="1" dirty="0" smtClean="0"/>
              <a:t>the horse to move without fatigue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Strong enough </a:t>
            </a:r>
            <a:r>
              <a:rPr lang="en-US" sz="2400" b="1" dirty="0" smtClean="0"/>
              <a:t>to: </a:t>
            </a:r>
          </a:p>
          <a:p>
            <a:pPr lvl="2" eaLnBrk="1" hangingPunct="1"/>
            <a:r>
              <a:rPr lang="en-US" sz="2100" b="1" dirty="0" smtClean="0"/>
              <a:t>R</a:t>
            </a:r>
            <a:r>
              <a:rPr lang="en-US" sz="2100" b="1" dirty="0" smtClean="0"/>
              <a:t>esist </a:t>
            </a:r>
            <a:r>
              <a:rPr lang="en-US" sz="2100" b="1" dirty="0" smtClean="0"/>
              <a:t>shock and compression of weight-bearing  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does the foot aid in concussion?</a:t>
            </a:r>
            <a:endParaRPr lang="en-US" b="1" dirty="0" smtClean="0"/>
          </a:p>
          <a:p>
            <a:pPr lvl="1" eaLnBrk="1" hangingPunct="1"/>
            <a:r>
              <a:rPr lang="en-US" sz="2400" b="1" dirty="0" smtClean="0"/>
              <a:t>Acts </a:t>
            </a:r>
            <a:r>
              <a:rPr lang="en-US" sz="2400" b="1" dirty="0" smtClean="0"/>
              <a:t>as an overall shock-absorbing mechanism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affects the amount of concussion?</a:t>
            </a:r>
            <a:endParaRPr lang="en-US" b="1" dirty="0" smtClean="0"/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Angle of shoulder and </a:t>
            </a:r>
            <a:r>
              <a:rPr lang="en-US" b="1" dirty="0" smtClean="0"/>
              <a:t>pastern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Elasticity of the lower leg </a:t>
            </a:r>
            <a:r>
              <a:rPr lang="en-US" b="1" dirty="0" smtClean="0"/>
              <a:t>ligaments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Elasticity and movement of hoof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876800"/>
          </a:xfrm>
        </p:spPr>
        <p:txBody>
          <a:bodyPr/>
          <a:lstStyle/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Why is it important that the hoof is proportional </a:t>
            </a:r>
            <a:r>
              <a:rPr lang="en-US" b="1" dirty="0" smtClean="0"/>
              <a:t>to the horse’s body </a:t>
            </a:r>
            <a:r>
              <a:rPr lang="en-US" b="1" dirty="0" smtClean="0"/>
              <a:t>size?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I</a:t>
            </a:r>
            <a:r>
              <a:rPr lang="en-US" sz="2400" b="1" dirty="0" smtClean="0"/>
              <a:t>deal </a:t>
            </a:r>
            <a:r>
              <a:rPr lang="en-US" sz="2400" b="1" dirty="0" smtClean="0"/>
              <a:t>distribution of body weight over the foot’s laminar surface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 hoof can expand </a:t>
            </a:r>
            <a:r>
              <a:rPr lang="en-US" sz="2400" b="1" dirty="0" smtClean="0"/>
              <a:t>normally during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949</TotalTime>
  <Words>1758</Words>
  <Application>Microsoft Office PowerPoint</Application>
  <PresentationFormat>On-screen Show (4:3)</PresentationFormat>
  <Paragraphs>480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Times New Roman</vt:lpstr>
      <vt:lpstr>Wingdings</vt:lpstr>
      <vt:lpstr>Calibri</vt:lpstr>
      <vt:lpstr>Layers</vt:lpstr>
      <vt:lpstr>Hoof Health &amp; Care</vt:lpstr>
      <vt:lpstr>Introduction</vt:lpstr>
      <vt:lpstr>Anatomy</vt:lpstr>
      <vt:lpstr>Anatomy</vt:lpstr>
      <vt:lpstr>Anatomy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Hoof Color</vt:lpstr>
      <vt:lpstr>Laminae</vt:lpstr>
      <vt:lpstr>Slide 17</vt:lpstr>
      <vt:lpstr>Laminae</vt:lpstr>
      <vt:lpstr>Sole</vt:lpstr>
      <vt:lpstr>Shock Absorption</vt:lpstr>
      <vt:lpstr>Hoof Movement</vt:lpstr>
      <vt:lpstr>Hoof Movement</vt:lpstr>
      <vt:lpstr>Blood Flow</vt:lpstr>
      <vt:lpstr>Blood Flow</vt:lpstr>
      <vt:lpstr>Blood Flow</vt:lpstr>
      <vt:lpstr>Blood Flow</vt:lpstr>
      <vt:lpstr>Blood Flow</vt:lpstr>
      <vt:lpstr>Rate of Growth</vt:lpstr>
      <vt:lpstr>Rate of Growth</vt:lpstr>
      <vt:lpstr>Rate of Growth</vt:lpstr>
      <vt:lpstr>Rate of Growth</vt:lpstr>
      <vt:lpstr>Hoof Moisture</vt:lpstr>
      <vt:lpstr>Hoof Moisture</vt:lpstr>
      <vt:lpstr>Foot Care Guidelines</vt:lpstr>
      <vt:lpstr>Foot Care Guidelines</vt:lpstr>
      <vt:lpstr>Shoeing</vt:lpstr>
      <vt:lpstr>Common Foot Problems 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What Happens During Laminitis?</vt:lpstr>
      <vt:lpstr>Laminitis or Founder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 Health &amp; Care</dc:title>
  <dc:creator>shsu</dc:creator>
  <cp:lastModifiedBy>shsu</cp:lastModifiedBy>
  <cp:revision>11</cp:revision>
  <dcterms:created xsi:type="dcterms:W3CDTF">2006-04-10T12:17:50Z</dcterms:created>
  <dcterms:modified xsi:type="dcterms:W3CDTF">2008-12-02T18:11:38Z</dcterms:modified>
</cp:coreProperties>
</file>