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Lst>
  <p:notesMasterIdLst>
    <p:notesMasterId r:id="rId69"/>
  </p:notesMasterIdLst>
  <p:sldIdLst>
    <p:sldId id="256" r:id="rId4"/>
    <p:sldId id="257" r:id="rId5"/>
    <p:sldId id="258" r:id="rId6"/>
    <p:sldId id="259" r:id="rId7"/>
    <p:sldId id="263" r:id="rId8"/>
    <p:sldId id="264" r:id="rId9"/>
    <p:sldId id="265" r:id="rId10"/>
    <p:sldId id="32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90" r:id="rId34"/>
    <p:sldId id="291" r:id="rId35"/>
    <p:sldId id="293" r:id="rId36"/>
    <p:sldId id="294"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24" r:id="rId60"/>
    <p:sldId id="336" r:id="rId61"/>
    <p:sldId id="326" r:id="rId62"/>
    <p:sldId id="327" r:id="rId63"/>
    <p:sldId id="333" r:id="rId64"/>
    <p:sldId id="334" r:id="rId65"/>
    <p:sldId id="335" r:id="rId66"/>
    <p:sldId id="321" r:id="rId67"/>
    <p:sldId id="322"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7" d="100"/>
          <a:sy n="77" d="100"/>
        </p:scale>
        <p:origin x="104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B28A18-5B34-479B-B23C-2CD87A35232B}" type="datetimeFigureOut">
              <a:rPr lang="en-US" smtClean="0"/>
              <a:t>6/8/2014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7226D-467C-473F-B91B-675F7F9AB792}" type="slidenum">
              <a:rPr lang="en-US" smtClean="0"/>
              <a:t>‹#›</a:t>
            </a:fld>
            <a:endParaRPr lang="en-US"/>
          </a:p>
        </p:txBody>
      </p:sp>
    </p:spTree>
    <p:extLst>
      <p:ext uri="{BB962C8B-B14F-4D97-AF65-F5344CB8AC3E}">
        <p14:creationId xmlns:p14="http://schemas.microsoft.com/office/powerpoint/2010/main" val="286328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epa.gov/highgwp/sources.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TOPIC APPEARS ON QUIZ)</a:t>
            </a:r>
          </a:p>
          <a:p>
            <a:endParaRPr lang="en-US" dirty="0" smtClean="0"/>
          </a:p>
          <a:p>
            <a:r>
              <a:rPr lang="en-US" dirty="0" smtClean="0"/>
              <a:t>The direct correlation between food prices (red) and oil prices (blue) is evident in this</a:t>
            </a:r>
            <a:r>
              <a:rPr lang="en-US" baseline="0" dirty="0" smtClean="0"/>
              <a:t> graph.</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Ask students </a:t>
            </a:r>
            <a:r>
              <a:rPr lang="en-US" b="0" baseline="0" dirty="0" smtClean="0"/>
              <a:t>if they are aware of what happened in 2008.  The food riots of ‘08 will be mentioned in a following slide.</a:t>
            </a:r>
            <a:endParaRPr lang="en-US" b="1"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997885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Direct energy </a:t>
            </a:r>
            <a:r>
              <a:rPr lang="en-US" sz="1200" b="0" i="0" u="none" strike="noStrike" kern="1200" baseline="0" dirty="0" smtClean="0">
                <a:solidFill>
                  <a:schemeClr val="tx1"/>
                </a:solidFill>
                <a:latin typeface="+mn-lt"/>
                <a:ea typeface="+mn-ea"/>
                <a:cs typeface="+mn-cs"/>
              </a:rPr>
              <a:t>is used on the farm for various operations. Liquid fuel is the most versatile form of direct energy used on farms. Crop production uses large amounts of diesel fuel, gasoline, and liquefied petroleum (LP) gas for field operations. Most large farms use diesel-fueled vehicles for tilling, planting, cultivating, disking, harvesting, and applying fertilizers and pesticides. Gasoline is used for small trucks and older harvesting equipment. Smaller farms are more likely to use gasoline-powered equipment, but as farms get larger they tend to use more diesel fuel. Farmers use a significant amount of energy to dry crops, including LP gas, electricity, diesel fuel and natural gas. Natural gas is commonly used to control greenhouse temperatures and dairies rely heavily on electricity to power milking machines and other equipment. Diesel fuel and Natural Gas is often used to power irrigation pumps.    </a:t>
            </a:r>
            <a:r>
              <a:rPr lang="en-US" dirty="0" smtClean="0"/>
              <a:t>(http://www.usda.gov/oce/climate_change/AFGG_Inventory/5_AgriculturalEnergyUse.pdf)</a:t>
            </a:r>
          </a:p>
          <a:p>
            <a:endParaRPr lang="en-US" dirty="0" smtClean="0"/>
          </a:p>
          <a:p>
            <a:r>
              <a:rPr lang="en-US" b="1" dirty="0" smtClean="0"/>
              <a:t>Ask</a:t>
            </a:r>
            <a:r>
              <a:rPr lang="en-US" b="1" baseline="0" dirty="0" smtClean="0"/>
              <a:t> if anyone can guess what type of harvester is pictured above. </a:t>
            </a:r>
            <a:r>
              <a:rPr lang="en-US" baseline="0" dirty="0" smtClean="0"/>
              <a:t>Answer:</a:t>
            </a:r>
            <a:r>
              <a:rPr lang="en-US" dirty="0" smtClean="0"/>
              <a:t> Pickle Harvester</a:t>
            </a:r>
          </a:p>
          <a:p>
            <a:endParaRPr lang="en-US" dirty="0" smtClean="0"/>
          </a:p>
          <a:p>
            <a:r>
              <a:rPr lang="en-US" dirty="0" smtClean="0"/>
              <a:t>(Also</a:t>
            </a:r>
            <a:r>
              <a:rPr lang="en-US" baseline="0" dirty="0" smtClean="0"/>
              <a:t> pictured, from top:</a:t>
            </a:r>
            <a:r>
              <a:rPr lang="en-US" dirty="0" smtClean="0"/>
              <a:t> continuous flow grain dryer, dairy milking parlor, lighting and heating/cooling</a:t>
            </a:r>
            <a:r>
              <a:rPr lang="en-US" baseline="0" dirty="0" smtClean="0"/>
              <a:t> system</a:t>
            </a:r>
            <a:r>
              <a:rPr lang="en-US" dirty="0" smtClean="0"/>
              <a:t>)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690664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Different forms of energy are used for different purposes in U.S. agriculture. Energy used on farms is typically categorized as direct and indirect energy.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Direct</a:t>
            </a:r>
            <a:r>
              <a:rPr lang="en-US" b="0" dirty="0" smtClean="0"/>
              <a:t> </a:t>
            </a:r>
            <a:r>
              <a:rPr lang="en-US" dirty="0" smtClean="0"/>
              <a:t>energy is used on the farm for various operations,</a:t>
            </a:r>
            <a:r>
              <a:rPr lang="en-US" baseline="0" dirty="0" smtClean="0"/>
              <a:t> such as fuel and electricity.</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Indirect </a:t>
            </a:r>
            <a:r>
              <a:rPr lang="en-US" dirty="0" smtClean="0"/>
              <a:t>energy is that which goes into processing inputs off-site such as commercial fertilizers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breakdown of agricultural energy use is shown in this chart.  Fertilizers and pesticides have</a:t>
            </a:r>
            <a:r>
              <a:rPr lang="en-US" baseline="0" dirty="0" smtClean="0"/>
              <a:t> been</a:t>
            </a:r>
            <a:r>
              <a:rPr lang="en-US" dirty="0" smtClean="0"/>
              <a:t> the largest area of energy use since the late 60’s.</a:t>
            </a:r>
            <a:r>
              <a:rPr lang="en-US" baseline="0" dirty="0" smtClean="0"/>
              <a:t> H</a:t>
            </a:r>
            <a:r>
              <a:rPr lang="en-US" dirty="0" smtClean="0"/>
              <a:t>owever, other categories have changed over time.  In 1965, gasoline was the second largest area of energy use, but in 2000 both diesel and electricity have surpassed gasoline in energy 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a:t>
            </a:r>
            <a:r>
              <a:rPr lang="en-US" dirty="0" err="1" smtClean="0"/>
              <a:t>Exajoule</a:t>
            </a:r>
            <a:r>
              <a:rPr lang="en-US" dirty="0" smtClean="0"/>
              <a:t> (EJ) = 0.95 Quadrillion BTU</a:t>
            </a:r>
            <a:endParaRPr lang="en-US" u="none"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815884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9231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Ask students </a:t>
            </a:r>
            <a:r>
              <a:rPr lang="en-US" dirty="0" smtClean="0"/>
              <a:t>what type of crops would need more energy. (Hints: North Dakota; grain dryers)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Grain Drying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Farmers use a significant amount of energy to dry crops, such as grain, tobacco, and peanuts. Several types of energy can be used for crop drying, including LP gas, electricity, diesel fuel and natural gas. Annual rainfall can have a significant effect on the amount of energy used to dry crops from year to year. For example, above-average rainfall, especially just prior to harvest time, can increase the moisture level of grain. In order to meet quality standards it may require more energy to dry the grain.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Livestock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Weather can also affect the energy used in livestock facilities and other farm buildings that use various forms of energy for heating, cooling, and air circulation. Natural gas is commonly used to control greenhouse temperatures and dairies rely heavily on electricity to power milking machines and other equipment.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Irrigation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While many irrigation systems in the U.S. are gravity flow systems that require little or no energy for water distribution, irrigation systems that use pumps to distribute water use energy. Based on the 2003 USDA Farm and Ranch Irrigation Survey, about 43 million acres of U.S. farmland were irrigated with pumps powered by liquid fuels, natural gas and electricity, costing a total of $1.55 billion (USDA NASS 2004). Electricity was the principal power source for these pumps, costing $953 million to irrigate 24.1 million acres at an average cost of $39.50 per acre. Diesel fuel was used to power pumps on about 12 million acres and natural gas was used on about 5 million acres (USDA NASS 2004). </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612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Peak oil</a:t>
            </a:r>
            <a:r>
              <a:rPr lang="en-US" sz="1200" dirty="0" smtClean="0"/>
              <a:t> is the point in time when the maximum rate of petroleum extraction is reached, after which the rate of production is expected to enter terminal decline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b="0" dirty="0" smtClean="0"/>
              <a:t>The graph</a:t>
            </a:r>
            <a:r>
              <a:rPr lang="en-US" b="0" baseline="0" dirty="0" smtClean="0"/>
              <a:t> depicts </a:t>
            </a:r>
            <a:r>
              <a:rPr lang="en-US" dirty="0" smtClean="0"/>
              <a:t>US Crude Oil Production 1900 to 2010 matched against a typical </a:t>
            </a:r>
            <a:r>
              <a:rPr lang="en-US" dirty="0" err="1" smtClean="0"/>
              <a:t>Hubbert</a:t>
            </a:r>
            <a:r>
              <a:rPr lang="en-US" dirty="0" smtClean="0"/>
              <a:t> Curve. Data from the US Energy Information Administration.</a:t>
            </a:r>
            <a:endParaRPr lang="en-US" b="1" dirty="0" smtClean="0"/>
          </a:p>
          <a:p>
            <a:endParaRPr lang="en-US" dirty="0" smtClean="0"/>
          </a:p>
          <a:p>
            <a:r>
              <a:rPr lang="en-US" dirty="0" smtClean="0"/>
              <a:t>M. King </a:t>
            </a:r>
            <a:r>
              <a:rPr lang="en-US" dirty="0" err="1" smtClean="0"/>
              <a:t>Hubbert</a:t>
            </a:r>
            <a:r>
              <a:rPr lang="en-US" dirty="0" smtClean="0"/>
              <a:t> created and first used the models behind peak oil in 1956 to accurately predict that United States oil production would peak between 1965 and 1970. His logistic model, now called </a:t>
            </a:r>
            <a:r>
              <a:rPr lang="en-US" dirty="0" err="1" smtClean="0"/>
              <a:t>Hubbert</a:t>
            </a:r>
            <a:r>
              <a:rPr lang="en-US" dirty="0" smtClean="0"/>
              <a:t> peak theory, and its variants have described with reasonable accuracy the peak and decline of production from oil wells, fields, regions, and countries,</a:t>
            </a:r>
            <a:r>
              <a:rPr lang="en-US" baseline="30000" dirty="0" smtClean="0"/>
              <a:t> </a:t>
            </a:r>
            <a:r>
              <a:rPr lang="en-US" dirty="0" smtClean="0"/>
              <a:t>and has also proved useful in other limited-resource production-domains. </a:t>
            </a:r>
          </a:p>
          <a:p>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823756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990451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a:t>
            </a:r>
          </a:p>
          <a:p>
            <a:pPr marL="228600" indent="-228600">
              <a:buAutoNum type="arabicParenR"/>
            </a:pPr>
            <a:r>
              <a:rPr lang="en-US" sz="1200" dirty="0" smtClean="0">
                <a:solidFill>
                  <a:srgbClr val="0070C0"/>
                </a:solidFill>
              </a:rPr>
              <a:t>Diesel</a:t>
            </a:r>
            <a:r>
              <a:rPr lang="en-US" sz="1200" baseline="0" dirty="0" smtClean="0">
                <a:solidFill>
                  <a:srgbClr val="0070C0"/>
                </a:solidFill>
              </a:rPr>
              <a:t> fuel, fertilizer and electricity account for three quarters of farm energy use.</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dirty="0" smtClean="0">
                <a:solidFill>
                  <a:srgbClr val="0070C0"/>
                </a:solidFill>
              </a:rPr>
              <a:t>Of eight major crops, corn and rice have the highest energy-related costs and soybeans have the lowest.</a:t>
            </a:r>
          </a:p>
          <a:p>
            <a:pPr marL="228600" indent="-228600">
              <a:buAutoNum type="arabicParenR"/>
            </a:pPr>
            <a:endParaRPr lang="en-US" sz="1200" dirty="0" smtClean="0">
              <a:solidFill>
                <a:srgbClr val="0070C0"/>
              </a:solidFill>
            </a:endParaRP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37851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b="0" dirty="0" smtClean="0"/>
          </a:p>
          <a:p>
            <a:r>
              <a:rPr lang="en-US" b="0" dirty="0" smtClean="0"/>
              <a:t>Have</a:t>
            </a:r>
            <a:r>
              <a:rPr lang="en-US" b="0" baseline="0" dirty="0" smtClean="0"/>
              <a:t> a student e</a:t>
            </a:r>
            <a:r>
              <a:rPr lang="en-US" b="0" dirty="0" smtClean="0"/>
              <a:t>xplain the graph</a:t>
            </a:r>
            <a:r>
              <a:rPr lang="en-US" b="0" baseline="0" dirty="0" smtClean="0"/>
              <a:t> above if possible. It shows Ag inputs have stayed level while productivity and output have increased greatly. Measurements are by factors of productivity so it does not show actual energy inputs and outputs.</a:t>
            </a:r>
          </a:p>
          <a:p>
            <a:endParaRPr lang="en-US" b="0" dirty="0" smtClean="0"/>
          </a:p>
          <a:p>
            <a:r>
              <a:rPr lang="en-US" b="1" dirty="0" smtClean="0"/>
              <a:t>Ask students </a:t>
            </a:r>
            <a:r>
              <a:rPr lang="en-US" dirty="0" smtClean="0"/>
              <a:t>where</a:t>
            </a:r>
            <a:r>
              <a:rPr lang="en-US" baseline="0" dirty="0" smtClean="0"/>
              <a:t> they think this increase has come from.</a:t>
            </a:r>
          </a:p>
          <a:p>
            <a:endParaRPr lang="en-US" baseline="0" dirty="0" smtClean="0"/>
          </a:p>
          <a:p>
            <a:r>
              <a:rPr lang="en-US" b="1" baseline="0" dirty="0" smtClean="0"/>
              <a:t>Answer: </a:t>
            </a:r>
            <a:r>
              <a:rPr lang="en-US" baseline="0" dirty="0" smtClean="0"/>
              <a:t>Energy efficiency began to improve</a:t>
            </a:r>
            <a:r>
              <a:rPr lang="en-US" dirty="0" smtClean="0"/>
              <a:t> when farmers began switching from gasoline equipment to more efficient diesel engines</a:t>
            </a:r>
            <a:r>
              <a:rPr lang="en-US" baseline="0" dirty="0" smtClean="0"/>
              <a:t> and began minimum</a:t>
            </a:r>
            <a:r>
              <a:rPr lang="en-US" dirty="0" smtClean="0"/>
              <a:t> tillage practices. Since then, more efficient machines and processes have been introduced thanks to advanced</a:t>
            </a:r>
            <a:r>
              <a:rPr lang="en-US" baseline="0" dirty="0" smtClean="0"/>
              <a:t> technology</a:t>
            </a:r>
            <a:r>
              <a:rPr lang="en-US" dirty="0" smtClean="0"/>
              <a:t>. Changes in the types of commodities produced have also led to these</a:t>
            </a:r>
            <a:r>
              <a:rPr lang="en-US" baseline="0" dirty="0" smtClean="0"/>
              <a:t> improvements. </a:t>
            </a:r>
            <a:r>
              <a:rPr lang="en-US" dirty="0" smtClean="0"/>
              <a:t>The introduction of GMO seed has</a:t>
            </a:r>
            <a:r>
              <a:rPr lang="en-US" baseline="0" dirty="0" smtClean="0"/>
              <a:t> also been attributed to a </a:t>
            </a:r>
            <a:r>
              <a:rPr lang="en-US" dirty="0" smtClean="0"/>
              <a:t>reduction</a:t>
            </a:r>
            <a:r>
              <a:rPr lang="en-US" baseline="0" dirty="0" smtClean="0"/>
              <a:t> of</a:t>
            </a:r>
            <a:r>
              <a:rPr lang="en-US" dirty="0" smtClean="0"/>
              <a:t> on-farm energy inputs.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link </a:t>
            </a:r>
            <a:r>
              <a:rPr lang="en-US" baseline="0" dirty="0" smtClean="0"/>
              <a:t>offers more details on historical</a:t>
            </a:r>
            <a:r>
              <a:rPr lang="en-US" dirty="0" smtClean="0"/>
              <a:t> efficiency gains in agriculture:  http://kec.kansas.gov/energy_plan/09Plan-Ch11-Overview.pdf</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68025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shown on the previous slide, e</a:t>
            </a:r>
            <a:r>
              <a:rPr lang="en-US" dirty="0" smtClean="0"/>
              <a:t>nergy use in farming has been improving in</a:t>
            </a:r>
            <a:r>
              <a:rPr lang="en-US" baseline="0" dirty="0" smtClean="0"/>
              <a:t> the last </a:t>
            </a:r>
            <a:r>
              <a:rPr lang="en-US" dirty="0" smtClean="0"/>
              <a:t>few decades</a:t>
            </a:r>
            <a:r>
              <a:rPr lang="en-US" baseline="0" dirty="0" smtClean="0"/>
              <a:t> but energy use by the larger food system is increasing. </a:t>
            </a:r>
          </a:p>
          <a:p>
            <a:endParaRPr lang="en-US" baseline="0" dirty="0" smtClean="0"/>
          </a:p>
          <a:p>
            <a:r>
              <a:rPr lang="en-US" b="1" baseline="0" dirty="0" smtClean="0"/>
              <a:t>Ask students </a:t>
            </a:r>
            <a:r>
              <a:rPr lang="en-US" baseline="0" dirty="0" smtClean="0"/>
              <a:t>to guess why this is so.  </a:t>
            </a:r>
          </a:p>
          <a:p>
            <a:endParaRPr lang="en-US" baseline="0" dirty="0" smtClean="0"/>
          </a:p>
          <a:p>
            <a:r>
              <a:rPr lang="en-US" b="1" baseline="0" dirty="0" smtClean="0"/>
              <a:t>Answer: </a:t>
            </a:r>
            <a:r>
              <a:rPr lang="en-US" baseline="0" dirty="0" smtClean="0"/>
              <a:t>greater demand for processed foods and mechanization to save labor costs are the two main reasons. With fewer humans doing the work, you pay less in wages but more for electricity and fuel.</a:t>
            </a: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01064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dirty="0" smtClean="0"/>
          </a:p>
          <a:p>
            <a:r>
              <a:rPr lang="en-US" dirty="0" smtClean="0"/>
              <a:t>Point out to students that this refers to energy used in all sectors of the food system,</a:t>
            </a:r>
            <a:r>
              <a:rPr lang="en-US" baseline="0" dirty="0" smtClean="0"/>
              <a:t> from farming to preparation. The course will focus on the farming sector but this gives an overall view of the situation as it’s all related.</a:t>
            </a:r>
          </a:p>
          <a:p>
            <a:endParaRPr lang="en-US" baseline="0" dirty="0" smtClean="0"/>
          </a:p>
          <a:p>
            <a:r>
              <a:rPr lang="en-US" sz="1200" b="1" i="0" u="none" strike="noStrike" kern="1200" baseline="0" dirty="0" smtClean="0">
                <a:solidFill>
                  <a:schemeClr val="tx1"/>
                </a:solidFill>
                <a:latin typeface="+mn-lt"/>
                <a:ea typeface="+mn-ea"/>
                <a:cs typeface="+mn-cs"/>
              </a:rPr>
              <a:t>USDA Report Summary</a:t>
            </a:r>
          </a:p>
          <a:p>
            <a:r>
              <a:rPr lang="en-US" sz="1200" b="0" i="0" u="none" strike="noStrike" kern="1200" baseline="0" dirty="0" smtClean="0">
                <a:solidFill>
                  <a:schemeClr val="tx1"/>
                </a:solidFill>
                <a:latin typeface="+mn-lt"/>
                <a:ea typeface="+mn-ea"/>
                <a:cs typeface="+mn-cs"/>
              </a:rPr>
              <a:t>Energy is an important input in growing, processing, packaging, distributing, storing, preparing, serving, and disposing of food. Analysis using the two most recent U.S. benchmark input-output accounts and a national energy data system shows that in the United States, use of energy along the food chain for food purchases by or for U.S. households increased between 1997 and 2002 at more than six times the rate of increase in total domestic energy use. This increase in food-related energy flows is over 80 percent of energy flow increases nationwide over the period. The use of more energy-intensive technologies</a:t>
            </a:r>
          </a:p>
          <a:p>
            <a:r>
              <a:rPr lang="en-US" sz="1200" b="0" i="0" u="none" strike="noStrike" kern="1200" baseline="0" dirty="0" smtClean="0">
                <a:solidFill>
                  <a:schemeClr val="tx1"/>
                </a:solidFill>
                <a:latin typeface="+mn-lt"/>
                <a:ea typeface="+mn-ea"/>
                <a:cs typeface="+mn-cs"/>
              </a:rPr>
              <a:t>throughout the U.S. food system accounted for half of this increase, with the remainder attributed to population growth and higher real (inflation-adjusted) per capita food expenditures.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projection of food-related energy use based on 2007 total U.S. energy consumption and food expenditure data and the benchmark 2002 input-output accounts suggests that food-related energy use as a share of the national energy budget grew from 14.4 percent in 2002 to an estimated 15.7 percent in 2007.</a:t>
            </a:r>
            <a:endParaRPr lang="en-US" baseline="0"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28371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Food security is built on three pillars, with the fourth dimension being overall stability:</a:t>
            </a:r>
          </a:p>
          <a:p>
            <a:r>
              <a:rPr lang="en-US" b="1" dirty="0" smtClean="0"/>
              <a:t>Food availability</a:t>
            </a:r>
            <a:r>
              <a:rPr lang="en-US" dirty="0" smtClean="0"/>
              <a:t>: sufficient quantities of food available on a consistent basis.</a:t>
            </a:r>
          </a:p>
          <a:p>
            <a:r>
              <a:rPr lang="en-US" b="1" dirty="0" smtClean="0"/>
              <a:t>Food access</a:t>
            </a:r>
            <a:r>
              <a:rPr lang="en-US" dirty="0" smtClean="0"/>
              <a:t>: having sufficient resources to obtain appropriate foods for a nutritious diet.</a:t>
            </a:r>
          </a:p>
          <a:p>
            <a:r>
              <a:rPr lang="en-US" b="1" dirty="0" smtClean="0"/>
              <a:t>Food use</a:t>
            </a:r>
            <a:r>
              <a:rPr lang="en-US" dirty="0" smtClean="0"/>
              <a:t>: appropriate use based on knowledge of basic nutrition and care, as well as adequate water and sanitation.</a:t>
            </a:r>
          </a:p>
          <a:p>
            <a:endParaRPr lang="en-US" dirty="0" smtClean="0"/>
          </a:p>
          <a:p>
            <a:r>
              <a:rPr lang="en-US" dirty="0" smtClean="0"/>
              <a:t>Food security is a complex sustainable development issue, linked to health through malnutrition, but also to sustainable economic development,</a:t>
            </a:r>
            <a:r>
              <a:rPr lang="en-US" baseline="0" dirty="0" smtClean="0"/>
              <a:t> </a:t>
            </a:r>
            <a:r>
              <a:rPr lang="en-US" dirty="0" smtClean="0"/>
              <a:t>environment, and trade. There is a great deal of debate around food security with some arguing that:</a:t>
            </a:r>
          </a:p>
          <a:p>
            <a:pPr marL="171450" indent="-171450">
              <a:buFont typeface="Arial" pitchFamily="34" charset="0"/>
              <a:buChar char="•"/>
            </a:pPr>
            <a:r>
              <a:rPr lang="en-US" dirty="0" smtClean="0"/>
              <a:t>There is enough food in the world to feed everyone adequately; the problem is distribution.</a:t>
            </a:r>
          </a:p>
          <a:p>
            <a:pPr marL="171450" indent="-171450">
              <a:buFont typeface="Arial" pitchFamily="34" charset="0"/>
              <a:buChar char="•"/>
            </a:pPr>
            <a:r>
              <a:rPr lang="en-US" dirty="0" smtClean="0"/>
              <a:t>Future food needs can - or cannot - be met by current levels of production.</a:t>
            </a:r>
          </a:p>
          <a:p>
            <a:pPr marL="171450" indent="-171450">
              <a:buFont typeface="Arial" pitchFamily="34" charset="0"/>
              <a:buChar char="•"/>
            </a:pPr>
            <a:r>
              <a:rPr lang="en-US" dirty="0" smtClean="0"/>
              <a:t>National food security is paramount - or no longer necessary because of global trade.</a:t>
            </a:r>
          </a:p>
          <a:p>
            <a:pPr marL="171450" indent="-171450">
              <a:buFont typeface="Arial" pitchFamily="34" charset="0"/>
              <a:buChar char="•"/>
            </a:pPr>
            <a:r>
              <a:rPr lang="en-US" dirty="0" smtClean="0"/>
              <a:t>Globalization may - or may not - lead to the persistence of food insecurity and poverty in rural communities.</a:t>
            </a:r>
          </a:p>
          <a:p>
            <a:pPr marL="171450" indent="-171450">
              <a:buFont typeface="Arial" pitchFamily="34" charset="0"/>
              <a:buChar char="•"/>
            </a:pPr>
            <a:endParaRPr lang="en-US" dirty="0" smtClean="0"/>
          </a:p>
          <a:p>
            <a:pPr marL="0" indent="0">
              <a:buFont typeface="Arial" pitchFamily="34" charset="0"/>
              <a:buNone/>
            </a:pPr>
            <a:r>
              <a:rPr lang="en-US" dirty="0" smtClean="0"/>
              <a:t>Source:</a:t>
            </a:r>
            <a:r>
              <a:rPr lang="en-US" baseline="0" dirty="0" smtClean="0"/>
              <a:t> </a:t>
            </a:r>
            <a:r>
              <a:rPr lang="en-US" dirty="0" smtClean="0"/>
              <a:t>World Health Organization</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68935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While overall energy consumption per capita fell by 1% from 2002 to 2007, food-related energy use grew 8%. </a:t>
            </a:r>
            <a:r>
              <a:rPr lang="en-US" dirty="0" smtClean="0"/>
              <a:t>The reasons</a:t>
            </a:r>
            <a:r>
              <a:rPr lang="en-US" baseline="0" dirty="0" smtClean="0"/>
              <a:t> for increased energy use</a:t>
            </a:r>
            <a:r>
              <a:rPr lang="en-US" dirty="0" smtClean="0"/>
              <a:t> can</a:t>
            </a:r>
            <a:r>
              <a:rPr lang="en-US" baseline="0" dirty="0" smtClean="0"/>
              <a:t> be split between production and processing</a:t>
            </a:r>
            <a:r>
              <a:rPr lang="en-US" dirty="0" smtClean="0"/>
              <a:t>. These are but</a:t>
            </a:r>
            <a:r>
              <a:rPr lang="en-US" baseline="0" dirty="0" smtClean="0"/>
              <a:t> a few of the main factors: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Production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Energy</a:t>
            </a:r>
            <a:r>
              <a:rPr lang="en-US" baseline="0" dirty="0" smtClean="0"/>
              <a:t> use in growing crops and raising livestock have increased due</a:t>
            </a:r>
            <a:r>
              <a:rPr lang="en-US" dirty="0" smtClean="0"/>
              <a:t> to intensive mechanization and greater use of </a:t>
            </a:r>
            <a:r>
              <a:rPr lang="en-US" sz="1200" kern="1200" dirty="0" smtClean="0">
                <a:solidFill>
                  <a:schemeClr val="tx1"/>
                </a:solidFill>
                <a:effectLst/>
                <a:latin typeface="+mn-lt"/>
                <a:ea typeface="+mn-ea"/>
                <a:cs typeface="+mn-cs"/>
              </a:rPr>
              <a:t>nitrogen fertilizers manufactured from methane in natural gas.</a:t>
            </a:r>
            <a:r>
              <a:rPr lang="en-US" dirty="0" smtClean="0"/>
              <a:t> </a:t>
            </a:r>
            <a:r>
              <a:rPr lang="en-US" sz="1200" kern="1200" dirty="0" smtClean="0">
                <a:solidFill>
                  <a:schemeClr val="tx1"/>
                </a:solidFill>
                <a:effectLst/>
                <a:latin typeface="+mn-lt"/>
                <a:ea typeface="+mn-ea"/>
                <a:cs typeface="+mn-cs"/>
              </a:rPr>
              <a:t>The development of the biofuel industry has further strengthened the link between energy prices and agricultural commodity costs, as more corn is used to produce ethanol</a:t>
            </a:r>
            <a:r>
              <a:rPr lang="en-US" sz="1200" kern="1200" baseline="0" dirty="0" smtClean="0">
                <a:solidFill>
                  <a:schemeClr val="tx1"/>
                </a:solidFill>
                <a:effectLst/>
                <a:latin typeface="+mn-lt"/>
                <a:ea typeface="+mn-ea"/>
                <a:cs typeface="+mn-cs"/>
              </a:rPr>
              <a:t> when</a:t>
            </a:r>
            <a:r>
              <a:rPr lang="en-US" sz="1200" kern="1200" dirty="0" smtClean="0">
                <a:solidFill>
                  <a:schemeClr val="tx1"/>
                </a:solidFill>
                <a:effectLst/>
                <a:latin typeface="+mn-lt"/>
                <a:ea typeface="+mn-ea"/>
                <a:cs typeface="+mn-cs"/>
              </a:rPr>
              <a:t> oil prices rise.</a:t>
            </a:r>
          </a:p>
          <a:p>
            <a:endParaRPr lang="en-US" b="1" dirty="0" smtClean="0"/>
          </a:p>
          <a:p>
            <a:r>
              <a:rPr lang="en-US" b="1" dirty="0" smtClean="0"/>
              <a:t>Processing</a:t>
            </a:r>
          </a:p>
          <a:p>
            <a:r>
              <a:rPr lang="en-US" sz="1200" b="0" i="0" u="none" strike="noStrike" kern="1200" baseline="0" dirty="0" smtClean="0">
                <a:solidFill>
                  <a:schemeClr val="tx1"/>
                </a:solidFill>
                <a:latin typeface="+mn-lt"/>
                <a:ea typeface="+mn-ea"/>
                <a:cs typeface="+mn-cs"/>
              </a:rPr>
              <a:t>The demand for highly processed foods is growing and this requires substantial energy. High labor costs have led to increased mechanization in food processing and packaging to maximize profits. </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will be focusing exclusively on the production side of agriculture.</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21160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from the USDA shows the increase</a:t>
            </a:r>
            <a:r>
              <a:rPr lang="en-US" baseline="0" dirty="0" smtClean="0"/>
              <a:t> in farm size and decrease in overall number of farms.</a:t>
            </a:r>
          </a:p>
          <a:p>
            <a:endParaRPr lang="en-US" baseline="0" dirty="0" smtClean="0"/>
          </a:p>
          <a:p>
            <a:r>
              <a:rPr lang="en-US" baseline="0" dirty="0" smtClean="0"/>
              <a:t>To get them thinking in this direction, </a:t>
            </a:r>
            <a:r>
              <a:rPr lang="en-US" b="1" baseline="0" dirty="0" smtClean="0"/>
              <a:t>ask students</a:t>
            </a:r>
            <a:r>
              <a:rPr lang="en-US" baseline="0" dirty="0" smtClean="0"/>
              <a:t> to consider what smaller farms can do to remain competitive. (i.e., controlling energy inputs)</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903832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1340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a:t>
            </a:r>
            <a:r>
              <a:rPr lang="en-US" b="1" baseline="0" dirty="0" smtClean="0"/>
              <a:t>ask students </a:t>
            </a:r>
            <a:r>
              <a:rPr lang="en-US" baseline="0" dirty="0" smtClean="0"/>
              <a:t>what they had for dinner last night as a way of identifying our increasing demand for processed food. </a:t>
            </a:r>
          </a:p>
          <a:p>
            <a:r>
              <a:rPr lang="en-US" baseline="0" dirty="0" smtClean="0"/>
              <a:t>Ask if they actually chopped the vegetables, boiled the chicken, etc., or did it come from a box or can?</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89155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great majority of this energy is from fossil fuels.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a:t>
            </a:r>
            <a:r>
              <a:rPr lang="en-US" baseline="0" dirty="0" smtClean="0"/>
              <a:t> the map, </a:t>
            </a:r>
            <a:r>
              <a:rPr lang="en-US" b="1" baseline="0" dirty="0" smtClean="0"/>
              <a:t>ask a student </a:t>
            </a:r>
            <a:r>
              <a:rPr lang="en-US" baseline="0" dirty="0" smtClean="0"/>
              <a:t>how much </a:t>
            </a:r>
            <a:r>
              <a:rPr lang="en-US" dirty="0" smtClean="0"/>
              <a:t>CO</a:t>
            </a:r>
            <a:r>
              <a:rPr lang="en-US" baseline="-25000" dirty="0" smtClean="0"/>
              <a:t>2</a:t>
            </a:r>
            <a:r>
              <a:rPr lang="en-US" baseline="0" dirty="0" smtClean="0"/>
              <a:t> their state’s agriculture sector produces. The key displays </a:t>
            </a:r>
            <a:r>
              <a:rPr lang="en-US" dirty="0" smtClean="0"/>
              <a:t>CO</a:t>
            </a:r>
            <a:r>
              <a:rPr lang="en-US" baseline="-25000" dirty="0" smtClean="0"/>
              <a:t>2</a:t>
            </a:r>
            <a:r>
              <a:rPr lang="en-US" baseline="0" dirty="0" smtClean="0"/>
              <a:t> in </a:t>
            </a:r>
            <a:r>
              <a:rPr lang="en-US" baseline="0" dirty="0" err="1" smtClean="0"/>
              <a:t>teragrams</a:t>
            </a:r>
            <a:r>
              <a:rPr lang="en-US" baseline="0" dirty="0" smtClean="0"/>
              <a:t> (</a:t>
            </a:r>
            <a:r>
              <a:rPr lang="en-US" baseline="0" dirty="0" err="1" smtClean="0"/>
              <a:t>Tg</a:t>
            </a:r>
            <a:r>
              <a:rPr lang="en-US" baseline="0" dirty="0" smtClean="0"/>
              <a:t>), which is one billion kilograms (</a:t>
            </a:r>
            <a:r>
              <a:rPr lang="en-US" dirty="0" smtClean="0"/>
              <a:t>factor of 10</a:t>
            </a:r>
            <a:r>
              <a:rPr lang="en-US" baseline="30000" dirty="0" smtClean="0"/>
              <a:t>12</a:t>
            </a:r>
            <a:r>
              <a:rPr lang="en-US" baseline="0" dirty="0" smtClean="0"/>
              <a:t> g), or about 2.2 billion pounds.</a:t>
            </a:r>
          </a:p>
          <a:p>
            <a:endParaRPr lang="en-US" baseline="0" dirty="0" smtClean="0"/>
          </a:p>
          <a:p>
            <a:r>
              <a:rPr lang="en-US" dirty="0" smtClean="0"/>
              <a:t>Btu = British Thermal Units.</a:t>
            </a:r>
          </a:p>
          <a:p>
            <a:endParaRPr lang="en-US" baseline="0" dirty="0" smtClean="0"/>
          </a:p>
          <a:p>
            <a:r>
              <a:rPr lang="en-US" baseline="0" dirty="0" smtClean="0"/>
              <a:t>Source: USDA</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4013920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Since the industrial revolution, our economic and population growth has been powered by fossil fuels. Fossil fuels are the product of hundreds of thousands of years of organic matter breaking down and forming carbon-rich substances such as coal, oil and gas. These supplies are finite and are running out.</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61078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world is changing. </a:t>
            </a:r>
            <a:r>
              <a:rPr lang="en-US" dirty="0" smtClean="0"/>
              <a:t>Fifty years after the post-war “green revolution” when technological developments enabled massive increases in yield to feed a growing population, a new challenge is developing for the agricultural sector. Population continues to grow – up to nine billion of us worldwide will need to be fed by 2050 and the raw materials that power our productivity and growth are in limited and diminishing supply. The sector is also tasked with putting up a robust response to the issue of climate change – reducing greenhouse gas (GHG) emissions as well as adjusting production methods to a warmer and more variable climate.</a:t>
            </a:r>
          </a:p>
          <a:p>
            <a:pPr marL="0" indent="0">
              <a:buNone/>
            </a:pPr>
            <a:endParaRPr lang="en-US" dirty="0" smtClean="0"/>
          </a:p>
          <a:p>
            <a:pPr marL="0" indent="0">
              <a:buNone/>
            </a:pPr>
            <a:r>
              <a:rPr lang="en-US" dirty="0" smtClean="0"/>
              <a:t>When any fuel is combusted, carbon dioxide (CO2) and other gases are emitted to the atmosphere. The scientific community agrees that CO2 emissions released by human activity has caused atmospheric CO2 levels to rise higher than any time in the last 650,000 years, causing the earth’s temperature to increase.</a:t>
            </a:r>
          </a:p>
          <a:p>
            <a:endParaRPr lang="en-US" b="1"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691967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b="1" dirty="0" smtClean="0"/>
          </a:p>
          <a:p>
            <a:r>
              <a:rPr lang="en-US" b="1" dirty="0" smtClean="0"/>
              <a:t>What Causes the Greenhouse Effect?</a:t>
            </a:r>
            <a:r>
              <a:rPr lang="en-US" dirty="0" smtClean="0"/>
              <a:t/>
            </a:r>
            <a:br>
              <a:rPr lang="en-US" dirty="0" smtClean="0"/>
            </a:br>
            <a:r>
              <a:rPr lang="en-US" dirty="0" smtClean="0"/>
              <a:t>Life on earth depends on energy from the sun. About 30 percent of the sunlight that beams toward Earth is deflected by the outer atmosphere and scattered back into space. The rest reaches the planet's surface and is reflected upward again as a type of slow-moving energy called infrared radiation.</a:t>
            </a:r>
          </a:p>
          <a:p>
            <a:r>
              <a:rPr lang="en-US" dirty="0" smtClean="0"/>
              <a:t>The heat caused by infrared radiation is absorbed by "greenhouse gases" such as water vapor, carbon dioxide, ozone and methane, which slows its escape from the atmosphere.</a:t>
            </a:r>
          </a:p>
          <a:p>
            <a:endParaRPr lang="en-US" dirty="0" smtClean="0"/>
          </a:p>
          <a:p>
            <a:r>
              <a:rPr lang="en-US" dirty="0" smtClean="0"/>
              <a:t>Although greenhouse gases make up only about 1 percent of the Earth's atmosphere, they regulate our climate by trapping heat and holding it in a kind of warm-air blanket that surrounds the planet. This phenomenon is what scientists call the "greenhouse effect." Without it, scientists estimate that the average temperature on Earth would be colder by approximately 30 degrees Celsius (54 degrees Fahrenheit), far too cold to sustain our current ecosystem.</a:t>
            </a:r>
          </a:p>
          <a:p>
            <a:endParaRPr lang="en-US" dirty="0" smtClean="0"/>
          </a:p>
          <a:p>
            <a:r>
              <a:rPr lang="en-US" b="1" dirty="0" smtClean="0"/>
              <a:t>How Do Humans Contribute to the Greenhouse Effect?</a:t>
            </a:r>
            <a:r>
              <a:rPr lang="en-US" dirty="0" smtClean="0"/>
              <a:t/>
            </a:r>
            <a:br>
              <a:rPr lang="en-US" dirty="0" smtClean="0"/>
            </a:br>
            <a:r>
              <a:rPr lang="en-US" dirty="0" smtClean="0"/>
              <a:t>While the greenhouse effect is an essential environmental prerequisite for life on Earth, there really can be too much of a good thing.</a:t>
            </a:r>
          </a:p>
          <a:p>
            <a:r>
              <a:rPr lang="en-US" dirty="0" smtClean="0"/>
              <a:t>The problems begin when human activities distort and accelerate the natural process by creating </a:t>
            </a:r>
            <a:r>
              <a:rPr lang="en-US" i="1" dirty="0" smtClean="0"/>
              <a:t>more</a:t>
            </a:r>
            <a:r>
              <a:rPr lang="en-US" dirty="0" smtClean="0"/>
              <a:t> greenhouse gases in the atmosphere than are necessary to warm the planet to an ideal temperature. Humans distort</a:t>
            </a:r>
            <a:r>
              <a:rPr lang="en-US" baseline="0" dirty="0" smtClean="0"/>
              <a:t> the process when:</a:t>
            </a:r>
            <a:endParaRPr lang="en-US" dirty="0" smtClean="0"/>
          </a:p>
          <a:p>
            <a:pPr marL="171450" indent="-171450">
              <a:buFont typeface="Arial" pitchFamily="34" charset="0"/>
              <a:buChar char="•"/>
            </a:pPr>
            <a:r>
              <a:rPr lang="en-US" b="0" dirty="0" smtClean="0"/>
              <a:t>Burning natural gas, coal and oil - including gasoline for automobile engines-raises the level of carbon dioxide in the atmosphere.</a:t>
            </a:r>
          </a:p>
          <a:p>
            <a:pPr marL="171450" indent="-171450">
              <a:buFont typeface="Arial" pitchFamily="34" charset="0"/>
              <a:buChar char="•"/>
            </a:pPr>
            <a:r>
              <a:rPr lang="en-US" b="0" dirty="0" smtClean="0"/>
              <a:t>Some farming practices and land-use changes increase the levels of methane and nitrous oxide.</a:t>
            </a:r>
          </a:p>
          <a:p>
            <a:pPr marL="171450" indent="-171450">
              <a:buFont typeface="Arial" pitchFamily="34" charset="0"/>
              <a:buChar char="•"/>
            </a:pPr>
            <a:r>
              <a:rPr lang="en-US" b="0" dirty="0" smtClean="0"/>
              <a:t>Many factories produce long-lasting industrial gases that do not occur naturally, yet contribute significantly to the enhanced greenhouse effect and "global warming" that is currently under way.</a:t>
            </a:r>
          </a:p>
          <a:p>
            <a:endParaRPr lang="en-US" dirty="0" smtClean="0"/>
          </a:p>
          <a:p>
            <a:r>
              <a:rPr lang="en-US" b="1" dirty="0" smtClean="0"/>
              <a:t>Deforestation</a:t>
            </a:r>
            <a:r>
              <a:rPr lang="en-US" dirty="0" smtClean="0"/>
              <a:t> also contributes to global warming. Trees use carbon dioxide and give off oxygen in its place, which helps to create the optimal balance of gases in the atmosphere. As more forests are logged for timber or cut down to make way for farming or urban development, however, there are fewer trees to perform this critical function.</a:t>
            </a:r>
          </a:p>
          <a:p>
            <a:endParaRPr lang="en-US" dirty="0" smtClean="0"/>
          </a:p>
          <a:p>
            <a:r>
              <a:rPr lang="en-US" b="1" dirty="0" smtClean="0"/>
              <a:t>Population growth</a:t>
            </a:r>
            <a:r>
              <a:rPr lang="en-US" dirty="0" smtClean="0"/>
              <a:t> is another factor in global warming, because as more people use fossil fuels for heat, transportation and manufacturing, the level of greenhouse gases continues to increase. As more farming occurs to feed millions of new people, more greenhouse gases enter the atmosphere.</a:t>
            </a:r>
          </a:p>
          <a:p>
            <a:endParaRPr lang="en-US" dirty="0" smtClean="0"/>
          </a:p>
          <a:p>
            <a:r>
              <a:rPr lang="en-US" dirty="0" smtClean="0"/>
              <a:t>http://environment.about.com/od/globalwarming/a/greenhouse.htm</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910291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This graph illustrates how atmospheric concentrations of the three main GHGs related to agriculture have changed over the last 2000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Rapid population growth and industrial development since the 18th Century has resulted in more GHGs being released into the atmosphere than otherwise would have occurred.  This has affected the ability of the planet to regulate itself through natural processes, resulting in the accelerated pattern of climate change we are witnessing today.</a:t>
            </a:r>
          </a:p>
          <a:p>
            <a:endParaRPr lang="en-US" b="1" dirty="0" smtClean="0"/>
          </a:p>
          <a:p>
            <a:r>
              <a:rPr lang="en-US" b="1" dirty="0" smtClean="0"/>
              <a:t>Carbon Dioxide (CO2)</a:t>
            </a:r>
          </a:p>
          <a:p>
            <a:r>
              <a:rPr lang="en-US" dirty="0" smtClean="0"/>
              <a:t>Carbon dioxide enters the atmosphere through the burning of fossil fuels (oil, natural gas, and coal), solid waste, trees and wood products, and also as a result of other chemical reactions (e.g., manufacture of fertilizer). Carbon dioxide is also removed from the atmosphere (or “sequestered”) when it is absorbed by plants as part of the biological carbon cycle.</a:t>
            </a:r>
            <a:r>
              <a:rPr lang="en-US" baseline="0" dirty="0" smtClean="0"/>
              <a:t> But some intensive industrial Ag practices can seriously disrupt the carbon balance in soils.</a:t>
            </a:r>
          </a:p>
          <a:p>
            <a:endParaRPr lang="en-US" dirty="0" smtClean="0"/>
          </a:p>
          <a:p>
            <a:r>
              <a:rPr lang="en-US" b="1" dirty="0" smtClean="0"/>
              <a:t>Methane (CH4)</a:t>
            </a:r>
            <a:endParaRPr lang="en-US" b="0" dirty="0" smtClean="0"/>
          </a:p>
          <a:p>
            <a:r>
              <a:rPr lang="en-US" dirty="0" smtClean="0"/>
              <a:t>Methane is emitted during the production and transport of coal, natural gas, and oil. Methane emissions also result from livestock and other agricultural practices and by the decay of organic waste in municipal solid waste landfills.</a:t>
            </a:r>
          </a:p>
          <a:p>
            <a:endParaRPr lang="en-US" dirty="0" smtClean="0"/>
          </a:p>
          <a:p>
            <a:r>
              <a:rPr lang="en-US" b="1" dirty="0" smtClean="0"/>
              <a:t>Nitrous Oxide (N2O)</a:t>
            </a:r>
            <a:endParaRPr lang="en-US" b="0" dirty="0" smtClean="0"/>
          </a:p>
          <a:p>
            <a:r>
              <a:rPr lang="en-US" dirty="0" smtClean="0"/>
              <a:t>Nitrous oxide is emitted during agricultural and industrial activities, as well as during combustion of fossil fuels and solid waste.</a:t>
            </a:r>
            <a:endParaRPr lang="en-US" b="1" dirty="0" smtClean="0">
              <a:hlinkClick r:id="rId3"/>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let’s look closer at the GHGs associated with agriculture…</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97436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Carbon dioxide </a:t>
            </a:r>
            <a:r>
              <a:rPr lang="en-US" sz="1200" b="0" i="0" u="none" strike="noStrike" kern="1200" baseline="0" dirty="0" smtClean="0">
                <a:solidFill>
                  <a:schemeClr val="tx1"/>
                </a:solidFill>
                <a:latin typeface="+mn-lt"/>
                <a:ea typeface="+mn-ea"/>
                <a:cs typeface="+mn-cs"/>
              </a:rPr>
              <a:t>is released by burning fossil fuels (e.g. tractors, production of agricultural chemicals, etc.), disturbance of soils and changes in land use and land management.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 lot of carbon is locked up in our soils, so protecting soil carbon is also very important.</a:t>
            </a:r>
            <a:endParaRPr lang="en-US" i="0" dirty="0" smtClean="0"/>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840675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map on the left shows where the US imported oil from in 2007 (this</a:t>
            </a:r>
            <a:r>
              <a:rPr lang="en-US" b="0" baseline="0" dirty="0" smtClean="0"/>
              <a:t> changes throughout time). The graph on the right is the </a:t>
            </a:r>
            <a:r>
              <a:rPr lang="en-US" b="0" baseline="0" dirty="0" err="1" smtClean="0"/>
              <a:t>Hubbert</a:t>
            </a:r>
            <a:r>
              <a:rPr lang="en-US" b="0" baseline="0" dirty="0" smtClean="0"/>
              <a:t> Curve superimposed over actual US oil production, suggesting “peak oil.” </a:t>
            </a:r>
            <a:r>
              <a:rPr lang="en-US" b="0" dirty="0" smtClean="0"/>
              <a:t>Peak oil </a:t>
            </a:r>
            <a:r>
              <a:rPr lang="en-US" dirty="0" smtClean="0"/>
              <a:t>is the point in time when the maximum rate of petroleum extraction is reached, after which the rate of production is expected to enter terminal decline. </a:t>
            </a:r>
            <a:endParaRPr lang="en-US" b="0" baseline="0" dirty="0" smtClean="0"/>
          </a:p>
          <a:p>
            <a:endParaRPr lang="en-US" b="0" dirty="0" smtClean="0"/>
          </a:p>
          <a:p>
            <a:r>
              <a:rPr lang="en-US" b="1" dirty="0" smtClean="0"/>
              <a:t>Energy Security</a:t>
            </a:r>
            <a:r>
              <a:rPr lang="en-US" dirty="0" smtClean="0"/>
              <a:t> can be described as ”the uninterrupted physical availability at a price which is affordable, while respecting environment concerns”. Energy Security has many aspects: long-term energy security is mainly linked to timely investments to supply energy in line with economic developments and environmental needs. On the other hand, short-term energy security is the ability of the energy system to react promptly to sudden changes in supply and demand.  (International</a:t>
            </a:r>
            <a:r>
              <a:rPr lang="en-US" baseline="0" dirty="0" smtClean="0"/>
              <a:t> Energy Agency)</a:t>
            </a:r>
            <a:endParaRPr lang="en-US" dirty="0" smtClean="0"/>
          </a:p>
          <a:p>
            <a:endParaRPr lang="en-US" dirty="0" smtClean="0"/>
          </a:p>
          <a:p>
            <a:r>
              <a:rPr lang="en-US" b="1" dirty="0" smtClean="0"/>
              <a:t>Food/Energy Connection</a:t>
            </a:r>
          </a:p>
          <a:p>
            <a:r>
              <a:rPr lang="en-US" dirty="0" smtClean="0"/>
              <a:t>The projected imbalance between future supply and demand has engendered great concern over global food and energy security. The increasing demand results both from the rising population and growing wealth whilst increasing urbanization, land degradation and climate change will limit production of agriculture and forestry. One of society’s major challenges is to grow more on less land, using less water, fertilizer, fungicides and pesticides than ever before. </a:t>
            </a:r>
            <a:r>
              <a:rPr lang="en-US" baseline="0" dirty="0" smtClean="0"/>
              <a:t>  </a:t>
            </a:r>
            <a:r>
              <a:rPr lang="en-US" dirty="0" smtClean="0"/>
              <a:t>(Martin Parry, John Wiley &amp; Sons)</a:t>
            </a:r>
          </a:p>
          <a:p>
            <a:endParaRPr lang="en-US" dirty="0" smtClean="0"/>
          </a:p>
          <a:p>
            <a:r>
              <a:rPr lang="en-US" dirty="0" smtClean="0"/>
              <a:t>Harvesting food and energy-producing crops offers an innovative, sustainable way forward for a majority of the developing world, since food security, energy, and climate change are such grave concerns at this point in time</a:t>
            </a:r>
            <a:r>
              <a:rPr lang="en-US" baseline="0" dirty="0" smtClean="0"/>
              <a:t> </a:t>
            </a:r>
            <a:r>
              <a:rPr lang="en-US" dirty="0" smtClean="0"/>
              <a:t>and are not expected to lessen any time soon. The key is to scale up models that are already working and reproduce them elsewhere in the world.  (</a:t>
            </a:r>
            <a:r>
              <a:rPr lang="en-US" i="1" dirty="0" err="1" smtClean="0"/>
              <a:t>Jenara</a:t>
            </a:r>
            <a:r>
              <a:rPr lang="en-US" i="1" dirty="0" smtClean="0"/>
              <a:t> </a:t>
            </a:r>
            <a:r>
              <a:rPr lang="en-US" i="1" dirty="0" err="1" smtClean="0"/>
              <a:t>Nerenberg</a:t>
            </a:r>
            <a:r>
              <a:rPr lang="en-US" i="1" dirty="0" smtClean="0"/>
              <a:t>)</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617818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(Corresponding article “Cattle Diets and Methane” in student handouts can be used for in-class discussion or as homework.)</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Methane </a:t>
            </a:r>
            <a:r>
              <a:rPr lang="en-US" sz="1200" b="0" i="0" u="none" strike="noStrike" kern="1200" baseline="0" dirty="0" smtClean="0">
                <a:solidFill>
                  <a:schemeClr val="tx1"/>
                </a:solidFill>
                <a:latin typeface="+mn-lt"/>
                <a:ea typeface="+mn-ea"/>
                <a:cs typeface="+mn-cs"/>
              </a:rPr>
              <a:t>has 25 times the GWP of CO2 and is released from the digestive systems of ruminant livestock and from manures and slurries. We cannot eliminate methane production from farming, but it can be reduced per unit of production through </a:t>
            </a:r>
            <a:r>
              <a:rPr lang="en-US" sz="1200" b="0" i="0" u="sng" strike="noStrike" kern="1200" baseline="0" dirty="0" smtClean="0">
                <a:solidFill>
                  <a:schemeClr val="tx1"/>
                </a:solidFill>
                <a:latin typeface="+mn-lt"/>
                <a:ea typeface="+mn-ea"/>
                <a:cs typeface="+mn-cs"/>
              </a:rPr>
              <a:t>improved livestock health, modification of animal diets and breeding</a:t>
            </a:r>
            <a:r>
              <a:rPr lang="en-US" sz="1200" b="0" i="0" u="none" strike="noStrike" kern="1200" baseline="0" dirty="0" smtClean="0">
                <a:solidFill>
                  <a:schemeClr val="tx1"/>
                </a:solidFill>
                <a:latin typeface="+mn-lt"/>
                <a:ea typeface="+mn-ea"/>
                <a:cs typeface="+mn-cs"/>
              </a:rPr>
              <a:t>. Anaerobic digesters are processing tanks for livestock manure that capture methane for use as generator fuel and heating.</a:t>
            </a:r>
          </a:p>
          <a:p>
            <a:endParaRPr lang="en-US" sz="1200" b="0" i="0" u="sng" strike="noStrike" kern="1200" baseline="0" dirty="0" smtClean="0">
              <a:solidFill>
                <a:schemeClr val="tx1"/>
              </a:solidFill>
              <a:latin typeface="+mn-lt"/>
              <a:ea typeface="+mn-ea"/>
              <a:cs typeface="+mn-cs"/>
            </a:endParaRPr>
          </a:p>
          <a:p>
            <a:r>
              <a:rPr lang="en-US" dirty="0" smtClean="0"/>
              <a:t>Beef cattle account for the majority of livestock emissions in the United States. Livestock methane is estimated to be anywhere from five to 28 percent of global methane emissions from human-related activates, or about 80 million metric tons annually.  Dairy cows emit about 20 pounds of volatile organic compounds (VOCs), more than cars or light trucks.  </a:t>
            </a:r>
            <a:endParaRPr lang="en-US" sz="1200" b="0" i="0" u="sng" strike="noStrike" kern="1200" baseline="0" dirty="0" smtClean="0">
              <a:solidFill>
                <a:schemeClr val="tx1"/>
              </a:solidFill>
              <a:latin typeface="+mn-lt"/>
              <a:ea typeface="+mn-ea"/>
              <a:cs typeface="+mn-cs"/>
            </a:endParaRPr>
          </a:p>
          <a:p>
            <a:endParaRPr lang="en-US" sz="1200" b="0" i="0" u="sng"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Methane </a:t>
            </a:r>
            <a:r>
              <a:rPr lang="en-US" dirty="0" smtClean="0"/>
              <a:t>is released whenever fossil fuels are extracted from the earth, whether it is natural gas (which is mostly methane anyway), coal or oil. Also during any type of handling, transportation (through pipeline or truck delivery) or refinement, there are additional methane emissions created for every type of fossil fuel. </a:t>
            </a:r>
            <a:endParaRPr lang="en-US" sz="1200" b="0" i="0" u="none" strike="noStrike" kern="1200" baseline="0" dirty="0" smtClean="0">
              <a:solidFill>
                <a:schemeClr val="tx1"/>
              </a:solidFill>
              <a:latin typeface="+mn-lt"/>
              <a:ea typeface="+mn-ea"/>
              <a:cs typeface="+mn-cs"/>
            </a:endParaRPr>
          </a:p>
          <a:p>
            <a:endParaRPr lang="en-US" dirty="0" smtClean="0"/>
          </a:p>
          <a:p>
            <a:r>
              <a:rPr lang="en-US" sz="1200" dirty="0" smtClean="0"/>
              <a:t>Source: Inventory of U.S. Greenhouse </a:t>
            </a:r>
          </a:p>
          <a:p>
            <a:r>
              <a:rPr lang="en-US" sz="1200" dirty="0" smtClean="0"/>
              <a:t>Gas Emissions and Sinks (2008), EPA</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36303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Illustration of the nitrogen cycle and the various fluxes and processes, which lead to the emission of nitrous oxide into the atmosphere from agricultural practices.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Nitrous oxide </a:t>
            </a:r>
            <a:r>
              <a:rPr lang="en-US" sz="1200" b="0" i="0" u="none" strike="noStrike" kern="1200" baseline="0" dirty="0" smtClean="0">
                <a:solidFill>
                  <a:schemeClr val="tx1"/>
                </a:solidFill>
                <a:latin typeface="+mn-lt"/>
                <a:ea typeface="+mn-ea"/>
                <a:cs typeface="+mn-cs"/>
              </a:rPr>
              <a:t>has around 298 times the Global Warming Potential (GWP) of CO2. It is released during the production of manufactured fertilizer and as a consequence of biological nitrogen fixation, as well as the use of manufactured and organic fertilizers in agriculture. The transformation of nitrogen-containing molecules to release gaseous nitrous oxide and nitrogen gas is part of the natural process of nitrogen cycling, which takes place in soil, water, and decaying organic matter. As part of a natural and complex biological cycle, nitrous oxide cannot be entirely eliminated from the system. But nitrous oxide production can be reduced through methods of manure and slurry application, better nitrogen utilization in crop and grassland production systems, and attention to drainage and soil structure.</a:t>
            </a:r>
          </a:p>
          <a:p>
            <a:endParaRPr lang="en-US" sz="1200" b="0" i="0" u="none" strike="noStrike" kern="1200" baseline="0" dirty="0" smtClean="0">
              <a:solidFill>
                <a:schemeClr val="tx1"/>
              </a:solidFill>
              <a:latin typeface="+mn-lt"/>
              <a:ea typeface="+mn-ea"/>
              <a:cs typeface="+mn-cs"/>
            </a:endParaRPr>
          </a:p>
          <a:p>
            <a:r>
              <a:rPr lang="en-US" dirty="0" smtClean="0"/>
              <a:t>Nitrous oxide released from spreading fertilizer can depend on the soil type, the weather conditions, when and how the spreading was done, and many other factors.</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www.farmingfutures.org.uk</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506727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following slides present some of the environmental</a:t>
            </a:r>
            <a:r>
              <a:rPr lang="en-US" baseline="0" dirty="0" smtClean="0"/>
              <a:t> impacts of climate change that concern agriculture.</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902370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a:t>
            </a:r>
            <a:r>
              <a:rPr lang="en-US" b="0" baseline="0" dirty="0" smtClean="0"/>
              <a:t> TOPIC APPEARS ON QUIZ + next 5 slides)</a:t>
            </a:r>
            <a:endParaRPr lang="en-US" b="0" dirty="0" smtClean="0"/>
          </a:p>
          <a:p>
            <a:endParaRPr lang="en-US" b="1" dirty="0" smtClean="0"/>
          </a:p>
          <a:p>
            <a:r>
              <a:rPr lang="en-US" b="1" dirty="0" smtClean="0"/>
              <a:t>Air pollution effects on Agricultural Resources</a:t>
            </a:r>
          </a:p>
          <a:p>
            <a:r>
              <a:rPr lang="en-US" dirty="0" smtClean="0"/>
              <a:t>Agricultural crops can be injured when exposed to high concentrations of various air pollutants. Injury ranges from visible markings on the foliage, to reduced growth and yield, to premature death of the plant. The development and severity of the injury depends not only on the concentration of the particular pollutant, but also on a number of other factors. These include the length of exposure to the pollutant, the plant species and its stage of development, as well as the environmental factors conducive to a build-up of the pollutant and to the preconditioning of the plant, which make it either susceptible or resistant to injury.</a:t>
            </a:r>
          </a:p>
          <a:p>
            <a:endParaRPr lang="en-US" dirty="0" smtClean="0"/>
          </a:p>
          <a:p>
            <a:r>
              <a:rPr lang="en-US" dirty="0" smtClean="0"/>
              <a:t>Most common among urban pollutants are sulfur dioxide, fluorides, ammonia and particulate matter. </a:t>
            </a:r>
          </a:p>
          <a:p>
            <a:endParaRPr lang="en-US" dirty="0" smtClean="0"/>
          </a:p>
          <a:p>
            <a:r>
              <a:rPr lang="en-US" dirty="0" smtClean="0"/>
              <a:t>Widespread pollutants consist primarily of "oxidants". Ozone, the major component of oxidants, is produced in the atmosphere during a complex reaction involving nitrogen oxides and reactive hydrocarbons, components of automobile exhausts and fossil fuel combustion. As this process occurs only in sunlight, it is called a photo-chemical reaction. The vegetation injury, which can result from oxidant build-up in the air, can occur over large rural areas covering hundreds of square kilometers. </a:t>
            </a:r>
          </a:p>
          <a:p>
            <a:endParaRPr lang="en-US" dirty="0" smtClean="0"/>
          </a:p>
          <a:p>
            <a:r>
              <a:rPr lang="en-US" b="1" dirty="0" smtClean="0"/>
              <a:t>Effects of Air Pollution on Plants</a:t>
            </a:r>
          </a:p>
          <a:p>
            <a:r>
              <a:rPr lang="en-US" dirty="0" smtClean="0"/>
              <a:t>Air pollution injury to plants can be evident in several ways. Injury to foliage may be visible in a short time and appear as necrotic lesions (dead tissue), or it can develop slowly as a yellowing or </a:t>
            </a:r>
            <a:r>
              <a:rPr lang="en-US" dirty="0" err="1" smtClean="0"/>
              <a:t>chlorosis</a:t>
            </a:r>
            <a:r>
              <a:rPr lang="en-US" dirty="0" smtClean="0"/>
              <a:t> of the leaf. There may be a reduction in growth of various portions of a plant. Plants may be killed outright, but they usually do not succumb until they have suffered repeated injury.</a:t>
            </a:r>
          </a:p>
          <a:p>
            <a:endParaRPr lang="en-US" dirty="0" smtClean="0"/>
          </a:p>
          <a:p>
            <a:r>
              <a:rPr lang="en-US" b="1" dirty="0" smtClean="0"/>
              <a:t>Oxidants</a:t>
            </a:r>
          </a:p>
          <a:p>
            <a:r>
              <a:rPr lang="en-US" dirty="0" smtClean="0"/>
              <a:t>Ozone is the main pollutant in the oxidant smog complex. Its effect on plants was first observed in the Los Angeles area in 1944. Since then, ozone injury to vegetation has been reported and documented in many areas throughout North America. Injury levels vary annually and white bean plants, which are particularly sensitive, are often used as an indicator of damage. Other sensitive species include cucumber, grape, green bean, lettuce, onion, potato, radish, rutabaga, spinach, sweet corn, tobacco and tomato. </a:t>
            </a:r>
            <a:r>
              <a:rPr lang="en-US" u="sng" dirty="0" smtClean="0"/>
              <a:t>Resistant species include endive, pear and apricot</a:t>
            </a:r>
            <a:r>
              <a:rPr lang="en-US" dirty="0" smtClean="0"/>
              <a:t>.</a:t>
            </a:r>
          </a:p>
          <a:p>
            <a:endParaRPr lang="en-US" b="0" u="sng" dirty="0" smtClean="0"/>
          </a:p>
          <a:p>
            <a:r>
              <a:rPr lang="en-US" b="1" dirty="0" smtClean="0"/>
              <a:t>Ozone </a:t>
            </a:r>
          </a:p>
          <a:p>
            <a:r>
              <a:rPr lang="en-US" dirty="0" smtClean="0"/>
              <a:t>Ozone symptoms characteristically occur on the upper surface of affected leaves and appear as a flecking, bronzing or bleaching of the leaf tissues. Although yield reductions are usually identifiable with visible foliar injury, crop loss can also occur without any sign of pollutant stress. Conversely, some crops can sustain visible foliar injury without any adverse effect on yield.</a:t>
            </a:r>
          </a:p>
          <a:p>
            <a:endParaRPr lang="en-US" dirty="0" smtClean="0"/>
          </a:p>
          <a:p>
            <a:r>
              <a:rPr lang="en-US" dirty="0" smtClean="0"/>
              <a:t>Susceptibility to ozone injury is influenced by many environmental and plant growth factors. High relative humidity, optimum soil-nitrogen levels and water availability increase susceptibility. Injury development on broad leaves is also influenced by the stage of maturity. The youngest leaves are resistant. With expansion, they become sequentially vulnerable at middle and basal portions. The leaves become resistant again at complete maturation. </a:t>
            </a:r>
          </a:p>
          <a:p>
            <a:endParaRPr lang="en-US" dirty="0" smtClean="0"/>
          </a:p>
          <a:p>
            <a:r>
              <a:rPr lang="en-US" b="1" dirty="0" smtClean="0"/>
              <a:t>Sulfur Dioxide</a:t>
            </a:r>
          </a:p>
          <a:p>
            <a:r>
              <a:rPr lang="en-US" dirty="0" smtClean="0"/>
              <a:t>Major sources of sulfur dioxide are coal-burning operations, especially those providing electric power and space heating. Sulfur dioxide emissions can also result from the burning of petroleum and the smelting of sulfur containing ores.</a:t>
            </a:r>
          </a:p>
          <a:p>
            <a:endParaRPr lang="en-US" dirty="0" smtClean="0"/>
          </a:p>
          <a:p>
            <a:r>
              <a:rPr lang="en-US" dirty="0" smtClean="0"/>
              <a:t>Sulfur dioxide enters the leaves mainly through the stomata (microscopic openings) and the resultant injury is classified as either acute or chronic. Acute injury is caused by absorption of high concentrations of sulfur dioxide in a relatively short time. The symptoms appear as 2-sided (bifacial) lesions that usually occur between the veins and occasionally along the margins of the leaves. The color of the necrotic area can vary from a light tan or near white to an orange-red or brown depending on the time of year, the plant species affected, and weather conditions. Recently expanded leaves are usually the most sensitive to acute sulfur dioxide injury, the very youngest and oldest being somewhat more resistant.</a:t>
            </a:r>
          </a:p>
          <a:p>
            <a:endParaRPr lang="en-US" dirty="0" smtClean="0"/>
          </a:p>
          <a:p>
            <a:r>
              <a:rPr lang="en-US" dirty="0" smtClean="0"/>
              <a:t>Chronic injury is caused by long-term absorption of sulfur dioxide at sub-lethal concentrations. The symptoms appear as a yellowing or </a:t>
            </a:r>
            <a:r>
              <a:rPr lang="en-US" dirty="0" err="1" smtClean="0"/>
              <a:t>chlorosis</a:t>
            </a:r>
            <a:r>
              <a:rPr lang="en-US" dirty="0" smtClean="0"/>
              <a:t> of the leaf, and occasionally as a bronzing on the under surface of the leaves.</a:t>
            </a:r>
          </a:p>
          <a:p>
            <a:endParaRPr lang="en-US" dirty="0" smtClean="0"/>
          </a:p>
          <a:p>
            <a:r>
              <a:rPr lang="en-US" dirty="0" smtClean="0"/>
              <a:t>Different plant species and varieties and even individuals of the same species may vary considerably in their sensitivity to sulfur dioxide. These variations occur because of the differences in geographical location, climate, stage of growth and maturation. The following crop plants are generally considered susceptible to sulfur dioxide: alfalfa, barley, buckwheat, clover, oats, pumpkin, radish, rhubarb, spinach, squash, Swiss chard and tobacco. </a:t>
            </a:r>
            <a:r>
              <a:rPr lang="en-US" u="sng" dirty="0" smtClean="0"/>
              <a:t>Resistant crop plants include asparagus, cabbage, celery, corn, onion and potato.</a:t>
            </a:r>
          </a:p>
          <a:p>
            <a:endParaRPr lang="en-US" b="0" dirty="0" smtClean="0"/>
          </a:p>
          <a:p>
            <a:r>
              <a:rPr lang="en-US" b="1" dirty="0" smtClean="0"/>
              <a:t>ADDITIONAL INFO</a:t>
            </a:r>
            <a:r>
              <a:rPr lang="en-US" b="1" baseline="0" dirty="0" smtClean="0"/>
              <a:t>:</a:t>
            </a:r>
          </a:p>
          <a:p>
            <a:endParaRPr lang="en-US" b="1" dirty="0" smtClean="0"/>
          </a:p>
          <a:p>
            <a:r>
              <a:rPr lang="en-US" b="1" dirty="0" smtClean="0"/>
              <a:t>Pollutants Damaging to Agriculture</a:t>
            </a:r>
          </a:p>
          <a:p>
            <a:r>
              <a:rPr lang="en-US" dirty="0" smtClean="0"/>
              <a:t>Soil and water pollutants that adversely affect agriculture include sediment, out of place plant nutrients, inorganic salts and minerals, organic wastes, infectious agents, industrial and agricultural chemicals, and heat. </a:t>
            </a:r>
          </a:p>
          <a:p>
            <a:endParaRPr lang="en-US" dirty="0" smtClean="0"/>
          </a:p>
          <a:p>
            <a:r>
              <a:rPr lang="en-US" b="1" dirty="0" smtClean="0"/>
              <a:t>Sediment</a:t>
            </a:r>
            <a:r>
              <a:rPr lang="en-US" dirty="0" smtClean="0"/>
              <a:t> is an out of place resource or contaminant whose dual effect is to deplete the land from which it came </a:t>
            </a:r>
            <a:r>
              <a:rPr lang="en-US" u="sng" dirty="0" smtClean="0"/>
              <a:t>and</a:t>
            </a:r>
            <a:r>
              <a:rPr lang="en-US" dirty="0" smtClean="0"/>
              <a:t> impair the quality of the water it enters. Sedimentation causes blockage of irrigation canals, dams, farm ponds and impairs the oxygen balance in water. </a:t>
            </a:r>
          </a:p>
          <a:p>
            <a:endParaRPr lang="en-US" dirty="0" smtClean="0"/>
          </a:p>
          <a:p>
            <a:r>
              <a:rPr lang="en-US" b="1" dirty="0" smtClean="0"/>
              <a:t>Plant nutrients </a:t>
            </a:r>
            <a:r>
              <a:rPr lang="en-US" dirty="0" smtClean="0"/>
              <a:t>become serious pollutants when out of place in ground and surface water. Unwanted aquatic plants are nourished by plant nutrients derived from agricultural runoff, feedlots and barnyards, municipal and rural sewage, and industrial wastes. Aquatic plants clog irrigation and drainage structures and increase nitrates and nitrites in groundwater, which can poison humans and livestock. </a:t>
            </a:r>
          </a:p>
          <a:p>
            <a:endParaRPr lang="en-US" dirty="0" smtClean="0"/>
          </a:p>
          <a:p>
            <a:r>
              <a:rPr lang="en-US" b="1" dirty="0" smtClean="0"/>
              <a:t>Inorganic salts and minerals </a:t>
            </a:r>
            <a:r>
              <a:rPr lang="en-US" dirty="0" smtClean="0"/>
              <a:t>including boron impair the quality of soil and water. Even a trace of boron is highly toxic. </a:t>
            </a:r>
          </a:p>
          <a:p>
            <a:endParaRPr lang="en-US" dirty="0" smtClean="0"/>
          </a:p>
          <a:p>
            <a:r>
              <a:rPr lang="en-US" b="1" dirty="0" smtClean="0"/>
              <a:t>Organic wastes</a:t>
            </a:r>
            <a:r>
              <a:rPr lang="en-US" dirty="0" smtClean="0"/>
              <a:t> emanate from municipal sewage, garbage, food processing industries, pulp mills, and the feedlot industries. In water the oxygen level is depleted or reduced to zero producing septic conditions that make water unfit for crop irrigation or farmstead use. </a:t>
            </a:r>
          </a:p>
          <a:p>
            <a:endParaRPr lang="en-US" dirty="0" smtClean="0"/>
          </a:p>
          <a:p>
            <a:r>
              <a:rPr lang="en-US" b="1" dirty="0" smtClean="0"/>
              <a:t>Infectious agents </a:t>
            </a:r>
          </a:p>
          <a:p>
            <a:r>
              <a:rPr lang="en-US" dirty="0" smtClean="0"/>
              <a:t>Carried by wind, water and soil, bacteria and virus diseases of crops are spread by machines that move contaminated soil, insects, weed seeds and irrigation water. Animal diseases transmitted by soil and water include leptospirosis, salmonellosis, hog cholera, mastitis, foot and mouth disease, tuberculosis, brucellosis, </a:t>
            </a:r>
            <a:r>
              <a:rPr lang="en-US" dirty="0" err="1" smtClean="0"/>
              <a:t>histoplasmosis</a:t>
            </a:r>
            <a:r>
              <a:rPr lang="en-US" dirty="0" smtClean="0"/>
              <a:t>, Newcastle disease, anthrax, </a:t>
            </a:r>
            <a:r>
              <a:rPr lang="en-US" dirty="0" err="1" smtClean="0"/>
              <a:t>cocciddiosis</a:t>
            </a:r>
            <a:r>
              <a:rPr lang="en-US" dirty="0" smtClean="0"/>
              <a:t>, and many others. The indestructible BSE virus may be systemically lodged in soil and water. </a:t>
            </a:r>
          </a:p>
          <a:p>
            <a:endParaRPr lang="en-US" dirty="0" smtClean="0"/>
          </a:p>
          <a:p>
            <a:r>
              <a:rPr lang="en-US" b="1" dirty="0" smtClean="0"/>
              <a:t>Organic chemicals</a:t>
            </a:r>
            <a:r>
              <a:rPr lang="en-US" dirty="0" smtClean="0"/>
              <a:t> in soil and water such as detergents, insecticides, herbicides, fungicides, </a:t>
            </a:r>
            <a:r>
              <a:rPr lang="en-US" dirty="0" err="1" smtClean="0"/>
              <a:t>nematocides</a:t>
            </a:r>
            <a:r>
              <a:rPr lang="en-US" dirty="0" smtClean="0"/>
              <a:t>, rodenticides, growth regulators, and defoliants adversely affect agriculture in many ways. </a:t>
            </a:r>
          </a:p>
          <a:p>
            <a:endParaRPr lang="en-US" dirty="0" smtClean="0"/>
          </a:p>
          <a:p>
            <a:r>
              <a:rPr lang="en-US" b="1" dirty="0" smtClean="0"/>
              <a:t>Heat</a:t>
            </a:r>
            <a:r>
              <a:rPr lang="en-US" dirty="0" smtClean="0"/>
              <a:t> </a:t>
            </a:r>
          </a:p>
          <a:p>
            <a:r>
              <a:rPr lang="en-US" dirty="0" smtClean="0"/>
              <a:t>Introduced into water by industrial processes and global warming, heat can have a detrimental effect on fish, plants, and other life in the water.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http://www.omafra.gov.on.ca/english/crops/facts/01-015.htm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2345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Crop Impacts</a:t>
            </a:r>
          </a:p>
          <a:p>
            <a:r>
              <a:rPr lang="en-US" sz="1200" b="0" i="0" u="none" strike="noStrike" kern="1200" baseline="0" dirty="0" smtClean="0">
                <a:solidFill>
                  <a:schemeClr val="tx1"/>
                </a:solidFill>
                <a:latin typeface="+mn-lt"/>
                <a:ea typeface="+mn-ea"/>
                <a:cs typeface="+mn-cs"/>
              </a:rPr>
              <a:t>· Horticultural crops are likely to be more sensitive to climate change than grains and oilseeds.</a:t>
            </a:r>
          </a:p>
          <a:p>
            <a:r>
              <a:rPr lang="en-US" sz="1200" b="0" i="0" u="none" strike="noStrike" kern="1200" baseline="0" dirty="0" smtClean="0">
                <a:solidFill>
                  <a:schemeClr val="tx1"/>
                </a:solidFill>
                <a:latin typeface="+mn-lt"/>
                <a:ea typeface="+mn-ea"/>
                <a:cs typeface="+mn-cs"/>
              </a:rPr>
              <a:t>· Climate change is likely to lead to the northern migration of weeds. Weeds respond positively to</a:t>
            </a:r>
          </a:p>
          <a:p>
            <a:r>
              <a:rPr lang="en-US" sz="1200" b="0" i="0" u="none" strike="noStrike" kern="1200" baseline="0" dirty="0" smtClean="0">
                <a:solidFill>
                  <a:schemeClr val="tx1"/>
                </a:solidFill>
                <a:latin typeface="+mn-lt"/>
                <a:ea typeface="+mn-ea"/>
                <a:cs typeface="+mn-cs"/>
              </a:rPr>
              <a:t>CO2 and the commonly used herbicide glyphosate loses its ability to kill weeds in a higher CO2</a:t>
            </a:r>
          </a:p>
          <a:p>
            <a:r>
              <a:rPr lang="en-US" sz="1200" b="0" i="0" u="none" strike="noStrike" kern="1200" baseline="0" dirty="0" smtClean="0">
                <a:solidFill>
                  <a:schemeClr val="tx1"/>
                </a:solidFill>
                <a:latin typeface="+mn-lt"/>
                <a:ea typeface="+mn-ea"/>
                <a:cs typeface="+mn-cs"/>
              </a:rPr>
              <a:t>environment. This is particularly troublesome because the use of continuous no-till, which</a:t>
            </a:r>
          </a:p>
          <a:p>
            <a:r>
              <a:rPr lang="en-US" sz="1200" b="0" i="0" u="none" strike="noStrike" kern="1200" baseline="0" dirty="0" smtClean="0">
                <a:solidFill>
                  <a:schemeClr val="tx1"/>
                </a:solidFill>
                <a:latin typeface="+mn-lt"/>
                <a:ea typeface="+mn-ea"/>
                <a:cs typeface="+mn-cs"/>
              </a:rPr>
              <a:t>necessitates high applications of glyphosate, is seen as a means to offset GHG emissions.</a:t>
            </a:r>
          </a:p>
          <a:p>
            <a:r>
              <a:rPr lang="en-US" sz="1200" b="0" i="0" u="none" strike="noStrike" kern="1200" baseline="0" dirty="0" smtClean="0">
                <a:solidFill>
                  <a:schemeClr val="tx1"/>
                </a:solidFill>
                <a:latin typeface="+mn-lt"/>
                <a:ea typeface="+mn-ea"/>
                <a:cs typeface="+mn-cs"/>
              </a:rPr>
              <a:t>· With increased CO2 and climbing temperatures, there may be an initial expansion of grain and oilseed</a:t>
            </a:r>
          </a:p>
          <a:p>
            <a:r>
              <a:rPr lang="en-US" sz="1200" b="0" i="0" u="none" strike="noStrike" kern="1200" baseline="0" dirty="0" smtClean="0">
                <a:solidFill>
                  <a:schemeClr val="tx1"/>
                </a:solidFill>
                <a:latin typeface="+mn-lt"/>
                <a:ea typeface="+mn-ea"/>
                <a:cs typeface="+mn-cs"/>
              </a:rPr>
              <a:t>production. With continued rising temperatures, however, this expansion may be short lived, particularly</a:t>
            </a:r>
          </a:p>
          <a:p>
            <a:r>
              <a:rPr lang="en-US" sz="1200" b="0" i="0" u="none" strike="noStrike" kern="1200" baseline="0" dirty="0" smtClean="0">
                <a:solidFill>
                  <a:schemeClr val="tx1"/>
                </a:solidFill>
                <a:latin typeface="+mn-lt"/>
                <a:ea typeface="+mn-ea"/>
                <a:cs typeface="+mn-cs"/>
              </a:rPr>
              <a:t>if precipitation patterns become more variable.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Source: http://sustainableagriculture.net</a:t>
            </a:r>
            <a:endParaRPr lang="en-US" baseline="0" dirty="0" smtClean="0"/>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6466731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above shows various effects</a:t>
            </a:r>
            <a:r>
              <a:rPr lang="en-US" baseline="0" dirty="0" smtClean="0"/>
              <a:t> of water pollution on the environment.</a:t>
            </a:r>
          </a:p>
          <a:p>
            <a:r>
              <a:rPr lang="en-US" baseline="0" dirty="0" smtClean="0"/>
              <a:t> </a:t>
            </a:r>
          </a:p>
          <a:p>
            <a:r>
              <a:rPr lang="en-US" baseline="0" dirty="0" smtClean="0"/>
              <a:t>Reflecting on the hydrologic cycle, it can be noted that contaminants circulate through the environment and can enter the food system, affecting human health.</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8845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Increased frequent </a:t>
            </a:r>
            <a:r>
              <a:rPr lang="en-US" sz="1200" b="1" i="0" u="none" strike="noStrike" kern="1200" baseline="0" dirty="0" smtClean="0">
                <a:solidFill>
                  <a:schemeClr val="tx1"/>
                </a:solidFill>
                <a:latin typeface="+mn-lt"/>
                <a:ea typeface="+mn-ea"/>
                <a:cs typeface="+mn-cs"/>
              </a:rPr>
              <a:t>insect outbreaks </a:t>
            </a:r>
            <a:r>
              <a:rPr lang="en-US" sz="1200" b="0" i="0" u="none" strike="noStrike" kern="1200" baseline="0" dirty="0" smtClean="0">
                <a:solidFill>
                  <a:schemeClr val="tx1"/>
                </a:solidFill>
                <a:latin typeface="+mn-lt"/>
                <a:ea typeface="+mn-ea"/>
                <a:cs typeface="+mn-cs"/>
              </a:rPr>
              <a:t>had been observed where changing climate may interfere with the induction of extended diapauses (periods of suspended growth or development in insects). Increase in atmospheric temperature resulted in reduction in survival and an increase in developmental rate, resulting in more generations (and more crop damage) per year.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New studies show that insect species living in warmer areas are more likely to undergo rapid population growth because they have higher metabolic rates and reproduce more frequently, thus climate change would create favorable conditions for growth in insect populations. Other environmental parameters like relative humidity and CO2 are potentially important, as more CO2 in the atmosphere causes plants to take up more carbon and leaves become less nutritious, resulting in more feeding.</a:t>
            </a: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1325521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students </a:t>
            </a:r>
            <a:r>
              <a:rPr lang="en-US" dirty="0" smtClean="0"/>
              <a:t>what they know of the heat wave of 2011.  Ex: Minnesota officials estimate more than 105,000 turkeys and up to 1,500 cattle were lost due to the recent heat wave. </a:t>
            </a: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Livestock Impacts</a:t>
            </a:r>
          </a:p>
          <a:p>
            <a:r>
              <a:rPr lang="en-US" sz="1200" b="0" i="0" u="none" strike="noStrike" kern="1200" baseline="0" dirty="0" smtClean="0">
                <a:solidFill>
                  <a:schemeClr val="tx1"/>
                </a:solidFill>
                <a:latin typeface="+mn-lt"/>
                <a:ea typeface="+mn-ea"/>
                <a:cs typeface="+mn-cs"/>
              </a:rPr>
              <a:t>· With the expected earlier springs and warmer winters, disease pressure from livestock pests, parasites and pathogens on cropland, pastureland and rangeland may increase and livestock producers may need to deal with increased parasites and pathogens as climate change results in increased survivability and expansion of the pests’ range.</a:t>
            </a:r>
          </a:p>
          <a:p>
            <a:r>
              <a:rPr lang="en-US" sz="1200" b="0" i="0" u="none" strike="noStrike" kern="1200" baseline="0" dirty="0" smtClean="0">
                <a:solidFill>
                  <a:schemeClr val="tx1"/>
                </a:solidFill>
                <a:latin typeface="+mn-lt"/>
                <a:ea typeface="+mn-ea"/>
                <a:cs typeface="+mn-cs"/>
              </a:rPr>
              <a:t>· Expected higher temperatures may increase livestock deaths in some regions unless some kind of shelter is made available.</a:t>
            </a:r>
          </a:p>
          <a:p>
            <a:r>
              <a:rPr lang="en-US" sz="1200" b="0" i="0" u="none" strike="noStrike" kern="1200" baseline="0" dirty="0" smtClean="0">
                <a:solidFill>
                  <a:schemeClr val="tx1"/>
                </a:solidFill>
                <a:latin typeface="+mn-lt"/>
                <a:ea typeface="+mn-ea"/>
                <a:cs typeface="+mn-cs"/>
              </a:rPr>
              <a:t>· Forage production may be expanded as growing seasons lengthen, but this benefit will depend on water availability.</a:t>
            </a:r>
          </a:p>
          <a:p>
            <a:r>
              <a:rPr lang="en-US" sz="1200" b="0" i="0" u="none" strike="noStrike" kern="1200" baseline="0" dirty="0" smtClean="0">
                <a:solidFill>
                  <a:schemeClr val="tx1"/>
                </a:solidFill>
                <a:latin typeface="+mn-lt"/>
                <a:ea typeface="+mn-ea"/>
                <a:cs typeface="+mn-cs"/>
              </a:rPr>
              <a:t>· Shifts in plant species in rangelands, particularly an increase in perennial herbaceous species, will create greater spring water demands.</a:t>
            </a:r>
          </a:p>
          <a:p>
            <a:endParaRPr lang="en-US" sz="1200" b="0" i="0" u="none" strike="noStrike" kern="1200" baseline="0" dirty="0" smtClean="0">
              <a:solidFill>
                <a:schemeClr val="tx1"/>
              </a:solidFill>
              <a:latin typeface="+mn-lt"/>
              <a:ea typeface="+mn-ea"/>
              <a:cs typeface="+mn-cs"/>
            </a:endParaRPr>
          </a:p>
          <a:p>
            <a:r>
              <a:rPr lang="en-US" dirty="0" smtClean="0"/>
              <a:t>http://sustainableagriculture.net/wp-content/uploads/2008/08/nsac_climatechangepolicypaper_final_2009_07_16.pdf</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71151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781341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TOPIC APPEARS ON QUIZ)</a:t>
            </a:r>
            <a:endParaRPr lang="en-US" dirty="0" smtClean="0"/>
          </a:p>
          <a:p>
            <a:endParaRPr lang="en-US" dirty="0" smtClean="0"/>
          </a:p>
          <a:p>
            <a:r>
              <a:rPr lang="en-US" dirty="0" smtClean="0"/>
              <a:t>The productive agricultural systems we have today have been made possible by the availability of cheap energy and the use of fertilizers, which are produced from and with fossil fuels. </a:t>
            </a:r>
          </a:p>
          <a:p>
            <a:endParaRPr lang="en-US" dirty="0" smtClean="0"/>
          </a:p>
          <a:p>
            <a:r>
              <a:rPr lang="en-US" dirty="0" smtClean="0"/>
              <a:t>As a farmer, you can benefit from using energy more efficiently,</a:t>
            </a:r>
            <a:r>
              <a:rPr lang="en-US" baseline="0" dirty="0" smtClean="0"/>
              <a:t> </a:t>
            </a:r>
            <a:r>
              <a:rPr lang="en-US" dirty="0" smtClean="0"/>
              <a:t>generating your own renewable energy</a:t>
            </a:r>
            <a:r>
              <a:rPr lang="en-US" baseline="0" dirty="0" smtClean="0"/>
              <a:t> and adopting sustainable practices</a:t>
            </a:r>
            <a:r>
              <a:rPr lang="en-US" dirty="0" smtClean="0"/>
              <a:t> which can reduce costs, diversify your business and reduce GHG emissions.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useful Ag-Energy report which can be found at:  http://www.farmingfutures.org.uk/sites/default/files/casestudy/pdf/Factsheet%201%20Food,%20energy%20and%20the%20future%20of%20farming.pdf</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909952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map on the left shows where the US imported oil from in 2007 (this</a:t>
            </a:r>
            <a:r>
              <a:rPr lang="en-US" b="0" baseline="0" dirty="0" smtClean="0"/>
              <a:t> changes throughout time). The graph on the right is the </a:t>
            </a:r>
            <a:r>
              <a:rPr lang="en-US" b="0" baseline="0" dirty="0" err="1" smtClean="0"/>
              <a:t>Hubbert</a:t>
            </a:r>
            <a:r>
              <a:rPr lang="en-US" b="0" baseline="0" dirty="0" smtClean="0"/>
              <a:t> Curve superimposed over actual US oil production, suggesting “peak oil.” </a:t>
            </a:r>
            <a:r>
              <a:rPr lang="en-US" b="0" dirty="0" smtClean="0"/>
              <a:t>Peak oil </a:t>
            </a:r>
            <a:r>
              <a:rPr lang="en-US" dirty="0" smtClean="0"/>
              <a:t>is the point in time when the maximum rate of petroleum extraction is reached, after which the rate of production is expected to enter terminal decline. </a:t>
            </a:r>
            <a:endParaRPr lang="en-US" b="0" baseline="0" dirty="0" smtClean="0"/>
          </a:p>
          <a:p>
            <a:endParaRPr lang="en-US" b="0" dirty="0" smtClean="0"/>
          </a:p>
          <a:p>
            <a:r>
              <a:rPr lang="en-US" b="1" dirty="0" smtClean="0"/>
              <a:t>Energy Security</a:t>
            </a:r>
            <a:r>
              <a:rPr lang="en-US" dirty="0" smtClean="0"/>
              <a:t> can be described as ”the uninterrupted physical availability at a price which is affordable, while respecting environment concerns”. Energy Security has many aspects: long-term energy security is mainly linked to timely investments to supply energy in line with economic developments and environmental needs. On the other hand, short-term energy security is the ability of the energy system to react promptly to sudden changes in supply and demand.  (International</a:t>
            </a:r>
            <a:r>
              <a:rPr lang="en-US" baseline="0" dirty="0" smtClean="0"/>
              <a:t> Energy Agency)</a:t>
            </a:r>
            <a:endParaRPr lang="en-US" dirty="0" smtClean="0"/>
          </a:p>
          <a:p>
            <a:endParaRPr lang="en-US" dirty="0" smtClean="0"/>
          </a:p>
          <a:p>
            <a:r>
              <a:rPr lang="en-US" b="1" dirty="0" smtClean="0"/>
              <a:t>Food/Energy Connection</a:t>
            </a:r>
          </a:p>
          <a:p>
            <a:r>
              <a:rPr lang="en-US" dirty="0" smtClean="0"/>
              <a:t>The projected imbalance between future supply and demand has engendered great concern over global food and energy security. The increasing demand results both from the rising population and growing wealth whilst increasing urbanization, land degradation and climate change will limit production of agriculture and forestry. One of society’s major challenges is to grow more on less land, using less water, fertilizer, fungicides and pesticides than ever before. </a:t>
            </a:r>
            <a:r>
              <a:rPr lang="en-US" baseline="0" dirty="0" smtClean="0"/>
              <a:t>  </a:t>
            </a:r>
            <a:r>
              <a:rPr lang="en-US" dirty="0" smtClean="0"/>
              <a:t>(Martin Parry, John Wiley &amp; Sons)</a:t>
            </a:r>
          </a:p>
          <a:p>
            <a:endParaRPr lang="en-US" dirty="0" smtClean="0"/>
          </a:p>
          <a:p>
            <a:r>
              <a:rPr lang="en-US" dirty="0" smtClean="0"/>
              <a:t>Harvesting food and energy-producing crops offers an innovative, sustainable way forward for a majority of the developing world, since food security, energy, and climate change are such grave concerns at this point in time</a:t>
            </a:r>
            <a:r>
              <a:rPr lang="en-US" baseline="0" dirty="0" smtClean="0"/>
              <a:t> </a:t>
            </a:r>
            <a:r>
              <a:rPr lang="en-US" dirty="0" smtClean="0"/>
              <a:t>and are not expected to lessen any time soon. The key is to scale up models that are already working and reproduce them elsewhere in the world.  (</a:t>
            </a:r>
            <a:r>
              <a:rPr lang="en-US" i="1" dirty="0" err="1" smtClean="0"/>
              <a:t>Jenara</a:t>
            </a:r>
            <a:r>
              <a:rPr lang="en-US" i="1" dirty="0" smtClean="0"/>
              <a:t> </a:t>
            </a:r>
            <a:r>
              <a:rPr lang="en-US" i="1" dirty="0" err="1" smtClean="0"/>
              <a:t>Nerenberg</a:t>
            </a:r>
            <a:r>
              <a:rPr lang="en-US" i="1" dirty="0" smtClean="0"/>
              <a:t>)</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06465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Looking at the course outline again, we can identify the renewable energy and efficiency measures we will be exploring to address the economic and environmental issues we just learned about.</a:t>
            </a:r>
          </a:p>
          <a:p>
            <a:endParaRPr lang="en-US" baseline="0" dirty="0" smtClean="0"/>
          </a:p>
          <a:p>
            <a:r>
              <a:rPr lang="en-US" b="1" baseline="0" dirty="0" smtClean="0"/>
              <a:t>(Revise this list according to your delivery.)</a:t>
            </a:r>
            <a:endParaRPr lang="en-US" b="1"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149445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cleanest and cheapest types of energy are </a:t>
            </a:r>
            <a:r>
              <a:rPr lang="en-US" i="1" dirty="0" smtClean="0"/>
              <a:t>unused</a:t>
            </a:r>
            <a:r>
              <a:rPr lang="en-US" dirty="0" smtClean="0"/>
              <a:t> energy.”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energy pyramid illustrates the</a:t>
            </a:r>
            <a:r>
              <a:rPr lang="en-US" baseline="0" dirty="0" smtClean="0"/>
              <a:t> idea that energy conservation and efficiency should be the first approach to “green energy.” Once you have done what you can to cut energy use and maximize efficiency, then renewable energy technologies can more effectively supplement your remaining energy needs.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42419165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Turning off a light is energy conservation. Replacing an incandescent lamp with a compact fluorescent lamp (which uses much less energy to produce the same amount of light) is energy efficiency. Both efficiency and conservation serve the same purpose to reduce</a:t>
            </a:r>
            <a:r>
              <a:rPr lang="en-US" baseline="0" dirty="0" smtClean="0"/>
              <a:t> energy usage</a:t>
            </a:r>
            <a:r>
              <a:rPr lang="en-US" dirty="0" smtClean="0"/>
              <a:t>.</a:t>
            </a:r>
          </a:p>
          <a:p>
            <a:endParaRPr lang="en-US" dirty="0" smtClean="0"/>
          </a:p>
          <a:p>
            <a:r>
              <a:rPr lang="en-US" dirty="0" smtClean="0"/>
              <a:t>NOTE TO STUDENTS: Both terms are often</a:t>
            </a:r>
            <a:r>
              <a:rPr lang="en-US" baseline="0" dirty="0" smtClean="0"/>
              <a:t> used interchangeable</a:t>
            </a:r>
            <a:r>
              <a:rPr lang="en-US" dirty="0" smtClean="0"/>
              <a:t> in this course</a:t>
            </a:r>
            <a:r>
              <a:rPr lang="en-US" baseline="0" dirty="0" smtClean="0"/>
              <a:t>, as efficiency is a form of energy conservation (</a:t>
            </a:r>
            <a:r>
              <a:rPr lang="en-US" i="1" baseline="0" dirty="0" smtClean="0"/>
              <a:t>reducing</a:t>
            </a:r>
            <a:r>
              <a:rPr lang="en-US" baseline="0" dirty="0" smtClean="0"/>
              <a:t> use).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info:  http://www.nrdc.org/globalWarming/files/ACESfarming.pdf</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867070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TOPIC APPEARS ON QUIZ)</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smtClean="0"/>
              <a:t>Reduced Costs </a:t>
            </a:r>
            <a:r>
              <a:rPr lang="en-US" b="0" i="0" baseline="0" dirty="0" smtClean="0"/>
              <a:t>and </a:t>
            </a:r>
            <a:r>
              <a:rPr lang="en-US" b="1" i="0" baseline="0" dirty="0" smtClean="0"/>
              <a:t>Increased profits </a:t>
            </a:r>
            <a:r>
              <a:rPr lang="en-US" b="0" i="0" baseline="0" dirty="0" smtClean="0"/>
              <a:t>are attained by lower fuel and energy bills, realized by less energy consumption.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smtClean="0"/>
              <a:t>Improved processes &amp; productivity</a:t>
            </a:r>
            <a:r>
              <a:rPr lang="en-US" b="1" i="0" baseline="0" dirty="0" smtClean="0"/>
              <a:t> </a:t>
            </a:r>
            <a:r>
              <a:rPr lang="en-US" baseline="0" dirty="0" smtClean="0"/>
              <a:t>are attained through more reliable and efficient equipment that are generally associated with fine-tuning and upgrading equipment for efficiency. For instance, studies have shown higher worker productivity and safety when dairy barns are lit with brighter high-efficiency lights, this is also an example of i</a:t>
            </a:r>
            <a:r>
              <a:rPr lang="en-US" i="1" baseline="0" dirty="0" smtClean="0"/>
              <a:t>ncreased profits.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Being less affected by volatile energy prices</a:t>
            </a:r>
            <a:r>
              <a:rPr lang="en-US" sz="200" b="1" baseline="0" dirty="0" smtClean="0"/>
              <a:t> </a:t>
            </a:r>
            <a:r>
              <a:rPr lang="en-US" sz="200" b="0" baseline="0" dirty="0" smtClean="0"/>
              <a:t>is</a:t>
            </a:r>
            <a:r>
              <a:rPr lang="en-US" i="0" baseline="0" dirty="0" smtClean="0"/>
              <a:t> mostly attained through efficiency measures associated with petroleum driven machines. For example, variable-rate technologies (i.e., precision planting &amp; customized N/P/K application) reduces diesel use by tractors and natural gas used in the production of fertilizers (often manufactured overseas).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Protection of natural resources vital for farming </a:t>
            </a:r>
            <a:r>
              <a:rPr lang="en-US" i="0" baseline="0" dirty="0" smtClean="0"/>
              <a:t>is a direct effect of less fossil fuel use and its associated pollutants. Clean air, water and soil are essential for productive and sustainable farming.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r>
              <a:rPr lang="en-US" dirty="0" smtClean="0"/>
              <a:t>Source: The National Sustainable Agriculture Information Service - ATTRA - is developed and managed by the National Center for Appropriate Technology (NCAT).</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873413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Other definitions for renewable energy: </a:t>
            </a:r>
          </a:p>
          <a:p>
            <a:pPr marL="171450" indent="-171450">
              <a:buFont typeface="Arial" pitchFamily="34" charset="0"/>
              <a:buChar char="•"/>
            </a:pPr>
            <a:r>
              <a:rPr lang="en-US" b="0" dirty="0" smtClean="0"/>
              <a:t>Energy sources that are naturally regenerated over a short period of time.</a:t>
            </a:r>
          </a:p>
          <a:p>
            <a:pPr marL="171450" indent="-171450">
              <a:buFont typeface="Arial" pitchFamily="34" charset="0"/>
              <a:buChar char="•"/>
            </a:pPr>
            <a:r>
              <a:rPr lang="en-US" b="0" dirty="0" smtClean="0">
                <a:ea typeface="ＭＳ Ｐゴシック" pitchFamily="-107" charset="-128"/>
              </a:rPr>
              <a:t>Energy produced without burning fossil fuels.</a:t>
            </a:r>
            <a:endParaRPr lang="en-US" b="0" dirty="0" smtClean="0"/>
          </a:p>
          <a:p>
            <a:pPr marL="171450" indent="-171450">
              <a:buFont typeface="Arial" pitchFamily="34" charset="0"/>
              <a:buChar char="•"/>
            </a:pPr>
            <a:r>
              <a:rPr lang="en-US" b="0" dirty="0" smtClean="0">
                <a:ea typeface="ＭＳ Ｐゴシック" pitchFamily="-107" charset="-128"/>
              </a:rPr>
              <a:t>Energy sources that meet the needs of the present without compromising the ability of future generations to meet their needs.</a:t>
            </a:r>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916827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(answers listed on next slide)</a:t>
            </a:r>
          </a:p>
          <a:p>
            <a:r>
              <a:rPr lang="en-US" dirty="0" smtClean="0"/>
              <a:t>Wind power</a:t>
            </a:r>
          </a:p>
          <a:p>
            <a:r>
              <a:rPr lang="en-US" dirty="0" smtClean="0"/>
              <a:t>Solar</a:t>
            </a:r>
            <a:r>
              <a:rPr lang="en-US" baseline="0" dirty="0" smtClean="0"/>
              <a:t> Power</a:t>
            </a:r>
          </a:p>
          <a:p>
            <a:r>
              <a:rPr lang="en-US" baseline="0" dirty="0" smtClean="0"/>
              <a:t>Hydro Power</a:t>
            </a:r>
          </a:p>
          <a:p>
            <a:r>
              <a:rPr lang="en-US" baseline="0" dirty="0" smtClean="0"/>
              <a:t>Geothermal Energy</a:t>
            </a:r>
          </a:p>
          <a:p>
            <a:r>
              <a:rPr lang="en-US" baseline="0" dirty="0" smtClean="0"/>
              <a:t>Biogas</a:t>
            </a:r>
          </a:p>
          <a:p>
            <a:r>
              <a:rPr lang="en-US" baseline="0" dirty="0" smtClean="0"/>
              <a:t>Biomass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615097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727305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to students that the reserves for fossil fuels on the right are lifetime supplies, whereas the renewables are shown as regenerating annual reserves. </a:t>
            </a:r>
          </a:p>
          <a:p>
            <a:endParaRPr lang="en-US" baseline="0" dirty="0" smtClean="0"/>
          </a:p>
          <a:p>
            <a:r>
              <a:rPr lang="en-US" baseline="0" dirty="0" smtClean="0"/>
              <a:t>(One Terawatt is one trillion watts)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4030626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2856883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Optional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Ag-Energy report from Farming</a:t>
            </a:r>
            <a:r>
              <a:rPr lang="en-US" baseline="0" dirty="0" smtClean="0"/>
              <a:t> Futures</a:t>
            </a:r>
            <a:r>
              <a:rPr lang="en-US" dirty="0" smtClean="0"/>
              <a:t> can be found at:  http://www.farmingfutures.org.uk/sites/default/files/casestudy/pdf/Factsheet%201%20Food,%20energy%20and%20the%20future%20of%20farming.pdf</a:t>
            </a:r>
          </a:p>
          <a:p>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368280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riots struck several impoverished countries due</a:t>
            </a:r>
            <a:r>
              <a:rPr lang="en-US" baseline="0" dirty="0" smtClean="0"/>
              <a:t> to food </a:t>
            </a:r>
            <a:r>
              <a:rPr lang="en-US" dirty="0" smtClean="0"/>
              <a:t>shortages and high prices. Reasons</a:t>
            </a:r>
            <a:r>
              <a:rPr lang="en-US" baseline="0" dirty="0" smtClean="0"/>
              <a:t> included a</a:t>
            </a:r>
            <a:r>
              <a:rPr lang="en-US" dirty="0" smtClean="0"/>
              <a:t> combination of high oil and fuel prices, rising demand for food in a wealthier Asia, the use of farmland and crops for (first generation) biofuels, bad weather events and speculation on futures markets.</a:t>
            </a:r>
          </a:p>
          <a:p>
            <a:r>
              <a:rPr lang="en-US" dirty="0" smtClean="0"/>
              <a:t>A main factor was the 300% increase in </a:t>
            </a:r>
            <a:r>
              <a:rPr lang="en-US" baseline="0" dirty="0" smtClean="0"/>
              <a:t>wheat prices (from the average cost over the previous decade). This can be seen in the graph above.</a:t>
            </a:r>
          </a:p>
          <a:p>
            <a:endParaRPr lang="en-US" baseline="0" dirty="0" smtClean="0"/>
          </a:p>
          <a:p>
            <a:r>
              <a:rPr lang="en-US" baseline="0" dirty="0" smtClean="0"/>
              <a:t>The biofuels issue is an example of the need for research and development into “Advanced Biofuels” that negate this conflict of “fuel or food.” This is the focus of one of the following modules.</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2103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point of view from the Huffington Post: Can the world support the aspirations for food and energy of the 7 billion people that now inhabit it? Will we meet the needs of the additional 2 billion people that we expect will be here by 2050?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More than ever, the answers to these questions depend on how wisely we use the world's fresh water resources - to both meet our own needs and to sustain the basic water requirements of all life that inhabits our blue planet.</a:t>
            </a:r>
            <a:br>
              <a:rPr lang="en-US" dirty="0" smtClean="0"/>
            </a:br>
            <a:r>
              <a:rPr lang="en-US" dirty="0" smtClean="0"/>
              <a:t/>
            </a:r>
            <a:br>
              <a:rPr lang="en-US" dirty="0" smtClean="0"/>
            </a:br>
            <a:r>
              <a:rPr lang="en-US" dirty="0" smtClean="0"/>
              <a:t>In the late 20th century, as a result of the Green Revolution, global grain yields surged dramatically. However, the higher energy intensity required (largely for fertilizer production and pumping ground water) along with associated water resource degradation has emerged as a serious challenge to the movement. Water tables in many countries, including the USA, India and China have dropped significantly in the last 20 years, indicating that we have exceeded our renewable water budget and are unsustainably mining the resource.</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3925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endParaRPr lang="en-US" dirty="0" smtClean="0"/>
          </a:p>
          <a:p>
            <a:r>
              <a:rPr lang="en-US" dirty="0" smtClean="0"/>
              <a:t>Now let’s look closer</a:t>
            </a:r>
            <a:r>
              <a:rPr lang="en-US" baseline="0" dirty="0" smtClean="0"/>
              <a:t> at energy use in agriculture.</a:t>
            </a:r>
            <a:endParaRPr lang="en-US" dirty="0" smtClean="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9198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if students can offer examples before they are given</a:t>
            </a:r>
            <a:r>
              <a:rPr lang="en-US" baseline="0" dirty="0" smtClean="0"/>
              <a:t> in the following slides.</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766087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TOPIC APPEARS ON QUIZ)</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Above are just some examples of indirect energy use in Ag. Invite students to mention other uses. Same goes for 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Indirect energy </a:t>
            </a:r>
            <a:r>
              <a:rPr lang="en-US" sz="1200" b="0" i="0" u="none" strike="noStrike" kern="1200" baseline="0" dirty="0" smtClean="0">
                <a:solidFill>
                  <a:schemeClr val="tx1"/>
                </a:solidFill>
                <a:latin typeface="+mn-lt"/>
                <a:ea typeface="+mn-ea"/>
                <a:cs typeface="+mn-cs"/>
              </a:rPr>
              <a:t>is the energy used to produce energy-intensive farm inputs, such as commercial fertilizers.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 significant amount of indirect energy is used off the farm to manufacture farm inputs that are ultimately consumed on the farm. Some farm inputs such as fertilizers and pesticides are produced by energy-intensive industries. For example, commercial nitrogen fertilizer is made primarily from natural gas and synthetic pesticides are made from a variety of chemicals. T</a:t>
            </a:r>
            <a:r>
              <a:rPr lang="en-US" dirty="0" smtClean="0"/>
              <a:t>he production of industrial fertilizers takes nonreactive atmospheric nitrogen and turns it into ammonia – a plant nutrient – through an energy-intensive procedure using high heat and pressures. Some estimates show that about </a:t>
            </a:r>
            <a:r>
              <a:rPr lang="en-US" u="none" dirty="0" smtClean="0"/>
              <a:t>1% of the world’s energy consumption goes toward fertilizer manufacture</a:t>
            </a:r>
            <a:r>
              <a:rPr lang="en-US" dirty="0" smtClean="0"/>
              <a:t>. On average, 5.5 gallons of fossil fuels per acre, per year are needed to fertilize soil for farming.</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Pictured above is a fertilizer production plant. </a:t>
            </a:r>
            <a:endParaRPr lang="en-US" dirty="0"/>
          </a:p>
        </p:txBody>
      </p:sp>
      <p:sp>
        <p:nvSpPr>
          <p:cNvPr id="4" name="Slide Number Placeholder 3"/>
          <p:cNvSpPr>
            <a:spLocks noGrp="1"/>
          </p:cNvSpPr>
          <p:nvPr>
            <p:ph type="sldNum" sz="quarter" idx="10"/>
          </p:nvPr>
        </p:nvSpPr>
        <p:spPr/>
        <p:txBody>
          <a:bodyPr/>
          <a:lstStyle/>
          <a:p>
            <a:fld id="{396E598E-EB12-468F-B1EE-847568CE4DF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555755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2F1ADF-CA28-4B8D-A028-8BFD52B883A9}" type="datetimeFigureOut">
              <a:rPr lang="en-US" smtClean="0"/>
              <a:t>6/8/2014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2136733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2F1ADF-CA28-4B8D-A028-8BFD52B883A9}" type="datetimeFigureOut">
              <a:rPr lang="en-US" smtClean="0"/>
              <a:t>6/8/2014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4109081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2F1ADF-CA28-4B8D-A028-8BFD52B883A9}" type="datetimeFigureOut">
              <a:rPr lang="en-US" smtClean="0"/>
              <a:t>6/8/2014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239742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886200"/>
            <a:ext cx="7772400" cy="1470025"/>
          </a:xfrm>
        </p:spPr>
        <p:txBody>
          <a:bodyPr/>
          <a:lstStyle>
            <a:lvl1pPr>
              <a:defRPr>
                <a:solidFill>
                  <a:schemeClr val="bg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447800" y="53340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413170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1339743810"/>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4227312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3657600" y="6400800"/>
            <a:ext cx="1600200"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accent3">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
        <p:nvSpPr>
          <p:cNvPr id="7"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29803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360360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286000"/>
            <a:ext cx="3008313" cy="3840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173819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3886200"/>
            <a:ext cx="7772400" cy="1470025"/>
          </a:xfrm>
        </p:spPr>
        <p:txBody>
          <a:bodyPr/>
          <a:lstStyle>
            <a:lvl1pPr>
              <a:defRPr>
                <a:solidFill>
                  <a:schemeClr val="bg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1447800" y="5334000"/>
            <a:ext cx="6400800" cy="7620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a:t>
            </a:r>
            <a:endParaRPr lang="en-US" dirty="0"/>
          </a:p>
        </p:txBody>
      </p:sp>
    </p:spTree>
    <p:extLst>
      <p:ext uri="{BB962C8B-B14F-4D97-AF65-F5344CB8AC3E}">
        <p14:creationId xmlns:p14="http://schemas.microsoft.com/office/powerpoint/2010/main" val="3749889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906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375857889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2F1ADF-CA28-4B8D-A028-8BFD52B883A9}" type="datetimeFigureOut">
              <a:rPr lang="en-US" smtClean="0"/>
              <a:t>6/8/2014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1391447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19200"/>
            <a:ext cx="4038600" cy="4906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307716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txBox="1">
            <a:spLocks/>
          </p:cNvSpPr>
          <p:nvPr userDrawn="1"/>
        </p:nvSpPr>
        <p:spPr>
          <a:xfrm>
            <a:off x="3657600" y="6400800"/>
            <a:ext cx="1600200" cy="365125"/>
          </a:xfrm>
          <a:prstGeom prst="rect">
            <a:avLst/>
          </a:prstGeom>
        </p:spPr>
        <p:txBody>
          <a:bodyPr vert="horz" lIns="91440" tIns="45720" rIns="91440" bIns="45720" rtlCol="0" anchor="ctr"/>
          <a:lstStyle>
            <a:defPPr>
              <a:defRPr lang="en-US"/>
            </a:defPPr>
            <a:lvl1pPr marL="0" algn="r" defTabSz="914400" rtl="0" eaLnBrk="1" latinLnBrk="0" hangingPunct="1">
              <a:defRPr sz="1800" kern="1200">
                <a:solidFill>
                  <a:schemeClr val="accent3">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
        <p:nvSpPr>
          <p:cNvPr id="7" name="Title 1"/>
          <p:cNvSpPr>
            <a:spLocks noGrp="1"/>
          </p:cNvSpPr>
          <p:nvPr>
            <p:ph type="title"/>
          </p:nvPr>
        </p:nvSpPr>
        <p:spPr>
          <a:xfrm>
            <a:off x="0" y="0"/>
            <a:ext cx="9144000" cy="1066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30020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2943500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286000"/>
            <a:ext cx="3008313" cy="3840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5"/>
          <p:cNvSpPr>
            <a:spLocks noGrp="1"/>
          </p:cNvSpPr>
          <p:nvPr>
            <p:ph type="sldNum" sz="quarter" idx="12"/>
          </p:nvPr>
        </p:nvSpPr>
        <p:spPr>
          <a:xfrm>
            <a:off x="3657600" y="6400800"/>
            <a:ext cx="1600200" cy="365125"/>
          </a:xfrm>
        </p:spPr>
        <p:txBody>
          <a:bodyPr/>
          <a:lstStyle>
            <a:lvl1pPr>
              <a:defRPr sz="1800">
                <a:solidFill>
                  <a:schemeClr val="accent3">
                    <a:lumMod val="50000"/>
                  </a:schemeClr>
                </a:solidFill>
              </a:defRPr>
            </a:lvl1p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a:t>
            </a:fld>
            <a:endParaRPr lang="en-US" dirty="0">
              <a:solidFill>
                <a:srgbClr val="9BBB59">
                  <a:lumMod val="50000"/>
                </a:srgbClr>
              </a:solidFill>
            </a:endParaRPr>
          </a:p>
        </p:txBody>
      </p:sp>
    </p:spTree>
    <p:extLst>
      <p:ext uri="{BB962C8B-B14F-4D97-AF65-F5344CB8AC3E}">
        <p14:creationId xmlns:p14="http://schemas.microsoft.com/office/powerpoint/2010/main" val="2551547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2F1ADF-CA28-4B8D-A028-8BFD52B883A9}" type="datetimeFigureOut">
              <a:rPr lang="en-US" smtClean="0"/>
              <a:t>6/8/2014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103946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2F1ADF-CA28-4B8D-A028-8BFD52B883A9}" type="datetimeFigureOut">
              <a:rPr lang="en-US" smtClean="0"/>
              <a:t>6/8/2014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142569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2F1ADF-CA28-4B8D-A028-8BFD52B883A9}" type="datetimeFigureOut">
              <a:rPr lang="en-US" smtClean="0"/>
              <a:t>6/8/2014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405666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2F1ADF-CA28-4B8D-A028-8BFD52B883A9}" type="datetimeFigureOut">
              <a:rPr lang="en-US" smtClean="0"/>
              <a:t>6/8/2014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1923845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2F1ADF-CA28-4B8D-A028-8BFD52B883A9}" type="datetimeFigureOut">
              <a:rPr lang="en-US" smtClean="0"/>
              <a:t>6/8/2014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3582787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F1ADF-CA28-4B8D-A028-8BFD52B883A9}" type="datetimeFigureOut">
              <a:rPr lang="en-US" smtClean="0"/>
              <a:t>6/8/2014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2357678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2F1ADF-CA28-4B8D-A028-8BFD52B883A9}" type="datetimeFigureOut">
              <a:rPr lang="en-US" smtClean="0"/>
              <a:t>6/8/2014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2A9826-F957-4E7A-A535-479E9C566D22}" type="slidenum">
              <a:rPr lang="en-US" smtClean="0"/>
              <a:t>‹#›</a:t>
            </a:fld>
            <a:endParaRPr lang="en-US"/>
          </a:p>
        </p:txBody>
      </p:sp>
    </p:spTree>
    <p:extLst>
      <p:ext uri="{BB962C8B-B14F-4D97-AF65-F5344CB8AC3E}">
        <p14:creationId xmlns:p14="http://schemas.microsoft.com/office/powerpoint/2010/main" val="287381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2F1ADF-CA28-4B8D-A028-8BFD52B883A9}" type="datetimeFigureOut">
              <a:rPr lang="en-US" smtClean="0"/>
              <a:t>6/8/2014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2A9826-F957-4E7A-A535-479E9C566D22}" type="slidenum">
              <a:rPr lang="en-US" smtClean="0"/>
              <a:t>‹#›</a:t>
            </a:fld>
            <a:endParaRPr lang="en-US"/>
          </a:p>
        </p:txBody>
      </p:sp>
    </p:spTree>
    <p:extLst>
      <p:ext uri="{BB962C8B-B14F-4D97-AF65-F5344CB8AC3E}">
        <p14:creationId xmlns:p14="http://schemas.microsoft.com/office/powerpoint/2010/main" val="3776223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AE8D9-C56D-4A88-8166-0FD643CFED84}" type="datetimeFigureOut">
              <a:rPr lang="en-US" smtClean="0">
                <a:solidFill>
                  <a:prstClr val="black">
                    <a:tint val="75000"/>
                  </a:prstClr>
                </a:solidFill>
              </a:rPr>
              <a:pPr/>
              <a:t>6/8/2014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13128-2C0C-4456-8D02-DC4F042C9C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6965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6AE8D9-C56D-4A88-8166-0FD643CFED84}" type="datetimeFigureOut">
              <a:rPr lang="en-US" smtClean="0">
                <a:solidFill>
                  <a:prstClr val="black">
                    <a:tint val="75000"/>
                  </a:prstClr>
                </a:solidFill>
              </a:rPr>
              <a:pPr/>
              <a:t>6/8/2014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13128-2C0C-4456-8D02-DC4F042C9C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41756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hyperlink" Target="http://www.ers.usda.gov/Podcast/Fuel4Food/Fuel4Food.mp3" TargetMode="External"/><Relationship Id="rId4" Type="http://schemas.openxmlformats.org/officeDocument/2006/relationships/hyperlink" Target="http://www.ers.usda.gov/publications/err94/"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58.jpe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73.pn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jpeg"/></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1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9.xml"/><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hyperlink" Target="http://www.extension.org/pages/26649/introduction-to-farm-energy" TargetMode="External"/><Relationship Id="rId2" Type="http://schemas.openxmlformats.org/officeDocument/2006/relationships/notesSlide" Target="../notesSlides/notesSlide49.xml"/><Relationship Id="rId1" Type="http://schemas.openxmlformats.org/officeDocument/2006/relationships/slideLayout" Target="../slideLayouts/slideLayout19.xml"/><Relationship Id="rId5" Type="http://schemas.openxmlformats.org/officeDocument/2006/relationships/hyperlink" Target="http://www.sustainabletable.org/issues/energy/" TargetMode="External"/><Relationship Id="rId4" Type="http://schemas.openxmlformats.org/officeDocument/2006/relationships/hyperlink" Target="http://www.usda.gov/oce/climate_change/AFGG_Inventory/5_AgriculturalEnergyUse.pdf"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1599860"/>
            <a:ext cx="5619750"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44000" cy="165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599" y="1676400"/>
            <a:ext cx="2908453"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599" y="4120243"/>
            <a:ext cx="2365374" cy="202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 y="5410201"/>
            <a:ext cx="3124542" cy="115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4592" y="5162210"/>
            <a:ext cx="18288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8775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Consequences of Insecurity</a:t>
            </a:r>
            <a:endParaRPr lang="en-US" dirty="0"/>
          </a:p>
        </p:txBody>
      </p:sp>
      <p:sp>
        <p:nvSpPr>
          <p:cNvPr id="3" name="Content Placeholder 2"/>
          <p:cNvSpPr>
            <a:spLocks noGrp="1"/>
          </p:cNvSpPr>
          <p:nvPr>
            <p:ph idx="1"/>
          </p:nvPr>
        </p:nvSpPr>
        <p:spPr>
          <a:xfrm>
            <a:off x="228600" y="1219201"/>
            <a:ext cx="8763000" cy="1219199"/>
          </a:xfrm>
        </p:spPr>
        <p:txBody>
          <a:bodyPr>
            <a:normAutofit fontScale="77500" lnSpcReduction="20000"/>
          </a:bodyPr>
          <a:lstStyle/>
          <a:p>
            <a:pPr marL="0" indent="0" algn="ctr">
              <a:buNone/>
            </a:pPr>
            <a:r>
              <a:rPr lang="en-US" sz="3100" dirty="0" smtClean="0"/>
              <a:t>2008</a:t>
            </a:r>
            <a:r>
              <a:rPr lang="en-US" sz="3100" dirty="0"/>
              <a:t>:</a:t>
            </a:r>
            <a:r>
              <a:rPr lang="en-US" sz="3100" dirty="0" smtClean="0"/>
              <a:t> </a:t>
            </a:r>
            <a:r>
              <a:rPr lang="en-US" sz="3100" dirty="0"/>
              <a:t>S</a:t>
            </a:r>
            <a:r>
              <a:rPr lang="en-US" sz="3100" dirty="0" smtClean="0"/>
              <a:t>tarvation and food riots broke out when wheat prices skyrocketed due to a combination of </a:t>
            </a:r>
            <a:r>
              <a:rPr lang="en-US" sz="3100" b="1" dirty="0" smtClean="0"/>
              <a:t>high fuel </a:t>
            </a:r>
            <a:r>
              <a:rPr lang="en-US" sz="3100" b="1" dirty="0"/>
              <a:t>prices</a:t>
            </a:r>
            <a:r>
              <a:rPr lang="en-US" sz="3100" dirty="0"/>
              <a:t>, </a:t>
            </a:r>
            <a:r>
              <a:rPr lang="en-US" sz="3100" dirty="0" smtClean="0"/>
              <a:t>supply competition, </a:t>
            </a:r>
            <a:r>
              <a:rPr lang="en-US" sz="3100" dirty="0"/>
              <a:t>weather </a:t>
            </a:r>
            <a:r>
              <a:rPr lang="en-US" sz="3100" dirty="0" smtClean="0"/>
              <a:t>events and market speculation.</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10</a:t>
            </a:fld>
            <a:endParaRPr lang="en-US" dirty="0">
              <a:solidFill>
                <a:srgbClr val="9BBB59">
                  <a:lumMod val="50000"/>
                </a:srgbClr>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438400"/>
            <a:ext cx="6118674" cy="3860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249" y="4571998"/>
            <a:ext cx="2430014" cy="1663041"/>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76600"/>
            <a:ext cx="2220607" cy="160139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74" y="2661958"/>
            <a:ext cx="2581989" cy="170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36139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6800"/>
            <a:ext cx="9144000" cy="5257800"/>
          </a:xfrm>
          <a:prstGeom prst="rect">
            <a:avLst/>
          </a:prstGeom>
          <a:blipFill dpi="0" rotWithShape="1">
            <a:blip r:embed="rId3">
              <a:alphaModFix amt="5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solidFill>
                  <a:srgbClr val="FFFFFF"/>
                </a:solidFill>
              </a:rPr>
              <a:t>Discussion</a:t>
            </a:r>
            <a:endParaRPr lang="en-US" dirty="0">
              <a:solidFill>
                <a:srgbClr val="FFFFFF"/>
              </a:solidFill>
            </a:endParaRPr>
          </a:p>
        </p:txBody>
      </p:sp>
      <p:sp>
        <p:nvSpPr>
          <p:cNvPr id="3" name="TextBox 2"/>
          <p:cNvSpPr txBox="1"/>
          <p:nvPr/>
        </p:nvSpPr>
        <p:spPr>
          <a:xfrm>
            <a:off x="190500" y="3856474"/>
            <a:ext cx="8763000" cy="1323439"/>
          </a:xfrm>
          <a:prstGeom prst="rect">
            <a:avLst/>
          </a:prstGeom>
          <a:noFill/>
        </p:spPr>
        <p:txBody>
          <a:bodyPr wrap="square" rtlCol="0">
            <a:spAutoFit/>
          </a:bodyPr>
          <a:lstStyle/>
          <a:p>
            <a:pPr algn="ctr"/>
            <a:r>
              <a:rPr lang="en-US" sz="4000" dirty="0">
                <a:solidFill>
                  <a:prstClr val="black"/>
                </a:solidFill>
              </a:rPr>
              <a:t>What steps can we take to improve energy and food security?</a:t>
            </a:r>
          </a:p>
        </p:txBody>
      </p:sp>
    </p:spTree>
    <p:extLst>
      <p:ext uri="{BB962C8B-B14F-4D97-AF65-F5344CB8AC3E}">
        <p14:creationId xmlns:p14="http://schemas.microsoft.com/office/powerpoint/2010/main" val="23572524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3</a:t>
            </a:r>
            <a:r>
              <a:rPr lang="en-US" dirty="0" smtClean="0">
                <a:solidFill>
                  <a:srgbClr val="FFFFFF"/>
                </a:solidFill>
              </a:rPr>
              <a:t>: Energy Dynamics</a:t>
            </a:r>
            <a:endParaRPr lang="en-US" dirty="0">
              <a:solidFill>
                <a:srgbClr val="FFFFFF"/>
              </a:solidFill>
            </a:endParaRPr>
          </a:p>
        </p:txBody>
      </p:sp>
      <p:sp>
        <p:nvSpPr>
          <p:cNvPr id="3" name="Content Placeholder 2"/>
          <p:cNvSpPr>
            <a:spLocks noGrp="1"/>
          </p:cNvSpPr>
          <p:nvPr>
            <p:ph idx="1"/>
          </p:nvPr>
        </p:nvSpPr>
        <p:spPr>
          <a:xfrm>
            <a:off x="457200" y="1219201"/>
            <a:ext cx="8229600" cy="1143000"/>
          </a:xfrm>
        </p:spPr>
        <p:txBody>
          <a:bodyPr/>
          <a:lstStyle/>
          <a:p>
            <a:endParaRPr lang="en-US"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3340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0162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Energy Use in Ag</a:t>
            </a:r>
            <a:endParaRPr lang="en-US" dirty="0"/>
          </a:p>
        </p:txBody>
      </p:sp>
      <p:sp>
        <p:nvSpPr>
          <p:cNvPr id="3" name="Content Placeholder 2"/>
          <p:cNvSpPr>
            <a:spLocks noGrp="1"/>
          </p:cNvSpPr>
          <p:nvPr>
            <p:ph idx="1"/>
          </p:nvPr>
        </p:nvSpPr>
        <p:spPr>
          <a:xfrm>
            <a:off x="228600" y="1219200"/>
            <a:ext cx="8686800" cy="4906963"/>
          </a:xfrm>
        </p:spPr>
        <p:txBody>
          <a:bodyPr/>
          <a:lstStyle/>
          <a:p>
            <a:pPr marL="0" indent="0" algn="ctr">
              <a:spcBef>
                <a:spcPts val="0"/>
              </a:spcBef>
              <a:buNone/>
              <a:defRPr/>
            </a:pPr>
            <a:r>
              <a:rPr lang="en-US" sz="2800" dirty="0" smtClean="0"/>
              <a:t>Different </a:t>
            </a:r>
            <a:r>
              <a:rPr lang="en-US" sz="2800" dirty="0"/>
              <a:t>forms of energy are used for different purposes in </a:t>
            </a:r>
            <a:r>
              <a:rPr lang="en-US" sz="2800" dirty="0" smtClean="0"/>
              <a:t>farming, and can be categorized </a:t>
            </a:r>
            <a:r>
              <a:rPr lang="en-US" sz="2800" dirty="0"/>
              <a:t>as </a:t>
            </a:r>
            <a:r>
              <a:rPr lang="en-US" sz="2800" i="1" dirty="0" smtClean="0">
                <a:solidFill>
                  <a:srgbClr val="C00000"/>
                </a:solidFill>
              </a:rPr>
              <a:t>direct</a:t>
            </a:r>
            <a:r>
              <a:rPr lang="en-US" sz="2800" dirty="0" smtClean="0"/>
              <a:t> and </a:t>
            </a:r>
            <a:r>
              <a:rPr lang="en-US" sz="2800" i="1" dirty="0">
                <a:solidFill>
                  <a:srgbClr val="C00000"/>
                </a:solidFill>
              </a:rPr>
              <a:t>indirect</a:t>
            </a:r>
            <a:r>
              <a:rPr lang="en-US" sz="2800" i="1" dirty="0"/>
              <a:t> </a:t>
            </a:r>
            <a:r>
              <a:rPr lang="en-US" sz="2800" dirty="0" smtClean="0"/>
              <a:t>energy.</a:t>
            </a:r>
          </a:p>
          <a:p>
            <a:pPr marL="0" indent="0" algn="ctr">
              <a:buNone/>
            </a:pPr>
            <a:endParaRPr lang="en-US" sz="2800" dirty="0" smtClean="0"/>
          </a:p>
          <a:p>
            <a:pPr marL="0" indent="0" algn="ctr">
              <a:buNone/>
            </a:pPr>
            <a:endParaRPr lang="en-US" sz="2800" dirty="0" smtClean="0"/>
          </a:p>
          <a:p>
            <a:pPr marL="0" indent="0" algn="ctr">
              <a:buNone/>
            </a:pPr>
            <a:endParaRPr lang="en-US" sz="2800" dirty="0"/>
          </a:p>
          <a:p>
            <a:pPr marL="0" indent="0" algn="ctr">
              <a:buNone/>
            </a:pPr>
            <a:endParaRPr lang="en-US" sz="2800" dirty="0" smtClean="0"/>
          </a:p>
          <a:p>
            <a:pPr marL="0" indent="0" algn="ctr">
              <a:buNone/>
            </a:pPr>
            <a:endParaRPr lang="en-US" sz="2800" dirty="0" smtClean="0"/>
          </a:p>
          <a:p>
            <a:pPr marL="0" indent="0" algn="ctr">
              <a:buNone/>
            </a:pPr>
            <a:r>
              <a:rPr lang="en-US" sz="2800" dirty="0" smtClean="0"/>
              <a:t>Energy accounts for about 15% of </a:t>
            </a:r>
            <a:r>
              <a:rPr lang="en-US" sz="2800" dirty="0"/>
              <a:t>total agricultural production </a:t>
            </a:r>
            <a:r>
              <a:rPr lang="en-US" sz="2800" dirty="0" smtClean="0"/>
              <a:t>expenses:   ~5% Direct </a:t>
            </a:r>
            <a:r>
              <a:rPr lang="en-US" sz="2800" dirty="0"/>
              <a:t> </a:t>
            </a:r>
            <a:r>
              <a:rPr lang="en-US" sz="2800" dirty="0" smtClean="0"/>
              <a:t>  ~10% Indirect</a:t>
            </a:r>
            <a:endParaRPr lang="en-US" sz="2800"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743201"/>
            <a:ext cx="3557587" cy="235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743201"/>
            <a:ext cx="1760794" cy="235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743201"/>
            <a:ext cx="2209800" cy="235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799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Discussion</a:t>
            </a:r>
            <a:endParaRPr lang="en-US" dirty="0">
              <a:solidFill>
                <a:srgbClr val="FFFFFF"/>
              </a:solidFill>
            </a:endParaRPr>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5286"/>
            <a:ext cx="9144000" cy="525960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609600" y="4419600"/>
            <a:ext cx="8229600" cy="1524000"/>
          </a:xfrm>
        </p:spPr>
        <p:txBody>
          <a:bodyPr>
            <a:noAutofit/>
          </a:bodyPr>
          <a:lstStyle/>
          <a:p>
            <a:pPr marL="0" indent="0" algn="ctr">
              <a:buNone/>
            </a:pPr>
            <a:r>
              <a:rPr lang="en-US" sz="4000" dirty="0" smtClean="0">
                <a:solidFill>
                  <a:srgbClr val="FFFF00"/>
                </a:solidFill>
              </a:rPr>
              <a:t>What are examples of </a:t>
            </a:r>
            <a:r>
              <a:rPr lang="en-US" sz="4000" i="1" dirty="0" smtClean="0">
                <a:solidFill>
                  <a:srgbClr val="FFFF00"/>
                </a:solidFill>
              </a:rPr>
              <a:t>indirect</a:t>
            </a:r>
            <a:r>
              <a:rPr lang="en-US" sz="4000" dirty="0" smtClean="0">
                <a:solidFill>
                  <a:srgbClr val="FFFF00"/>
                </a:solidFill>
              </a:rPr>
              <a:t> and </a:t>
            </a:r>
            <a:r>
              <a:rPr lang="en-US" sz="4000" i="1" dirty="0" smtClean="0">
                <a:solidFill>
                  <a:srgbClr val="FFFF00"/>
                </a:solidFill>
              </a:rPr>
              <a:t>direct</a:t>
            </a:r>
            <a:r>
              <a:rPr lang="en-US" sz="4000" dirty="0" smtClean="0">
                <a:solidFill>
                  <a:srgbClr val="FFFF00"/>
                </a:solidFill>
              </a:rPr>
              <a:t> energy uses in agriculture? </a:t>
            </a:r>
            <a:endParaRPr lang="en-US" sz="4000" dirty="0">
              <a:solidFill>
                <a:srgbClr val="FFFF00"/>
              </a:solidFill>
            </a:endParaRPr>
          </a:p>
        </p:txBody>
      </p:sp>
    </p:spTree>
    <p:extLst>
      <p:ext uri="{BB962C8B-B14F-4D97-AF65-F5344CB8AC3E}">
        <p14:creationId xmlns:p14="http://schemas.microsoft.com/office/powerpoint/2010/main" val="1350107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smtClean="0"/>
              <a:t>Indirect Energy Use in Ag</a:t>
            </a:r>
            <a:endParaRPr lang="en-US" dirty="0"/>
          </a:p>
        </p:txBody>
      </p:sp>
      <p:sp>
        <p:nvSpPr>
          <p:cNvPr id="3" name="Content Placeholder 2"/>
          <p:cNvSpPr>
            <a:spLocks noGrp="1"/>
          </p:cNvSpPr>
          <p:nvPr>
            <p:ph idx="1"/>
          </p:nvPr>
        </p:nvSpPr>
        <p:spPr>
          <a:xfrm>
            <a:off x="152401" y="1219199"/>
            <a:ext cx="8839199" cy="2603693"/>
          </a:xfrm>
        </p:spPr>
        <p:txBody>
          <a:bodyPr>
            <a:normAutofit lnSpcReduction="10000"/>
          </a:bodyPr>
          <a:lstStyle/>
          <a:p>
            <a:pPr marL="0" indent="0" algn="ctr">
              <a:buNone/>
            </a:pPr>
            <a:r>
              <a:rPr lang="en-US" sz="2800" i="1" dirty="0"/>
              <a:t>I</a:t>
            </a:r>
            <a:r>
              <a:rPr lang="en-US" sz="2800" i="1" dirty="0" smtClean="0"/>
              <a:t>ndirect</a:t>
            </a:r>
            <a:r>
              <a:rPr lang="en-US" sz="2800" dirty="0" smtClean="0"/>
              <a:t> </a:t>
            </a:r>
            <a:r>
              <a:rPr lang="en-US" sz="2800" dirty="0"/>
              <a:t>energy is </a:t>
            </a:r>
            <a:r>
              <a:rPr lang="en-US" sz="2800" dirty="0" smtClean="0"/>
              <a:t>that which is used off </a:t>
            </a:r>
            <a:r>
              <a:rPr lang="en-US" sz="2800" dirty="0"/>
              <a:t>the farm </a:t>
            </a:r>
            <a:r>
              <a:rPr lang="en-US" sz="2800" dirty="0" smtClean="0"/>
              <a:t>in order to </a:t>
            </a:r>
            <a:r>
              <a:rPr lang="en-US" sz="2800" dirty="0"/>
              <a:t>manufacture farm </a:t>
            </a:r>
            <a:r>
              <a:rPr lang="en-US" sz="2800" dirty="0" smtClean="0"/>
              <a:t>inputs. </a:t>
            </a:r>
          </a:p>
          <a:p>
            <a:pPr marL="0" indent="0" algn="ctr">
              <a:buNone/>
            </a:pPr>
            <a:r>
              <a:rPr lang="en-US" sz="2600" dirty="0" smtClean="0"/>
              <a:t>Commercial nitrogen</a:t>
            </a:r>
            <a:r>
              <a:rPr lang="en-US" sz="2600" dirty="0" smtClean="0">
                <a:solidFill>
                  <a:srgbClr val="7030A0"/>
                </a:solidFill>
              </a:rPr>
              <a:t> fertilizer </a:t>
            </a:r>
            <a:r>
              <a:rPr lang="en-US" sz="2600" dirty="0" smtClean="0"/>
              <a:t>is made from methane in natural gas </a:t>
            </a:r>
            <a:r>
              <a:rPr lang="en-US" sz="2600" dirty="0"/>
              <a:t>and synthetic </a:t>
            </a:r>
            <a:r>
              <a:rPr lang="en-US" sz="2600" dirty="0">
                <a:solidFill>
                  <a:srgbClr val="7030A0"/>
                </a:solidFill>
              </a:rPr>
              <a:t>pesticides</a:t>
            </a:r>
            <a:r>
              <a:rPr lang="en-US" sz="2600" dirty="0"/>
              <a:t> are made </a:t>
            </a:r>
            <a:r>
              <a:rPr lang="en-US" sz="2600" dirty="0" smtClean="0"/>
              <a:t>from energy-intensive chemical processing. </a:t>
            </a:r>
            <a:r>
              <a:rPr lang="en-US" sz="2600" dirty="0" smtClean="0">
                <a:solidFill>
                  <a:srgbClr val="C00000"/>
                </a:solidFill>
              </a:rPr>
              <a:t>About 5½ gallons </a:t>
            </a:r>
            <a:r>
              <a:rPr lang="en-US" sz="2600" dirty="0">
                <a:solidFill>
                  <a:srgbClr val="C00000"/>
                </a:solidFill>
              </a:rPr>
              <a:t>of fossil </a:t>
            </a:r>
            <a:r>
              <a:rPr lang="en-US" sz="2600" dirty="0" smtClean="0">
                <a:solidFill>
                  <a:srgbClr val="C00000"/>
                </a:solidFill>
              </a:rPr>
              <a:t>fuels go into fertilizing one acre of soil.</a:t>
            </a:r>
            <a:endParaRPr lang="en-US" sz="2600" dirty="0">
              <a:solidFill>
                <a:srgbClr val="C00000"/>
              </a:solidFill>
            </a:endParaRPr>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3858520"/>
            <a:ext cx="3809999" cy="2437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858521"/>
            <a:ext cx="4933950" cy="2437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81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97280"/>
            <a:ext cx="2349694" cy="143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Direct Energy Use in Ag</a:t>
            </a:r>
            <a:endParaRPr lang="en-US" dirty="0"/>
          </a:p>
        </p:txBody>
      </p:sp>
      <p:sp>
        <p:nvSpPr>
          <p:cNvPr id="3" name="Content Placeholder 2"/>
          <p:cNvSpPr>
            <a:spLocks noGrp="1"/>
          </p:cNvSpPr>
          <p:nvPr>
            <p:ph idx="1"/>
          </p:nvPr>
        </p:nvSpPr>
        <p:spPr>
          <a:xfrm>
            <a:off x="228600" y="1219200"/>
            <a:ext cx="5410200" cy="5029200"/>
          </a:xfrm>
        </p:spPr>
        <p:txBody>
          <a:bodyPr>
            <a:normAutofit fontScale="92500" lnSpcReduction="10000"/>
          </a:bodyPr>
          <a:lstStyle/>
          <a:p>
            <a:pPr marL="0" indent="0">
              <a:buNone/>
            </a:pPr>
            <a:r>
              <a:rPr lang="en-US" sz="2800" dirty="0" smtClean="0">
                <a:solidFill>
                  <a:srgbClr val="C00000"/>
                </a:solidFill>
              </a:rPr>
              <a:t>Diesel</a:t>
            </a:r>
            <a:r>
              <a:rPr lang="en-US" sz="2800" dirty="0">
                <a:solidFill>
                  <a:srgbClr val="C00000"/>
                </a:solidFill>
              </a:rPr>
              <a:t>:</a:t>
            </a:r>
            <a:r>
              <a:rPr lang="en-US" sz="2800" dirty="0" smtClean="0"/>
              <a:t> tractor field work, </a:t>
            </a:r>
          </a:p>
          <a:p>
            <a:pPr marL="0" indent="0">
              <a:buNone/>
            </a:pPr>
            <a:r>
              <a:rPr lang="en-US" sz="2800" dirty="0" smtClean="0"/>
              <a:t>irrigation, grain drying</a:t>
            </a:r>
          </a:p>
          <a:p>
            <a:pPr marL="0" indent="0">
              <a:buNone/>
            </a:pPr>
            <a:endParaRPr lang="en-US" sz="800" dirty="0" smtClean="0"/>
          </a:p>
          <a:p>
            <a:pPr marL="0" indent="0">
              <a:buNone/>
            </a:pPr>
            <a:endParaRPr lang="en-US" sz="800" dirty="0"/>
          </a:p>
          <a:p>
            <a:pPr marL="0" indent="0">
              <a:buNone/>
            </a:pPr>
            <a:endParaRPr lang="en-US" sz="800" dirty="0" smtClean="0"/>
          </a:p>
          <a:p>
            <a:pPr marL="0" indent="0">
              <a:buNone/>
            </a:pPr>
            <a:r>
              <a:rPr lang="en-US" sz="2800" dirty="0" smtClean="0">
                <a:solidFill>
                  <a:srgbClr val="C00000"/>
                </a:solidFill>
              </a:rPr>
              <a:t>Gasoline:</a:t>
            </a:r>
            <a:r>
              <a:rPr lang="en-US" sz="2800" dirty="0" smtClean="0"/>
              <a:t> smaller vehicles </a:t>
            </a:r>
          </a:p>
          <a:p>
            <a:pPr marL="0" indent="0">
              <a:buNone/>
            </a:pPr>
            <a:r>
              <a:rPr lang="en-US" sz="2800" dirty="0" smtClean="0"/>
              <a:t>and older equipment</a:t>
            </a:r>
          </a:p>
          <a:p>
            <a:pPr marL="0" indent="0">
              <a:buNone/>
            </a:pPr>
            <a:endParaRPr lang="en-US" sz="800" dirty="0" smtClean="0"/>
          </a:p>
          <a:p>
            <a:pPr marL="0" indent="0">
              <a:buNone/>
            </a:pPr>
            <a:endParaRPr lang="en-US" sz="800" dirty="0"/>
          </a:p>
          <a:p>
            <a:pPr marL="0" indent="0">
              <a:buNone/>
            </a:pPr>
            <a:endParaRPr lang="en-US" sz="800" dirty="0" smtClean="0"/>
          </a:p>
          <a:p>
            <a:pPr marL="0" indent="0">
              <a:buNone/>
            </a:pPr>
            <a:r>
              <a:rPr lang="en-US" sz="2800" dirty="0" smtClean="0">
                <a:solidFill>
                  <a:srgbClr val="C00000"/>
                </a:solidFill>
              </a:rPr>
              <a:t>LP &amp; Natural Gas:</a:t>
            </a:r>
            <a:r>
              <a:rPr lang="en-US" sz="2800" dirty="0" smtClean="0"/>
              <a:t> grain drying, </a:t>
            </a:r>
          </a:p>
          <a:p>
            <a:pPr marL="0" indent="0">
              <a:buNone/>
            </a:pPr>
            <a:r>
              <a:rPr lang="en-US" sz="2800" dirty="0" smtClean="0"/>
              <a:t>space and water heating</a:t>
            </a:r>
          </a:p>
          <a:p>
            <a:pPr marL="0" indent="0">
              <a:buNone/>
            </a:pPr>
            <a:endParaRPr lang="en-US" sz="1900" dirty="0"/>
          </a:p>
          <a:p>
            <a:pPr marL="0" indent="0">
              <a:buNone/>
            </a:pPr>
            <a:endParaRPr lang="en-US" sz="800" dirty="0" smtClean="0"/>
          </a:p>
          <a:p>
            <a:pPr marL="0" indent="0">
              <a:buNone/>
            </a:pPr>
            <a:r>
              <a:rPr lang="en-US" sz="2800" dirty="0" smtClean="0">
                <a:solidFill>
                  <a:srgbClr val="C00000"/>
                </a:solidFill>
              </a:rPr>
              <a:t>Electricity:</a:t>
            </a:r>
            <a:r>
              <a:rPr lang="en-US" sz="2800" dirty="0" smtClean="0"/>
              <a:t> building and equipment </a:t>
            </a:r>
          </a:p>
          <a:p>
            <a:pPr marL="0" indent="0">
              <a:buNone/>
            </a:pPr>
            <a:r>
              <a:rPr lang="en-US" sz="2800" dirty="0" smtClean="0"/>
              <a:t>operations, grain drying, irrigation</a:t>
            </a:r>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821" y="3429000"/>
            <a:ext cx="2769072" cy="207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4715990"/>
            <a:ext cx="1726571" cy="157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958" y="1981200"/>
            <a:ext cx="2328885" cy="167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2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Energy Use by Source</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073" y="2286000"/>
            <a:ext cx="6000407"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3773" y="1219200"/>
            <a:ext cx="8839199" cy="954107"/>
          </a:xfrm>
          <a:prstGeom prst="rect">
            <a:avLst/>
          </a:prstGeom>
          <a:noFill/>
        </p:spPr>
        <p:txBody>
          <a:bodyPr wrap="square" rtlCol="0">
            <a:spAutoFit/>
          </a:bodyPr>
          <a:lstStyle/>
          <a:p>
            <a:pPr algn="ctr"/>
            <a:r>
              <a:rPr lang="en-US" sz="2800" dirty="0">
                <a:solidFill>
                  <a:srgbClr val="0070C0"/>
                </a:solidFill>
              </a:rPr>
              <a:t>Diesel fuel, fertilizer, and electricity account for </a:t>
            </a:r>
          </a:p>
          <a:p>
            <a:pPr algn="ctr"/>
            <a:r>
              <a:rPr lang="en-US" sz="2800" dirty="0">
                <a:solidFill>
                  <a:srgbClr val="0070C0"/>
                </a:solidFill>
              </a:rPr>
              <a:t>more than three quarters of farm energy use. </a:t>
            </a:r>
          </a:p>
        </p:txBody>
      </p:sp>
    </p:spTree>
    <p:extLst>
      <p:ext uri="{BB962C8B-B14F-4D97-AF65-F5344CB8AC3E}">
        <p14:creationId xmlns:p14="http://schemas.microsoft.com/office/powerpoint/2010/main" val="3529838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Costs per Crop</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2667000"/>
            <a:ext cx="8229600" cy="3495674"/>
          </a:xfrm>
        </p:spPr>
      </p:pic>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sp>
        <p:nvSpPr>
          <p:cNvPr id="7" name="TextBox 6"/>
          <p:cNvSpPr txBox="1"/>
          <p:nvPr/>
        </p:nvSpPr>
        <p:spPr>
          <a:xfrm>
            <a:off x="304800" y="1270379"/>
            <a:ext cx="8534400" cy="954107"/>
          </a:xfrm>
          <a:prstGeom prst="rect">
            <a:avLst/>
          </a:prstGeom>
          <a:noFill/>
        </p:spPr>
        <p:txBody>
          <a:bodyPr wrap="square" rtlCol="0">
            <a:spAutoFit/>
          </a:bodyPr>
          <a:lstStyle/>
          <a:p>
            <a:r>
              <a:rPr lang="en-US" sz="2800" dirty="0">
                <a:solidFill>
                  <a:srgbClr val="0070C0"/>
                </a:solidFill>
              </a:rPr>
              <a:t>Of eight major crops, corn and rice have the highest energy-related costs and soybeans have the lowest.</a:t>
            </a:r>
          </a:p>
        </p:txBody>
      </p:sp>
    </p:spTree>
    <p:extLst>
      <p:ext uri="{BB962C8B-B14F-4D97-AF65-F5344CB8AC3E}">
        <p14:creationId xmlns:p14="http://schemas.microsoft.com/office/powerpoint/2010/main" val="1413501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 Energy Use by Sector</a:t>
            </a:r>
            <a:endParaRPr lang="en-US" dirty="0"/>
          </a:p>
        </p:txBody>
      </p:sp>
      <p:sp>
        <p:nvSpPr>
          <p:cNvPr id="3" name="Rectangle 2"/>
          <p:cNvSpPr/>
          <p:nvPr/>
        </p:nvSpPr>
        <p:spPr>
          <a:xfrm>
            <a:off x="381000" y="1219200"/>
            <a:ext cx="8382000" cy="1815882"/>
          </a:xfrm>
          <a:prstGeom prst="rect">
            <a:avLst/>
          </a:prstGeom>
        </p:spPr>
        <p:txBody>
          <a:bodyPr wrap="square">
            <a:spAutoFit/>
          </a:bodyPr>
          <a:lstStyle/>
          <a:p>
            <a:pPr algn="ctr"/>
            <a:r>
              <a:rPr lang="en-US" sz="2800" dirty="0">
                <a:solidFill>
                  <a:prstClr val="black"/>
                </a:solidFill>
              </a:rPr>
              <a:t>A farm’s energy use depends on its location and what it produces. Some crops use over 20% of their total production costs on energy while a livestock operation may use only 5%.</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79" y="3276600"/>
            <a:ext cx="4145446"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5741" y="3276600"/>
            <a:ext cx="3977259"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149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915400" cy="4525963"/>
          </a:xfrm>
        </p:spPr>
        <p:txBody>
          <a:bodyPr>
            <a:normAutofit/>
          </a:bodyPr>
          <a:lstStyle/>
          <a:p>
            <a:r>
              <a:rPr lang="en-US" dirty="0" smtClean="0"/>
              <a:t>ASEEN Objectives:</a:t>
            </a:r>
          </a:p>
          <a:p>
            <a:pPr lvl="1"/>
            <a:r>
              <a:rPr lang="en-US" dirty="0" smtClean="0"/>
              <a:t>Create a degree pathway sustainable energy studies</a:t>
            </a:r>
          </a:p>
          <a:p>
            <a:pPr lvl="1"/>
            <a:r>
              <a:rPr lang="en-US" dirty="0" smtClean="0"/>
              <a:t>Offer workshops to Ag &amp; Science Teachers</a:t>
            </a:r>
          </a:p>
          <a:p>
            <a:pPr lvl="1"/>
            <a:r>
              <a:rPr lang="en-US" dirty="0" smtClean="0"/>
              <a:t>Development website &amp; educational materials</a:t>
            </a:r>
          </a:p>
          <a:p>
            <a:pPr lvl="1"/>
            <a:r>
              <a:rPr lang="en-US" dirty="0" smtClean="0"/>
              <a:t>Continue Sustainable Energy </a:t>
            </a:r>
            <a:r>
              <a:rPr lang="en-US" dirty="0" err="1" smtClean="0"/>
              <a:t>RoadShow</a:t>
            </a:r>
            <a:endParaRPr lang="en-US" dirty="0" smtClean="0"/>
          </a:p>
          <a:p>
            <a:pPr lvl="1"/>
            <a:r>
              <a:rPr lang="en-US" dirty="0" smtClean="0"/>
              <a:t>Create SHSU Sustainable Energy Student Organization</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78293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Peak Oil</a:t>
            </a:r>
            <a:endParaRPr lang="en-US" dirty="0"/>
          </a:p>
        </p:txBody>
      </p:sp>
      <p:sp>
        <p:nvSpPr>
          <p:cNvPr id="3" name="TextBox 2"/>
          <p:cNvSpPr txBox="1"/>
          <p:nvPr/>
        </p:nvSpPr>
        <p:spPr>
          <a:xfrm>
            <a:off x="228600" y="1168293"/>
            <a:ext cx="8610600" cy="1384995"/>
          </a:xfrm>
          <a:prstGeom prst="rect">
            <a:avLst/>
          </a:prstGeom>
          <a:noFill/>
        </p:spPr>
        <p:txBody>
          <a:bodyPr wrap="square" rtlCol="0">
            <a:spAutoFit/>
          </a:bodyPr>
          <a:lstStyle/>
          <a:p>
            <a:pPr algn="ctr"/>
            <a:r>
              <a:rPr lang="en-US" sz="2800" dirty="0">
                <a:solidFill>
                  <a:prstClr val="black"/>
                </a:solidFill>
              </a:rPr>
              <a:t>Simply put, we are running out of oil. As we rely more on foreign imports, Ag will become even more vulnerable to oil disruptions and price spikes.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553287"/>
            <a:ext cx="4101152" cy="360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834907"/>
            <a:ext cx="3733800" cy="323091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5012" y="3505200"/>
            <a:ext cx="1025339" cy="1082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1092" y="4757906"/>
            <a:ext cx="1065313"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3039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Supply Disruptions</a:t>
            </a:r>
            <a:endParaRPr lang="en-US" dirty="0"/>
          </a:p>
        </p:txBody>
      </p:sp>
      <p:sp>
        <p:nvSpPr>
          <p:cNvPr id="3" name="Rectangle 2"/>
          <p:cNvSpPr/>
          <p:nvPr/>
        </p:nvSpPr>
        <p:spPr>
          <a:xfrm>
            <a:off x="533400" y="1371600"/>
            <a:ext cx="8077200" cy="1661993"/>
          </a:xfrm>
          <a:prstGeom prst="rect">
            <a:avLst/>
          </a:prstGeom>
        </p:spPr>
        <p:txBody>
          <a:bodyPr wrap="square">
            <a:spAutoFit/>
          </a:bodyPr>
          <a:lstStyle/>
          <a:p>
            <a:pPr algn="ctr"/>
            <a:r>
              <a:rPr lang="en-US" sz="2800" b="1" dirty="0">
                <a:solidFill>
                  <a:prstClr val="black"/>
                </a:solidFill>
              </a:rPr>
              <a:t>For Ag, even short energy supply disruptions can mean a substantial reduction or complete loss of an entire growing season.</a:t>
            </a:r>
          </a:p>
          <a:p>
            <a:endParaRPr lang="en-US" dirty="0">
              <a:solidFill>
                <a:prstClr val="black"/>
              </a:solidFill>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164006"/>
            <a:ext cx="4019550" cy="3018024"/>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24600" y="5715000"/>
            <a:ext cx="2362200" cy="369332"/>
          </a:xfrm>
          <a:prstGeom prst="rect">
            <a:avLst/>
          </a:prstGeom>
          <a:noFill/>
        </p:spPr>
        <p:txBody>
          <a:bodyPr wrap="square" rtlCol="0">
            <a:spAutoFit/>
          </a:bodyPr>
          <a:lstStyle/>
          <a:p>
            <a:r>
              <a:rPr lang="en-US" b="1" dirty="0">
                <a:solidFill>
                  <a:srgbClr val="FFFF00"/>
                </a:solidFill>
              </a:rPr>
              <a:t>Stuck without fuel!</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04" y="3324530"/>
            <a:ext cx="3810000" cy="28575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582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 y="1067937"/>
            <a:ext cx="9140588" cy="53086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solidFill>
                  <a:srgbClr val="FFFFFF"/>
                </a:solidFill>
              </a:rPr>
              <a:t>Pop Quiz!</a:t>
            </a:r>
            <a:endParaRPr lang="en-US" dirty="0">
              <a:solidFill>
                <a:srgbClr val="FFFFFF"/>
              </a:solidFill>
            </a:endParaRPr>
          </a:p>
        </p:txBody>
      </p:sp>
      <p:sp>
        <p:nvSpPr>
          <p:cNvPr id="3" name="TextBox 2"/>
          <p:cNvSpPr txBox="1"/>
          <p:nvPr/>
        </p:nvSpPr>
        <p:spPr>
          <a:xfrm>
            <a:off x="458906" y="2057400"/>
            <a:ext cx="8229600" cy="3877985"/>
          </a:xfrm>
          <a:prstGeom prst="rect">
            <a:avLst/>
          </a:prstGeom>
          <a:noFill/>
        </p:spPr>
        <p:txBody>
          <a:bodyPr wrap="square" rtlCol="0">
            <a:spAutoFit/>
          </a:bodyPr>
          <a:lstStyle/>
          <a:p>
            <a:r>
              <a:rPr lang="en-US" sz="3600" dirty="0">
                <a:solidFill>
                  <a:prstClr val="white"/>
                </a:solidFill>
              </a:rPr>
              <a:t>1) What are the top three forms of energy used in agriculture?</a:t>
            </a:r>
          </a:p>
          <a:p>
            <a:pPr marL="742950" indent="-742950">
              <a:buFontTx/>
              <a:buAutoNum type="arabicParenR"/>
            </a:pPr>
            <a:endParaRPr lang="en-US" sz="3600" dirty="0">
              <a:solidFill>
                <a:prstClr val="white"/>
              </a:solidFill>
            </a:endParaRPr>
          </a:p>
          <a:p>
            <a:pPr marL="742950" indent="-742950">
              <a:buFontTx/>
              <a:buAutoNum type="arabicParenR"/>
            </a:pPr>
            <a:endParaRPr lang="en-US" sz="1400" dirty="0">
              <a:solidFill>
                <a:prstClr val="white"/>
              </a:solidFill>
            </a:endParaRPr>
          </a:p>
          <a:p>
            <a:pPr marL="742950" indent="-742950">
              <a:buFontTx/>
              <a:buAutoNum type="arabicParenR"/>
            </a:pPr>
            <a:endParaRPr lang="en-US" sz="3600" dirty="0">
              <a:solidFill>
                <a:prstClr val="white"/>
              </a:solidFill>
            </a:endParaRPr>
          </a:p>
          <a:p>
            <a:endParaRPr lang="en-US" sz="1600" dirty="0">
              <a:solidFill>
                <a:prstClr val="white"/>
              </a:solidFill>
            </a:endParaRPr>
          </a:p>
          <a:p>
            <a:r>
              <a:rPr lang="en-US" sz="3600" dirty="0">
                <a:solidFill>
                  <a:prstClr val="white"/>
                </a:solidFill>
              </a:rPr>
              <a:t>2) What crops use the most amount of energy and which one uses the least? </a:t>
            </a:r>
          </a:p>
        </p:txBody>
      </p:sp>
    </p:spTree>
    <p:extLst>
      <p:ext uri="{BB962C8B-B14F-4D97-AF65-F5344CB8AC3E}">
        <p14:creationId xmlns:p14="http://schemas.microsoft.com/office/powerpoint/2010/main" val="132172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066800"/>
            <a:ext cx="9169400" cy="528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Good News!</a:t>
            </a:r>
            <a:endParaRPr lang="en-US" dirty="0"/>
          </a:p>
        </p:txBody>
      </p:sp>
      <p:sp>
        <p:nvSpPr>
          <p:cNvPr id="3" name="Rectangle 2"/>
          <p:cNvSpPr/>
          <p:nvPr/>
        </p:nvSpPr>
        <p:spPr>
          <a:xfrm>
            <a:off x="266700" y="1219200"/>
            <a:ext cx="8610600" cy="1384995"/>
          </a:xfrm>
          <a:prstGeom prst="rect">
            <a:avLst/>
          </a:prstGeom>
        </p:spPr>
        <p:txBody>
          <a:bodyPr wrap="square">
            <a:spAutoFit/>
          </a:bodyPr>
          <a:lstStyle/>
          <a:p>
            <a:pPr algn="ctr"/>
            <a:r>
              <a:rPr lang="en-US" sz="2800" dirty="0">
                <a:solidFill>
                  <a:prstClr val="black"/>
                </a:solidFill>
              </a:rPr>
              <a:t>Although mechanized agriculture has become </a:t>
            </a:r>
          </a:p>
          <a:p>
            <a:pPr algn="ctr"/>
            <a:r>
              <a:rPr lang="en-US" sz="2800" dirty="0">
                <a:solidFill>
                  <a:prstClr val="black"/>
                </a:solidFill>
              </a:rPr>
              <a:t>more energy intensive, it is more efficient than ever. P</a:t>
            </a:r>
            <a:r>
              <a:rPr lang="en-US" sz="2800" b="1" dirty="0">
                <a:solidFill>
                  <a:prstClr val="black"/>
                </a:solidFill>
              </a:rPr>
              <a:t>roductivity has increased 350% since 1970</a:t>
            </a:r>
            <a:r>
              <a:rPr lang="en-US" sz="2800" dirty="0">
                <a:solidFill>
                  <a:prstClr val="black"/>
                </a:solidFill>
              </a:rPr>
              <a:t>.</a:t>
            </a:r>
            <a:endParaRPr lang="en-US" dirty="0">
              <a:solidFill>
                <a:prstClr val="black"/>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895600"/>
            <a:ext cx="4957267" cy="3294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562600" y="3429000"/>
            <a:ext cx="3429000" cy="1323439"/>
          </a:xfrm>
          <a:prstGeom prst="rect">
            <a:avLst/>
          </a:prstGeom>
          <a:noFill/>
        </p:spPr>
        <p:txBody>
          <a:bodyPr wrap="square" rtlCol="0">
            <a:spAutoFit/>
          </a:bodyPr>
          <a:lstStyle/>
          <a:p>
            <a:pPr algn="ctr"/>
            <a:r>
              <a:rPr lang="en-US" sz="4000" dirty="0">
                <a:solidFill>
                  <a:prstClr val="black"/>
                </a:solidFill>
              </a:rPr>
              <a:t>How has this </a:t>
            </a:r>
          </a:p>
          <a:p>
            <a:pPr algn="ctr"/>
            <a:r>
              <a:rPr lang="en-US" sz="4000" dirty="0">
                <a:solidFill>
                  <a:prstClr val="black"/>
                </a:solidFill>
              </a:rPr>
              <a:t>happened?</a:t>
            </a:r>
          </a:p>
        </p:txBody>
      </p:sp>
    </p:spTree>
    <p:extLst>
      <p:ext uri="{BB962C8B-B14F-4D97-AF65-F5344CB8AC3E}">
        <p14:creationId xmlns:p14="http://schemas.microsoft.com/office/powerpoint/2010/main" val="42404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Food System</a:t>
            </a:r>
            <a:endParaRPr lang="en-US" dirty="0"/>
          </a:p>
        </p:txBody>
      </p:sp>
      <p:sp>
        <p:nvSpPr>
          <p:cNvPr id="3" name="TextBox 2"/>
          <p:cNvSpPr txBox="1"/>
          <p:nvPr/>
        </p:nvSpPr>
        <p:spPr>
          <a:xfrm>
            <a:off x="228600" y="1371600"/>
            <a:ext cx="8610600" cy="369332"/>
          </a:xfrm>
          <a:prstGeom prst="rect">
            <a:avLst/>
          </a:prstGeom>
          <a:noFill/>
        </p:spPr>
        <p:txBody>
          <a:bodyPr wrap="square" rtlCol="0">
            <a:spAutoFit/>
          </a:bodyPr>
          <a:lstStyle/>
          <a:p>
            <a:r>
              <a:rPr lang="en-US" dirty="0">
                <a:solidFill>
                  <a:prstClr val="black"/>
                </a:solidFill>
              </a:rPr>
              <a:t>  </a:t>
            </a:r>
          </a:p>
        </p:txBody>
      </p:sp>
      <p:sp>
        <p:nvSpPr>
          <p:cNvPr id="4" name="TextBox 3"/>
          <p:cNvSpPr txBox="1"/>
          <p:nvPr/>
        </p:nvSpPr>
        <p:spPr>
          <a:xfrm>
            <a:off x="228600" y="1219200"/>
            <a:ext cx="8610600" cy="1323439"/>
          </a:xfrm>
          <a:prstGeom prst="rect">
            <a:avLst/>
          </a:prstGeom>
          <a:noFill/>
        </p:spPr>
        <p:txBody>
          <a:bodyPr wrap="square" rtlCol="0">
            <a:spAutoFit/>
          </a:bodyPr>
          <a:lstStyle/>
          <a:p>
            <a:pPr algn="ctr"/>
            <a:r>
              <a:rPr lang="en-US" sz="2400" dirty="0">
                <a:solidFill>
                  <a:prstClr val="black"/>
                </a:solidFill>
              </a:rPr>
              <a:t>Energy efficiency in farming has improved but the larger food sector (from field to table) is requiring a larger percentage of our national energy budget. </a:t>
            </a:r>
            <a:r>
              <a:rPr lang="en-US" sz="3200" b="1" dirty="0">
                <a:solidFill>
                  <a:srgbClr val="C00000"/>
                </a:solidFill>
              </a:rPr>
              <a:t>Why </a:t>
            </a:r>
            <a:r>
              <a:rPr lang="en-US" sz="3200" b="1" dirty="0" smtClean="0">
                <a:solidFill>
                  <a:srgbClr val="C00000"/>
                </a:solidFill>
              </a:rPr>
              <a:t>?</a:t>
            </a:r>
            <a:endParaRPr lang="en-US" sz="3200" b="1" dirty="0">
              <a:solidFill>
                <a:srgbClr val="C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667000"/>
            <a:ext cx="5734050" cy="340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274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Energy Increase in Food System</a:t>
            </a:r>
            <a:endParaRPr lang="en-US" dirty="0"/>
          </a:p>
        </p:txBody>
      </p:sp>
      <p:sp>
        <p:nvSpPr>
          <p:cNvPr id="3" name="TextBox 2"/>
          <p:cNvSpPr txBox="1"/>
          <p:nvPr/>
        </p:nvSpPr>
        <p:spPr>
          <a:xfrm>
            <a:off x="152400" y="1295400"/>
            <a:ext cx="8763000" cy="5170646"/>
          </a:xfrm>
          <a:prstGeom prst="rect">
            <a:avLst/>
          </a:prstGeom>
          <a:noFill/>
        </p:spPr>
        <p:txBody>
          <a:bodyPr wrap="square" rtlCol="0">
            <a:spAutoFit/>
          </a:bodyPr>
          <a:lstStyle/>
          <a:p>
            <a:pPr algn="ctr"/>
            <a:r>
              <a:rPr lang="en-US" sz="3200" dirty="0">
                <a:solidFill>
                  <a:prstClr val="black"/>
                </a:solidFill>
              </a:rPr>
              <a:t>Energy used by the US food system accounted for </a:t>
            </a:r>
            <a:r>
              <a:rPr lang="en-US" sz="3200" b="1" dirty="0">
                <a:solidFill>
                  <a:prstClr val="black"/>
                </a:solidFill>
              </a:rPr>
              <a:t>80% of the increase</a:t>
            </a:r>
            <a:r>
              <a:rPr lang="en-US" sz="3200" dirty="0">
                <a:solidFill>
                  <a:prstClr val="black"/>
                </a:solidFill>
              </a:rPr>
              <a:t> in American energy use between 1997 and 2002.</a:t>
            </a:r>
          </a:p>
          <a:p>
            <a:endParaRPr lang="en-US" sz="3200" dirty="0">
              <a:solidFill>
                <a:prstClr val="black"/>
              </a:solidFill>
            </a:endParaRPr>
          </a:p>
          <a:p>
            <a:endParaRPr lang="en-US" sz="800" dirty="0">
              <a:solidFill>
                <a:prstClr val="black"/>
              </a:solidFill>
            </a:endParaRPr>
          </a:p>
          <a:p>
            <a:pPr algn="ctr"/>
            <a:r>
              <a:rPr lang="en-US" sz="3200" dirty="0">
                <a:solidFill>
                  <a:prstClr val="black"/>
                </a:solidFill>
              </a:rPr>
              <a:t>Food system energy use </a:t>
            </a:r>
            <a:r>
              <a:rPr lang="en-US" sz="3200" b="1" dirty="0">
                <a:solidFill>
                  <a:prstClr val="black"/>
                </a:solidFill>
              </a:rPr>
              <a:t>increased by 22.4%</a:t>
            </a:r>
            <a:r>
              <a:rPr lang="en-US" sz="3200" dirty="0">
                <a:solidFill>
                  <a:prstClr val="black"/>
                </a:solidFill>
              </a:rPr>
              <a:t> while total energy use rose by just 3.3%.</a:t>
            </a:r>
          </a:p>
          <a:p>
            <a:endParaRPr lang="en-US" dirty="0">
              <a:solidFill>
                <a:prstClr val="black"/>
              </a:solidFill>
            </a:endParaRPr>
          </a:p>
          <a:p>
            <a:endParaRPr lang="en-US" dirty="0">
              <a:solidFill>
                <a:prstClr val="black"/>
              </a:solidFill>
            </a:endParaRPr>
          </a:p>
          <a:p>
            <a:endParaRPr lang="en-US" sz="1000" dirty="0">
              <a:solidFill>
                <a:prstClr val="black"/>
              </a:solidFill>
            </a:endParaRPr>
          </a:p>
          <a:p>
            <a:endParaRPr lang="en-US" dirty="0">
              <a:solidFill>
                <a:prstClr val="black"/>
              </a:solidFill>
            </a:endParaRPr>
          </a:p>
          <a:p>
            <a:endParaRPr lang="en-US" dirty="0">
              <a:solidFill>
                <a:prstClr val="black"/>
              </a:solidFill>
            </a:endParaRPr>
          </a:p>
          <a:p>
            <a:endParaRPr lang="en-US" sz="1200" dirty="0">
              <a:solidFill>
                <a:prstClr val="black"/>
              </a:solidFill>
            </a:endParaRPr>
          </a:p>
          <a:p>
            <a:endParaRPr lang="en-US" sz="1400" dirty="0">
              <a:solidFill>
                <a:prstClr val="black"/>
              </a:solidFill>
            </a:endParaRPr>
          </a:p>
          <a:p>
            <a:r>
              <a:rPr lang="en-US" sz="1600" dirty="0">
                <a:solidFill>
                  <a:prstClr val="black"/>
                </a:solidFill>
              </a:rPr>
              <a:t>               (</a:t>
            </a:r>
            <a:r>
              <a:rPr lang="en-US" sz="1600" dirty="0">
                <a:solidFill>
                  <a:prstClr val="black"/>
                </a:solidFill>
                <a:hlinkClick r:id="rId4"/>
              </a:rPr>
              <a:t>LINK</a:t>
            </a:r>
            <a:r>
              <a:rPr lang="en-US" sz="1600" dirty="0">
                <a:solidFill>
                  <a:prstClr val="black"/>
                </a:solidFill>
              </a:rPr>
              <a:t>: 2010 USDA Economic Research Report No. ERR-94)  </a:t>
            </a:r>
            <a:r>
              <a:rPr lang="en-US" sz="1600" dirty="0">
                <a:solidFill>
                  <a:prstClr val="black"/>
                </a:solidFill>
                <a:hlinkClick r:id="rId5"/>
              </a:rPr>
              <a:t>LINK to Audio Clip</a:t>
            </a:r>
            <a:endParaRPr lang="en-US" sz="1600" dirty="0">
              <a:solidFill>
                <a:prstClr val="black"/>
              </a:solidFill>
            </a:endParaRPr>
          </a:p>
        </p:txBody>
      </p:sp>
    </p:spTree>
    <p:extLst>
      <p:ext uri="{BB962C8B-B14F-4D97-AF65-F5344CB8AC3E}">
        <p14:creationId xmlns:p14="http://schemas.microsoft.com/office/powerpoint/2010/main" val="11233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Intensive Farming</a:t>
            </a:r>
            <a:endParaRPr lang="en-US" dirty="0"/>
          </a:p>
        </p:txBody>
      </p:sp>
      <p:sp>
        <p:nvSpPr>
          <p:cNvPr id="3" name="TextBox 2"/>
          <p:cNvSpPr txBox="1"/>
          <p:nvPr/>
        </p:nvSpPr>
        <p:spPr>
          <a:xfrm>
            <a:off x="457200" y="1295400"/>
            <a:ext cx="8458200" cy="2108269"/>
          </a:xfrm>
          <a:prstGeom prst="rect">
            <a:avLst/>
          </a:prstGeom>
          <a:noFill/>
        </p:spPr>
        <p:txBody>
          <a:bodyPr wrap="square" rtlCol="0">
            <a:spAutoFit/>
          </a:bodyPr>
          <a:lstStyle/>
          <a:p>
            <a:r>
              <a:rPr lang="en-US" sz="2500" b="1" dirty="0">
                <a:solidFill>
                  <a:prstClr val="black"/>
                </a:solidFill>
              </a:rPr>
              <a:t>Production –</a:t>
            </a:r>
            <a:r>
              <a:rPr lang="en-US" sz="2400" b="1" dirty="0">
                <a:solidFill>
                  <a:prstClr val="black"/>
                </a:solidFill>
              </a:rPr>
              <a:t> </a:t>
            </a:r>
            <a:r>
              <a:rPr lang="en-US" sz="2400" dirty="0">
                <a:solidFill>
                  <a:prstClr val="black"/>
                </a:solidFill>
              </a:rPr>
              <a:t>Between 1996 and 2006 farm labor use fell by nearly 30%, while farm equipment use increased by 10%.</a:t>
            </a:r>
          </a:p>
          <a:p>
            <a:endParaRPr lang="en-US" sz="1000" dirty="0">
              <a:solidFill>
                <a:prstClr val="black"/>
              </a:solidFill>
            </a:endParaRPr>
          </a:p>
          <a:p>
            <a:r>
              <a:rPr lang="en-US" sz="2400" dirty="0">
                <a:solidFill>
                  <a:prstClr val="black"/>
                </a:solidFill>
              </a:rPr>
              <a:t>Commercial farms are using larger machinery, greater mechanization and higher amounts of nitrogen fertilizers made from methane/natural gas.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3649891"/>
            <a:ext cx="4460899" cy="261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664196"/>
            <a:ext cx="3886200" cy="259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7200" y="3664196"/>
            <a:ext cx="8229600" cy="374404"/>
          </a:xfrm>
          <a:prstGeom prst="rect">
            <a:avLst/>
          </a:prstGeom>
          <a:noFill/>
        </p:spPr>
        <p:txBody>
          <a:bodyPr wrap="square" rtlCol="0">
            <a:spAutoFit/>
          </a:bodyPr>
          <a:lstStyle/>
          <a:p>
            <a:r>
              <a:rPr lang="en-US" dirty="0">
                <a:solidFill>
                  <a:prstClr val="black"/>
                </a:solidFill>
              </a:rPr>
              <a:t>              “Old School”                                                     “New School”</a:t>
            </a:r>
          </a:p>
        </p:txBody>
      </p:sp>
    </p:spTree>
    <p:extLst>
      <p:ext uri="{BB962C8B-B14F-4D97-AF65-F5344CB8AC3E}">
        <p14:creationId xmlns:p14="http://schemas.microsoft.com/office/powerpoint/2010/main" val="271287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Larger, Fewer Farms</a:t>
            </a:r>
            <a:endParaRPr lang="en-US" dirty="0"/>
          </a:p>
        </p:txBody>
      </p:sp>
      <p:pic>
        <p:nvPicPr>
          <p:cNvPr id="15362" name="Picture 2" descr="C:\Users\Cordelia\Desktop\PICS 4 MODS\1 Ag and Energy\usdacen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193792" cy="499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88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Energy Increase in Food Processing</a:t>
            </a:r>
            <a:endParaRPr lang="en-US" sz="4000" dirty="0"/>
          </a:p>
        </p:txBody>
      </p:sp>
      <p:sp>
        <p:nvSpPr>
          <p:cNvPr id="3" name="TextBox 2"/>
          <p:cNvSpPr txBox="1"/>
          <p:nvPr/>
        </p:nvSpPr>
        <p:spPr>
          <a:xfrm>
            <a:off x="291730" y="1371600"/>
            <a:ext cx="8852269" cy="1200329"/>
          </a:xfrm>
          <a:prstGeom prst="rect">
            <a:avLst/>
          </a:prstGeom>
          <a:noFill/>
        </p:spPr>
        <p:txBody>
          <a:bodyPr wrap="square" rtlCol="0">
            <a:spAutoFit/>
          </a:bodyPr>
          <a:lstStyle/>
          <a:p>
            <a:r>
              <a:rPr lang="en-US" sz="2400" b="1" dirty="0">
                <a:solidFill>
                  <a:prstClr val="black"/>
                </a:solidFill>
              </a:rPr>
              <a:t>Processing - </a:t>
            </a:r>
            <a:r>
              <a:rPr lang="en-US" sz="2400" dirty="0">
                <a:solidFill>
                  <a:prstClr val="black"/>
                </a:solidFill>
              </a:rPr>
              <a:t>Increasing demand for highly processed foods requires a lot of energy. Food processing and packaging is being automated to reduce labor costs, requiring </a:t>
            </a:r>
            <a:r>
              <a:rPr lang="en-US" sz="2400" b="1" dirty="0">
                <a:solidFill>
                  <a:prstClr val="black"/>
                </a:solidFill>
              </a:rPr>
              <a:t>more energy</a:t>
            </a:r>
            <a:r>
              <a:rPr lang="en-US" sz="2400" dirty="0">
                <a:solidFill>
                  <a:prstClr val="black"/>
                </a:solidFill>
              </a:rPr>
              <a:t>.</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05" y="3276600"/>
            <a:ext cx="4378633"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276600"/>
            <a:ext cx="3914866"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11335" y="5741719"/>
            <a:ext cx="1600200" cy="369332"/>
          </a:xfrm>
          <a:prstGeom prst="rect">
            <a:avLst/>
          </a:prstGeom>
          <a:noFill/>
        </p:spPr>
        <p:txBody>
          <a:bodyPr wrap="square" rtlCol="0">
            <a:spAutoFit/>
          </a:bodyPr>
          <a:lstStyle/>
          <a:p>
            <a:r>
              <a:rPr lang="en-US" dirty="0">
                <a:solidFill>
                  <a:prstClr val="black"/>
                </a:solidFill>
              </a:rPr>
              <a:t>“Old School”</a:t>
            </a:r>
          </a:p>
        </p:txBody>
      </p:sp>
      <p:sp>
        <p:nvSpPr>
          <p:cNvPr id="5" name="TextBox 4"/>
          <p:cNvSpPr txBox="1"/>
          <p:nvPr/>
        </p:nvSpPr>
        <p:spPr>
          <a:xfrm>
            <a:off x="7315199" y="5741719"/>
            <a:ext cx="1662547" cy="369332"/>
          </a:xfrm>
          <a:prstGeom prst="rect">
            <a:avLst/>
          </a:prstGeom>
          <a:noFill/>
        </p:spPr>
        <p:txBody>
          <a:bodyPr wrap="square" rtlCol="0">
            <a:spAutoFit/>
          </a:bodyPr>
          <a:lstStyle/>
          <a:p>
            <a:r>
              <a:rPr lang="en-US" dirty="0">
                <a:solidFill>
                  <a:prstClr val="black"/>
                </a:solidFill>
              </a:rPr>
              <a:t>“New School”</a:t>
            </a:r>
          </a:p>
        </p:txBody>
      </p:sp>
    </p:spTree>
    <p:extLst>
      <p:ext uri="{BB962C8B-B14F-4D97-AF65-F5344CB8AC3E}">
        <p14:creationId xmlns:p14="http://schemas.microsoft.com/office/powerpoint/2010/main" val="1201757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105400"/>
            <a:ext cx="9115425" cy="5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rgbClr val="FFFFFF"/>
                </a:solidFill>
              </a:rPr>
              <a:t>Discussion</a:t>
            </a:r>
            <a:endParaRPr lang="en-US" dirty="0">
              <a:solidFill>
                <a:srgbClr val="FFFFFF"/>
              </a:solidFill>
            </a:endParaRPr>
          </a:p>
        </p:txBody>
      </p:sp>
      <p:sp>
        <p:nvSpPr>
          <p:cNvPr id="3" name="TextBox 2"/>
          <p:cNvSpPr txBox="1"/>
          <p:nvPr/>
        </p:nvSpPr>
        <p:spPr>
          <a:xfrm>
            <a:off x="304800" y="1676400"/>
            <a:ext cx="5033607" cy="1200329"/>
          </a:xfrm>
          <a:prstGeom prst="rect">
            <a:avLst/>
          </a:prstGeom>
          <a:noFill/>
        </p:spPr>
        <p:txBody>
          <a:bodyPr wrap="square" rtlCol="0">
            <a:spAutoFit/>
          </a:bodyPr>
          <a:lstStyle/>
          <a:p>
            <a:pPr algn="ctr"/>
            <a:r>
              <a:rPr lang="en-US" sz="3600" dirty="0">
                <a:solidFill>
                  <a:prstClr val="black"/>
                </a:solidFill>
              </a:rPr>
              <a:t>What did YOU have for dinner last night?</a:t>
            </a:r>
          </a:p>
        </p:txBody>
      </p:sp>
    </p:spTree>
    <p:extLst>
      <p:ext uri="{BB962C8B-B14F-4D97-AF65-F5344CB8AC3E}">
        <p14:creationId xmlns:p14="http://schemas.microsoft.com/office/powerpoint/2010/main" val="3521094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latin typeface="Arial" pitchFamily="34" charset="0"/>
                <a:cs typeface="Arial" pitchFamily="34" charset="0"/>
              </a:rPr>
              <a:t>The Role of Energy in Agriculture</a:t>
            </a:r>
            <a:endParaRPr lang="en-US" b="1" dirty="0">
              <a:latin typeface="Arial" pitchFamily="34" charset="0"/>
              <a:cs typeface="Arial" pitchFamily="34" charset="0"/>
            </a:endParaRPr>
          </a:p>
        </p:txBody>
      </p:sp>
      <p:sp>
        <p:nvSpPr>
          <p:cNvPr id="3" name="Content Placeholder 2"/>
          <p:cNvSpPr>
            <a:spLocks noGrp="1"/>
          </p:cNvSpPr>
          <p:nvPr>
            <p:ph idx="1"/>
          </p:nvPr>
        </p:nvSpPr>
        <p:spPr>
          <a:xfrm>
            <a:off x="381000" y="2209800"/>
            <a:ext cx="8229600" cy="4144963"/>
          </a:xfrm>
        </p:spPr>
        <p:txBody>
          <a:bodyPr>
            <a:normAutofit/>
          </a:bodyPr>
          <a:lstStyle/>
          <a:p>
            <a:pPr marL="0" indent="0" algn="ctr">
              <a:buNone/>
            </a:pPr>
            <a:r>
              <a:rPr lang="en-US" sz="3600" dirty="0" smtClean="0">
                <a:latin typeface="Arial" pitchFamily="34" charset="0"/>
                <a:cs typeface="Arial" pitchFamily="34" charset="0"/>
              </a:rPr>
              <a:t>How do you think agriculture and energy are related?</a:t>
            </a:r>
            <a:endParaRPr lang="en-US" sz="3600" dirty="0">
              <a:latin typeface="Arial" pitchFamily="34" charset="0"/>
              <a:cs typeface="Arial" pitchFamily="34" charset="0"/>
            </a:endParaRPr>
          </a:p>
        </p:txBody>
      </p:sp>
    </p:spTree>
    <p:extLst>
      <p:ext uri="{BB962C8B-B14F-4D97-AF65-F5344CB8AC3E}">
        <p14:creationId xmlns:p14="http://schemas.microsoft.com/office/powerpoint/2010/main" val="2123225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257" y="2951622"/>
            <a:ext cx="5105400" cy="3253265"/>
          </a:xfrm>
          <a:prstGeom prst="rect">
            <a:avLst/>
          </a:prstGeom>
        </p:spPr>
      </p:pic>
      <p:sp>
        <p:nvSpPr>
          <p:cNvPr id="2" name="Title 1"/>
          <p:cNvSpPr>
            <a:spLocks noGrp="1"/>
          </p:cNvSpPr>
          <p:nvPr>
            <p:ph type="title"/>
          </p:nvPr>
        </p:nvSpPr>
        <p:spPr/>
        <p:txBody>
          <a:bodyPr>
            <a:normAutofit/>
          </a:bodyPr>
          <a:lstStyle/>
          <a:p>
            <a:r>
              <a:rPr lang="en-US" smtClean="0"/>
              <a:t>Ag Energy Use by State</a:t>
            </a:r>
            <a:endParaRPr lang="en-US" dirty="0"/>
          </a:p>
        </p:txBody>
      </p:sp>
      <p:sp>
        <p:nvSpPr>
          <p:cNvPr id="3" name="Content Placeholder 2"/>
          <p:cNvSpPr>
            <a:spLocks noGrp="1"/>
          </p:cNvSpPr>
          <p:nvPr>
            <p:ph idx="1"/>
          </p:nvPr>
        </p:nvSpPr>
        <p:spPr>
          <a:xfrm>
            <a:off x="457200" y="1407235"/>
            <a:ext cx="8229600" cy="1447800"/>
          </a:xfrm>
        </p:spPr>
        <p:txBody>
          <a:bodyPr/>
          <a:lstStyle/>
          <a:p>
            <a:pPr marL="0" indent="0" algn="ctr">
              <a:buNone/>
            </a:pPr>
            <a:r>
              <a:rPr lang="en-US" sz="2700" b="1" spc="70" dirty="0" smtClean="0"/>
              <a:t>U.S</a:t>
            </a:r>
            <a:r>
              <a:rPr lang="en-US" sz="2700" b="1" spc="70" dirty="0"/>
              <a:t>. agriculture uses about 2</a:t>
            </a:r>
            <a:r>
              <a:rPr lang="en-US" sz="2700" b="1" spc="70" dirty="0" smtClean="0"/>
              <a:t> QUADRILLION </a:t>
            </a:r>
            <a:r>
              <a:rPr lang="en-US" sz="2700" b="1" spc="70" dirty="0"/>
              <a:t>Btu of </a:t>
            </a:r>
            <a:r>
              <a:rPr lang="en-US" sz="2700" b="1" spc="70" dirty="0" smtClean="0"/>
              <a:t>energy </a:t>
            </a:r>
            <a:r>
              <a:rPr lang="en-US" sz="2700" b="1" spc="70" dirty="0"/>
              <a:t>each year, </a:t>
            </a:r>
            <a:r>
              <a:rPr lang="en-US" sz="2700" b="1" spc="70" dirty="0" smtClean="0"/>
              <a:t>releasing about </a:t>
            </a:r>
          </a:p>
          <a:p>
            <a:pPr marL="0" indent="0" algn="ctr">
              <a:buNone/>
            </a:pPr>
            <a:r>
              <a:rPr lang="en-US" sz="2700" b="1" spc="70" dirty="0" smtClean="0"/>
              <a:t>150 </a:t>
            </a:r>
            <a:r>
              <a:rPr lang="en-US" sz="2700" b="1" spc="70" dirty="0"/>
              <a:t>MILLION TONS of </a:t>
            </a:r>
            <a:r>
              <a:rPr lang="en-US" sz="2700" b="1" dirty="0"/>
              <a:t>CO</a:t>
            </a:r>
            <a:r>
              <a:rPr lang="en-US" sz="2700" b="1" baseline="-25000" dirty="0"/>
              <a:t>2</a:t>
            </a:r>
            <a:r>
              <a:rPr lang="en-US" sz="2700" b="1" spc="70" dirty="0" smtClean="0"/>
              <a:t>    </a:t>
            </a:r>
            <a:endParaRPr lang="en-US" sz="2700" b="1" spc="70" dirty="0"/>
          </a:p>
        </p:txBody>
      </p:sp>
      <p:sp>
        <p:nvSpPr>
          <p:cNvPr id="4" name="Slide Number Placeholder 3"/>
          <p:cNvSpPr>
            <a:spLocks noGrp="1"/>
          </p:cNvSpPr>
          <p:nvPr>
            <p:ph type="sldNum" sz="quarter" idx="12"/>
          </p:nvPr>
        </p:nvSpPr>
        <p:spPr/>
        <p:txBody>
          <a:body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30</a:t>
            </a:fld>
            <a:endParaRPr lang="en-US" dirty="0">
              <a:solidFill>
                <a:srgbClr val="9BBB59">
                  <a:lumMod val="50000"/>
                </a:srgbClr>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844" y="2858993"/>
            <a:ext cx="1989371" cy="3438525"/>
          </a:xfrm>
          <a:prstGeom prst="rect">
            <a:avLst/>
          </a:prstGeom>
        </p:spPr>
      </p:pic>
    </p:spTree>
    <p:extLst>
      <p:ext uri="{BB962C8B-B14F-4D97-AF65-F5344CB8AC3E}">
        <p14:creationId xmlns:p14="http://schemas.microsoft.com/office/powerpoint/2010/main" val="2029808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4</a:t>
            </a:r>
            <a:r>
              <a:rPr lang="en-US" dirty="0" smtClean="0">
                <a:solidFill>
                  <a:srgbClr val="FFFFFF"/>
                </a:solidFill>
              </a:rPr>
              <a:t>: Environmental Factors</a:t>
            </a:r>
            <a:endParaRPr lang="en-US" dirty="0">
              <a:solidFill>
                <a:srgbClr val="FFFFFF"/>
              </a:solidFill>
            </a:endParaRPr>
          </a:p>
        </p:txBody>
      </p:sp>
      <p:sp>
        <p:nvSpPr>
          <p:cNvPr id="3" name="Content Placeholder 2"/>
          <p:cNvSpPr>
            <a:spLocks noGrp="1"/>
          </p:cNvSpPr>
          <p:nvPr>
            <p:ph idx="1"/>
          </p:nvPr>
        </p:nvSpPr>
        <p:spPr>
          <a:xfrm>
            <a:off x="457200" y="1219201"/>
            <a:ext cx="8229600" cy="1143000"/>
          </a:xfrm>
        </p:spPr>
        <p:txBody>
          <a:bodyPr/>
          <a:lstStyle/>
          <a:p>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31</a:t>
            </a:fld>
            <a:endParaRPr lang="en-US" dirty="0">
              <a:solidFill>
                <a:srgbClr val="9BBB59">
                  <a:lumMod val="50000"/>
                </a:srgb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3340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1563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rdelia\Desktop\PICS 4 MODS\Misc Pics\greenwichschools.o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6289"/>
            <a:ext cx="91440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Finite Resources</a:t>
            </a:r>
            <a:endParaRPr lang="en-US" dirty="0"/>
          </a:p>
        </p:txBody>
      </p:sp>
      <p:sp>
        <p:nvSpPr>
          <p:cNvPr id="3" name="TextBox 2"/>
          <p:cNvSpPr txBox="1"/>
          <p:nvPr/>
        </p:nvSpPr>
        <p:spPr>
          <a:xfrm>
            <a:off x="457200" y="2355754"/>
            <a:ext cx="2819400" cy="2585323"/>
          </a:xfrm>
          <a:prstGeom prst="rect">
            <a:avLst/>
          </a:prstGeom>
          <a:noFill/>
        </p:spPr>
        <p:txBody>
          <a:bodyPr wrap="square" rtlCol="0">
            <a:spAutoFit/>
          </a:bodyPr>
          <a:lstStyle/>
          <a:p>
            <a:r>
              <a:rPr lang="en-US" sz="3600" dirty="0">
                <a:solidFill>
                  <a:prstClr val="white"/>
                </a:solidFill>
              </a:rPr>
              <a:t>We live in a </a:t>
            </a:r>
          </a:p>
          <a:p>
            <a:r>
              <a:rPr lang="en-US" sz="3600" dirty="0">
                <a:solidFill>
                  <a:prstClr val="white"/>
                </a:solidFill>
              </a:rPr>
              <a:t>finite world </a:t>
            </a:r>
          </a:p>
          <a:p>
            <a:r>
              <a:rPr lang="en-US" sz="3600" dirty="0">
                <a:solidFill>
                  <a:prstClr val="white"/>
                </a:solidFill>
              </a:rPr>
              <a:t>with finite </a:t>
            </a:r>
          </a:p>
          <a:p>
            <a:r>
              <a:rPr lang="en-US" sz="3600" dirty="0">
                <a:solidFill>
                  <a:prstClr val="white"/>
                </a:solidFill>
              </a:rPr>
              <a:t>resources.</a:t>
            </a:r>
          </a:p>
          <a:p>
            <a:r>
              <a:rPr lang="en-US" dirty="0">
                <a:solidFill>
                  <a:prstClr val="black"/>
                </a:solidFill>
              </a:rPr>
              <a:t>Pic of earth</a:t>
            </a:r>
          </a:p>
        </p:txBody>
      </p:sp>
    </p:spTree>
    <p:extLst>
      <p:ext uri="{BB962C8B-B14F-4D97-AF65-F5344CB8AC3E}">
        <p14:creationId xmlns:p14="http://schemas.microsoft.com/office/powerpoint/2010/main" val="3732329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Environmental Concerns</a:t>
            </a:r>
            <a:endParaRPr lang="en-US" dirty="0"/>
          </a:p>
        </p:txBody>
      </p:sp>
      <p:sp>
        <p:nvSpPr>
          <p:cNvPr id="4" name="Rectangle 3"/>
          <p:cNvSpPr/>
          <p:nvPr/>
        </p:nvSpPr>
        <p:spPr>
          <a:xfrm>
            <a:off x="304800" y="1219200"/>
            <a:ext cx="8610600" cy="5078313"/>
          </a:xfrm>
          <a:prstGeom prst="rect">
            <a:avLst/>
          </a:prstGeom>
        </p:spPr>
        <p:txBody>
          <a:bodyPr wrap="square">
            <a:spAutoFit/>
          </a:bodyPr>
          <a:lstStyle/>
          <a:p>
            <a:pPr algn="ctr"/>
            <a:r>
              <a:rPr lang="en-US" sz="2700" dirty="0">
                <a:solidFill>
                  <a:prstClr val="black"/>
                </a:solidFill>
              </a:rPr>
              <a:t>Two hundred years of unchecked fossil fuel use have created major environmental disruptions on our planet.</a:t>
            </a: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endParaRPr lang="en-US" sz="2700" dirty="0">
              <a:solidFill>
                <a:prstClr val="black"/>
              </a:solidFill>
            </a:endParaRPr>
          </a:p>
          <a:p>
            <a:pPr algn="ctr"/>
            <a:r>
              <a:rPr lang="en-US" sz="2700" dirty="0">
                <a:solidFill>
                  <a:prstClr val="black"/>
                </a:solidFill>
              </a:rPr>
              <a:t>Our climate is changing and pollution is damaging vital natural resources that agriculture depends 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7243"/>
            <a:ext cx="2286000" cy="281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367243"/>
            <a:ext cx="2324100" cy="2814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C:\Users\Cordelia\Desktop\PICS 4 MODS\1 Ag and Energy\largest highway china206k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481" y="2371792"/>
            <a:ext cx="2743238" cy="280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644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Greenhouse Effect</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12" y="1104331"/>
            <a:ext cx="8401543" cy="5205956"/>
          </a:xfrm>
          <a:prstGeom prst="rect">
            <a:avLst/>
          </a:prstGeom>
          <a:noFill/>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2107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Major Greenhouse Gases from Ag</a:t>
            </a:r>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219200"/>
            <a:ext cx="6732040" cy="5059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7916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03" y="1726423"/>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5993623"/>
            <a:ext cx="2002023" cy="276999"/>
          </a:xfrm>
          <a:prstGeom prst="rect">
            <a:avLst/>
          </a:prstGeom>
        </p:spPr>
        <p:txBody>
          <a:bodyPr wrap="none">
            <a:spAutoFit/>
          </a:bodyPr>
          <a:lstStyle/>
          <a:p>
            <a:r>
              <a:rPr lang="en-US" sz="1200" dirty="0">
                <a:solidFill>
                  <a:prstClr val="white"/>
                </a:solidFill>
              </a:rPr>
              <a:t>www.farmingfutures.org.uk</a:t>
            </a:r>
            <a:endParaRPr lang="en-US" dirty="0">
              <a:solidFill>
                <a:prstClr val="white"/>
              </a:solidFill>
            </a:endParaRPr>
          </a:p>
        </p:txBody>
      </p:sp>
      <p:sp>
        <p:nvSpPr>
          <p:cNvPr id="4" name="TextBox 3"/>
          <p:cNvSpPr txBox="1"/>
          <p:nvPr/>
        </p:nvSpPr>
        <p:spPr>
          <a:xfrm>
            <a:off x="4572000" y="1243922"/>
            <a:ext cx="4572000" cy="4801314"/>
          </a:xfrm>
          <a:prstGeom prst="rect">
            <a:avLst/>
          </a:prstGeom>
          <a:noFill/>
        </p:spPr>
        <p:txBody>
          <a:bodyPr wrap="square" rtlCol="0">
            <a:spAutoFit/>
          </a:bodyPr>
          <a:lstStyle/>
          <a:p>
            <a:pPr algn="ctr"/>
            <a:r>
              <a:rPr lang="en-US" sz="2400" dirty="0">
                <a:solidFill>
                  <a:prstClr val="black"/>
                </a:solidFill>
              </a:rPr>
              <a:t>CO</a:t>
            </a:r>
            <a:r>
              <a:rPr lang="en-US" sz="2400" baseline="-25000" dirty="0">
                <a:solidFill>
                  <a:prstClr val="black"/>
                </a:solidFill>
              </a:rPr>
              <a:t>2</a:t>
            </a:r>
            <a:r>
              <a:rPr lang="en-US" sz="2400" dirty="0">
                <a:solidFill>
                  <a:prstClr val="black"/>
                </a:solidFill>
              </a:rPr>
              <a:t> levels are the highest they’ve been in 800,000 years. We are releasing 35 billion tons into the air every year</a:t>
            </a:r>
            <a:r>
              <a:rPr lang="en-US" sz="2800" dirty="0">
                <a:solidFill>
                  <a:srgbClr val="236735"/>
                </a:solidFill>
              </a:rPr>
              <a:t>.</a:t>
            </a:r>
          </a:p>
          <a:p>
            <a:pPr algn="ctr"/>
            <a:endParaRPr lang="en-US" sz="2800" dirty="0">
              <a:solidFill>
                <a:srgbClr val="236735"/>
              </a:solidFill>
            </a:endParaRPr>
          </a:p>
          <a:p>
            <a:pPr algn="ctr"/>
            <a:r>
              <a:rPr lang="en-US" sz="2400" dirty="0">
                <a:solidFill>
                  <a:srgbClr val="236735"/>
                </a:solidFill>
              </a:rPr>
              <a:t>Ways to reduce </a:t>
            </a:r>
            <a:r>
              <a:rPr lang="en-US" sz="2400" dirty="0">
                <a:solidFill>
                  <a:srgbClr val="4BACC6">
                    <a:lumMod val="50000"/>
                  </a:srgbClr>
                </a:solidFill>
              </a:rPr>
              <a:t>CO</a:t>
            </a:r>
            <a:r>
              <a:rPr lang="en-US" sz="2400" baseline="-25000" dirty="0">
                <a:solidFill>
                  <a:srgbClr val="4BACC6">
                    <a:lumMod val="50000"/>
                  </a:srgbClr>
                </a:solidFill>
              </a:rPr>
              <a:t>2</a:t>
            </a:r>
            <a:r>
              <a:rPr lang="en-US" sz="2400" dirty="0">
                <a:solidFill>
                  <a:srgbClr val="236735"/>
                </a:solidFill>
              </a:rPr>
              <a:t> emissions in agriculture:</a:t>
            </a:r>
          </a:p>
          <a:p>
            <a:endParaRPr lang="en-US" sz="1000" dirty="0">
              <a:solidFill>
                <a:prstClr val="black"/>
              </a:solidFill>
            </a:endParaRPr>
          </a:p>
          <a:p>
            <a:pPr marL="342900" indent="-342900">
              <a:buFont typeface="Arial" pitchFamily="34" charset="0"/>
              <a:buChar char="•"/>
            </a:pPr>
            <a:r>
              <a:rPr lang="en-US" sz="2400" dirty="0">
                <a:solidFill>
                  <a:srgbClr val="4BACC6">
                    <a:lumMod val="50000"/>
                  </a:srgbClr>
                </a:solidFill>
              </a:rPr>
              <a:t>Energy Conservation</a:t>
            </a:r>
          </a:p>
          <a:p>
            <a:pPr marL="342900" indent="-342900">
              <a:buFont typeface="Arial" pitchFamily="34" charset="0"/>
              <a:buChar char="•"/>
            </a:pPr>
            <a:endParaRPr lang="en-US" sz="800" dirty="0">
              <a:solidFill>
                <a:srgbClr val="4BACC6">
                  <a:lumMod val="50000"/>
                </a:srgbClr>
              </a:solidFill>
            </a:endParaRPr>
          </a:p>
          <a:p>
            <a:pPr marL="342900" indent="-342900">
              <a:buFont typeface="Arial" pitchFamily="34" charset="0"/>
              <a:buChar char="•"/>
            </a:pPr>
            <a:r>
              <a:rPr lang="en-US" sz="2400" dirty="0">
                <a:solidFill>
                  <a:srgbClr val="4BACC6">
                    <a:lumMod val="50000"/>
                  </a:srgbClr>
                </a:solidFill>
              </a:rPr>
              <a:t>Energy Efficiency</a:t>
            </a:r>
          </a:p>
          <a:p>
            <a:pPr marL="342900" indent="-342900">
              <a:buFont typeface="Arial" pitchFamily="34" charset="0"/>
              <a:buChar char="•"/>
            </a:pPr>
            <a:endParaRPr lang="en-US" sz="800" dirty="0">
              <a:solidFill>
                <a:srgbClr val="4BACC6">
                  <a:lumMod val="50000"/>
                </a:srgbClr>
              </a:solidFill>
            </a:endParaRPr>
          </a:p>
          <a:p>
            <a:pPr marL="342900" indent="-342900">
              <a:buFont typeface="Arial" pitchFamily="34" charset="0"/>
              <a:buChar char="•"/>
            </a:pPr>
            <a:r>
              <a:rPr lang="en-US" sz="2400" dirty="0">
                <a:solidFill>
                  <a:srgbClr val="4BACC6">
                    <a:lumMod val="50000"/>
                  </a:srgbClr>
                </a:solidFill>
              </a:rPr>
              <a:t>Renewable Energy</a:t>
            </a:r>
          </a:p>
          <a:p>
            <a:pPr marL="342900" indent="-342900">
              <a:buFont typeface="Arial" pitchFamily="34" charset="0"/>
              <a:buChar char="•"/>
            </a:pPr>
            <a:endParaRPr lang="en-US" sz="800" dirty="0">
              <a:solidFill>
                <a:srgbClr val="4BACC6">
                  <a:lumMod val="50000"/>
                </a:srgbClr>
              </a:solidFill>
            </a:endParaRPr>
          </a:p>
          <a:p>
            <a:pPr marL="342900" indent="-342900">
              <a:buFont typeface="Arial" pitchFamily="34" charset="0"/>
              <a:buChar char="•"/>
            </a:pPr>
            <a:r>
              <a:rPr lang="en-US" sz="2400" dirty="0">
                <a:solidFill>
                  <a:srgbClr val="4BACC6">
                    <a:lumMod val="50000"/>
                  </a:srgbClr>
                </a:solidFill>
              </a:rPr>
              <a:t>Reduced chemical inputs</a:t>
            </a:r>
          </a:p>
        </p:txBody>
      </p:sp>
    </p:spTree>
    <p:extLst>
      <p:ext uri="{BB962C8B-B14F-4D97-AF65-F5344CB8AC3E}">
        <p14:creationId xmlns:p14="http://schemas.microsoft.com/office/powerpoint/2010/main" val="2407821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a:t>
            </a: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06" y="3429000"/>
            <a:ext cx="4238358"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21" y="1228270"/>
            <a:ext cx="4548524" cy="32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25277" y="1143000"/>
            <a:ext cx="4184177" cy="2800767"/>
          </a:xfrm>
          <a:prstGeom prst="rect">
            <a:avLst/>
          </a:prstGeom>
          <a:noFill/>
        </p:spPr>
        <p:txBody>
          <a:bodyPr wrap="square" rtlCol="0">
            <a:spAutoFit/>
          </a:bodyPr>
          <a:lstStyle/>
          <a:p>
            <a:r>
              <a:rPr lang="en-US" sz="2400" dirty="0">
                <a:solidFill>
                  <a:srgbClr val="236735"/>
                </a:solidFill>
              </a:rPr>
              <a:t>Ways to reduce methane emissions from livestock:</a:t>
            </a:r>
          </a:p>
          <a:p>
            <a:endParaRPr lang="en-US" sz="800" dirty="0">
              <a:solidFill>
                <a:srgbClr val="236735"/>
              </a:solidFill>
            </a:endParaRPr>
          </a:p>
          <a:p>
            <a:pPr marL="342900" indent="-342900">
              <a:buFont typeface="Arial" pitchFamily="34" charset="0"/>
              <a:buChar char="•"/>
            </a:pPr>
            <a:r>
              <a:rPr lang="en-US" sz="2400" dirty="0">
                <a:solidFill>
                  <a:srgbClr val="4BACC6">
                    <a:lumMod val="50000"/>
                  </a:srgbClr>
                </a:solidFill>
              </a:rPr>
              <a:t>Anaerobic digesters</a:t>
            </a:r>
          </a:p>
          <a:p>
            <a:endParaRPr lang="en-US" sz="800" dirty="0">
              <a:solidFill>
                <a:srgbClr val="236735"/>
              </a:solidFill>
            </a:endParaRPr>
          </a:p>
          <a:p>
            <a:pPr marL="342900" indent="-342900">
              <a:buFont typeface="Arial" pitchFamily="34" charset="0"/>
              <a:buChar char="•"/>
            </a:pPr>
            <a:r>
              <a:rPr lang="en-US" sz="2400" dirty="0">
                <a:solidFill>
                  <a:srgbClr val="4BACC6">
                    <a:lumMod val="50000"/>
                  </a:srgbClr>
                </a:solidFill>
              </a:rPr>
              <a:t>Improved livestock health</a:t>
            </a:r>
          </a:p>
          <a:p>
            <a:pPr marL="342900" indent="-342900">
              <a:buFont typeface="Arial" pitchFamily="34" charset="0"/>
              <a:buChar char="•"/>
            </a:pPr>
            <a:endParaRPr lang="en-US" sz="800" dirty="0">
              <a:solidFill>
                <a:srgbClr val="4BACC6">
                  <a:lumMod val="50000"/>
                </a:srgbClr>
              </a:solidFill>
            </a:endParaRPr>
          </a:p>
          <a:p>
            <a:pPr marL="342900" indent="-342900">
              <a:buFont typeface="Arial" pitchFamily="34" charset="0"/>
              <a:buChar char="•"/>
            </a:pPr>
            <a:r>
              <a:rPr lang="en-US" sz="2400" dirty="0">
                <a:solidFill>
                  <a:srgbClr val="4BACC6">
                    <a:lumMod val="50000"/>
                  </a:srgbClr>
                </a:solidFill>
              </a:rPr>
              <a:t>Diet management</a:t>
            </a:r>
          </a:p>
          <a:p>
            <a:pPr marL="342900" indent="-342900">
              <a:buFont typeface="Arial" pitchFamily="34" charset="0"/>
              <a:buChar char="•"/>
            </a:pPr>
            <a:endParaRPr lang="en-US" sz="800" dirty="0">
              <a:solidFill>
                <a:srgbClr val="4BACC6">
                  <a:lumMod val="50000"/>
                </a:srgbClr>
              </a:solidFill>
            </a:endParaRPr>
          </a:p>
          <a:p>
            <a:pPr marL="342900" indent="-342900">
              <a:buFont typeface="Arial" pitchFamily="34" charset="0"/>
              <a:buChar char="•"/>
            </a:pPr>
            <a:r>
              <a:rPr lang="en-US" sz="2400" dirty="0">
                <a:solidFill>
                  <a:srgbClr val="4BACC6">
                    <a:lumMod val="50000"/>
                  </a:srgbClr>
                </a:solidFill>
              </a:rPr>
              <a:t>Selective breeding</a:t>
            </a:r>
          </a:p>
        </p:txBody>
      </p:sp>
      <p:sp>
        <p:nvSpPr>
          <p:cNvPr id="5" name="Rectangle 4"/>
          <p:cNvSpPr/>
          <p:nvPr/>
        </p:nvSpPr>
        <p:spPr>
          <a:xfrm>
            <a:off x="175383" y="4468095"/>
            <a:ext cx="4495800" cy="830997"/>
          </a:xfrm>
          <a:prstGeom prst="rect">
            <a:avLst/>
          </a:prstGeom>
        </p:spPr>
        <p:txBody>
          <a:bodyPr wrap="square">
            <a:spAutoFit/>
          </a:bodyPr>
          <a:lstStyle/>
          <a:p>
            <a:pPr algn="ctr"/>
            <a:r>
              <a:rPr lang="en-US" sz="2400" dirty="0">
                <a:solidFill>
                  <a:prstClr val="black"/>
                </a:solidFill>
              </a:rPr>
              <a:t>Dairy cows can expel up to 130</a:t>
            </a:r>
          </a:p>
          <a:p>
            <a:pPr algn="ctr"/>
            <a:r>
              <a:rPr lang="en-US" sz="2400" dirty="0">
                <a:solidFill>
                  <a:prstClr val="black"/>
                </a:solidFill>
              </a:rPr>
              <a:t>gallons of methane a day!   </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4754880"/>
            <a:ext cx="1504664" cy="155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299092"/>
            <a:ext cx="6096000" cy="101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1387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Nitrogen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195749"/>
            <a:ext cx="5069023" cy="496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0" y="5900965"/>
            <a:ext cx="1635384" cy="276999"/>
          </a:xfrm>
          <a:prstGeom prst="rect">
            <a:avLst/>
          </a:prstGeom>
        </p:spPr>
        <p:txBody>
          <a:bodyPr wrap="none">
            <a:spAutoFit/>
          </a:bodyPr>
          <a:lstStyle/>
          <a:p>
            <a:r>
              <a:rPr lang="en-US" sz="1200" dirty="0">
                <a:solidFill>
                  <a:prstClr val="white"/>
                </a:solidFill>
              </a:rPr>
              <a:t>(FarmingFutures.org)</a:t>
            </a:r>
          </a:p>
        </p:txBody>
      </p:sp>
      <p:sp>
        <p:nvSpPr>
          <p:cNvPr id="4" name="TextBox 3"/>
          <p:cNvSpPr txBox="1"/>
          <p:nvPr/>
        </p:nvSpPr>
        <p:spPr>
          <a:xfrm>
            <a:off x="228600" y="1195749"/>
            <a:ext cx="3429000" cy="5201424"/>
          </a:xfrm>
          <a:prstGeom prst="rect">
            <a:avLst/>
          </a:prstGeom>
          <a:noFill/>
        </p:spPr>
        <p:txBody>
          <a:bodyPr wrap="square" rtlCol="0">
            <a:spAutoFit/>
          </a:bodyPr>
          <a:lstStyle/>
          <a:p>
            <a:pPr algn="ctr"/>
            <a:r>
              <a:rPr lang="en-US" sz="2800" dirty="0">
                <a:solidFill>
                  <a:srgbClr val="236735"/>
                </a:solidFill>
              </a:rPr>
              <a:t>Ways to reduce Nitrogen emissions in agriculture:</a:t>
            </a:r>
          </a:p>
          <a:p>
            <a:endParaRPr lang="en-US" sz="2800" dirty="0">
              <a:solidFill>
                <a:prstClr val="black"/>
              </a:solidFill>
            </a:endParaRPr>
          </a:p>
          <a:p>
            <a:pPr algn="ctr"/>
            <a:r>
              <a:rPr lang="en-US" sz="2800" dirty="0">
                <a:solidFill>
                  <a:srgbClr val="4BACC6">
                    <a:lumMod val="50000"/>
                  </a:srgbClr>
                </a:solidFill>
              </a:rPr>
              <a:t>Careful application of fertilizers and slurry/manure with consideration to weather, drainage and soil structure.</a:t>
            </a:r>
          </a:p>
          <a:p>
            <a:endParaRPr lang="en-US" sz="2400" b="1" dirty="0">
              <a:solidFill>
                <a:prstClr val="black"/>
              </a:solidFill>
            </a:endParaRPr>
          </a:p>
          <a:p>
            <a:pPr algn="ctr"/>
            <a:r>
              <a:rPr lang="en-US" sz="1400" b="1" dirty="0">
                <a:solidFill>
                  <a:prstClr val="black"/>
                </a:solidFill>
              </a:rPr>
              <a:t>Nitrous oxide </a:t>
            </a:r>
            <a:r>
              <a:rPr lang="en-US" sz="1400" dirty="0">
                <a:solidFill>
                  <a:prstClr val="black"/>
                </a:solidFill>
              </a:rPr>
              <a:t>is about 298 times more harmful than CO2 as a GHG!</a:t>
            </a:r>
            <a:endParaRPr lang="en-US" sz="1400" dirty="0">
              <a:solidFill>
                <a:srgbClr val="4BACC6">
                  <a:lumMod val="50000"/>
                </a:srgbClr>
              </a:solidFill>
            </a:endParaRPr>
          </a:p>
        </p:txBody>
      </p:sp>
    </p:spTree>
    <p:extLst>
      <p:ext uri="{BB962C8B-B14F-4D97-AF65-F5344CB8AC3E}">
        <p14:creationId xmlns:p14="http://schemas.microsoft.com/office/powerpoint/2010/main" val="1609512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Challenges for Ag</a:t>
            </a:r>
            <a:endParaRPr lang="en-US" dirty="0"/>
          </a:p>
        </p:txBody>
      </p:sp>
      <p:sp>
        <p:nvSpPr>
          <p:cNvPr id="3" name="TextBox 2"/>
          <p:cNvSpPr txBox="1"/>
          <p:nvPr/>
        </p:nvSpPr>
        <p:spPr>
          <a:xfrm>
            <a:off x="282054" y="3786902"/>
            <a:ext cx="8686800" cy="2339102"/>
          </a:xfrm>
          <a:prstGeom prst="rect">
            <a:avLst/>
          </a:prstGeom>
          <a:noFill/>
        </p:spPr>
        <p:txBody>
          <a:bodyPr wrap="square" rtlCol="0">
            <a:spAutoFit/>
          </a:bodyPr>
          <a:lstStyle/>
          <a:p>
            <a:pPr algn="ctr"/>
            <a:r>
              <a:rPr lang="en-US" sz="3200" dirty="0">
                <a:solidFill>
                  <a:prstClr val="black"/>
                </a:solidFill>
              </a:rPr>
              <a:t>Growing conditions are changing, severe weather events are increasing, pest invasions are spreading and pollution is damaging the natural resources </a:t>
            </a:r>
            <a:r>
              <a:rPr lang="en-US" sz="3200" dirty="0" smtClean="0">
                <a:solidFill>
                  <a:prstClr val="black"/>
                </a:solidFill>
              </a:rPr>
              <a:t>we </a:t>
            </a:r>
            <a:r>
              <a:rPr lang="en-US" sz="3200" dirty="0">
                <a:solidFill>
                  <a:prstClr val="black"/>
                </a:solidFill>
              </a:rPr>
              <a:t>depend upon.</a:t>
            </a:r>
          </a:p>
          <a:p>
            <a:endParaRPr lang="en-US" dirty="0">
              <a:solidFill>
                <a:prstClr val="black"/>
              </a:solidFill>
            </a:endParaRPr>
          </a:p>
        </p:txBody>
      </p:sp>
      <p:pic>
        <p:nvPicPr>
          <p:cNvPr id="7170" name="Picture 2" descr="C:\Users\Cordelia\Desktop\PICS 4 MODS\Misc Pics\corb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54" y="1362501"/>
            <a:ext cx="2835245" cy="1905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00400" y="1219200"/>
            <a:ext cx="5768454" cy="2339102"/>
          </a:xfrm>
          <a:prstGeom prst="rect">
            <a:avLst/>
          </a:prstGeom>
          <a:noFill/>
        </p:spPr>
        <p:txBody>
          <a:bodyPr wrap="square" rtlCol="0">
            <a:spAutoFit/>
          </a:bodyPr>
          <a:lstStyle/>
          <a:p>
            <a:pPr algn="ctr"/>
            <a:r>
              <a:rPr lang="en-US" sz="3200" dirty="0">
                <a:solidFill>
                  <a:prstClr val="black"/>
                </a:solidFill>
              </a:rPr>
              <a:t>Whatever you think about climate change, it has become an issue that, as a farmer, you cannot afford to ignore. </a:t>
            </a:r>
          </a:p>
          <a:p>
            <a:endParaRPr lang="en-US" dirty="0">
              <a:solidFill>
                <a:prstClr val="black"/>
              </a:solidFill>
            </a:endParaRPr>
          </a:p>
        </p:txBody>
      </p:sp>
    </p:spTree>
    <p:extLst>
      <p:ext uri="{BB962C8B-B14F-4D97-AF65-F5344CB8AC3E}">
        <p14:creationId xmlns:p14="http://schemas.microsoft.com/office/powerpoint/2010/main" val="3494412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in Agriculture</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U.S. farm production is highly mechanized and requires energy at specific stages of the production cycle.</a:t>
            </a:r>
          </a:p>
          <a:p>
            <a:r>
              <a:rPr lang="en-US" dirty="0" smtClean="0"/>
              <a:t>More than $30 BILLION is spent on energy each year OR about 15% of production costs.</a:t>
            </a:r>
          </a:p>
          <a:p>
            <a:r>
              <a:rPr lang="en-US" dirty="0" smtClean="0"/>
              <a:t>Price jumps and energy supply breaks easily hurt agricultural revenues.</a:t>
            </a:r>
          </a:p>
          <a:p>
            <a:r>
              <a:rPr lang="en-US" dirty="0" smtClean="0"/>
              <a:t>As an industry / country we must reduce these production costs and mitigate energy price fluctuations.</a:t>
            </a:r>
            <a:endParaRPr lang="en-US" dirty="0"/>
          </a:p>
        </p:txBody>
      </p:sp>
    </p:spTree>
    <p:extLst>
      <p:ext uri="{BB962C8B-B14F-4D97-AF65-F5344CB8AC3E}">
        <p14:creationId xmlns:p14="http://schemas.microsoft.com/office/powerpoint/2010/main" val="13987936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31" y="0"/>
            <a:ext cx="9144000" cy="1066800"/>
          </a:xfrm>
        </p:spPr>
        <p:txBody>
          <a:bodyPr/>
          <a:lstStyle/>
          <a:p>
            <a:r>
              <a:rPr lang="en-US" dirty="0" smtClean="0"/>
              <a:t>Weeds</a:t>
            </a:r>
            <a:endParaRPr lang="en-US" dirty="0"/>
          </a:p>
        </p:txBody>
      </p:sp>
      <p:sp>
        <p:nvSpPr>
          <p:cNvPr id="4" name="Rectangle 3"/>
          <p:cNvSpPr/>
          <p:nvPr/>
        </p:nvSpPr>
        <p:spPr>
          <a:xfrm>
            <a:off x="4876800" y="1801132"/>
            <a:ext cx="3962400" cy="3539430"/>
          </a:xfrm>
          <a:prstGeom prst="rect">
            <a:avLst/>
          </a:prstGeom>
        </p:spPr>
        <p:txBody>
          <a:bodyPr wrap="square">
            <a:spAutoFit/>
          </a:bodyPr>
          <a:lstStyle/>
          <a:p>
            <a:r>
              <a:rPr lang="en-US" sz="3200" b="1" dirty="0">
                <a:solidFill>
                  <a:prstClr val="black"/>
                </a:solidFill>
              </a:rPr>
              <a:t>Weeds</a:t>
            </a:r>
            <a:r>
              <a:rPr lang="en-US" sz="3200" dirty="0">
                <a:solidFill>
                  <a:prstClr val="black"/>
                </a:solidFill>
              </a:rPr>
              <a:t> respond positively to CO</a:t>
            </a:r>
            <a:r>
              <a:rPr lang="en-US" sz="3200" baseline="-25000" dirty="0">
                <a:solidFill>
                  <a:prstClr val="black"/>
                </a:solidFill>
              </a:rPr>
              <a:t>2</a:t>
            </a:r>
            <a:r>
              <a:rPr lang="en-US" sz="3200" dirty="0">
                <a:solidFill>
                  <a:prstClr val="black"/>
                </a:solidFill>
              </a:rPr>
              <a:t> and the common herbicide glyphosate loses its ability to kill weeds in a higher CO</a:t>
            </a:r>
            <a:r>
              <a:rPr lang="en-US" sz="3200" baseline="-25000" dirty="0">
                <a:solidFill>
                  <a:prstClr val="black"/>
                </a:solidFill>
              </a:rPr>
              <a:t>2</a:t>
            </a:r>
            <a:r>
              <a:rPr lang="en-US" sz="3200" dirty="0">
                <a:solidFill>
                  <a:prstClr val="black"/>
                </a:solidFill>
              </a:rPr>
              <a:t> environment.</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666" y="1600200"/>
            <a:ext cx="4114800" cy="394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76429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Pollution</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828800"/>
            <a:ext cx="2590800" cy="347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1219200"/>
            <a:ext cx="5638800" cy="4501232"/>
          </a:xfrm>
          <a:prstGeom prst="rect">
            <a:avLst/>
          </a:prstGeom>
        </p:spPr>
        <p:txBody>
          <a:bodyPr wrap="square">
            <a:spAutoFit/>
          </a:bodyPr>
          <a:lstStyle/>
          <a:p>
            <a:pPr algn="ctr"/>
            <a:r>
              <a:rPr lang="en-US" sz="2400" b="1" dirty="0">
                <a:solidFill>
                  <a:prstClr val="black"/>
                </a:solidFill>
              </a:rPr>
              <a:t>Air pollution </a:t>
            </a:r>
            <a:r>
              <a:rPr lang="en-US" sz="2400" dirty="0">
                <a:solidFill>
                  <a:prstClr val="black"/>
                </a:solidFill>
              </a:rPr>
              <a:t>such as sulfur dioxide and oxidants, have been linked to foliage damage and reduced crop </a:t>
            </a:r>
            <a:r>
              <a:rPr lang="en-US" sz="2400" dirty="0" smtClean="0">
                <a:solidFill>
                  <a:prstClr val="black"/>
                </a:solidFill>
              </a:rPr>
              <a:t>productivity in areas with HEAVY industry. </a:t>
            </a:r>
          </a:p>
          <a:p>
            <a:pPr algn="ctr"/>
            <a:r>
              <a:rPr lang="en-US" sz="1050" dirty="0" smtClean="0">
                <a:solidFill>
                  <a:prstClr val="black"/>
                </a:solidFill>
              </a:rPr>
              <a:t> </a:t>
            </a:r>
          </a:p>
          <a:p>
            <a:pPr algn="ctr"/>
            <a:r>
              <a:rPr lang="en-US" sz="2400" b="1" dirty="0" smtClean="0">
                <a:solidFill>
                  <a:prstClr val="black"/>
                </a:solidFill>
              </a:rPr>
              <a:t>BUT sulfur  dioxide </a:t>
            </a:r>
            <a:r>
              <a:rPr lang="en-US" sz="2400" dirty="0" smtClean="0">
                <a:solidFill>
                  <a:prstClr val="black"/>
                </a:solidFill>
              </a:rPr>
              <a:t>emissions actually IMPROVED sulfur availability to crops through foliar uptake.</a:t>
            </a:r>
          </a:p>
          <a:p>
            <a:pPr algn="ctr"/>
            <a:endParaRPr lang="en-US" sz="1100" dirty="0" smtClean="0">
              <a:solidFill>
                <a:prstClr val="black"/>
              </a:solidFill>
            </a:endParaRPr>
          </a:p>
          <a:p>
            <a:pPr algn="ctr"/>
            <a:r>
              <a:rPr lang="en-US" sz="2400" b="1" dirty="0" smtClean="0">
                <a:solidFill>
                  <a:prstClr val="black"/>
                </a:solidFill>
              </a:rPr>
              <a:t>Since air pollution is being reduced </a:t>
            </a:r>
            <a:r>
              <a:rPr lang="en-US" sz="2400" dirty="0" smtClean="0">
                <a:solidFill>
                  <a:prstClr val="black"/>
                </a:solidFill>
              </a:rPr>
              <a:t>we will have to apply sulfur containing fertilizers to crops to meet needs that were once met by air pollution.</a:t>
            </a:r>
            <a:endParaRPr lang="en-US" sz="2400" dirty="0">
              <a:solidFill>
                <a:prstClr val="black"/>
              </a:solidFill>
            </a:endParaRPr>
          </a:p>
        </p:txBody>
      </p:sp>
      <p:sp>
        <p:nvSpPr>
          <p:cNvPr id="5" name="Rectangle 4"/>
          <p:cNvSpPr/>
          <p:nvPr/>
        </p:nvSpPr>
        <p:spPr>
          <a:xfrm>
            <a:off x="6477000" y="5337078"/>
            <a:ext cx="2362200" cy="276999"/>
          </a:xfrm>
          <a:prstGeom prst="rect">
            <a:avLst/>
          </a:prstGeom>
        </p:spPr>
        <p:txBody>
          <a:bodyPr wrap="square">
            <a:spAutoFit/>
          </a:bodyPr>
          <a:lstStyle/>
          <a:p>
            <a:pPr algn="ctr"/>
            <a:r>
              <a:rPr lang="en-US" sz="1200" dirty="0">
                <a:solidFill>
                  <a:prstClr val="black"/>
                </a:solidFill>
              </a:rPr>
              <a:t>Soybean plant</a:t>
            </a:r>
          </a:p>
        </p:txBody>
      </p:sp>
    </p:spTree>
    <p:extLst>
      <p:ext uri="{BB962C8B-B14F-4D97-AF65-F5344CB8AC3E}">
        <p14:creationId xmlns:p14="http://schemas.microsoft.com/office/powerpoint/2010/main" val="15561191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Pollution</a:t>
            </a:r>
            <a:endParaRPr lang="en-US" dirty="0"/>
          </a:p>
        </p:txBody>
      </p:sp>
      <p:pic>
        <p:nvPicPr>
          <p:cNvPr id="19458" name="Picture 2" descr="C:\Users\Cordelia\Desktop\PICS 4 MODS\1 Ag and Energy\www.waterzeropp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80022"/>
            <a:ext cx="6501565" cy="5112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983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Outbreaks</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1255393"/>
            <a:ext cx="3167521" cy="239310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777120" y="1255393"/>
            <a:ext cx="4985880" cy="3170099"/>
          </a:xfrm>
          <a:prstGeom prst="rect">
            <a:avLst/>
          </a:prstGeom>
          <a:noFill/>
        </p:spPr>
        <p:txBody>
          <a:bodyPr wrap="square" rtlCol="0">
            <a:spAutoFit/>
          </a:bodyPr>
          <a:lstStyle/>
          <a:p>
            <a:pPr algn="ctr"/>
            <a:r>
              <a:rPr lang="en-US" sz="3000" b="1" dirty="0">
                <a:solidFill>
                  <a:prstClr val="black"/>
                </a:solidFill>
              </a:rPr>
              <a:t>Pests</a:t>
            </a:r>
            <a:r>
              <a:rPr lang="en-US" sz="3000" dirty="0">
                <a:solidFill>
                  <a:prstClr val="black"/>
                </a:solidFill>
              </a:rPr>
              <a:t> that feed on agricultural crops are increasing in number and variety </a:t>
            </a:r>
            <a:r>
              <a:rPr lang="en-US" sz="3000" dirty="0" smtClean="0">
                <a:solidFill>
                  <a:prstClr val="black"/>
                </a:solidFill>
              </a:rPr>
              <a:t>in some areas as  </a:t>
            </a:r>
            <a:r>
              <a:rPr lang="en-US" sz="3000" dirty="0">
                <a:solidFill>
                  <a:prstClr val="black"/>
                </a:solidFill>
              </a:rPr>
              <a:t>temperatures rise and their habitats expand. </a:t>
            </a:r>
          </a:p>
          <a:p>
            <a:pPr algn="ctr"/>
            <a:endParaRPr lang="en-US" sz="2000" dirty="0">
              <a:solidFill>
                <a:prstClr val="black"/>
              </a:solidFill>
            </a:endParaRP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4080034"/>
            <a:ext cx="3199710" cy="204933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54302"/>
            <a:ext cx="3167521" cy="2225183"/>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545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Risks to Livestock</a:t>
            </a:r>
            <a:endParaRPr lang="en-US" dirty="0"/>
          </a:p>
        </p:txBody>
      </p:sp>
      <p:sp>
        <p:nvSpPr>
          <p:cNvPr id="4" name="TextBox 3"/>
          <p:cNvSpPr txBox="1"/>
          <p:nvPr/>
        </p:nvSpPr>
        <p:spPr>
          <a:xfrm>
            <a:off x="228600" y="1524000"/>
            <a:ext cx="5000768" cy="4801314"/>
          </a:xfrm>
          <a:prstGeom prst="rect">
            <a:avLst/>
          </a:prstGeom>
          <a:noFill/>
        </p:spPr>
        <p:txBody>
          <a:bodyPr wrap="square" rtlCol="0">
            <a:spAutoFit/>
          </a:bodyPr>
          <a:lstStyle/>
          <a:p>
            <a:pPr marL="342900" indent="-342900">
              <a:buFont typeface="Arial" pitchFamily="34" charset="0"/>
              <a:buChar char="•"/>
            </a:pPr>
            <a:r>
              <a:rPr lang="en-US" sz="2400" dirty="0">
                <a:solidFill>
                  <a:prstClr val="black"/>
                </a:solidFill>
              </a:rPr>
              <a:t>Livestock deaths from more severe heat waves and droughts. </a:t>
            </a:r>
          </a:p>
          <a:p>
            <a:pPr marL="342900" indent="-342900">
              <a:buFont typeface="Arial" pitchFamily="34" charset="0"/>
              <a:buChar char="•"/>
            </a:pPr>
            <a:endParaRPr lang="en-US" sz="2400" dirty="0">
              <a:solidFill>
                <a:prstClr val="black"/>
              </a:solidFill>
            </a:endParaRPr>
          </a:p>
          <a:p>
            <a:pPr marL="342900" indent="-342900">
              <a:buFont typeface="Arial" pitchFamily="34" charset="0"/>
              <a:buChar char="•"/>
            </a:pPr>
            <a:r>
              <a:rPr lang="en-US" sz="2400" dirty="0">
                <a:solidFill>
                  <a:prstClr val="black"/>
                </a:solidFill>
              </a:rPr>
              <a:t>Earlier springs and warmer winters are increasing disease pressure from pests, parasites and pathogens.</a:t>
            </a:r>
          </a:p>
          <a:p>
            <a:pPr marL="342900" indent="-342900">
              <a:buFont typeface="Arial" pitchFamily="34" charset="0"/>
              <a:buChar char="•"/>
            </a:pPr>
            <a:endParaRPr lang="en-US" sz="2400" dirty="0">
              <a:solidFill>
                <a:prstClr val="black"/>
              </a:solidFill>
            </a:endParaRPr>
          </a:p>
          <a:p>
            <a:pPr marL="342900" indent="-342900">
              <a:buFont typeface="Arial" pitchFamily="34" charset="0"/>
              <a:buChar char="•"/>
            </a:pPr>
            <a:r>
              <a:rPr lang="en-US" sz="2400" dirty="0">
                <a:solidFill>
                  <a:prstClr val="black"/>
                </a:solidFill>
              </a:rPr>
              <a:t>Shifts in plant species in rangelands, creating food shortages and water stress.</a:t>
            </a:r>
          </a:p>
          <a:p>
            <a:pPr marL="285750" indent="-285750">
              <a:buFont typeface="Arial" pitchFamily="34" charset="0"/>
              <a:buChar char="•"/>
            </a:pPr>
            <a:endParaRPr lang="en-US" dirty="0">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306773"/>
            <a:ext cx="3739913" cy="248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9368" y="4038599"/>
            <a:ext cx="3771757"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70154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Need to Adapt</a:t>
            </a:r>
          </a:p>
        </p:txBody>
      </p:sp>
      <p:sp>
        <p:nvSpPr>
          <p:cNvPr id="3" name="Rectangle 3"/>
          <p:cNvSpPr txBox="1">
            <a:spLocks noChangeArrowheads="1"/>
          </p:cNvSpPr>
          <p:nvPr/>
        </p:nvSpPr>
        <p:spPr>
          <a:xfrm>
            <a:off x="457200" y="1143000"/>
            <a:ext cx="8458200" cy="4724400"/>
          </a:xfrm>
          <a:prstGeom prst="rect">
            <a:avLst/>
          </a:prstGeom>
          <a:noFill/>
          <a:ln/>
          <a:extLst>
            <a:ext uri="{91240B29-F687-4F45-9708-019B960494DF}">
              <a14:hiddenLine xmlns:a14="http://schemas.microsoft.com/office/drawing/2010/main" w="12700" cap="flat" cmpd="sng">
                <a:solidFill>
                  <a:schemeClr val="tx1"/>
                </a:solidFill>
                <a:prstDash val="solid"/>
                <a:miter lim="800000"/>
                <a:headEnd/>
                <a:tailEnd/>
              </a14:hiddenLine>
            </a:ext>
          </a:ex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pitchFamily="34" charset="0"/>
              <a:buNone/>
            </a:pPr>
            <a:r>
              <a:rPr lang="en-US" sz="2800" b="1" u="sng" dirty="0" smtClean="0">
                <a:solidFill>
                  <a:prstClr val="black"/>
                </a:solidFill>
              </a:rPr>
              <a:t>Possible</a:t>
            </a:r>
            <a:r>
              <a:rPr lang="en-US" sz="2800" b="1" dirty="0" smtClean="0">
                <a:solidFill>
                  <a:prstClr val="black"/>
                </a:solidFill>
              </a:rPr>
              <a:t> Changes for the:</a:t>
            </a:r>
          </a:p>
          <a:p>
            <a:pPr marL="0" indent="0">
              <a:lnSpc>
                <a:spcPct val="90000"/>
              </a:lnSpc>
              <a:buFont typeface="Arial" pitchFamily="34" charset="0"/>
              <a:buNone/>
            </a:pPr>
            <a:endParaRPr lang="en-US" sz="800" b="1" dirty="0" smtClean="0">
              <a:solidFill>
                <a:prstClr val="black"/>
              </a:solidFill>
            </a:endParaRPr>
          </a:p>
          <a:p>
            <a:pPr>
              <a:lnSpc>
                <a:spcPct val="90000"/>
              </a:lnSpc>
            </a:pPr>
            <a:r>
              <a:rPr lang="en-US" sz="2400" dirty="0" smtClean="0">
                <a:solidFill>
                  <a:prstClr val="black"/>
                </a:solidFill>
              </a:rPr>
              <a:t>Warming will be greater for winter than summer</a:t>
            </a:r>
          </a:p>
          <a:p>
            <a:pPr marL="0" indent="0">
              <a:lnSpc>
                <a:spcPct val="90000"/>
              </a:lnSpc>
              <a:buFont typeface="Arial" pitchFamily="34" charset="0"/>
              <a:buNone/>
            </a:pPr>
            <a:r>
              <a:rPr lang="en-US" sz="800" dirty="0" smtClean="0">
                <a:solidFill>
                  <a:prstClr val="black"/>
                </a:solidFill>
              </a:rPr>
              <a:t> </a:t>
            </a:r>
          </a:p>
          <a:p>
            <a:pPr>
              <a:lnSpc>
                <a:spcPct val="90000"/>
              </a:lnSpc>
            </a:pPr>
            <a:r>
              <a:rPr lang="en-US" sz="2400" dirty="0" smtClean="0">
                <a:solidFill>
                  <a:prstClr val="black"/>
                </a:solidFill>
              </a:rPr>
              <a:t>Warming will be greater at night than during the day</a:t>
            </a:r>
          </a:p>
          <a:p>
            <a:pPr>
              <a:lnSpc>
                <a:spcPct val="90000"/>
              </a:lnSpc>
            </a:pPr>
            <a:endParaRPr lang="en-US" sz="800" dirty="0" smtClean="0">
              <a:solidFill>
                <a:prstClr val="black"/>
              </a:solidFill>
            </a:endParaRPr>
          </a:p>
          <a:p>
            <a:pPr>
              <a:lnSpc>
                <a:spcPct val="90000"/>
              </a:lnSpc>
            </a:pPr>
            <a:r>
              <a:rPr lang="en-US" sz="2400" dirty="0" smtClean="0">
                <a:solidFill>
                  <a:prstClr val="black"/>
                </a:solidFill>
              </a:rPr>
              <a:t>A 3</a:t>
            </a:r>
            <a:r>
              <a:rPr lang="en-US" sz="2400" baseline="30000" dirty="0" smtClean="0">
                <a:solidFill>
                  <a:prstClr val="black"/>
                </a:solidFill>
              </a:rPr>
              <a:t>o </a:t>
            </a:r>
            <a:r>
              <a:rPr lang="en-US" sz="2400" dirty="0" smtClean="0">
                <a:solidFill>
                  <a:prstClr val="black"/>
                </a:solidFill>
              </a:rPr>
              <a:t>F rise in average summer daytime temperature triples the probability of a heat wave</a:t>
            </a:r>
          </a:p>
          <a:p>
            <a:pPr>
              <a:lnSpc>
                <a:spcPct val="90000"/>
              </a:lnSpc>
            </a:pPr>
            <a:endParaRPr lang="en-US" sz="800" dirty="0" smtClean="0">
              <a:solidFill>
                <a:prstClr val="black"/>
              </a:solidFill>
            </a:endParaRPr>
          </a:p>
          <a:p>
            <a:pPr>
              <a:lnSpc>
                <a:spcPct val="90000"/>
              </a:lnSpc>
            </a:pPr>
            <a:r>
              <a:rPr lang="en-US" sz="2400" dirty="0">
                <a:solidFill>
                  <a:prstClr val="black"/>
                </a:solidFill>
              </a:rPr>
              <a:t>L</a:t>
            </a:r>
            <a:r>
              <a:rPr lang="en-US" sz="2400" dirty="0" smtClean="0">
                <a:solidFill>
                  <a:prstClr val="black"/>
                </a:solidFill>
              </a:rPr>
              <a:t>onger growing season </a:t>
            </a:r>
          </a:p>
          <a:p>
            <a:pPr marL="0" indent="0">
              <a:lnSpc>
                <a:spcPct val="90000"/>
              </a:lnSpc>
              <a:buFont typeface="Arial" pitchFamily="34" charset="0"/>
              <a:buNone/>
            </a:pPr>
            <a:r>
              <a:rPr lang="en-US" sz="2400" dirty="0">
                <a:solidFill>
                  <a:prstClr val="black"/>
                </a:solidFill>
              </a:rPr>
              <a:t> </a:t>
            </a:r>
            <a:r>
              <a:rPr lang="en-US" sz="2400" dirty="0" smtClean="0">
                <a:solidFill>
                  <a:prstClr val="black"/>
                </a:solidFill>
              </a:rPr>
              <a:t>   (~10 days longer than in 1950)</a:t>
            </a:r>
          </a:p>
          <a:p>
            <a:pPr marL="0" indent="0">
              <a:lnSpc>
                <a:spcPct val="90000"/>
              </a:lnSpc>
              <a:buFont typeface="Arial" pitchFamily="34" charset="0"/>
              <a:buNone/>
            </a:pPr>
            <a:endParaRPr lang="en-US" sz="800" dirty="0" smtClean="0">
              <a:solidFill>
                <a:prstClr val="black"/>
              </a:solidFill>
            </a:endParaRPr>
          </a:p>
          <a:p>
            <a:pPr>
              <a:lnSpc>
                <a:spcPct val="90000"/>
              </a:lnSpc>
            </a:pPr>
            <a:r>
              <a:rPr lang="en-US" sz="2400" dirty="0" smtClean="0">
                <a:solidFill>
                  <a:prstClr val="black"/>
                </a:solidFill>
              </a:rPr>
              <a:t>Less precipitation </a:t>
            </a:r>
            <a:r>
              <a:rPr lang="en-US" sz="2400" dirty="0">
                <a:solidFill>
                  <a:prstClr val="black"/>
                </a:solidFill>
              </a:rPr>
              <a:t>in southern </a:t>
            </a:r>
            <a:r>
              <a:rPr lang="en-US" sz="2400" dirty="0" smtClean="0">
                <a:solidFill>
                  <a:prstClr val="black"/>
                </a:solidFill>
              </a:rPr>
              <a:t>regions</a:t>
            </a:r>
          </a:p>
          <a:p>
            <a:pPr>
              <a:lnSpc>
                <a:spcPct val="90000"/>
              </a:lnSpc>
            </a:pPr>
            <a:endParaRPr lang="en-US" sz="800" dirty="0">
              <a:solidFill>
                <a:prstClr val="black"/>
              </a:solidFill>
            </a:endParaRPr>
          </a:p>
          <a:p>
            <a:pPr>
              <a:lnSpc>
                <a:spcPct val="90000"/>
              </a:lnSpc>
            </a:pPr>
            <a:r>
              <a:rPr lang="en-US" sz="2400" dirty="0" smtClean="0">
                <a:solidFill>
                  <a:prstClr val="black"/>
                </a:solidFill>
              </a:rPr>
              <a:t>More precipitation in northern regions</a:t>
            </a:r>
          </a:p>
          <a:p>
            <a:pPr>
              <a:lnSpc>
                <a:spcPct val="90000"/>
              </a:lnSpc>
            </a:pPr>
            <a:endParaRPr lang="en-US" sz="800" dirty="0" smtClean="0">
              <a:solidFill>
                <a:prstClr val="black"/>
              </a:solidFill>
            </a:endParaRPr>
          </a:p>
          <a:p>
            <a:pPr>
              <a:lnSpc>
                <a:spcPct val="90000"/>
              </a:lnSpc>
            </a:pPr>
            <a:r>
              <a:rPr lang="en-US" sz="2400" dirty="0" smtClean="0">
                <a:solidFill>
                  <a:prstClr val="black"/>
                </a:solidFill>
              </a:rPr>
              <a:t>More severe storms and flooding</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1695" y="3505200"/>
            <a:ext cx="2503430"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236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14350" indent="-514350"/>
            <a:r>
              <a:rPr lang="en-US" dirty="0" smtClean="0">
                <a:solidFill>
                  <a:srgbClr val="FFFFFF"/>
                </a:solidFill>
              </a:rPr>
              <a:t>Ag-Energy Solutions</a:t>
            </a:r>
            <a:endParaRPr lang="en-US" dirty="0">
              <a:solidFill>
                <a:srgbClr val="FFFFFF"/>
              </a:solidFill>
            </a:endParaRPr>
          </a:p>
        </p:txBody>
      </p:sp>
      <p:sp>
        <p:nvSpPr>
          <p:cNvPr id="3" name="TextBox 2"/>
          <p:cNvSpPr txBox="1"/>
          <p:nvPr/>
        </p:nvSpPr>
        <p:spPr>
          <a:xfrm>
            <a:off x="228600" y="1295400"/>
            <a:ext cx="5715000" cy="2831544"/>
          </a:xfrm>
          <a:prstGeom prst="rect">
            <a:avLst/>
          </a:prstGeom>
          <a:noFill/>
        </p:spPr>
        <p:txBody>
          <a:bodyPr wrap="square" rtlCol="0">
            <a:spAutoFit/>
          </a:bodyPr>
          <a:lstStyle/>
          <a:p>
            <a:r>
              <a:rPr lang="en-US" sz="2200" dirty="0">
                <a:solidFill>
                  <a:prstClr val="black"/>
                </a:solidFill>
              </a:rPr>
              <a:t>Saving energy in Ag not only reduces </a:t>
            </a:r>
          </a:p>
          <a:p>
            <a:r>
              <a:rPr lang="en-US" sz="2200" dirty="0">
                <a:solidFill>
                  <a:prstClr val="black"/>
                </a:solidFill>
              </a:rPr>
              <a:t>costs but also environmental impacts. </a:t>
            </a:r>
          </a:p>
          <a:p>
            <a:r>
              <a:rPr lang="en-US" sz="2200" dirty="0">
                <a:solidFill>
                  <a:prstClr val="black"/>
                </a:solidFill>
              </a:rPr>
              <a:t>Steps we can take include:</a:t>
            </a:r>
          </a:p>
          <a:p>
            <a:endParaRPr lang="en-US" sz="2200" dirty="0">
              <a:solidFill>
                <a:prstClr val="black"/>
              </a:solidFill>
            </a:endParaRPr>
          </a:p>
          <a:p>
            <a:pPr marL="342900" indent="-342900">
              <a:buFont typeface="Arial" pitchFamily="34" charset="0"/>
              <a:buChar char="•"/>
            </a:pPr>
            <a:r>
              <a:rPr lang="en-US" sz="2200" dirty="0">
                <a:solidFill>
                  <a:srgbClr val="236735"/>
                </a:solidFill>
              </a:rPr>
              <a:t>Sustainable Farming Practices </a:t>
            </a:r>
          </a:p>
          <a:p>
            <a:pPr marL="342900" indent="-342900">
              <a:buFont typeface="Arial" pitchFamily="34" charset="0"/>
              <a:buChar char="•"/>
            </a:pPr>
            <a:endParaRPr lang="en-US" sz="800" dirty="0">
              <a:solidFill>
                <a:srgbClr val="236735"/>
              </a:solidFill>
            </a:endParaRPr>
          </a:p>
          <a:p>
            <a:pPr marL="342900" indent="-342900">
              <a:buFont typeface="Arial" pitchFamily="34" charset="0"/>
              <a:buChar char="•"/>
            </a:pPr>
            <a:r>
              <a:rPr lang="en-US" sz="2200" dirty="0">
                <a:solidFill>
                  <a:srgbClr val="236735"/>
                </a:solidFill>
              </a:rPr>
              <a:t>Energy Conservation &amp; Efficiency</a:t>
            </a:r>
          </a:p>
          <a:p>
            <a:pPr marL="342900" indent="-342900">
              <a:buFont typeface="Arial" pitchFamily="34" charset="0"/>
              <a:buChar char="•"/>
            </a:pPr>
            <a:endParaRPr lang="en-US" sz="800" dirty="0">
              <a:solidFill>
                <a:srgbClr val="236735"/>
              </a:solidFill>
            </a:endParaRPr>
          </a:p>
          <a:p>
            <a:pPr marL="342900" indent="-342900">
              <a:buFont typeface="Arial" pitchFamily="34" charset="0"/>
              <a:buChar char="•"/>
            </a:pPr>
            <a:r>
              <a:rPr lang="en-US" sz="2200" dirty="0">
                <a:solidFill>
                  <a:srgbClr val="236735"/>
                </a:solidFill>
              </a:rPr>
              <a:t>On-Farm Renewable Energy Production</a:t>
            </a:r>
          </a:p>
          <a:p>
            <a:pPr marL="342900" indent="-342900">
              <a:buFont typeface="Arial" pitchFamily="34" charset="0"/>
              <a:buChar char="•"/>
            </a:pPr>
            <a:endParaRPr lang="en-US" sz="800" dirty="0">
              <a:solidFill>
                <a:prstClr val="black"/>
              </a:solidFill>
            </a:endParaRPr>
          </a:p>
        </p:txBody>
      </p:sp>
      <p:pic>
        <p:nvPicPr>
          <p:cNvPr id="11268" name="Picture 4" descr="C:\Users\Cordelia\Desktop\PICS 4 MODS\6 Solar\PV\PICS\solar-che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9949" y="4282453"/>
            <a:ext cx="2428875" cy="1820071"/>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Cordelia\Desktop\PICS 4 MODS\3 efficiency 1 - intro, lights, motors, bldgs\freediyhomeimprov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82453"/>
            <a:ext cx="1463014" cy="1835324"/>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6686" y="4267200"/>
            <a:ext cx="3912514" cy="1835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43600" y="1371600"/>
            <a:ext cx="2895600" cy="2554545"/>
          </a:xfrm>
          <a:prstGeom prst="rect">
            <a:avLst/>
          </a:prstGeom>
          <a:noFill/>
          <a:ln w="3175">
            <a:solidFill>
              <a:schemeClr val="tx1"/>
            </a:solidFill>
          </a:ln>
        </p:spPr>
        <p:txBody>
          <a:bodyPr wrap="square" rtlCol="0">
            <a:spAutoFit/>
          </a:bodyPr>
          <a:lstStyle/>
          <a:p>
            <a:r>
              <a:rPr lang="en-US" sz="2000" i="1" dirty="0">
                <a:solidFill>
                  <a:srgbClr val="4BACC6">
                    <a:lumMod val="50000"/>
                  </a:srgbClr>
                </a:solidFill>
              </a:rPr>
              <a:t>While farmers can’t control the weather, fuel prices or commodity markets, they </a:t>
            </a:r>
            <a:r>
              <a:rPr lang="en-US" sz="2000" b="1" i="1" dirty="0">
                <a:solidFill>
                  <a:srgbClr val="4BACC6">
                    <a:lumMod val="50000"/>
                  </a:srgbClr>
                </a:solidFill>
              </a:rPr>
              <a:t>can</a:t>
            </a:r>
            <a:r>
              <a:rPr lang="en-US" sz="2000" i="1" dirty="0">
                <a:solidFill>
                  <a:srgbClr val="4BACC6">
                    <a:lumMod val="50000"/>
                  </a:srgbClr>
                </a:solidFill>
              </a:rPr>
              <a:t> maximize profits and help safeguard the environment by reducing energy inputs.</a:t>
            </a:r>
          </a:p>
        </p:txBody>
      </p:sp>
    </p:spTree>
    <p:extLst>
      <p:ext uri="{BB962C8B-B14F-4D97-AF65-F5344CB8AC3E}">
        <p14:creationId xmlns:p14="http://schemas.microsoft.com/office/powerpoint/2010/main" val="33572396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6800"/>
            <a:ext cx="9144000" cy="5257800"/>
          </a:xfrm>
          <a:prstGeom prst="rect">
            <a:avLst/>
          </a:prstGeom>
          <a:blipFill dpi="0" rotWithShape="1">
            <a:blip r:embed="rId3">
              <a:alphaModFix amt="34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ASEEN Workshop Overview</a:t>
            </a:r>
            <a:endParaRPr lang="en-US" dirty="0"/>
          </a:p>
        </p:txBody>
      </p:sp>
      <p:sp>
        <p:nvSpPr>
          <p:cNvPr id="3" name="Content Placeholder 2"/>
          <p:cNvSpPr>
            <a:spLocks noGrp="1"/>
          </p:cNvSpPr>
          <p:nvPr>
            <p:ph idx="1"/>
          </p:nvPr>
        </p:nvSpPr>
        <p:spPr>
          <a:xfrm>
            <a:off x="457200" y="1413679"/>
            <a:ext cx="8229600" cy="4906963"/>
          </a:xfrm>
        </p:spPr>
        <p:txBody>
          <a:bodyPr>
            <a:normAutofit/>
          </a:bodyPr>
          <a:lstStyle/>
          <a:p>
            <a:pPr marL="0" indent="0">
              <a:buNone/>
            </a:pPr>
            <a:r>
              <a:rPr lang="en-US" dirty="0" smtClean="0"/>
              <a:t>Renewable Energy &amp; Electronics</a:t>
            </a:r>
          </a:p>
          <a:p>
            <a:pPr marL="0" indent="0">
              <a:buNone/>
            </a:pPr>
            <a:r>
              <a:rPr lang="en-US" dirty="0" smtClean="0"/>
              <a:t>Review of Renewable Energy Kits</a:t>
            </a:r>
          </a:p>
          <a:p>
            <a:pPr marL="0" indent="0">
              <a:buNone/>
            </a:pPr>
            <a:r>
              <a:rPr lang="en-US" dirty="0" smtClean="0"/>
              <a:t>Geothermal Energy</a:t>
            </a:r>
          </a:p>
          <a:p>
            <a:pPr marL="0" indent="0">
              <a:buNone/>
            </a:pPr>
            <a:r>
              <a:rPr lang="en-US" dirty="0" smtClean="0"/>
              <a:t>Solar Energy</a:t>
            </a:r>
          </a:p>
          <a:p>
            <a:pPr marL="0" indent="0">
              <a:buNone/>
            </a:pPr>
            <a:r>
              <a:rPr lang="en-US" dirty="0" smtClean="0"/>
              <a:t>Biofuels</a:t>
            </a:r>
          </a:p>
          <a:p>
            <a:pPr marL="0" indent="0">
              <a:buNone/>
            </a:pPr>
            <a:r>
              <a:rPr lang="en-US" dirty="0" smtClean="0"/>
              <a:t>Wind Energy</a:t>
            </a:r>
          </a:p>
          <a:p>
            <a:pPr marL="0" indent="0">
              <a:buNone/>
            </a:pPr>
            <a:r>
              <a:rPr lang="en-US" dirty="0" smtClean="0"/>
              <a:t>Energy Audits</a:t>
            </a:r>
          </a:p>
          <a:p>
            <a:pPr marL="0" indent="0">
              <a:buNone/>
            </a:pPr>
            <a:r>
              <a:rPr lang="en-US" dirty="0" smtClean="0"/>
              <a:t>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47</a:t>
            </a:fld>
            <a:endParaRPr lang="en-US" dirty="0">
              <a:solidFill>
                <a:srgbClr val="9BBB59">
                  <a:lumMod val="50000"/>
                </a:srgbClr>
              </a:solidFill>
            </a:endParaRPr>
          </a:p>
        </p:txBody>
      </p:sp>
    </p:spTree>
    <p:extLst>
      <p:ext uri="{BB962C8B-B14F-4D97-AF65-F5344CB8AC3E}">
        <p14:creationId xmlns:p14="http://schemas.microsoft.com/office/powerpoint/2010/main" val="23039489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Energy Pyramid</a:t>
            </a:r>
            <a:endParaRPr lang="en-US" dirty="0"/>
          </a:p>
        </p:txBody>
      </p:sp>
      <p:pic>
        <p:nvPicPr>
          <p:cNvPr id="3074" name="Picture 2" descr="C:\Users\Cordelia\Desktop\_PICS INFO 4 MODS\3 efficiency - intro, lights, motors\efficiency intro &amp; 3-phase\cleanair.o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42558"/>
            <a:ext cx="4987684" cy="34485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82121" y="2471955"/>
            <a:ext cx="3403176" cy="3754874"/>
          </a:xfrm>
          <a:prstGeom prst="rect">
            <a:avLst/>
          </a:prstGeom>
          <a:noFill/>
        </p:spPr>
        <p:txBody>
          <a:bodyPr wrap="square" rtlCol="0">
            <a:spAutoFit/>
          </a:bodyPr>
          <a:lstStyle/>
          <a:p>
            <a:r>
              <a:rPr lang="en-US" sz="2000" b="1" dirty="0">
                <a:solidFill>
                  <a:srgbClr val="9BBB59">
                    <a:lumMod val="75000"/>
                  </a:srgbClr>
                </a:solidFill>
              </a:rPr>
              <a:t>Renewable Energy: </a:t>
            </a:r>
            <a:r>
              <a:rPr lang="en-US" sz="2000" dirty="0">
                <a:solidFill>
                  <a:prstClr val="black"/>
                </a:solidFill>
              </a:rPr>
              <a:t>solar energy, wind power, biofuels, etc.</a:t>
            </a:r>
          </a:p>
          <a:p>
            <a:endParaRPr lang="en-US" sz="800" dirty="0">
              <a:solidFill>
                <a:prstClr val="black"/>
              </a:solidFill>
            </a:endParaRPr>
          </a:p>
          <a:p>
            <a:endParaRPr lang="en-US" sz="1400" dirty="0">
              <a:solidFill>
                <a:prstClr val="black"/>
              </a:solidFill>
            </a:endParaRPr>
          </a:p>
          <a:p>
            <a:r>
              <a:rPr lang="en-US" sz="2000" b="1" dirty="0">
                <a:solidFill>
                  <a:srgbClr val="00B0F0"/>
                </a:solidFill>
              </a:rPr>
              <a:t>Efficiency:</a:t>
            </a:r>
            <a:r>
              <a:rPr lang="en-US" sz="2000" dirty="0">
                <a:solidFill>
                  <a:prstClr val="black"/>
                </a:solidFill>
              </a:rPr>
              <a:t> Energy-Star appliances, LED lighting, etc.</a:t>
            </a:r>
          </a:p>
          <a:p>
            <a:endParaRPr lang="en-US" sz="800" dirty="0">
              <a:solidFill>
                <a:prstClr val="black"/>
              </a:solidFill>
            </a:endParaRPr>
          </a:p>
          <a:p>
            <a:endParaRPr lang="en-US" sz="800" dirty="0">
              <a:solidFill>
                <a:prstClr val="black"/>
              </a:solidFill>
            </a:endParaRPr>
          </a:p>
          <a:p>
            <a:r>
              <a:rPr lang="en-US" sz="2000" b="1" dirty="0">
                <a:solidFill>
                  <a:srgbClr val="1F497D">
                    <a:lumMod val="75000"/>
                  </a:srgbClr>
                </a:solidFill>
              </a:rPr>
              <a:t>Conservation: </a:t>
            </a:r>
            <a:r>
              <a:rPr lang="en-US" sz="2000" dirty="0">
                <a:solidFill>
                  <a:prstClr val="black"/>
                </a:solidFill>
              </a:rPr>
              <a:t>Improved insulation, motion-sensor lighting, changes in human behavior/habits, etc.</a:t>
            </a:r>
          </a:p>
        </p:txBody>
      </p:sp>
      <p:sp>
        <p:nvSpPr>
          <p:cNvPr id="4" name="TextBox 3"/>
          <p:cNvSpPr txBox="1"/>
          <p:nvPr/>
        </p:nvSpPr>
        <p:spPr>
          <a:xfrm>
            <a:off x="304800" y="1447800"/>
            <a:ext cx="8839200" cy="923330"/>
          </a:xfrm>
          <a:prstGeom prst="rect">
            <a:avLst/>
          </a:prstGeom>
          <a:noFill/>
        </p:spPr>
        <p:txBody>
          <a:bodyPr wrap="square" rtlCol="0">
            <a:spAutoFit/>
          </a:bodyPr>
          <a:lstStyle/>
          <a:p>
            <a:r>
              <a:rPr lang="en-US" b="1" dirty="0">
                <a:solidFill>
                  <a:prstClr val="black"/>
                </a:solidFill>
              </a:rPr>
              <a:t>Energy conservation </a:t>
            </a:r>
            <a:r>
              <a:rPr lang="en-US" dirty="0">
                <a:solidFill>
                  <a:prstClr val="black"/>
                </a:solidFill>
              </a:rPr>
              <a:t>offers the greatest energy savings with the lowest investment.</a:t>
            </a:r>
          </a:p>
          <a:p>
            <a:r>
              <a:rPr lang="en-US" b="1" dirty="0">
                <a:solidFill>
                  <a:prstClr val="black"/>
                </a:solidFill>
              </a:rPr>
              <a:t>Energy efficiency </a:t>
            </a:r>
            <a:r>
              <a:rPr lang="en-US" dirty="0">
                <a:solidFill>
                  <a:prstClr val="black"/>
                </a:solidFill>
              </a:rPr>
              <a:t>provides substantial payback over time.</a:t>
            </a:r>
          </a:p>
          <a:p>
            <a:r>
              <a:rPr lang="en-US" b="1" dirty="0">
                <a:solidFill>
                  <a:prstClr val="black"/>
                </a:solidFill>
              </a:rPr>
              <a:t>Renewable energy </a:t>
            </a:r>
            <a:r>
              <a:rPr lang="en-US" dirty="0">
                <a:solidFill>
                  <a:prstClr val="black"/>
                </a:solidFill>
              </a:rPr>
              <a:t>installations enable </a:t>
            </a:r>
            <a:r>
              <a:rPr lang="en-US" i="1" dirty="0">
                <a:solidFill>
                  <a:prstClr val="black"/>
                </a:solidFill>
              </a:rPr>
              <a:t>free </a:t>
            </a:r>
            <a:r>
              <a:rPr lang="en-US" dirty="0">
                <a:solidFill>
                  <a:prstClr val="black"/>
                </a:solidFill>
              </a:rPr>
              <a:t>energy once investments are returned.    </a:t>
            </a:r>
          </a:p>
        </p:txBody>
      </p:sp>
    </p:spTree>
    <p:extLst>
      <p:ext uri="{BB962C8B-B14F-4D97-AF65-F5344CB8AC3E}">
        <p14:creationId xmlns:p14="http://schemas.microsoft.com/office/powerpoint/2010/main" val="10625514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373" y="1066800"/>
            <a:ext cx="9144000" cy="5257800"/>
          </a:xfrm>
          <a:prstGeom prst="rect">
            <a:avLst/>
          </a:prstGeom>
          <a:blipFill dpi="0" rotWithShape="1">
            <a:blip r:embed="rId3">
              <a:alphaModFix amt="88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 name="Title 1"/>
          <p:cNvSpPr>
            <a:spLocks noGrp="1"/>
          </p:cNvSpPr>
          <p:nvPr>
            <p:ph type="title"/>
          </p:nvPr>
        </p:nvSpPr>
        <p:spPr/>
        <p:txBody>
          <a:bodyPr/>
          <a:lstStyle/>
          <a:p>
            <a:r>
              <a:rPr lang="en-US" dirty="0" smtClean="0"/>
              <a:t>Energy Conservation &amp; Efficiency</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49</a:t>
            </a:fld>
            <a:endParaRPr lang="en-US" dirty="0">
              <a:solidFill>
                <a:srgbClr val="9BBB59">
                  <a:lumMod val="50000"/>
                </a:srgbClr>
              </a:solidFill>
            </a:endParaRPr>
          </a:p>
        </p:txBody>
      </p:sp>
      <p:sp>
        <p:nvSpPr>
          <p:cNvPr id="8" name="Content Placeholder 2"/>
          <p:cNvSpPr txBox="1">
            <a:spLocks/>
          </p:cNvSpPr>
          <p:nvPr/>
        </p:nvSpPr>
        <p:spPr>
          <a:xfrm>
            <a:off x="152400" y="1219200"/>
            <a:ext cx="8839200" cy="480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3400" dirty="0" smtClean="0">
                <a:solidFill>
                  <a:prstClr val="white"/>
                </a:solidFill>
              </a:rPr>
              <a:t>Energy Conservation: Reducing or eliminating usage to save energy.</a:t>
            </a:r>
          </a:p>
          <a:p>
            <a:pPr marL="0" indent="0">
              <a:buFont typeface="Arial" pitchFamily="34" charset="0"/>
              <a:buNone/>
            </a:pPr>
            <a:endParaRPr lang="en-US" sz="800" dirty="0">
              <a:solidFill>
                <a:prstClr val="white"/>
              </a:solidFill>
            </a:endParaRPr>
          </a:p>
          <a:p>
            <a:pPr marL="0" indent="0">
              <a:buFont typeface="Arial" pitchFamily="34" charset="0"/>
              <a:buNone/>
            </a:pPr>
            <a:r>
              <a:rPr lang="en-US" sz="3400" dirty="0">
                <a:solidFill>
                  <a:prstClr val="white"/>
                </a:solidFill>
              </a:rPr>
              <a:t>Energy E</a:t>
            </a:r>
            <a:r>
              <a:rPr lang="en-US" sz="3400" dirty="0" smtClean="0">
                <a:solidFill>
                  <a:prstClr val="white"/>
                </a:solidFill>
              </a:rPr>
              <a:t>fficiency: </a:t>
            </a:r>
            <a:r>
              <a:rPr lang="en-US" sz="3400" dirty="0">
                <a:solidFill>
                  <a:prstClr val="white"/>
                </a:solidFill>
              </a:rPr>
              <a:t>Getting the most productivity from every unit of energy</a:t>
            </a:r>
            <a:r>
              <a:rPr lang="en-US" sz="3400" dirty="0" smtClean="0">
                <a:solidFill>
                  <a:prstClr val="white"/>
                </a:solidFill>
              </a:rPr>
              <a:t>.</a:t>
            </a:r>
          </a:p>
          <a:p>
            <a:pPr marL="0" indent="0">
              <a:buFont typeface="Arial" pitchFamily="34" charset="0"/>
              <a:buNone/>
            </a:pPr>
            <a:endParaRPr lang="en-US" sz="3400" dirty="0" smtClean="0">
              <a:solidFill>
                <a:prstClr val="white"/>
              </a:solidFill>
            </a:endParaRPr>
          </a:p>
          <a:p>
            <a:pPr marL="0" indent="0">
              <a:buFont typeface="Arial" pitchFamily="34" charset="0"/>
              <a:buNone/>
            </a:pPr>
            <a:endParaRPr lang="en-US" sz="800" dirty="0" smtClean="0">
              <a:solidFill>
                <a:prstClr val="white"/>
              </a:solidFill>
            </a:endParaRPr>
          </a:p>
          <a:p>
            <a:pPr marL="0" indent="0" algn="ctr">
              <a:buFont typeface="Arial" pitchFamily="34" charset="0"/>
              <a:buNone/>
            </a:pPr>
            <a:r>
              <a:rPr lang="en-US" b="1" dirty="0">
                <a:solidFill>
                  <a:prstClr val="black"/>
                </a:solidFill>
              </a:rPr>
              <a:t>On-farm energy </a:t>
            </a:r>
            <a:r>
              <a:rPr lang="en-US" b="1" dirty="0" smtClean="0">
                <a:solidFill>
                  <a:prstClr val="black"/>
                </a:solidFill>
              </a:rPr>
              <a:t>conservation and efficiency measures could save up to $1 </a:t>
            </a:r>
            <a:r>
              <a:rPr lang="en-US" b="1" dirty="0">
                <a:solidFill>
                  <a:prstClr val="black"/>
                </a:solidFill>
              </a:rPr>
              <a:t>billion </a:t>
            </a:r>
            <a:r>
              <a:rPr lang="en-US" b="1" dirty="0" smtClean="0">
                <a:solidFill>
                  <a:prstClr val="black"/>
                </a:solidFill>
              </a:rPr>
              <a:t>a year.</a:t>
            </a:r>
            <a:endParaRPr lang="en-US" b="1" dirty="0">
              <a:solidFill>
                <a:prstClr val="black"/>
              </a:solidFill>
            </a:endParaRPr>
          </a:p>
        </p:txBody>
      </p:sp>
    </p:spTree>
    <p:extLst>
      <p:ext uri="{BB962C8B-B14F-4D97-AF65-F5344CB8AC3E}">
        <p14:creationId xmlns:p14="http://schemas.microsoft.com/office/powerpoint/2010/main" val="3953333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Fuel-Food Connection</a:t>
            </a:r>
            <a:endParaRPr lang="en-US" dirty="0"/>
          </a:p>
        </p:txBody>
      </p:sp>
      <p:sp>
        <p:nvSpPr>
          <p:cNvPr id="5" name="Rectangle 4"/>
          <p:cNvSpPr/>
          <p:nvPr/>
        </p:nvSpPr>
        <p:spPr>
          <a:xfrm>
            <a:off x="165361" y="1206690"/>
            <a:ext cx="8815570" cy="1138773"/>
          </a:xfrm>
          <a:prstGeom prst="rect">
            <a:avLst/>
          </a:prstGeom>
        </p:spPr>
        <p:txBody>
          <a:bodyPr wrap="square">
            <a:spAutoFit/>
          </a:bodyPr>
          <a:lstStyle/>
          <a:p>
            <a:pPr algn="ctr"/>
            <a:r>
              <a:rPr lang="en-US" sz="2400" dirty="0">
                <a:solidFill>
                  <a:prstClr val="black"/>
                </a:solidFill>
              </a:rPr>
              <a:t>With agriculture’s large energy inputs, food prices are directly affected by fuel prices.   </a:t>
            </a:r>
            <a:r>
              <a:rPr lang="en-US" sz="2000" b="1" dirty="0">
                <a:solidFill>
                  <a:srgbClr val="C00000"/>
                </a:solidFill>
              </a:rPr>
              <a:t>High Oil Prices = High Food Prices </a:t>
            </a:r>
          </a:p>
          <a:p>
            <a:pPr algn="ctr"/>
            <a:endParaRPr lang="en-US" sz="2000"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004" y="2133600"/>
            <a:ext cx="8214283" cy="409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3894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Benefits of Conservation/Efficiency</a:t>
            </a:r>
            <a:endParaRPr lang="en-US" dirty="0"/>
          </a:p>
        </p:txBody>
      </p:sp>
      <p:sp>
        <p:nvSpPr>
          <p:cNvPr id="6" name="Rectangle 5"/>
          <p:cNvSpPr/>
          <p:nvPr/>
        </p:nvSpPr>
        <p:spPr>
          <a:xfrm>
            <a:off x="303486" y="1524000"/>
            <a:ext cx="8610600" cy="2739211"/>
          </a:xfrm>
          <a:prstGeom prst="rect">
            <a:avLst/>
          </a:prstGeom>
        </p:spPr>
        <p:txBody>
          <a:bodyPr wrap="square">
            <a:spAutoFit/>
          </a:bodyPr>
          <a:lstStyle/>
          <a:p>
            <a:r>
              <a:rPr lang="en-US" sz="2800" dirty="0">
                <a:solidFill>
                  <a:prstClr val="black"/>
                </a:solidFill>
              </a:rPr>
              <a:t>Reduced Costs = Increased Profits</a:t>
            </a:r>
          </a:p>
          <a:p>
            <a:endParaRPr lang="en-US" sz="2000" dirty="0">
              <a:solidFill>
                <a:prstClr val="black"/>
              </a:solidFill>
            </a:endParaRPr>
          </a:p>
          <a:p>
            <a:r>
              <a:rPr lang="en-US" sz="2800" dirty="0">
                <a:solidFill>
                  <a:prstClr val="black"/>
                </a:solidFill>
              </a:rPr>
              <a:t>Improved Processes &amp; Productivity  </a:t>
            </a:r>
          </a:p>
          <a:p>
            <a:endParaRPr lang="en-US" sz="2000" dirty="0">
              <a:solidFill>
                <a:prstClr val="black"/>
              </a:solidFill>
            </a:endParaRPr>
          </a:p>
          <a:p>
            <a:r>
              <a:rPr lang="en-US" sz="2800" dirty="0">
                <a:solidFill>
                  <a:prstClr val="black"/>
                </a:solidFill>
              </a:rPr>
              <a:t>Protects natural resources vital for farming</a:t>
            </a:r>
          </a:p>
          <a:p>
            <a:endParaRPr lang="en-US" sz="2000" dirty="0">
              <a:solidFill>
                <a:prstClr val="black"/>
              </a:solidFill>
            </a:endParaRPr>
          </a:p>
          <a:p>
            <a:r>
              <a:rPr lang="en-US" sz="2800" dirty="0">
                <a:solidFill>
                  <a:prstClr val="black"/>
                </a:solidFill>
              </a:rPr>
              <a:t>Less dependence on unstable energy sources </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86" y="4648200"/>
            <a:ext cx="89916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280" y="1245358"/>
            <a:ext cx="1600200" cy="203476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6391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05400" y="1143000"/>
            <a:ext cx="4038600" cy="2438400"/>
          </a:xfrm>
          <a:prstGeom prst="rect">
            <a:avLst/>
          </a:prstGeom>
          <a:blipFill dpi="0" rotWithShape="1">
            <a:blip r:embed="rId3">
              <a:alphaModFix amt="74000"/>
              <a:extLst>
                <a:ext uri="{28A0092B-C50C-407E-A947-70E740481C1C}">
                  <a14:useLocalDpi xmlns:a14="http://schemas.microsoft.com/office/drawing/2010/main" val="0"/>
                </a:ext>
              </a:extLst>
            </a:blip>
            <a:srcRect/>
            <a:stretch>
              <a:fillRect/>
            </a:stretch>
          </a:blipFill>
          <a:ln>
            <a:solidFill>
              <a:schemeClr val="accent1">
                <a:shade val="50000"/>
                <a:alpha val="1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Renewable Energy from Farms</a:t>
            </a:r>
            <a:endParaRPr lang="en-US" dirty="0"/>
          </a:p>
        </p:txBody>
      </p:sp>
      <p:sp>
        <p:nvSpPr>
          <p:cNvPr id="3" name="Content Placeholder 2"/>
          <p:cNvSpPr>
            <a:spLocks noGrp="1"/>
          </p:cNvSpPr>
          <p:nvPr>
            <p:ph idx="1"/>
          </p:nvPr>
        </p:nvSpPr>
        <p:spPr>
          <a:xfrm>
            <a:off x="228600" y="1295400"/>
            <a:ext cx="4876800" cy="4876800"/>
          </a:xfrm>
        </p:spPr>
        <p:txBody>
          <a:bodyPr>
            <a:normAutofit lnSpcReduction="10000"/>
          </a:bodyPr>
          <a:lstStyle/>
          <a:p>
            <a:pPr marL="0" indent="0" algn="ctr">
              <a:buNone/>
            </a:pPr>
            <a:r>
              <a:rPr lang="en-US" sz="2800" dirty="0" smtClean="0">
                <a:ea typeface="ＭＳ Ｐゴシック" pitchFamily="-107" charset="-128"/>
              </a:rPr>
              <a:t> </a:t>
            </a:r>
            <a:r>
              <a:rPr lang="en-US" sz="2800" b="1" dirty="0" smtClean="0">
                <a:ea typeface="ＭＳ Ｐゴシック" pitchFamily="-107" charset="-128"/>
              </a:rPr>
              <a:t>Renewable Energy: </a:t>
            </a:r>
          </a:p>
          <a:p>
            <a:pPr marL="0" indent="0" algn="ctr">
              <a:buNone/>
            </a:pPr>
            <a:r>
              <a:rPr lang="en-US" sz="2800" dirty="0" smtClean="0">
                <a:ea typeface="ＭＳ Ｐゴシック" pitchFamily="-107" charset="-128"/>
              </a:rPr>
              <a:t>Naturally occurring e</a:t>
            </a:r>
            <a:r>
              <a:rPr lang="en-US" sz="2800" dirty="0" smtClean="0"/>
              <a:t>nergy sources that are quickly regenerated and do not pollute the environment.</a:t>
            </a:r>
          </a:p>
          <a:p>
            <a:pPr marL="0" indent="0" algn="ctr">
              <a:buNone/>
            </a:pPr>
            <a:endParaRPr lang="en-US" sz="6600" u="sng" dirty="0"/>
          </a:p>
          <a:p>
            <a:pPr marL="0" indent="0" algn="ctr">
              <a:buNone/>
            </a:pPr>
            <a:r>
              <a:rPr lang="en-US" sz="2800" u="sng" dirty="0" smtClean="0"/>
              <a:t>Farms have great potential</a:t>
            </a:r>
            <a:r>
              <a:rPr lang="en-US" sz="2800" dirty="0" smtClean="0"/>
              <a:t> to generate renewable energy with their abundant natural resources. </a:t>
            </a:r>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51</a:t>
            </a:fld>
            <a:endParaRPr lang="en-US" dirty="0">
              <a:solidFill>
                <a:srgbClr val="9BBB59">
                  <a:lumMod val="50000"/>
                </a:srgb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10001"/>
            <a:ext cx="1600200" cy="2327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2988" y="3886200"/>
            <a:ext cx="2254147" cy="225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529010"/>
            <a:ext cx="45339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3702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ordelia\Desktop\PICS 4 MODS\Misc Pics\leaf energy a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2578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rgbClr val="FFFFFF"/>
                </a:solidFill>
              </a:rPr>
              <a:t>Discussion</a:t>
            </a:r>
            <a:endParaRPr lang="en-US" dirty="0">
              <a:solidFill>
                <a:srgbClr val="FFFFFF"/>
              </a:solidFill>
            </a:endParaRPr>
          </a:p>
        </p:txBody>
      </p:sp>
      <p:sp>
        <p:nvSpPr>
          <p:cNvPr id="3" name="Content Placeholder 2"/>
          <p:cNvSpPr>
            <a:spLocks noGrp="1"/>
          </p:cNvSpPr>
          <p:nvPr>
            <p:ph idx="1"/>
          </p:nvPr>
        </p:nvSpPr>
        <p:spPr>
          <a:xfrm>
            <a:off x="457200" y="2209800"/>
            <a:ext cx="8229600" cy="2286000"/>
          </a:xfrm>
        </p:spPr>
        <p:txBody>
          <a:bodyPr>
            <a:noAutofit/>
          </a:bodyPr>
          <a:lstStyle/>
          <a:p>
            <a:pPr marL="0" indent="0" algn="ctr">
              <a:buNone/>
            </a:pPr>
            <a:r>
              <a:rPr lang="en-US" sz="4400" b="1" dirty="0" smtClean="0"/>
              <a:t>How can a farm’s natural resources be used to produce renewable energy?</a:t>
            </a:r>
            <a:endParaRPr lang="en-US" sz="4400" b="1"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52</a:t>
            </a:fld>
            <a:endParaRPr lang="en-US" dirty="0">
              <a:solidFill>
                <a:srgbClr val="9BBB59">
                  <a:lumMod val="50000"/>
                </a:srgbClr>
              </a:solidFill>
            </a:endParaRPr>
          </a:p>
        </p:txBody>
      </p:sp>
    </p:spTree>
    <p:extLst>
      <p:ext uri="{BB962C8B-B14F-4D97-AF65-F5344CB8AC3E}">
        <p14:creationId xmlns:p14="http://schemas.microsoft.com/office/powerpoint/2010/main" val="428322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On-Farm Energy Potential</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53</a:t>
            </a:fld>
            <a:endParaRPr lang="en-US" dirty="0">
              <a:solidFill>
                <a:srgbClr val="9BBB59">
                  <a:lumMod val="50000"/>
                </a:srgbClr>
              </a:solidFill>
            </a:endParaRPr>
          </a:p>
        </p:txBody>
      </p:sp>
      <p:sp>
        <p:nvSpPr>
          <p:cNvPr id="6" name="Rectangle 5"/>
          <p:cNvSpPr/>
          <p:nvPr/>
        </p:nvSpPr>
        <p:spPr>
          <a:xfrm>
            <a:off x="224286" y="3352800"/>
            <a:ext cx="8763000" cy="2800767"/>
          </a:xfrm>
          <a:prstGeom prst="rect">
            <a:avLst/>
          </a:prstGeom>
        </p:spPr>
        <p:txBody>
          <a:bodyPr wrap="square">
            <a:spAutoFit/>
          </a:bodyPr>
          <a:lstStyle/>
          <a:p>
            <a:r>
              <a:rPr lang="en-US" sz="2200" dirty="0">
                <a:solidFill>
                  <a:prstClr val="black"/>
                </a:solidFill>
              </a:rPr>
              <a:t>     Solar Power                   Wind Power                      Hydroelectric</a:t>
            </a: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dirty="0">
              <a:solidFill>
                <a:prstClr val="black"/>
              </a:solidFill>
            </a:endParaRPr>
          </a:p>
          <a:p>
            <a:endParaRPr lang="en-US" sz="2200" b="1" dirty="0">
              <a:solidFill>
                <a:prstClr val="black"/>
              </a:solidFill>
            </a:endParaRPr>
          </a:p>
          <a:p>
            <a:r>
              <a:rPr lang="en-US" sz="2200" dirty="0">
                <a:solidFill>
                  <a:prstClr val="black"/>
                </a:solidFill>
              </a:rPr>
              <a:t>   Biomass Fuels                   Biogas    </a:t>
            </a:r>
            <a:r>
              <a:rPr lang="en-US" sz="2200" b="1" dirty="0">
                <a:solidFill>
                  <a:prstClr val="black"/>
                </a:solidFill>
              </a:rPr>
              <a:t>                         </a:t>
            </a:r>
            <a:r>
              <a:rPr lang="en-US" sz="2200" dirty="0">
                <a:solidFill>
                  <a:prstClr val="black"/>
                </a:solidFill>
              </a:rPr>
              <a:t>Geothermal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2060575" cy="1689100"/>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592" y="1442618"/>
            <a:ext cx="2474801" cy="1721599"/>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800" y="1447800"/>
            <a:ext cx="2424549" cy="171641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038600"/>
            <a:ext cx="2162144" cy="1693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42848" y="4038600"/>
            <a:ext cx="2340452" cy="1693277"/>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C:\Users\Cordelia\Desktop\PICS 4 MODS\13 Biogass\ADs\www.epa.gov.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0824" y="4038600"/>
            <a:ext cx="2560320" cy="169468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143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Potential &amp; Reserves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4432" y="1143000"/>
            <a:ext cx="6683368" cy="5137162"/>
          </a:xfrm>
        </p:spPr>
      </p:pic>
      <p:sp>
        <p:nvSpPr>
          <p:cNvPr id="4" name="Slide Number Placeholder 3"/>
          <p:cNvSpPr>
            <a:spLocks noGrp="1"/>
          </p:cNvSpPr>
          <p:nvPr>
            <p:ph type="sldNum" sz="quarter" idx="12"/>
          </p:nvPr>
        </p:nvSpPr>
        <p:spPr/>
        <p:txBody>
          <a:bodyPr/>
          <a:lstStyle/>
          <a:p>
            <a:r>
              <a:rPr lang="en-US" dirty="0" smtClean="0">
                <a:solidFill>
                  <a:srgbClr val="9BBB59">
                    <a:lumMod val="50000"/>
                  </a:srgbClr>
                </a:solidFill>
              </a:rPr>
              <a:t>Slide </a:t>
            </a:r>
            <a:fld id="{F8813128-2C0C-4456-8D02-DC4F042C9C0A}" type="slidenum">
              <a:rPr lang="en-US" smtClean="0">
                <a:solidFill>
                  <a:srgbClr val="9BBB59">
                    <a:lumMod val="50000"/>
                  </a:srgbClr>
                </a:solidFill>
              </a:rPr>
              <a:pPr/>
              <a:t>54</a:t>
            </a:fld>
            <a:endParaRPr lang="en-US" dirty="0">
              <a:solidFill>
                <a:srgbClr val="9BBB59">
                  <a:lumMod val="50000"/>
                </a:srgbClr>
              </a:solidFill>
            </a:endParaRPr>
          </a:p>
        </p:txBody>
      </p:sp>
      <p:sp>
        <p:nvSpPr>
          <p:cNvPr id="6" name="TextBox 5"/>
          <p:cNvSpPr txBox="1"/>
          <p:nvPr/>
        </p:nvSpPr>
        <p:spPr>
          <a:xfrm>
            <a:off x="152400" y="1143000"/>
            <a:ext cx="2133600" cy="5293757"/>
          </a:xfrm>
          <a:prstGeom prst="rect">
            <a:avLst/>
          </a:prstGeom>
          <a:noFill/>
        </p:spPr>
        <p:txBody>
          <a:bodyPr wrap="square" rtlCol="0">
            <a:spAutoFit/>
          </a:bodyPr>
          <a:lstStyle/>
          <a:p>
            <a:endParaRPr lang="en-US" dirty="0">
              <a:solidFill>
                <a:prstClr val="black"/>
              </a:solidFill>
            </a:endParaRPr>
          </a:p>
          <a:p>
            <a:r>
              <a:rPr lang="en-US" dirty="0">
                <a:solidFill>
                  <a:prstClr val="black"/>
                </a:solidFill>
              </a:rPr>
              <a:t>Comparing finite and renewable planetary energy reserves in Terawatt years.</a:t>
            </a:r>
          </a:p>
          <a:p>
            <a:endParaRPr lang="en-US" dirty="0">
              <a:solidFill>
                <a:prstClr val="black"/>
              </a:solidFill>
            </a:endParaRPr>
          </a:p>
          <a:p>
            <a:r>
              <a:rPr lang="en-US" b="1" dirty="0">
                <a:solidFill>
                  <a:prstClr val="black"/>
                </a:solidFill>
              </a:rPr>
              <a:t>Total</a:t>
            </a:r>
            <a:r>
              <a:rPr lang="en-US" dirty="0">
                <a:solidFill>
                  <a:prstClr val="black"/>
                </a:solidFill>
              </a:rPr>
              <a:t> recoverable reserves are shown for the finite resources. </a:t>
            </a:r>
          </a:p>
          <a:p>
            <a:endParaRPr lang="en-US" dirty="0">
              <a:solidFill>
                <a:prstClr val="black"/>
              </a:solidFill>
            </a:endParaRPr>
          </a:p>
          <a:p>
            <a:r>
              <a:rPr lang="en-US" b="1" dirty="0">
                <a:solidFill>
                  <a:prstClr val="black"/>
                </a:solidFill>
              </a:rPr>
              <a:t>Yearly</a:t>
            </a:r>
            <a:r>
              <a:rPr lang="en-US" dirty="0">
                <a:solidFill>
                  <a:prstClr val="black"/>
                </a:solidFill>
              </a:rPr>
              <a:t> potential is shown for the renewables.</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sz="1400" dirty="0">
                <a:solidFill>
                  <a:prstClr val="black"/>
                </a:solidFill>
              </a:rPr>
              <a:t>      </a:t>
            </a:r>
            <a:endParaRPr lang="en-US" sz="1000" dirty="0">
              <a:solidFill>
                <a:prstClr val="black"/>
              </a:solidFill>
            </a:endParaRPr>
          </a:p>
        </p:txBody>
      </p:sp>
      <p:sp>
        <p:nvSpPr>
          <p:cNvPr id="3" name="TextBox 2"/>
          <p:cNvSpPr txBox="1"/>
          <p:nvPr/>
        </p:nvSpPr>
        <p:spPr>
          <a:xfrm>
            <a:off x="2320119" y="6021258"/>
            <a:ext cx="2361544" cy="276999"/>
          </a:xfrm>
          <a:prstGeom prst="rect">
            <a:avLst/>
          </a:prstGeom>
          <a:noFill/>
        </p:spPr>
        <p:txBody>
          <a:bodyPr wrap="none" rtlCol="0">
            <a:spAutoFit/>
          </a:bodyPr>
          <a:lstStyle/>
          <a:p>
            <a:r>
              <a:rPr lang="en-US" sz="1200" dirty="0">
                <a:solidFill>
                  <a:prstClr val="white"/>
                </a:solidFill>
              </a:rPr>
              <a:t>(Source: Perez &amp; Perez, 2009a)</a:t>
            </a:r>
          </a:p>
        </p:txBody>
      </p:sp>
    </p:spTree>
    <p:extLst>
      <p:ext uri="{BB962C8B-B14F-4D97-AF65-F5344CB8AC3E}">
        <p14:creationId xmlns:p14="http://schemas.microsoft.com/office/powerpoint/2010/main" val="21808657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Stewardship</a:t>
            </a:r>
            <a:endParaRPr lang="en-US" dirty="0"/>
          </a:p>
        </p:txBody>
      </p:sp>
      <p:sp>
        <p:nvSpPr>
          <p:cNvPr id="3" name="Content Placeholder 2"/>
          <p:cNvSpPr>
            <a:spLocks noGrp="1"/>
          </p:cNvSpPr>
          <p:nvPr>
            <p:ph idx="1"/>
          </p:nvPr>
        </p:nvSpPr>
        <p:spPr>
          <a:xfrm>
            <a:off x="228600" y="1524000"/>
            <a:ext cx="8686800" cy="2286000"/>
          </a:xfrm>
        </p:spPr>
        <p:txBody>
          <a:bodyPr>
            <a:normAutofit/>
          </a:bodyPr>
          <a:lstStyle/>
          <a:p>
            <a:pPr marL="0" indent="0" algn="ctr">
              <a:buNone/>
            </a:pPr>
            <a:r>
              <a:rPr lang="en-US" dirty="0"/>
              <a:t>Farmers </a:t>
            </a:r>
            <a:r>
              <a:rPr lang="en-US" dirty="0" smtClean="0"/>
              <a:t>have a tradition of land stewardship and their investment </a:t>
            </a:r>
            <a:r>
              <a:rPr lang="en-US" dirty="0"/>
              <a:t>in renewable energy supports their role of protecting the land, air, and </a:t>
            </a:r>
            <a:r>
              <a:rPr lang="en-US" dirty="0" smtClean="0"/>
              <a:t>water we all depend upon.</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55</a:t>
            </a:fld>
            <a:endParaRPr lang="en-US" dirty="0">
              <a:solidFill>
                <a:srgbClr val="9BBB59">
                  <a:lumMod val="50000"/>
                </a:srgb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28600" y="4142184"/>
            <a:ext cx="2971800" cy="2116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42184"/>
            <a:ext cx="2752298" cy="214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594" y="4142185"/>
            <a:ext cx="2717125" cy="214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016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FFFF"/>
                </a:solidFill>
              </a:rPr>
              <a:t>Summary</a:t>
            </a:r>
            <a:endParaRPr lang="en-US" sz="5400" dirty="0">
              <a:solidFill>
                <a:srgbClr val="FFFFFF"/>
              </a:solidFill>
            </a:endParaRPr>
          </a:p>
        </p:txBody>
      </p:sp>
      <p:sp>
        <p:nvSpPr>
          <p:cNvPr id="3" name="Content Placeholder 2"/>
          <p:cNvSpPr>
            <a:spLocks noGrp="1"/>
          </p:cNvSpPr>
          <p:nvPr>
            <p:ph idx="1"/>
          </p:nvPr>
        </p:nvSpPr>
        <p:spPr>
          <a:xfrm>
            <a:off x="228600" y="1295401"/>
            <a:ext cx="8686800" cy="3276600"/>
          </a:xfrm>
        </p:spPr>
        <p:txBody>
          <a:bodyPr>
            <a:normAutofit/>
          </a:bodyPr>
          <a:lstStyle/>
          <a:p>
            <a:r>
              <a:rPr lang="en-US" sz="2400" dirty="0" smtClean="0"/>
              <a:t>Modern </a:t>
            </a:r>
            <a:r>
              <a:rPr lang="en-US" sz="2400" dirty="0"/>
              <a:t>farming relies on large, timely energy supplies at </a:t>
            </a:r>
            <a:r>
              <a:rPr lang="en-US" sz="2400" dirty="0" smtClean="0"/>
              <a:t>specific </a:t>
            </a:r>
            <a:r>
              <a:rPr lang="en-US" sz="2400" dirty="0"/>
              <a:t>stages of production to achieve optimum </a:t>
            </a:r>
            <a:r>
              <a:rPr lang="en-US" sz="2400" dirty="0" smtClean="0"/>
              <a:t>yields.</a:t>
            </a:r>
            <a:endParaRPr lang="en-US" sz="800" dirty="0" smtClean="0"/>
          </a:p>
          <a:p>
            <a:pPr marL="0" indent="0">
              <a:buNone/>
            </a:pPr>
            <a:r>
              <a:rPr lang="en-US" sz="800" dirty="0" smtClean="0"/>
              <a:t> </a:t>
            </a:r>
          </a:p>
          <a:p>
            <a:r>
              <a:rPr lang="en-US" sz="2400" dirty="0" smtClean="0"/>
              <a:t>Fuel prices greatly affect agricultural inputs and outputs.</a:t>
            </a:r>
          </a:p>
          <a:p>
            <a:endParaRPr lang="en-US" sz="900" dirty="0" smtClean="0"/>
          </a:p>
          <a:p>
            <a:r>
              <a:rPr lang="en-US" sz="2400" dirty="0" smtClean="0"/>
              <a:t>Ag affects and is effected by climate change. </a:t>
            </a:r>
          </a:p>
          <a:p>
            <a:endParaRPr lang="en-US" sz="800" dirty="0" smtClean="0"/>
          </a:p>
          <a:p>
            <a:r>
              <a:rPr lang="en-US" sz="2400" dirty="0" smtClean="0"/>
              <a:t>On-farm energy production and efficiency are ways for farmers to maximize profits and protect natural resources.</a:t>
            </a:r>
            <a:endParaRPr lang="en-US" sz="2400"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56</a:t>
            </a:fld>
            <a:endParaRPr lang="en-US" dirty="0">
              <a:solidFill>
                <a:srgbClr val="9BBB59">
                  <a:lumMod val="50000"/>
                </a:srgb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00"/>
            <a:ext cx="8830291" cy="1781466"/>
          </a:xfrm>
          <a:prstGeom prst="rect">
            <a:avLst/>
          </a:prstGeom>
        </p:spPr>
      </p:pic>
    </p:spTree>
    <p:extLst>
      <p:ext uri="{BB962C8B-B14F-4D97-AF65-F5344CB8AC3E}">
        <p14:creationId xmlns:p14="http://schemas.microsoft.com/office/powerpoint/2010/main" val="8580225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is our role?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To teach basic knowledge and skills about energy and energy production.</a:t>
            </a:r>
          </a:p>
          <a:p>
            <a:r>
              <a:rPr lang="en-US" dirty="0" smtClean="0"/>
              <a:t>To ensure our students develop an understanding of the careers in the energy industry.</a:t>
            </a:r>
          </a:p>
          <a:p>
            <a:r>
              <a:rPr lang="en-US" dirty="0" smtClean="0"/>
              <a:t>To develop a pathway for our students into those careers.</a:t>
            </a:r>
          </a:p>
          <a:p>
            <a:r>
              <a:rPr lang="en-US" dirty="0" smtClean="0"/>
              <a:t>To provide information to students and their parents about the educational skills and career options.</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57</a:t>
            </a:fld>
            <a:endParaRPr lang="en-US" dirty="0">
              <a:solidFill>
                <a:srgbClr val="9BBB59">
                  <a:lumMod val="50000"/>
                </a:srgbClr>
              </a:solidFill>
            </a:endParaRPr>
          </a:p>
        </p:txBody>
      </p:sp>
    </p:spTree>
    <p:extLst>
      <p:ext uri="{BB962C8B-B14F-4D97-AF65-F5344CB8AC3E}">
        <p14:creationId xmlns:p14="http://schemas.microsoft.com/office/powerpoint/2010/main" val="36869500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Career Stream &amp; Education</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58</a:t>
            </a:fld>
            <a:endParaRPr lang="en-US" dirty="0">
              <a:solidFill>
                <a:srgbClr val="9BBB59">
                  <a:lumMod val="50000"/>
                </a:srgbClr>
              </a:solidFill>
            </a:endParaRPr>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0"/>
            <a:ext cx="9067800" cy="6858000"/>
          </a:xfrm>
          <a:prstGeom prst="rect">
            <a:avLst/>
          </a:prstGeom>
        </p:spPr>
      </p:pic>
    </p:spTree>
    <p:extLst>
      <p:ext uri="{BB962C8B-B14F-4D97-AF65-F5344CB8AC3E}">
        <p14:creationId xmlns:p14="http://schemas.microsoft.com/office/powerpoint/2010/main" val="2318929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Poverty</a:t>
            </a:r>
          </a:p>
        </p:txBody>
      </p:sp>
      <p:sp>
        <p:nvSpPr>
          <p:cNvPr id="3" name="Content Placeholder 2"/>
          <p:cNvSpPr>
            <a:spLocks noGrp="1"/>
          </p:cNvSpPr>
          <p:nvPr>
            <p:ph idx="1"/>
          </p:nvPr>
        </p:nvSpPr>
        <p:spPr/>
        <p:txBody>
          <a:bodyPr>
            <a:normAutofit/>
          </a:bodyPr>
          <a:lstStyle/>
          <a:p>
            <a:r>
              <a:rPr lang="en-US" dirty="0"/>
              <a:t>1. Low Education/Job Skills</a:t>
            </a:r>
          </a:p>
          <a:p>
            <a:r>
              <a:rPr lang="en-US" dirty="0"/>
              <a:t>2. Low-wage Employment/Unemployment</a:t>
            </a:r>
          </a:p>
          <a:p>
            <a:r>
              <a:rPr lang="en-US" dirty="0"/>
              <a:t>3. Single Motherhood</a:t>
            </a:r>
          </a:p>
          <a:p>
            <a:r>
              <a:rPr lang="en-US" dirty="0"/>
              <a:t>4. Lack of Health or Dental Care</a:t>
            </a:r>
          </a:p>
          <a:p>
            <a:r>
              <a:rPr lang="en-US" dirty="0"/>
              <a:t>5. Unreliable Transportation</a:t>
            </a:r>
          </a:p>
          <a:p>
            <a:r>
              <a:rPr lang="en-US" dirty="0"/>
              <a:t>6. Lack of Affordable Housing</a:t>
            </a:r>
          </a:p>
          <a:p>
            <a:r>
              <a:rPr lang="en-US" dirty="0"/>
              <a:t>7. Childhood </a:t>
            </a:r>
            <a:r>
              <a:rPr lang="en-US" dirty="0" smtClean="0"/>
              <a:t>Poverty</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59</a:t>
            </a:fld>
            <a:endParaRPr lang="en-US" dirty="0">
              <a:solidFill>
                <a:srgbClr val="9BBB59">
                  <a:lumMod val="50000"/>
                </a:srgbClr>
              </a:solidFill>
            </a:endParaRPr>
          </a:p>
        </p:txBody>
      </p:sp>
    </p:spTree>
    <p:extLst>
      <p:ext uri="{BB962C8B-B14F-4D97-AF65-F5344CB8AC3E}">
        <p14:creationId xmlns:p14="http://schemas.microsoft.com/office/powerpoint/2010/main" val="50265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Security</a:t>
            </a:r>
            <a:endParaRPr lang="en-US"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50961"/>
            <a:ext cx="7162800" cy="5161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2404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Poverty</a:t>
            </a:r>
          </a:p>
        </p:txBody>
      </p:sp>
      <p:sp>
        <p:nvSpPr>
          <p:cNvPr id="3" name="Content Placeholder 2"/>
          <p:cNvSpPr>
            <a:spLocks noGrp="1"/>
          </p:cNvSpPr>
          <p:nvPr>
            <p:ph idx="1"/>
          </p:nvPr>
        </p:nvSpPr>
        <p:spPr/>
        <p:txBody>
          <a:bodyPr>
            <a:normAutofit/>
          </a:bodyPr>
          <a:lstStyle/>
          <a:p>
            <a:r>
              <a:rPr lang="en-US" dirty="0" smtClean="0"/>
              <a:t>8</a:t>
            </a:r>
            <a:r>
              <a:rPr lang="en-US" dirty="0"/>
              <a:t>. Lack of Access to Affordable, Quality Child Care</a:t>
            </a:r>
          </a:p>
          <a:p>
            <a:r>
              <a:rPr lang="en-US" dirty="0"/>
              <a:t>9. Outliving Resources</a:t>
            </a:r>
          </a:p>
          <a:p>
            <a:r>
              <a:rPr lang="en-US" dirty="0"/>
              <a:t>10. Lack of Access to Treatments for Addiction and Mental </a:t>
            </a:r>
            <a:r>
              <a:rPr lang="en-US" dirty="0" smtClean="0"/>
              <a:t>Illness</a:t>
            </a:r>
          </a:p>
          <a:p>
            <a:r>
              <a:rPr lang="en-US" dirty="0"/>
              <a:t>11. Criminal Record</a:t>
            </a:r>
          </a:p>
          <a:p>
            <a:r>
              <a:rPr lang="en-US" dirty="0"/>
              <a:t>12. Cultural Factors</a:t>
            </a:r>
          </a:p>
          <a:p>
            <a:r>
              <a:rPr lang="en-US" dirty="0"/>
              <a:t>13. Inadequate Assets/Asset Traps</a:t>
            </a:r>
          </a:p>
          <a:p>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60</a:t>
            </a:fld>
            <a:endParaRPr lang="en-US" dirty="0">
              <a:solidFill>
                <a:srgbClr val="9BBB59">
                  <a:lumMod val="50000"/>
                </a:srgbClr>
              </a:solidFill>
            </a:endParaRPr>
          </a:p>
        </p:txBody>
      </p:sp>
    </p:spTree>
    <p:extLst>
      <p:ext uri="{BB962C8B-B14F-4D97-AF65-F5344CB8AC3E}">
        <p14:creationId xmlns:p14="http://schemas.microsoft.com/office/powerpoint/2010/main" val="19549171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
            </a:r>
            <a:br>
              <a:rPr lang="en-US" dirty="0" smtClean="0"/>
            </a:br>
            <a:r>
              <a:rPr lang="en-US" dirty="0" smtClean="0"/>
              <a:t>Lifetime Value of </a:t>
            </a:r>
            <a:r>
              <a:rPr lang="en-US" dirty="0"/>
              <a:t>Education</a:t>
            </a:r>
            <a:br>
              <a:rPr lang="en-US" dirty="0"/>
            </a:br>
            <a:endParaRPr lang="en-US" dirty="0"/>
          </a:p>
        </p:txBody>
      </p:sp>
      <p:pic>
        <p:nvPicPr>
          <p:cNvPr id="10" name="Content Placeholder 9"/>
          <p:cNvPicPr>
            <a:picLocks noGrp="1" noChangeAspect="1"/>
          </p:cNvPicPr>
          <p:nvPr>
            <p:ph idx="1"/>
          </p:nvPr>
        </p:nvPicPr>
        <p:blipFill>
          <a:blip r:embed="rId2"/>
          <a:stretch>
            <a:fillRect/>
          </a:stretch>
        </p:blipFill>
        <p:spPr>
          <a:xfrm>
            <a:off x="152401" y="1295400"/>
            <a:ext cx="8956110" cy="4565004"/>
          </a:xfrm>
          <a:prstGeom prst="rect">
            <a:avLst/>
          </a:prstGeom>
        </p:spPr>
      </p:pic>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61</a:t>
            </a:fld>
            <a:endParaRPr lang="en-US" dirty="0">
              <a:solidFill>
                <a:srgbClr val="9BBB59">
                  <a:lumMod val="50000"/>
                </a:srgbClr>
              </a:solidFill>
            </a:endParaRPr>
          </a:p>
        </p:txBody>
      </p:sp>
    </p:spTree>
    <p:extLst>
      <p:ext uri="{BB962C8B-B14F-4D97-AF65-F5344CB8AC3E}">
        <p14:creationId xmlns:p14="http://schemas.microsoft.com/office/powerpoint/2010/main" val="2499733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
            </a:r>
            <a:br>
              <a:rPr lang="en-US" dirty="0" smtClean="0"/>
            </a:br>
            <a:r>
              <a:rPr lang="en-US" dirty="0" smtClean="0"/>
              <a:t>Lifetime Value of </a:t>
            </a:r>
            <a:r>
              <a:rPr lang="en-US" dirty="0"/>
              <a:t>Education</a:t>
            </a:r>
            <a:br>
              <a:rPr lang="en-US" dirty="0"/>
            </a:br>
            <a:endParaRPr lang="en-US"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3" name="Content Placeholder 2"/>
          <p:cNvPicPr>
            <a:picLocks noGrp="1" noChangeAspect="1"/>
          </p:cNvPicPr>
          <p:nvPr>
            <p:ph idx="1"/>
          </p:nvPr>
        </p:nvPicPr>
        <p:blipFill>
          <a:blip r:embed="rId2"/>
          <a:stretch>
            <a:fillRect/>
          </a:stretch>
        </p:blipFill>
        <p:spPr>
          <a:xfrm>
            <a:off x="0" y="1131358"/>
            <a:ext cx="9067800" cy="5117042"/>
          </a:xfrm>
          <a:prstGeom prst="rect">
            <a:avLst/>
          </a:prstGeom>
        </p:spPr>
      </p:pic>
    </p:spTree>
    <p:extLst>
      <p:ext uri="{BB962C8B-B14F-4D97-AF65-F5344CB8AC3E}">
        <p14:creationId xmlns:p14="http://schemas.microsoft.com/office/powerpoint/2010/main" val="16187267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smtClean="0"/>
              <a:t/>
            </a:r>
            <a:br>
              <a:rPr lang="en-US" dirty="0" smtClean="0"/>
            </a:br>
            <a:r>
              <a:rPr lang="en-US" dirty="0" smtClean="0"/>
              <a:t>Lifetime Value of </a:t>
            </a:r>
            <a:r>
              <a:rPr lang="en-US" dirty="0"/>
              <a:t>Education</a:t>
            </a:r>
            <a:br>
              <a:rPr lang="en-US" dirty="0"/>
            </a:br>
            <a:endParaRPr lang="en-US"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5" name="Content Placeholder 4"/>
          <p:cNvPicPr>
            <a:picLocks noGrp="1" noChangeAspect="1"/>
          </p:cNvPicPr>
          <p:nvPr>
            <p:ph idx="1"/>
          </p:nvPr>
        </p:nvPicPr>
        <p:blipFill>
          <a:blip r:embed="rId2"/>
          <a:stretch>
            <a:fillRect/>
          </a:stretch>
        </p:blipFill>
        <p:spPr>
          <a:xfrm>
            <a:off x="0" y="1144481"/>
            <a:ext cx="9144000" cy="5286321"/>
          </a:xfrm>
          <a:prstGeom prst="rect">
            <a:avLst/>
          </a:prstGeom>
        </p:spPr>
      </p:pic>
    </p:spTree>
    <p:extLst>
      <p:ext uri="{BB962C8B-B14F-4D97-AF65-F5344CB8AC3E}">
        <p14:creationId xmlns:p14="http://schemas.microsoft.com/office/powerpoint/2010/main" val="23520042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Supplemental Reports and Resources</a:t>
            </a:r>
            <a:endParaRPr lang="en-US" dirty="0"/>
          </a:p>
        </p:txBody>
      </p:sp>
      <p:sp>
        <p:nvSpPr>
          <p:cNvPr id="3" name="Content Placeholder 2"/>
          <p:cNvSpPr>
            <a:spLocks noGrp="1"/>
          </p:cNvSpPr>
          <p:nvPr>
            <p:ph idx="1"/>
          </p:nvPr>
        </p:nvSpPr>
        <p:spPr/>
        <p:txBody>
          <a:bodyPr>
            <a:normAutofit lnSpcReduction="10000"/>
          </a:bodyPr>
          <a:lstStyle/>
          <a:p>
            <a:r>
              <a:rPr lang="en-US" dirty="0" smtClean="0"/>
              <a:t>Farm Energy: </a:t>
            </a:r>
            <a:r>
              <a:rPr lang="en-US" dirty="0" smtClean="0">
                <a:hlinkClick r:id="rId3"/>
              </a:rPr>
              <a:t>http</a:t>
            </a:r>
            <a:r>
              <a:rPr lang="en-US" dirty="0">
                <a:hlinkClick r:id="rId3"/>
              </a:rPr>
              <a:t>://</a:t>
            </a:r>
            <a:r>
              <a:rPr lang="en-US" dirty="0" smtClean="0">
                <a:hlinkClick r:id="rId3"/>
              </a:rPr>
              <a:t>www.extension.org/pages/26649/introduction-to-farm-energy</a:t>
            </a:r>
            <a:endParaRPr lang="en-US" dirty="0" smtClean="0"/>
          </a:p>
          <a:p>
            <a:r>
              <a:rPr lang="en-US" dirty="0"/>
              <a:t>GHG from Ag:  </a:t>
            </a:r>
            <a:r>
              <a:rPr lang="en-US" dirty="0">
                <a:hlinkClick r:id="rId4"/>
              </a:rPr>
              <a:t>http://</a:t>
            </a:r>
            <a:r>
              <a:rPr lang="en-US" dirty="0" smtClean="0">
                <a:hlinkClick r:id="rId4"/>
              </a:rPr>
              <a:t>www.usda.gov/oce/climate_change/AFGG_Inventory/5_AgriculturalEnergyUse.pdf</a:t>
            </a:r>
            <a:endParaRPr lang="en-US" dirty="0" smtClean="0"/>
          </a:p>
          <a:p>
            <a:r>
              <a:rPr lang="en-US" dirty="0" smtClean="0"/>
              <a:t>Fossil fuels &amp; </a:t>
            </a:r>
            <a:r>
              <a:rPr lang="en-US" dirty="0"/>
              <a:t>climate change:  </a:t>
            </a:r>
            <a:r>
              <a:rPr lang="en-US" dirty="0">
                <a:hlinkClick r:id="rId5"/>
              </a:rPr>
              <a:t>http://www.sustainabletable.org/issues/energy</a:t>
            </a:r>
            <a:r>
              <a:rPr lang="en-US" dirty="0" smtClean="0">
                <a:hlinkClick r:id="rId5"/>
              </a:rPr>
              <a:t>/</a:t>
            </a:r>
            <a:endParaRPr lang="en-US" dirty="0" smtClean="0"/>
          </a:p>
          <a:p>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64</a:t>
            </a:fld>
            <a:endParaRPr lang="en-US" dirty="0">
              <a:solidFill>
                <a:srgbClr val="9BBB59">
                  <a:lumMod val="50000"/>
                </a:srgbClr>
              </a:solidFill>
            </a:endParaRPr>
          </a:p>
        </p:txBody>
      </p:sp>
    </p:spTree>
    <p:extLst>
      <p:ext uri="{BB962C8B-B14F-4D97-AF65-F5344CB8AC3E}">
        <p14:creationId xmlns:p14="http://schemas.microsoft.com/office/powerpoint/2010/main" val="157890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4" name="Slide Number Placeholder 3"/>
          <p:cNvSpPr>
            <a:spLocks noGrp="1"/>
          </p:cNvSpPr>
          <p:nvPr>
            <p:ph type="sldNum" sz="quarter" idx="12"/>
          </p:nvPr>
        </p:nvSpPr>
        <p:spPr/>
        <p:txBody>
          <a:bodyPr/>
          <a:lstStyle/>
          <a:p>
            <a:r>
              <a:rPr lang="en-US" smtClean="0">
                <a:solidFill>
                  <a:srgbClr val="9BBB59">
                    <a:lumMod val="50000"/>
                  </a:srgbClr>
                </a:solidFill>
              </a:rPr>
              <a:t>Slide </a:t>
            </a:r>
            <a:fld id="{F8813128-2C0C-4456-8D02-DC4F042C9C0A}" type="slidenum">
              <a:rPr lang="en-US" smtClean="0">
                <a:solidFill>
                  <a:srgbClr val="9BBB59">
                    <a:lumMod val="50000"/>
                  </a:srgbClr>
                </a:solidFill>
              </a:rPr>
              <a:pPr/>
              <a:t>65</a:t>
            </a:fld>
            <a:endParaRPr lang="en-US" dirty="0">
              <a:solidFill>
                <a:srgbClr val="9BBB59">
                  <a:lumMod val="50000"/>
                </a:srgb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871680" cy="462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140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Security</a:t>
            </a:r>
            <a:endParaRPr lang="en-US" dirty="0"/>
          </a:p>
        </p:txBody>
      </p:sp>
      <p:sp>
        <p:nvSpPr>
          <p:cNvPr id="3" name="Content Placeholder 2"/>
          <p:cNvSpPr>
            <a:spLocks noGrp="1"/>
          </p:cNvSpPr>
          <p:nvPr>
            <p:ph idx="1"/>
          </p:nvPr>
        </p:nvSpPr>
        <p:spPr>
          <a:xfrm>
            <a:off x="457200" y="1219201"/>
            <a:ext cx="8229600" cy="1295400"/>
          </a:xfrm>
        </p:spPr>
        <p:txBody>
          <a:bodyPr>
            <a:normAutofit fontScale="92500"/>
          </a:bodyPr>
          <a:lstStyle/>
          <a:p>
            <a:pPr marL="0" indent="0">
              <a:buNone/>
            </a:pPr>
            <a:r>
              <a:rPr lang="en-US" dirty="0" smtClean="0"/>
              <a:t>Energy Security: the availability of affordable energy, while </a:t>
            </a:r>
            <a:r>
              <a:rPr lang="en-US" dirty="0"/>
              <a:t>respecting environment concerns</a:t>
            </a:r>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73462"/>
            <a:ext cx="4292955" cy="347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5598994"/>
            <a:ext cx="1447800" cy="646331"/>
          </a:xfrm>
          <a:prstGeom prst="rect">
            <a:avLst/>
          </a:prstGeom>
          <a:noFill/>
        </p:spPr>
        <p:txBody>
          <a:bodyPr wrap="square" rtlCol="0">
            <a:spAutoFit/>
          </a:bodyPr>
          <a:lstStyle/>
          <a:p>
            <a:pPr algn="ctr"/>
            <a:r>
              <a:rPr lang="en-US" dirty="0">
                <a:solidFill>
                  <a:prstClr val="black"/>
                </a:solidFill>
              </a:rPr>
              <a:t>2007 U.S. Oil Imports</a:t>
            </a: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773461"/>
            <a:ext cx="3347791" cy="351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8877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Security</a:t>
            </a:r>
            <a:endParaRPr lang="en-US" dirty="0"/>
          </a:p>
        </p:txBody>
      </p:sp>
      <p:sp>
        <p:nvSpPr>
          <p:cNvPr id="3" name="Content Placeholder 2"/>
          <p:cNvSpPr>
            <a:spLocks noGrp="1"/>
          </p:cNvSpPr>
          <p:nvPr>
            <p:ph idx="1"/>
          </p:nvPr>
        </p:nvSpPr>
        <p:spPr>
          <a:xfrm>
            <a:off x="457200" y="1219201"/>
            <a:ext cx="8229600" cy="1295400"/>
          </a:xfrm>
        </p:spPr>
        <p:txBody>
          <a:bodyPr>
            <a:normAutofit/>
          </a:bodyPr>
          <a:lstStyle/>
          <a:p>
            <a:pPr marL="0" indent="0">
              <a:buNone/>
            </a:pPr>
            <a:r>
              <a:rPr lang="en-US" dirty="0" smtClean="0"/>
              <a:t>Changes in the last 8 years?</a:t>
            </a:r>
            <a:endParaRPr lang="en-US" dirty="0"/>
          </a:p>
        </p:txBody>
      </p:sp>
      <p:sp>
        <p:nvSpPr>
          <p:cNvPr id="4" name="Slide Number Placeholder 3"/>
          <p:cNvSpPr>
            <a:spLocks noGrp="1"/>
          </p:cNvSpPr>
          <p:nvPr>
            <p:ph type="sldNum" sz="quarter" idx="12"/>
          </p:nvPr>
        </p:nvSpPr>
        <p:spPr/>
        <p:txBody>
          <a:bodyPr/>
          <a:lstStyle/>
          <a:p>
            <a:endParaRPr lang="en-US" dirty="0">
              <a:solidFill>
                <a:srgbClr val="9BBB59">
                  <a:lumMod val="50000"/>
                </a:srgbClr>
              </a:solidFill>
            </a:endParaRPr>
          </a:p>
        </p:txBody>
      </p:sp>
      <p:pic>
        <p:nvPicPr>
          <p:cNvPr id="6" name="Picture 5"/>
          <p:cNvPicPr>
            <a:picLocks noChangeAspect="1"/>
          </p:cNvPicPr>
          <p:nvPr/>
        </p:nvPicPr>
        <p:blipFill>
          <a:blip r:embed="rId3"/>
          <a:stretch>
            <a:fillRect/>
          </a:stretch>
        </p:blipFill>
        <p:spPr>
          <a:xfrm>
            <a:off x="4267199" y="1752600"/>
            <a:ext cx="4443743" cy="4572000"/>
          </a:xfrm>
          <a:prstGeom prst="rect">
            <a:avLst/>
          </a:prstGeom>
        </p:spPr>
      </p:pic>
      <p:sp>
        <p:nvSpPr>
          <p:cNvPr id="7" name="TextBox 6"/>
          <p:cNvSpPr txBox="1"/>
          <p:nvPr/>
        </p:nvSpPr>
        <p:spPr>
          <a:xfrm>
            <a:off x="273091" y="1942208"/>
            <a:ext cx="391791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Increased efficiency in production</a:t>
            </a:r>
          </a:p>
          <a:p>
            <a:pPr marL="285750" indent="-285750">
              <a:buFont typeface="Arial" panose="020B0604020202020204" pitchFamily="34" charset="0"/>
              <a:buChar char="•"/>
            </a:pPr>
            <a:r>
              <a:rPr lang="en-US" dirty="0" smtClean="0"/>
              <a:t>Increased costs per gallon at the pump</a:t>
            </a:r>
          </a:p>
          <a:p>
            <a:pPr marL="285750" indent="-285750">
              <a:buFont typeface="Arial" panose="020B0604020202020204" pitchFamily="34" charset="0"/>
              <a:buChar char="•"/>
            </a:pPr>
            <a:r>
              <a:rPr lang="en-US" dirty="0" smtClean="0"/>
              <a:t>Oil sands – Key Stone Pipeline ??</a:t>
            </a:r>
          </a:p>
          <a:p>
            <a:pPr marL="285750" indent="-285750">
              <a:buFont typeface="Arial" panose="020B0604020202020204" pitchFamily="34" charset="0"/>
              <a:buChar char="•"/>
            </a:pPr>
            <a:r>
              <a:rPr lang="en-US" dirty="0" smtClean="0"/>
              <a:t>Reduced imports from Middle East</a:t>
            </a:r>
          </a:p>
          <a:p>
            <a:pPr marL="285750" indent="-285750">
              <a:buFont typeface="Arial" panose="020B0604020202020204" pitchFamily="34" charset="0"/>
              <a:buChar char="•"/>
            </a:pPr>
            <a:r>
              <a:rPr lang="en-US" dirty="0" smtClean="0"/>
              <a:t>Increased imports from Latin America</a:t>
            </a:r>
            <a:endParaRPr lang="en-US" dirty="0"/>
          </a:p>
        </p:txBody>
      </p:sp>
    </p:spTree>
    <p:extLst>
      <p:ext uri="{BB962C8B-B14F-4D97-AF65-F5344CB8AC3E}">
        <p14:creationId xmlns:p14="http://schemas.microsoft.com/office/powerpoint/2010/main" val="24157599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Security</a:t>
            </a:r>
            <a:endParaRPr lang="en-US" dirty="0"/>
          </a:p>
        </p:txBody>
      </p:sp>
      <p:sp>
        <p:nvSpPr>
          <p:cNvPr id="3" name="Rectangle 2"/>
          <p:cNvSpPr/>
          <p:nvPr/>
        </p:nvSpPr>
        <p:spPr>
          <a:xfrm>
            <a:off x="457200" y="1287244"/>
            <a:ext cx="8382000" cy="2554545"/>
          </a:xfrm>
          <a:prstGeom prst="rect">
            <a:avLst/>
          </a:prstGeom>
        </p:spPr>
        <p:txBody>
          <a:bodyPr wrap="square">
            <a:spAutoFit/>
          </a:bodyPr>
          <a:lstStyle/>
          <a:p>
            <a:r>
              <a:rPr lang="en-US" sz="3200" dirty="0">
                <a:solidFill>
                  <a:prstClr val="black"/>
                </a:solidFill>
              </a:rPr>
              <a:t>Renewable energy and efficiency on farms is contributing to greater energy security in agriculture through increased diversity of energy sources, more self-supply of energy, and reduced environmental impact.</a:t>
            </a:r>
            <a:r>
              <a:rPr lang="en-US" dirty="0">
                <a:solidFill>
                  <a:prstClr val="black"/>
                </a:solidFill>
              </a:rPr>
              <a:t>(CHOICES, 2006)</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4114800"/>
            <a:ext cx="8896350"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11" y="4114799"/>
            <a:ext cx="3949560" cy="215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518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8029</Words>
  <Application>Microsoft Office PowerPoint</Application>
  <PresentationFormat>On-screen Show (4:3)</PresentationFormat>
  <Paragraphs>700</Paragraphs>
  <Slides>65</Slides>
  <Notes>49</Notes>
  <HiddenSlides>1</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65</vt:i4>
      </vt:variant>
    </vt:vector>
  </HeadingPairs>
  <TitlesOfParts>
    <vt:vector size="71" baseType="lpstr">
      <vt:lpstr>ＭＳ Ｐゴシック</vt:lpstr>
      <vt:lpstr>Arial</vt:lpstr>
      <vt:lpstr>Calibri</vt:lpstr>
      <vt:lpstr>Office Theme</vt:lpstr>
      <vt:lpstr>PowerPoint Template</vt:lpstr>
      <vt:lpstr>1_PowerPoint Template</vt:lpstr>
      <vt:lpstr>PowerPoint Presentation</vt:lpstr>
      <vt:lpstr>PowerPoint Presentation</vt:lpstr>
      <vt:lpstr>The Role of Energy in Agriculture</vt:lpstr>
      <vt:lpstr>Energy in Agriculture</vt:lpstr>
      <vt:lpstr>Fuel-Food Connection</vt:lpstr>
      <vt:lpstr>Food Security</vt:lpstr>
      <vt:lpstr>Energy Security</vt:lpstr>
      <vt:lpstr>Energy Security</vt:lpstr>
      <vt:lpstr>Energy Security</vt:lpstr>
      <vt:lpstr>Consequences of Insecurity</vt:lpstr>
      <vt:lpstr>Discussion</vt:lpstr>
      <vt:lpstr>3: Energy Dynamics</vt:lpstr>
      <vt:lpstr>Types of Energy Use in Ag</vt:lpstr>
      <vt:lpstr>Discussion</vt:lpstr>
      <vt:lpstr>Indirect Energy Use in Ag</vt:lpstr>
      <vt:lpstr>Direct Energy Use in Ag</vt:lpstr>
      <vt:lpstr>Ag Energy Use by Source</vt:lpstr>
      <vt:lpstr>Energy Costs per Crop</vt:lpstr>
      <vt:lpstr>Ag Energy Use by Sector</vt:lpstr>
      <vt:lpstr>Peak Oil</vt:lpstr>
      <vt:lpstr>Fuel Supply Disruptions</vt:lpstr>
      <vt:lpstr>Pop Quiz!</vt:lpstr>
      <vt:lpstr>Good News!</vt:lpstr>
      <vt:lpstr>U.S. Food System</vt:lpstr>
      <vt:lpstr>Energy Increase in Food System</vt:lpstr>
      <vt:lpstr>Energy Intensive Farming</vt:lpstr>
      <vt:lpstr>Larger, Fewer Farms</vt:lpstr>
      <vt:lpstr>Energy Increase in Food Processing</vt:lpstr>
      <vt:lpstr>Discussion</vt:lpstr>
      <vt:lpstr>Ag Energy Use by State</vt:lpstr>
      <vt:lpstr>4: Environmental Factors</vt:lpstr>
      <vt:lpstr>Finite Resources</vt:lpstr>
      <vt:lpstr>Environmental Concerns</vt:lpstr>
      <vt:lpstr>The Greenhouse Effect</vt:lpstr>
      <vt:lpstr>Major Greenhouse Gases from Ag</vt:lpstr>
      <vt:lpstr>Carbon Dioxide</vt:lpstr>
      <vt:lpstr>Methane</vt:lpstr>
      <vt:lpstr>Nitrogen</vt:lpstr>
      <vt:lpstr>New Challenges for Ag</vt:lpstr>
      <vt:lpstr>Weeds</vt:lpstr>
      <vt:lpstr>Air Pollution</vt:lpstr>
      <vt:lpstr>Water Pollution</vt:lpstr>
      <vt:lpstr>Insect Outbreaks</vt:lpstr>
      <vt:lpstr>Risks to Livestock</vt:lpstr>
      <vt:lpstr>The Need to Adapt</vt:lpstr>
      <vt:lpstr>Ag-Energy Solutions</vt:lpstr>
      <vt:lpstr>ASEEN Workshop Overview</vt:lpstr>
      <vt:lpstr>The Energy Pyramid</vt:lpstr>
      <vt:lpstr>Energy Conservation &amp; Efficiency</vt:lpstr>
      <vt:lpstr>Benefits of Conservation/Efficiency</vt:lpstr>
      <vt:lpstr>Renewable Energy from Farms</vt:lpstr>
      <vt:lpstr>Discussion</vt:lpstr>
      <vt:lpstr>On-Farm Energy Potential</vt:lpstr>
      <vt:lpstr>Energy Potential &amp; Reserves</vt:lpstr>
      <vt:lpstr>Stewardship</vt:lpstr>
      <vt:lpstr>Summary</vt:lpstr>
      <vt:lpstr>So what is our role?</vt:lpstr>
      <vt:lpstr>Career Stream &amp; Education</vt:lpstr>
      <vt:lpstr>Overcoming Poverty</vt:lpstr>
      <vt:lpstr>Overcoming Poverty</vt:lpstr>
      <vt:lpstr> Lifetime Value of Education </vt:lpstr>
      <vt:lpstr> Lifetime Value of Education </vt:lpstr>
      <vt:lpstr> Lifetime Value of Education </vt:lpstr>
      <vt:lpstr>Supplemental Reports and Resources</vt:lpstr>
      <vt:lpstr>Photo Credits</vt:lpstr>
    </vt:vector>
  </TitlesOfParts>
  <Company>Sam Houston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ASEEN Project &amp; The Role of Energy in Agriculture</dc:title>
  <dc:creator>Ullrich JR, Doug</dc:creator>
  <cp:lastModifiedBy>Ullrich JR, Doug</cp:lastModifiedBy>
  <cp:revision>22</cp:revision>
  <dcterms:created xsi:type="dcterms:W3CDTF">2013-06-06T18:52:41Z</dcterms:created>
  <dcterms:modified xsi:type="dcterms:W3CDTF">2014-06-08T21:38:10Z</dcterms:modified>
</cp:coreProperties>
</file>