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011-79E4-450A-8B2B-2656EB02EC8C}" type="datetimeFigureOut">
              <a:rPr lang="en-US" smtClean="0"/>
              <a:t>8/30/2011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9BFC32-0039-4738-8AB1-D9D0D3993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011-79E4-450A-8B2B-2656EB02EC8C}" type="datetimeFigureOut">
              <a:rPr lang="en-US" smtClean="0"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FC32-0039-4738-8AB1-D9D0D3993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011-79E4-450A-8B2B-2656EB02EC8C}" type="datetimeFigureOut">
              <a:rPr lang="en-US" smtClean="0"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FC32-0039-4738-8AB1-D9D0D3993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6956B-4244-48AC-89ED-1B350382C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9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68963-8997-451C-8317-EFC5BE442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6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011-79E4-450A-8B2B-2656EB02EC8C}" type="datetimeFigureOut">
              <a:rPr lang="en-US" smtClean="0"/>
              <a:t>8/30/2011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9BFC32-0039-4738-8AB1-D9D0D3993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011-79E4-450A-8B2B-2656EB02EC8C}" type="datetimeFigureOut">
              <a:rPr lang="en-US" smtClean="0"/>
              <a:t>8/30/2011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FC32-0039-4738-8AB1-D9D0D39936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011-79E4-450A-8B2B-2656EB02EC8C}" type="datetimeFigureOut">
              <a:rPr lang="en-US" smtClean="0"/>
              <a:t>8/30/2011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FC32-0039-4738-8AB1-D9D0D3993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011-79E4-450A-8B2B-2656EB02EC8C}" type="datetimeFigureOut">
              <a:rPr lang="en-US" smtClean="0"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9BFC32-0039-4738-8AB1-D9D0D39936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011-79E4-450A-8B2B-2656EB02EC8C}" type="datetimeFigureOut">
              <a:rPr lang="en-US" smtClean="0"/>
              <a:t>8/30/2011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FC32-0039-4738-8AB1-D9D0D3993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011-79E4-450A-8B2B-2656EB02EC8C}" type="datetimeFigureOut">
              <a:rPr lang="en-US" smtClean="0"/>
              <a:t>8/30/2011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FC32-0039-4738-8AB1-D9D0D3993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011-79E4-450A-8B2B-2656EB02EC8C}" type="datetimeFigureOut">
              <a:rPr lang="en-US" smtClean="0"/>
              <a:t>8/30/2011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FC32-0039-4738-8AB1-D9D0D3993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011-79E4-450A-8B2B-2656EB02EC8C}" type="datetimeFigureOut">
              <a:rPr lang="en-US" smtClean="0"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FC32-0039-4738-8AB1-D9D0D399365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984011-79E4-450A-8B2B-2656EB02EC8C}" type="datetimeFigureOut">
              <a:rPr lang="en-US" smtClean="0"/>
              <a:t>8/30/2011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9BFC32-0039-4738-8AB1-D9D0D39936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743200"/>
            <a:ext cx="8991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FF6600"/>
                </a:solidFill>
              </a:rPr>
              <a:t>Equine Nutrition</a:t>
            </a:r>
            <a:r>
              <a:rPr lang="en-US" sz="4800" b="1" dirty="0" smtClean="0">
                <a:solidFill>
                  <a:srgbClr val="FF6600"/>
                </a:solidFill>
              </a:rPr>
              <a:t/>
            </a:r>
            <a:br>
              <a:rPr lang="en-US" sz="4800" b="1" dirty="0" smtClean="0">
                <a:solidFill>
                  <a:srgbClr val="FF6600"/>
                </a:solidFill>
              </a:rPr>
            </a:br>
            <a:r>
              <a:rPr lang="en-US" sz="2400" b="1" dirty="0" smtClean="0">
                <a:solidFill>
                  <a:srgbClr val="FF6600"/>
                </a:solidFill>
              </a:rPr>
              <a:t>Matt McMillan, Ph.D.</a:t>
            </a:r>
            <a:br>
              <a:rPr lang="en-US" sz="2400" b="1" dirty="0" smtClean="0">
                <a:solidFill>
                  <a:srgbClr val="FF6600"/>
                </a:solidFill>
              </a:rPr>
            </a:br>
            <a:endParaRPr lang="en-US" sz="2400" b="1" dirty="0" smtClean="0">
              <a:solidFill>
                <a:srgbClr val="FF6600"/>
              </a:solidFill>
            </a:endParaRPr>
          </a:p>
        </p:txBody>
      </p:sp>
      <p:pic>
        <p:nvPicPr>
          <p:cNvPr id="8195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1148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14800"/>
            <a:ext cx="2609850" cy="1736725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8197" name="Picture 8" descr="Senior Medallion B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800600"/>
            <a:ext cx="1230313" cy="16764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04800"/>
            <a:ext cx="8382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OptiBran Ba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4800600"/>
            <a:ext cx="1152525" cy="16764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00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304800"/>
            <a:ext cx="855663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533400"/>
            <a:ext cx="9398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85800"/>
            <a:ext cx="8096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381000"/>
            <a:ext cx="110013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914400"/>
            <a:ext cx="968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67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Nutrients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Feeds contain nearly the entire spectrum of different nutrients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800" b="1" dirty="0" smtClean="0"/>
              <a:t>However, they differ in the amount of which nutrients they contain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lvl="1" eaLnBrk="1" hangingPunct="1">
              <a:defRPr/>
            </a:pPr>
            <a:r>
              <a:rPr lang="en-US" sz="2400" b="1" dirty="0" smtClean="0"/>
              <a:t>Ex: Grass Hay vs. Corn vs. Soybean Meal</a:t>
            </a:r>
          </a:p>
          <a:p>
            <a:pPr lvl="2" eaLnBrk="1" hangingPunct="1">
              <a:defRPr/>
            </a:pPr>
            <a:r>
              <a:rPr lang="en-US" sz="2000" b="1" dirty="0" smtClean="0"/>
              <a:t>Crude Protein, Crude Fiber, and CHO content</a:t>
            </a:r>
          </a:p>
          <a:p>
            <a:pPr lvl="2" eaLnBrk="1" hangingPunct="1">
              <a:defRPr/>
            </a:pPr>
            <a:r>
              <a:rPr lang="en-US" sz="2000" b="1" dirty="0" smtClean="0"/>
              <a:t>All are present in each feedstuff, but in different amounts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791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Nutrients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What must occur for nutrients to be utilized? </a:t>
            </a:r>
          </a:p>
          <a:p>
            <a:pPr eaLnBrk="1" hangingPunct="1">
              <a:defRPr/>
            </a:pPr>
            <a:endParaRPr lang="en-US" sz="900" b="1" dirty="0" smtClean="0"/>
          </a:p>
          <a:p>
            <a:pPr lvl="1" eaLnBrk="1" hangingPunct="1">
              <a:defRPr/>
            </a:pPr>
            <a:r>
              <a:rPr lang="en-US" sz="2400" b="1" dirty="0" smtClean="0"/>
              <a:t>Must be released from the feed that has been ingested</a:t>
            </a:r>
          </a:p>
          <a:p>
            <a:pPr lvl="1" eaLnBrk="1" hangingPunct="1">
              <a:defRPr/>
            </a:pPr>
            <a:endParaRPr lang="en-US" sz="2400" b="1" dirty="0" smtClean="0"/>
          </a:p>
          <a:p>
            <a:pPr lvl="1" eaLnBrk="1" hangingPunct="1">
              <a:defRPr/>
            </a:pPr>
            <a:r>
              <a:rPr lang="en-US" sz="2400" b="1" dirty="0" smtClean="0"/>
              <a:t>Must be broken down sufficiently for digestion</a:t>
            </a:r>
          </a:p>
          <a:p>
            <a:pPr lvl="1" eaLnBrk="1" hangingPunct="1">
              <a:defRPr/>
            </a:pPr>
            <a:endParaRPr lang="en-US" sz="2400" b="1" dirty="0" smtClean="0"/>
          </a:p>
          <a:p>
            <a:pPr lvl="1" eaLnBrk="1" hangingPunct="1">
              <a:defRPr/>
            </a:pPr>
            <a:r>
              <a:rPr lang="en-US" sz="2400" b="1" dirty="0" smtClean="0"/>
              <a:t>Must be absorbed into the body by the digestive tract</a:t>
            </a:r>
          </a:p>
        </p:txBody>
      </p:sp>
    </p:spTree>
    <p:extLst>
      <p:ext uri="{BB962C8B-B14F-4D97-AF65-F5344CB8AC3E}">
        <p14:creationId xmlns:p14="http://schemas.microsoft.com/office/powerpoint/2010/main" val="26741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Equine Digestion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r>
              <a:rPr lang="en-US" sz="2800" b="1" dirty="0" smtClean="0"/>
              <a:t>What is digestion?</a:t>
            </a:r>
          </a:p>
          <a:p>
            <a:endParaRPr lang="en-US" sz="1000" b="1" dirty="0" smtClean="0"/>
          </a:p>
          <a:p>
            <a:r>
              <a:rPr lang="en-US" sz="2800" b="1" dirty="0" smtClean="0"/>
              <a:t>How does equine digestion differ from other animals?</a:t>
            </a:r>
          </a:p>
          <a:p>
            <a:endParaRPr lang="en-US" sz="1000" b="1" dirty="0" smtClean="0"/>
          </a:p>
          <a:p>
            <a:r>
              <a:rPr lang="en-US" sz="2800" b="1" dirty="0" smtClean="0"/>
              <a:t>Digestively speaking what do we call a horse?</a:t>
            </a:r>
          </a:p>
          <a:p>
            <a:pPr lvl="1"/>
            <a:r>
              <a:rPr lang="en-US" sz="2400" b="1" dirty="0" smtClean="0"/>
              <a:t>Why?</a:t>
            </a:r>
          </a:p>
          <a:p>
            <a:pPr lvl="1"/>
            <a:endParaRPr lang="en-US" sz="1000" b="1" dirty="0" smtClean="0"/>
          </a:p>
          <a:p>
            <a:r>
              <a:rPr lang="en-US" sz="2800" b="1" dirty="0" smtClean="0"/>
              <a:t>Are horses efficient in their digestive abilities?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347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This is Not a Horse!</a:t>
            </a:r>
          </a:p>
        </p:txBody>
      </p:sp>
      <p:pic>
        <p:nvPicPr>
          <p:cNvPr id="18435" name="Picture 3" descr="SunSi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588327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971800" y="5943600"/>
            <a:ext cx="3200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Sunday Silence</a:t>
            </a:r>
          </a:p>
        </p:txBody>
      </p:sp>
    </p:spTree>
    <p:extLst>
      <p:ext uri="{BB962C8B-B14F-4D97-AF65-F5344CB8AC3E}">
        <p14:creationId xmlns:p14="http://schemas.microsoft.com/office/powerpoint/2010/main" val="389748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This is a: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600200"/>
            <a:ext cx="4035425" cy="4530725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Fermentation vat on four legs</a:t>
            </a:r>
          </a:p>
          <a:p>
            <a:pPr lvl="1" eaLnBrk="1" hangingPunct="1">
              <a:lnSpc>
                <a:spcPct val="90000"/>
              </a:lnSpc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with an attitude</a:t>
            </a:r>
          </a:p>
          <a:p>
            <a:pPr lvl="1" eaLnBrk="1" hangingPunct="1">
              <a:lnSpc>
                <a:spcPct val="90000"/>
              </a:lnSpc>
              <a:buClr>
                <a:srgbClr val="CC0000"/>
              </a:buClr>
              <a:defRPr/>
            </a:pP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aka a continuous grazing apparatus used to gleam pastures of high quality forage</a:t>
            </a:r>
          </a:p>
        </p:txBody>
      </p:sp>
      <p:pic>
        <p:nvPicPr>
          <p:cNvPr id="19460" name="Picture 4" descr="SunSiweb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0"/>
            <a:ext cx="3810000" cy="2928938"/>
          </a:xfr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71600" y="4800600"/>
            <a:ext cx="2438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Sunday Silence</a:t>
            </a:r>
          </a:p>
        </p:txBody>
      </p:sp>
    </p:spTree>
    <p:extLst>
      <p:ext uri="{BB962C8B-B14F-4D97-AF65-F5344CB8AC3E}">
        <p14:creationId xmlns:p14="http://schemas.microsoft.com/office/powerpoint/2010/main" val="3148365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Equine Nutrition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Why are we concerned with equine nutrition?</a:t>
            </a:r>
          </a:p>
          <a:p>
            <a:endParaRPr lang="en-US" sz="2000" b="1" dirty="0" smtClean="0"/>
          </a:p>
          <a:p>
            <a:r>
              <a:rPr lang="en-US" sz="2800" b="1" dirty="0" smtClean="0"/>
              <a:t>How did the wild horse evolve and survive?</a:t>
            </a:r>
          </a:p>
          <a:p>
            <a:pPr lvl="1"/>
            <a:r>
              <a:rPr lang="en-US" sz="2400" b="1" dirty="0" smtClean="0"/>
              <a:t>Reduction in the number of toes</a:t>
            </a:r>
          </a:p>
          <a:p>
            <a:pPr lvl="1"/>
            <a:r>
              <a:rPr lang="en-US" sz="2400" b="1" dirty="0" smtClean="0"/>
              <a:t>Increase in the size of the cheek teeth</a:t>
            </a:r>
          </a:p>
          <a:p>
            <a:pPr lvl="1"/>
            <a:r>
              <a:rPr lang="en-US" sz="2400" b="1" dirty="0" smtClean="0"/>
              <a:t>Increase in body size</a:t>
            </a:r>
          </a:p>
          <a:p>
            <a:pPr lvl="1"/>
            <a:r>
              <a:rPr lang="en-US" sz="2400" b="1" dirty="0" smtClean="0"/>
              <a:t>Evolution of hindgut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Equine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What are the consumption habits of the wild horse today?</a:t>
            </a:r>
          </a:p>
          <a:p>
            <a:pPr lvl="1"/>
            <a:r>
              <a:rPr lang="en-US" sz="2400" b="1" dirty="0" smtClean="0"/>
              <a:t>Continuous grazers</a:t>
            </a:r>
          </a:p>
          <a:p>
            <a:pPr lvl="1"/>
            <a:r>
              <a:rPr lang="en-US" sz="2400" b="1" dirty="0" smtClean="0"/>
              <a:t>High fiber, low starch diets</a:t>
            </a:r>
          </a:p>
          <a:p>
            <a:pPr lvl="1"/>
            <a:r>
              <a:rPr lang="en-US" sz="2400" b="1" dirty="0" smtClean="0"/>
              <a:t>Unconfined</a:t>
            </a:r>
          </a:p>
          <a:p>
            <a:pPr lvl="1"/>
            <a:endParaRPr lang="en-US" sz="2000" b="1" dirty="0" smtClean="0"/>
          </a:p>
          <a:p>
            <a:r>
              <a:rPr lang="en-US" sz="2800" b="1" dirty="0" smtClean="0"/>
              <a:t>What are the general consumption habits of the domesticated horse today?</a:t>
            </a:r>
          </a:p>
          <a:p>
            <a:pPr lvl="1"/>
            <a:r>
              <a:rPr lang="en-US" sz="2400" b="1" dirty="0" smtClean="0"/>
              <a:t>Meal eaters</a:t>
            </a:r>
          </a:p>
          <a:p>
            <a:pPr lvl="1"/>
            <a:r>
              <a:rPr lang="en-US" sz="2400" b="1" dirty="0" smtClean="0"/>
              <a:t>High fiber, High Starch diets</a:t>
            </a:r>
          </a:p>
          <a:p>
            <a:pPr lvl="1"/>
            <a:r>
              <a:rPr lang="en-US" sz="2400" b="1" dirty="0" smtClean="0"/>
              <a:t>Confined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Nutrients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What is a nutrient?</a:t>
            </a:r>
          </a:p>
          <a:p>
            <a:pPr lvl="1" eaLnBrk="1" hangingPunct="1">
              <a:defRPr/>
            </a:pPr>
            <a:r>
              <a:rPr lang="en-US" sz="2600" b="1" dirty="0" smtClean="0"/>
              <a:t>Any constituent that is necessary for the support of life</a:t>
            </a:r>
          </a:p>
          <a:p>
            <a:pPr lvl="1" eaLnBrk="1" hangingPunct="1">
              <a:defRPr/>
            </a:pPr>
            <a:endParaRPr lang="en-US" sz="2600" b="1" dirty="0" smtClean="0"/>
          </a:p>
          <a:p>
            <a:pPr eaLnBrk="1" hangingPunct="1">
              <a:defRPr/>
            </a:pPr>
            <a:endParaRPr lang="en-US" b="1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276600"/>
            <a:ext cx="45720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35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/>
              <a:t>What Are the 8 Basic Nutritional Requirements That Every Horse Needs?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7013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</a:t>
            </a:r>
          </a:p>
          <a:p>
            <a:pPr eaLnBrk="1" hangingPunct="1">
              <a:defRPr/>
            </a:pPr>
            <a:r>
              <a:rPr lang="en-US" dirty="0" smtClean="0"/>
              <a:t>E</a:t>
            </a:r>
          </a:p>
          <a:p>
            <a:pPr eaLnBrk="1" hangingPunct="1">
              <a:defRPr/>
            </a:pPr>
            <a:r>
              <a:rPr lang="en-US" dirty="0" smtClean="0"/>
              <a:t>P</a:t>
            </a:r>
          </a:p>
          <a:p>
            <a:pPr eaLnBrk="1" hangingPunct="1">
              <a:defRPr/>
            </a:pPr>
            <a:r>
              <a:rPr lang="en-US" dirty="0" smtClean="0"/>
              <a:t>V</a:t>
            </a:r>
          </a:p>
          <a:p>
            <a:pPr eaLnBrk="1" hangingPunct="1">
              <a:defRPr/>
            </a:pPr>
            <a:r>
              <a:rPr lang="en-US" dirty="0" smtClean="0"/>
              <a:t>M</a:t>
            </a:r>
          </a:p>
          <a:p>
            <a:pPr eaLnBrk="1" hangingPunct="1">
              <a:defRPr/>
            </a:pPr>
            <a:r>
              <a:rPr lang="en-US" dirty="0" smtClean="0"/>
              <a:t>S</a:t>
            </a:r>
          </a:p>
          <a:p>
            <a:pPr eaLnBrk="1" hangingPunct="1">
              <a:defRPr/>
            </a:pPr>
            <a:r>
              <a:rPr lang="en-US" dirty="0" smtClean="0"/>
              <a:t>F</a:t>
            </a:r>
          </a:p>
        </p:txBody>
      </p:sp>
      <p:pic>
        <p:nvPicPr>
          <p:cNvPr id="12292" name="Picture 4" descr="$20,000 nonp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2133600"/>
            <a:ext cx="5768975" cy="3952875"/>
          </a:xfrm>
        </p:spPr>
      </p:pic>
      <p:sp>
        <p:nvSpPr>
          <p:cNvPr id="36869" name="Rectangle 5"/>
          <p:cNvSpPr>
            <a:spLocks noRot="1" noChangeArrowheads="1"/>
          </p:cNvSpPr>
          <p:nvPr/>
        </p:nvSpPr>
        <p:spPr bwMode="auto">
          <a:xfrm>
            <a:off x="457200" y="1828800"/>
            <a:ext cx="39274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Water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Protein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Vitamins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Minerals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Salt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Forage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Oxygen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08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Nutrients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700" b="1" dirty="0" smtClean="0"/>
              <a:t>So how do nutrients support life?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lvl="1" eaLnBrk="1" hangingPunct="1">
              <a:defRPr/>
            </a:pPr>
            <a:r>
              <a:rPr lang="en-US" sz="2400" b="1" dirty="0" smtClean="0"/>
              <a:t>Used in the components of body structure</a:t>
            </a:r>
          </a:p>
          <a:p>
            <a:pPr lvl="1" eaLnBrk="1" hangingPunct="1">
              <a:defRPr/>
            </a:pPr>
            <a:endParaRPr lang="en-US" sz="1000" b="1" dirty="0" smtClean="0"/>
          </a:p>
          <a:p>
            <a:pPr lvl="1" eaLnBrk="1" hangingPunct="1">
              <a:defRPr/>
            </a:pPr>
            <a:r>
              <a:rPr lang="en-US" sz="2400" b="1" dirty="0" smtClean="0"/>
              <a:t>Enhance or are involved in chemical reactions in the body (i.e. metabolism)</a:t>
            </a:r>
          </a:p>
          <a:p>
            <a:pPr lvl="1" eaLnBrk="1" hangingPunct="1">
              <a:defRPr/>
            </a:pPr>
            <a:endParaRPr lang="en-US" sz="1000" b="1" dirty="0" smtClean="0"/>
          </a:p>
          <a:p>
            <a:pPr lvl="1" eaLnBrk="1" hangingPunct="1">
              <a:defRPr/>
            </a:pPr>
            <a:r>
              <a:rPr lang="en-US" sz="2400" b="1" dirty="0" smtClean="0"/>
              <a:t>Serve as a source of energy</a:t>
            </a:r>
          </a:p>
          <a:p>
            <a:pPr lvl="1" eaLnBrk="1" hangingPunct="1">
              <a:defRPr/>
            </a:pPr>
            <a:endParaRPr lang="en-US" sz="1000" b="1" dirty="0" smtClean="0"/>
          </a:p>
          <a:p>
            <a:pPr lvl="1" eaLnBrk="1" hangingPunct="1">
              <a:defRPr/>
            </a:pPr>
            <a:r>
              <a:rPr lang="en-US" sz="2400" b="1" dirty="0" smtClean="0"/>
              <a:t>Aid in transporting substances into, throughout, and/or out of the body</a:t>
            </a:r>
          </a:p>
          <a:p>
            <a:pPr lvl="1" eaLnBrk="1" hangingPunct="1">
              <a:defRPr/>
            </a:pPr>
            <a:endParaRPr lang="en-US" sz="1000" b="1" dirty="0" smtClean="0"/>
          </a:p>
          <a:p>
            <a:pPr lvl="1" eaLnBrk="1" hangingPunct="1">
              <a:defRPr/>
            </a:pPr>
            <a:r>
              <a:rPr lang="en-US" sz="2400" b="1" dirty="0" smtClean="0"/>
              <a:t>Assist in the regulation of body temperature</a:t>
            </a:r>
          </a:p>
          <a:p>
            <a:pPr lvl="1" eaLnBrk="1" hangingPunct="1">
              <a:defRPr/>
            </a:pPr>
            <a:endParaRPr lang="en-US" sz="1000" b="1" dirty="0" smtClean="0"/>
          </a:p>
          <a:p>
            <a:pPr lvl="1" eaLnBrk="1" hangingPunct="1">
              <a:defRPr/>
            </a:pPr>
            <a:r>
              <a:rPr lang="en-US" sz="2400" b="1" dirty="0" smtClean="0"/>
              <a:t>Affect feed palatability and therefore consumption</a:t>
            </a:r>
          </a:p>
          <a:p>
            <a:pPr lvl="1" eaLnBrk="1" hangingPunct="1">
              <a:defRPr/>
            </a:pPr>
            <a:endParaRPr lang="en-US" sz="1400" b="1" dirty="0" smtClean="0"/>
          </a:p>
          <a:p>
            <a:pPr eaLnBrk="1" hangingPunct="1">
              <a:defRPr/>
            </a:pPr>
            <a:endParaRPr lang="en-US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12576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3300"/>
                </a:solidFill>
              </a:rPr>
              <a:t>Nutrients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Can some nutrients fill a number of life support functions?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/>
              <a:t>Water and several minerals are needed for all of the functions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2200" b="1" dirty="0" smtClean="0"/>
              <a:t>Except as sources of energy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800" b="1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/>
              <a:t>Proteins, CHO’s, and fats may be used for?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b="1" dirty="0" smtClean="0"/>
              <a:t>Energy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b="1" dirty="0" smtClean="0"/>
              <a:t>Also are components of body structure</a:t>
            </a:r>
          </a:p>
        </p:txBody>
      </p:sp>
    </p:spTree>
    <p:extLst>
      <p:ext uri="{BB962C8B-B14F-4D97-AF65-F5344CB8AC3E}">
        <p14:creationId xmlns:p14="http://schemas.microsoft.com/office/powerpoint/2010/main" val="55368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Nutrients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What occurs when nutrients are either inadequate or excessive in amount?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2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b="1" dirty="0" smtClean="0"/>
              <a:t>Effects occur on the body function(s) that that particular nutrient serves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200" b="1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/>
              <a:t>Ex: Water Deficiency: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			</a:t>
            </a:r>
            <a:r>
              <a:rPr lang="en-US" sz="2000" b="1" dirty="0" smtClean="0"/>
              <a:t>Dehydration </a:t>
            </a:r>
            <a:r>
              <a:rPr lang="en-US" sz="2000" b="1" dirty="0" smtClean="0">
                <a:cs typeface="Arial" charset="0"/>
              </a:rPr>
              <a:t>→</a:t>
            </a:r>
            <a:r>
              <a:rPr lang="en-US" sz="2000" b="1" dirty="0" smtClean="0"/>
              <a:t> Colic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1000" b="1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/>
              <a:t>Ex: Protein Excess: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cs typeface="Arial" charset="0"/>
              </a:rPr>
              <a:t>			</a:t>
            </a:r>
            <a:r>
              <a:rPr lang="en-US" sz="2000" b="1" dirty="0" smtClean="0">
                <a:cs typeface="Arial" charset="0"/>
              </a:rPr>
              <a:t>↑ Urine Volume → Dehydration → Electrolyte 				   Imbalance</a:t>
            </a:r>
          </a:p>
        </p:txBody>
      </p:sp>
    </p:spTree>
    <p:extLst>
      <p:ext uri="{BB962C8B-B14F-4D97-AF65-F5344CB8AC3E}">
        <p14:creationId xmlns:p14="http://schemas.microsoft.com/office/powerpoint/2010/main" val="202256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Nutrients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How do nutrients vary in feed?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lvl="2" eaLnBrk="1" hangingPunct="1">
              <a:defRPr/>
            </a:pPr>
            <a:r>
              <a:rPr lang="en-US" sz="2600" b="1" dirty="0" smtClean="0"/>
              <a:t>Appearance</a:t>
            </a:r>
          </a:p>
          <a:p>
            <a:pPr lvl="2" eaLnBrk="1" hangingPunct="1">
              <a:defRPr/>
            </a:pPr>
            <a:endParaRPr lang="en-US" sz="1000" b="1" dirty="0" smtClean="0"/>
          </a:p>
          <a:p>
            <a:pPr lvl="2" eaLnBrk="1" hangingPunct="1">
              <a:defRPr/>
            </a:pPr>
            <a:r>
              <a:rPr lang="en-US" sz="2600" b="1" dirty="0" smtClean="0"/>
              <a:t>Palatability</a:t>
            </a:r>
          </a:p>
          <a:p>
            <a:pPr lvl="2" eaLnBrk="1" hangingPunct="1">
              <a:defRPr/>
            </a:pPr>
            <a:endParaRPr lang="en-US" sz="1000" b="1" dirty="0" smtClean="0"/>
          </a:p>
          <a:p>
            <a:pPr lvl="2" eaLnBrk="1" hangingPunct="1">
              <a:defRPr/>
            </a:pPr>
            <a:r>
              <a:rPr lang="en-US" sz="2600" b="1" dirty="0" smtClean="0"/>
              <a:t>Quantity and Quality of Nutrients</a:t>
            </a:r>
          </a:p>
          <a:p>
            <a:pPr lvl="1"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endParaRPr lang="en-US" sz="1400" b="1" dirty="0" smtClean="0"/>
          </a:p>
        </p:txBody>
      </p:sp>
      <p:pic>
        <p:nvPicPr>
          <p:cNvPr id="4" name="Picture 2" descr="IMG_001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81600" y="4343400"/>
            <a:ext cx="3048000" cy="207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IMG_001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95400" y="4419600"/>
            <a:ext cx="2980631" cy="20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71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</TotalTime>
  <Words>440</Words>
  <Application>Microsoft Office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Equine Nutrition Matt McMillan, Ph.D. </vt:lpstr>
      <vt:lpstr>Equine Nutrition</vt:lpstr>
      <vt:lpstr>Equine Nutrition</vt:lpstr>
      <vt:lpstr>Nutrients</vt:lpstr>
      <vt:lpstr>What Are the 8 Basic Nutritional Requirements That Every Horse Needs?</vt:lpstr>
      <vt:lpstr>Nutrients</vt:lpstr>
      <vt:lpstr>Nutrients</vt:lpstr>
      <vt:lpstr>Nutrients</vt:lpstr>
      <vt:lpstr>Nutrients</vt:lpstr>
      <vt:lpstr>Nutrients</vt:lpstr>
      <vt:lpstr>Nutrients</vt:lpstr>
      <vt:lpstr>Equine Digestion</vt:lpstr>
      <vt:lpstr>This is Not a Horse!</vt:lpstr>
      <vt:lpstr>This is a: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Equine Nutrition Matt McMillan, Ph.D. </dc:title>
  <dc:creator>Computer Services</dc:creator>
  <cp:lastModifiedBy>Computer Services</cp:lastModifiedBy>
  <cp:revision>1</cp:revision>
  <dcterms:created xsi:type="dcterms:W3CDTF">2011-08-30T22:44:45Z</dcterms:created>
  <dcterms:modified xsi:type="dcterms:W3CDTF">2011-08-30T22:48:52Z</dcterms:modified>
</cp:coreProperties>
</file>