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63" r:id="rId4"/>
    <p:sldId id="264" r:id="rId5"/>
    <p:sldId id="265" r:id="rId6"/>
    <p:sldId id="258" r:id="rId7"/>
    <p:sldId id="259" r:id="rId8"/>
    <p:sldId id="275" r:id="rId9"/>
    <p:sldId id="260" r:id="rId10"/>
    <p:sldId id="261" r:id="rId11"/>
    <p:sldId id="273" r:id="rId12"/>
    <p:sldId id="262" r:id="rId13"/>
    <p:sldId id="269" r:id="rId14"/>
    <p:sldId id="270" r:id="rId15"/>
    <p:sldId id="268" r:id="rId16"/>
    <p:sldId id="271" r:id="rId17"/>
    <p:sldId id="272" r:id="rId18"/>
    <p:sldId id="267" r:id="rId19"/>
    <p:sldId id="274" r:id="rId20"/>
    <p:sldId id="276" r:id="rId21"/>
    <p:sldId id="277" r:id="rId22"/>
    <p:sldId id="291" r:id="rId23"/>
    <p:sldId id="278" r:id="rId24"/>
    <p:sldId id="279" r:id="rId25"/>
    <p:sldId id="280" r:id="rId26"/>
    <p:sldId id="281" r:id="rId27"/>
    <p:sldId id="292" r:id="rId28"/>
    <p:sldId id="282" r:id="rId29"/>
    <p:sldId id="283" r:id="rId30"/>
    <p:sldId id="284" r:id="rId31"/>
    <p:sldId id="293" r:id="rId32"/>
    <p:sldId id="285" r:id="rId33"/>
    <p:sldId id="294" r:id="rId34"/>
    <p:sldId id="286" r:id="rId35"/>
    <p:sldId id="288" r:id="rId36"/>
    <p:sldId id="28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5EBA5B-83FF-4AE8-8973-1A93DA4298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E7212-A27A-4CDA-A814-FD8CA5438C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7436F-0584-4F57-BDD7-CA9DCD697C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277813"/>
            <a:ext cx="77724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E2806-8697-404C-A13F-1CA8D2156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371DA-A250-4E67-8DCC-AABE95E8B1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7A9C1-B0CB-44CC-AD3B-AA1F28DEE5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C486AC-7191-43C5-9F0A-572E25FBCB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5085A-D21B-4519-96CA-51278056F6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A7898-3553-408A-ADDA-0D1919B49C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93CEB-E0A5-44AB-9767-6DD5DF3CF8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CBF1DF-8EB2-404A-A87A-2921B8D479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22747-3C98-47A8-A24B-E843A2B87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AF7CEB-604B-4E84-9C44-9043C96938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05000"/>
            <a:ext cx="80010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Lecture 4</a:t>
            </a:r>
            <a:br>
              <a:rPr lang="en-US" sz="4800" b="1" dirty="0" smtClean="0"/>
            </a:br>
            <a:r>
              <a:rPr lang="en-US" sz="3600" b="1" dirty="0" smtClean="0"/>
              <a:t>Lower Limb Structure and Function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b="1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810000"/>
            <a:ext cx="5715000" cy="227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Hoof size is apparently highly heritable: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Correlates with bone growth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Some breeds select for small feet for </a:t>
            </a:r>
          </a:p>
          <a:p>
            <a:pPr lvl="2"/>
            <a:r>
              <a:rPr lang="en-US" b="1" dirty="0"/>
              <a:t>A</a:t>
            </a:r>
            <a:r>
              <a:rPr lang="en-US" b="1" dirty="0" smtClean="0"/>
              <a:t>esthetic purposes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Also influenced by nutrition</a:t>
            </a:r>
          </a:p>
          <a:p>
            <a:pPr eaLnBrk="1" hangingPunct="1"/>
            <a:endParaRPr lang="en-US" sz="1200" b="1" dirty="0" smtClean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077200" cy="3997325"/>
          </a:xfrm>
        </p:spPr>
        <p:txBody>
          <a:bodyPr/>
          <a:lstStyle/>
          <a:p>
            <a:pPr eaLnBrk="1" hangingPunct="1"/>
            <a:r>
              <a:rPr lang="en-US" b="1" dirty="0" smtClean="0"/>
              <a:t>Horses that are fed an optimum diet have </a:t>
            </a:r>
          </a:p>
          <a:p>
            <a:pPr lvl="1" eaLnBrk="1" hangingPunct="1"/>
            <a:r>
              <a:rPr lang="en-US" b="1" dirty="0" smtClean="0"/>
              <a:t>80% increase in hoof-sole border area </a:t>
            </a:r>
          </a:p>
          <a:p>
            <a:pPr lvl="2"/>
            <a:r>
              <a:rPr lang="en-US" b="1" dirty="0"/>
              <a:t>C</a:t>
            </a:r>
            <a:r>
              <a:rPr lang="en-US" b="1" dirty="0" smtClean="0"/>
              <a:t>ompared to those fed a limited diet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Optimum nutrition encourages:</a:t>
            </a:r>
          </a:p>
          <a:p>
            <a:pPr lvl="1" eaLnBrk="1" hangingPunct="1"/>
            <a:r>
              <a:rPr lang="en-US" b="1" dirty="0" smtClean="0"/>
              <a:t>Maximum bone and hoof size development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Different parts of the hoof contain </a:t>
            </a:r>
          </a:p>
          <a:p>
            <a:pPr lvl="1" eaLnBrk="1" hangingPunct="1"/>
            <a:r>
              <a:rPr lang="en-US" b="1" dirty="0" smtClean="0"/>
              <a:t>Different levels of minerals</a:t>
            </a:r>
          </a:p>
          <a:p>
            <a:pPr lvl="2"/>
            <a:r>
              <a:rPr lang="en-US" b="1" dirty="0" smtClean="0"/>
              <a:t>May contribute to strength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8001000" cy="4267200"/>
          </a:xfrm>
        </p:spPr>
        <p:txBody>
          <a:bodyPr/>
          <a:lstStyle/>
          <a:p>
            <a:pPr lvl="1" eaLnBrk="1" hangingPunct="1">
              <a:buNone/>
            </a:pPr>
            <a:endParaRPr lang="en-US" sz="200" b="1" dirty="0" smtClean="0"/>
          </a:p>
          <a:p>
            <a:pPr eaLnBrk="1" hangingPunct="1"/>
            <a:r>
              <a:rPr lang="en-US" b="1" dirty="0" smtClean="0"/>
              <a:t>What minerals are found in the hoof?</a:t>
            </a:r>
          </a:p>
          <a:p>
            <a:pPr lvl="1" eaLnBrk="1" hangingPunct="1"/>
            <a:r>
              <a:rPr lang="en-US" b="1" dirty="0" smtClean="0"/>
              <a:t>Na, K, Zn, Mg, Ca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Older horses tend to have less Na but more K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Wall is higher in Zn than other parts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Frog is higher in K, Mg, and Ca; lower in Zn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Vitamin A is essential for normal hoof growth</a:t>
            </a:r>
          </a:p>
          <a:p>
            <a:pPr lvl="1" eaLnBrk="1" hangingPunct="1"/>
            <a:r>
              <a:rPr lang="en-US" sz="2200" b="1" dirty="0" smtClean="0"/>
              <a:t>Deficiencies lead to poor hoof walls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534400" cy="3997325"/>
          </a:xfrm>
        </p:spPr>
        <p:txBody>
          <a:bodyPr/>
          <a:lstStyle/>
          <a:p>
            <a:pPr eaLnBrk="1" hangingPunct="1"/>
            <a:r>
              <a:rPr lang="en-US" b="1" dirty="0" smtClean="0"/>
              <a:t>How do hooves resist wear?</a:t>
            </a:r>
          </a:p>
          <a:p>
            <a:pPr lvl="1" eaLnBrk="1" hangingPunct="1"/>
            <a:r>
              <a:rPr lang="en-US" b="1" dirty="0" smtClean="0"/>
              <a:t>By the integrity and strength of the hoof tubules</a:t>
            </a:r>
          </a:p>
          <a:p>
            <a:pPr lvl="2" eaLnBrk="1" hangingPunct="1"/>
            <a:r>
              <a:rPr lang="en-US" b="1" dirty="0" smtClean="0"/>
              <a:t>Spiral columnar structures</a:t>
            </a:r>
          </a:p>
          <a:p>
            <a:pPr lvl="2" eaLnBrk="1" hangingPunct="1"/>
            <a:r>
              <a:rPr lang="en-US" b="1" dirty="0" smtClean="0"/>
              <a:t>Help resist compression and flexion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Wall structure acts like a </a:t>
            </a:r>
          </a:p>
          <a:p>
            <a:pPr lvl="1" eaLnBrk="1" hangingPunct="1"/>
            <a:r>
              <a:rPr lang="en-US" b="1" dirty="0" smtClean="0"/>
              <a:t>Coil-spring in resisting vertical compression</a:t>
            </a:r>
          </a:p>
          <a:p>
            <a:pPr lvl="1" eaLnBrk="1" hangingPunct="1"/>
            <a:r>
              <a:rPr lang="en-US" b="1" dirty="0" smtClean="0"/>
              <a:t>Leaf spring in resisting horizontal flexion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b="1" dirty="0" smtClean="0"/>
              <a:t>Hoof can be divided into two areas </a:t>
            </a:r>
          </a:p>
          <a:p>
            <a:pPr lvl="1" eaLnBrk="1" hangingPunct="1"/>
            <a:r>
              <a:rPr lang="en-US" b="1" dirty="0" smtClean="0"/>
              <a:t>Sensitive</a:t>
            </a:r>
          </a:p>
          <a:p>
            <a:pPr lvl="1" eaLnBrk="1" hangingPunct="1"/>
            <a:r>
              <a:rPr lang="en-US" b="1" dirty="0" smtClean="0"/>
              <a:t>Insensitive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Sensitive areas provide: </a:t>
            </a:r>
          </a:p>
          <a:p>
            <a:pPr lvl="1" eaLnBrk="1" hangingPunct="1"/>
            <a:r>
              <a:rPr lang="en-US" b="1" dirty="0" smtClean="0"/>
              <a:t>Nourishment and promote growth</a:t>
            </a:r>
          </a:p>
          <a:p>
            <a:pPr lvl="1" eaLnBrk="1" hangingPunct="1"/>
            <a:r>
              <a:rPr lang="en-US" b="1" dirty="0" smtClean="0"/>
              <a:t>Contain blood vessels and nerve endings</a:t>
            </a:r>
          </a:p>
          <a:p>
            <a:pPr lvl="1"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Insensitive areas provide: </a:t>
            </a:r>
          </a:p>
          <a:p>
            <a:pPr lvl="1" eaLnBrk="1" hangingPunct="1"/>
            <a:r>
              <a:rPr lang="en-US" b="1" dirty="0" smtClean="0"/>
              <a:t>Support</a:t>
            </a:r>
          </a:p>
          <a:p>
            <a:pPr lvl="1" eaLnBrk="1" hangingPunct="1"/>
            <a:r>
              <a:rPr lang="en-US" b="1" dirty="0" smtClean="0"/>
              <a:t>Protection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8153400" cy="3844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b="1" dirty="0" smtClean="0"/>
              <a:t>Are black hooves are harder than white hooves?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No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Hoof compression studies have shown that color does not influence strength</a:t>
            </a:r>
          </a:p>
          <a:p>
            <a:pPr eaLnBrk="1" hangingPunct="1">
              <a:lnSpc>
                <a:spcPct val="90000"/>
              </a:lnSpc>
            </a:pPr>
            <a:endParaRPr lang="en-US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However, in some breeds (</a:t>
            </a:r>
            <a:r>
              <a:rPr lang="en-US" b="1" dirty="0" err="1" smtClean="0"/>
              <a:t>Tobiano</a:t>
            </a:r>
            <a:r>
              <a:rPr lang="en-US" b="1" dirty="0" smtClean="0"/>
              <a:t>, Pinto)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White hooves seems to be of poorer quality</a:t>
            </a:r>
            <a:endParaRPr lang="en-US" sz="1200" b="1" dirty="0" smtClean="0"/>
          </a:p>
          <a:p>
            <a:pPr lvl="1">
              <a:lnSpc>
                <a:spcPct val="90000"/>
              </a:lnSpc>
            </a:pPr>
            <a:r>
              <a:rPr lang="en-US" b="1" dirty="0" smtClean="0"/>
              <a:t>Poor hooves should be protected by shoes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001000" cy="3921125"/>
          </a:xfrm>
        </p:spPr>
        <p:txBody>
          <a:bodyPr/>
          <a:lstStyle/>
          <a:p>
            <a:pPr eaLnBrk="1" hangingPunct="1"/>
            <a:r>
              <a:rPr lang="en-US" b="1" dirty="0" smtClean="0"/>
              <a:t>Insensitive (Horny) vs. Sensitive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How are </a:t>
            </a:r>
            <a:r>
              <a:rPr lang="en-US" b="1" dirty="0" err="1" smtClean="0"/>
              <a:t>laminae</a:t>
            </a:r>
            <a:r>
              <a:rPr lang="en-US" b="1" dirty="0" smtClean="0"/>
              <a:t> associated with concussion?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Redirect the forces acting upon the foot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Dissipate concussion </a:t>
            </a:r>
          </a:p>
          <a:p>
            <a:pPr lvl="2" eaLnBrk="1" hangingPunct="1"/>
            <a:r>
              <a:rPr lang="en-US" b="1" dirty="0" smtClean="0"/>
              <a:t>Coming up from the ground</a:t>
            </a:r>
          </a:p>
          <a:p>
            <a:pPr lvl="2" eaLnBrk="1" hangingPunct="1"/>
            <a:r>
              <a:rPr lang="en-US" b="1" dirty="0" smtClean="0"/>
              <a:t>Down from the body</a:t>
            </a:r>
          </a:p>
          <a:p>
            <a:pPr lvl="2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Increase the surface area as much as 30 times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Laminae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Picture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33400" y="277813"/>
            <a:ext cx="8382000" cy="62753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Laminae</a:t>
            </a:r>
          </a:p>
        </p:txBody>
      </p:sp>
      <p:pic>
        <p:nvPicPr>
          <p:cNvPr id="20484" name="Picture 5" descr="pollittnorm.jpg (22634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438400"/>
            <a:ext cx="41243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pollittfound.jpg (24378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38400"/>
            <a:ext cx="434340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153400" cy="3921125"/>
          </a:xfrm>
        </p:spPr>
        <p:txBody>
          <a:bodyPr/>
          <a:lstStyle/>
          <a:p>
            <a:pPr eaLnBrk="1" hangingPunct="1"/>
            <a:r>
              <a:rPr lang="en-US" b="1" dirty="0" smtClean="0"/>
              <a:t>Primary function?</a:t>
            </a:r>
          </a:p>
          <a:p>
            <a:pPr lvl="1" eaLnBrk="1" hangingPunct="1"/>
            <a:r>
              <a:rPr lang="en-US" b="1" dirty="0" smtClean="0"/>
              <a:t>Protection</a:t>
            </a:r>
          </a:p>
          <a:p>
            <a:pPr lvl="1"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Normally arched and can support some weight</a:t>
            </a:r>
            <a:endParaRPr lang="en-US" sz="1200" b="1" dirty="0" smtClean="0"/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Frog can support weight at the heels if the wall and bars are weak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Hoof wall should support the primary weight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How long have horseshoes been used on horses?</a:t>
            </a:r>
          </a:p>
          <a:p>
            <a:pPr lvl="1" eaLnBrk="1" hangingPunct="1"/>
            <a:r>
              <a:rPr lang="en-US" b="1" dirty="0" smtClean="0"/>
              <a:t>~ 2,000 years </a:t>
            </a:r>
          </a:p>
          <a:p>
            <a:pPr lvl="1"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Why do we shoe horses?</a:t>
            </a:r>
          </a:p>
          <a:p>
            <a:pPr lvl="1" eaLnBrk="1" hangingPunct="1"/>
            <a:r>
              <a:rPr lang="en-US" b="1" dirty="0" smtClean="0"/>
              <a:t>To protect  from excessive wear</a:t>
            </a:r>
          </a:p>
          <a:p>
            <a:pPr lvl="1" eaLnBrk="1" hangingPunct="1"/>
            <a:r>
              <a:rPr lang="en-US" b="1" dirty="0" smtClean="0"/>
              <a:t>Help prevent disease and injury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Neglect = problems and unsoundness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534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b="1" dirty="0" smtClean="0"/>
              <a:t>When the horse takes a step:</a:t>
            </a:r>
          </a:p>
          <a:p>
            <a:pPr eaLnBrk="1" hangingPunct="1">
              <a:lnSpc>
                <a:spcPct val="90000"/>
              </a:lnSpc>
            </a:pPr>
            <a:endParaRPr lang="en-US" sz="12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The sole descends and flattens slightly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White line absorbs impact as the wall moves out</a:t>
            </a:r>
          </a:p>
          <a:p>
            <a:pPr lvl="1" eaLnBrk="1" hangingPunct="1">
              <a:lnSpc>
                <a:spcPct val="90000"/>
              </a:lnSpc>
            </a:pPr>
            <a:endParaRPr lang="en-US" sz="10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err="1" smtClean="0"/>
              <a:t>Laminae</a:t>
            </a:r>
            <a:r>
              <a:rPr lang="en-US" sz="2400" b="1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en-US" sz="2200" b="1" dirty="0"/>
              <a:t>D</a:t>
            </a:r>
            <a:r>
              <a:rPr lang="en-US" sz="2200" b="1" dirty="0" smtClean="0"/>
              <a:t>iminishes concussion coffin bone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b="1" dirty="0" smtClean="0"/>
              <a:t>Transfers weight and redirects forces </a:t>
            </a:r>
          </a:p>
          <a:p>
            <a:pPr lvl="3">
              <a:lnSpc>
                <a:spcPct val="90000"/>
              </a:lnSpc>
            </a:pPr>
            <a:r>
              <a:rPr lang="en-US" sz="2000" b="1" dirty="0"/>
              <a:t>B</a:t>
            </a:r>
            <a:r>
              <a:rPr lang="en-US" sz="2000" b="1" dirty="0" smtClean="0"/>
              <a:t>etween hoof and skeleton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Shock Absorption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057400"/>
            <a:ext cx="7772400" cy="4572000"/>
          </a:xfrm>
        </p:spPr>
        <p:txBody>
          <a:bodyPr/>
          <a:lstStyle/>
          <a:p>
            <a:pPr eaLnBrk="1" hangingPunct="1"/>
            <a:r>
              <a:rPr lang="en-US" b="1" dirty="0" smtClean="0"/>
              <a:t>Must be accommodated by: </a:t>
            </a:r>
          </a:p>
          <a:p>
            <a:pPr lvl="1" eaLnBrk="1" hangingPunct="1"/>
            <a:r>
              <a:rPr lang="en-US" b="1" dirty="0" smtClean="0"/>
              <a:t>Trimming</a:t>
            </a:r>
          </a:p>
          <a:p>
            <a:pPr lvl="1" eaLnBrk="1" hangingPunct="1"/>
            <a:r>
              <a:rPr lang="en-US" b="1" dirty="0" smtClean="0"/>
              <a:t>Shoeing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b="1" dirty="0" smtClean="0"/>
              <a:t>Hoof functions in a: </a:t>
            </a:r>
          </a:p>
          <a:p>
            <a:pPr lvl="1" eaLnBrk="1" hangingPunct="1"/>
            <a:r>
              <a:rPr lang="en-US" b="1" dirty="0" smtClean="0"/>
              <a:t>Non-slipping manner </a:t>
            </a:r>
          </a:p>
          <a:p>
            <a:pPr lvl="1" eaLnBrk="1" hangingPunct="1"/>
            <a:r>
              <a:rPr lang="en-US" b="1" dirty="0" smtClean="0"/>
              <a:t>Cutting into ground as it breaks over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sz="1000" b="1" dirty="0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09800"/>
            <a:ext cx="8610600" cy="3921125"/>
          </a:xfrm>
        </p:spPr>
        <p:txBody>
          <a:bodyPr/>
          <a:lstStyle/>
          <a:p>
            <a:pPr eaLnBrk="1" hangingPunct="1"/>
            <a:r>
              <a:rPr lang="en-US" b="1" dirty="0" smtClean="0"/>
              <a:t>Are front hooves shaped differently than hind?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Wide front hooves. Why? </a:t>
            </a:r>
          </a:p>
          <a:p>
            <a:pPr lvl="1" eaLnBrk="1" hangingPunct="1"/>
            <a:r>
              <a:rPr lang="en-US" b="1" dirty="0" smtClean="0"/>
              <a:t>Provide lateral stability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Narrow hind hooves. Why?</a:t>
            </a:r>
          </a:p>
          <a:p>
            <a:pPr lvl="1" eaLnBrk="1" hangingPunct="1"/>
            <a:r>
              <a:rPr lang="en-US" sz="2400" b="1" dirty="0" smtClean="0"/>
              <a:t>Allow for maneuverability when making sharp turns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Shoeing i</a:t>
            </a:r>
            <a:r>
              <a:rPr lang="en-US" sz="2800" b="1" dirty="0" smtClean="0"/>
              <a:t>mproves traction on soft ground</a:t>
            </a:r>
            <a:endParaRPr lang="en-US" sz="2800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Movement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153400" cy="4267200"/>
          </a:xfrm>
        </p:spPr>
        <p:txBody>
          <a:bodyPr/>
          <a:lstStyle/>
          <a:p>
            <a:pPr eaLnBrk="1" hangingPunct="1"/>
            <a:r>
              <a:rPr lang="en-US" b="1" dirty="0" smtClean="0"/>
              <a:t>Arteries vs. Capillaries vs. Veins 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What is blood necessary for?</a:t>
            </a:r>
          </a:p>
          <a:p>
            <a:pPr lvl="1" eaLnBrk="1" hangingPunct="1"/>
            <a:r>
              <a:rPr lang="en-US" b="1" dirty="0" smtClean="0"/>
              <a:t>Growth</a:t>
            </a:r>
          </a:p>
          <a:p>
            <a:pPr lvl="1" eaLnBrk="1" hangingPunct="1"/>
            <a:r>
              <a:rPr lang="en-US" b="1" dirty="0" smtClean="0"/>
              <a:t>Normal function</a:t>
            </a:r>
          </a:p>
          <a:p>
            <a:pPr lvl="1" eaLnBrk="1" hangingPunct="1"/>
            <a:r>
              <a:rPr lang="en-US" b="1" dirty="0" smtClean="0"/>
              <a:t>Repair of tissue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How many muscles in the lower leg?</a:t>
            </a:r>
          </a:p>
          <a:p>
            <a:pPr lvl="1" eaLnBrk="1" hangingPunct="1"/>
            <a:r>
              <a:rPr lang="en-US" b="1" dirty="0" smtClean="0"/>
              <a:t>None</a:t>
            </a:r>
          </a:p>
          <a:p>
            <a:pPr lvl="1" eaLnBrk="1" hangingPunct="1"/>
            <a:r>
              <a:rPr lang="en-US" b="1" dirty="0" smtClean="0"/>
              <a:t>Other mechanisms needed to return blood back to heart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Blood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09800"/>
            <a:ext cx="7772400" cy="4343400"/>
          </a:xfrm>
        </p:spPr>
        <p:txBody>
          <a:bodyPr/>
          <a:lstStyle/>
          <a:p>
            <a:pPr eaLnBrk="1" hangingPunct="1"/>
            <a:r>
              <a:rPr lang="en-US" b="1" dirty="0" smtClean="0"/>
              <a:t>Within the foot are:</a:t>
            </a:r>
          </a:p>
          <a:p>
            <a:pPr lvl="1" eaLnBrk="1" hangingPunct="1"/>
            <a:r>
              <a:rPr lang="en-US" b="1" dirty="0" smtClean="0"/>
              <a:t>Large </a:t>
            </a:r>
            <a:r>
              <a:rPr lang="en-US" b="1" dirty="0" err="1" smtClean="0"/>
              <a:t>venus</a:t>
            </a:r>
            <a:r>
              <a:rPr lang="en-US" b="1" dirty="0" smtClean="0"/>
              <a:t> plexuses </a:t>
            </a:r>
          </a:p>
          <a:p>
            <a:pPr lvl="2"/>
            <a:r>
              <a:rPr lang="en-US" b="1" dirty="0" smtClean="0"/>
              <a:t>Made up of extensive network of veins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Compression of these veins </a:t>
            </a:r>
          </a:p>
          <a:p>
            <a:pPr lvl="1" eaLnBrk="1" hangingPunct="1"/>
            <a:r>
              <a:rPr lang="en-US" b="1" dirty="0" smtClean="0"/>
              <a:t>Forces the blood back up leg</a:t>
            </a:r>
          </a:p>
          <a:p>
            <a:pPr eaLnBrk="1" hangingPunct="1"/>
            <a:endParaRPr lang="en-US" sz="1400" b="1" dirty="0" smtClean="0"/>
          </a:p>
          <a:p>
            <a:pPr eaLnBrk="1" hangingPunct="1"/>
            <a:r>
              <a:rPr lang="en-US" b="1" dirty="0" smtClean="0"/>
              <a:t>How is blood prevented from returning to the foot?</a:t>
            </a:r>
          </a:p>
          <a:p>
            <a:pPr lvl="1" eaLnBrk="1" hangingPunct="1"/>
            <a:r>
              <a:rPr lang="en-US" b="1" dirty="0" smtClean="0"/>
              <a:t>Valves in the veins of the leg</a:t>
            </a:r>
          </a:p>
          <a:p>
            <a:pPr eaLnBrk="1" hangingPunct="1"/>
            <a:endParaRPr lang="en-US" sz="1200" b="1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534400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Each time the foot bears weight: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Veins are compressed</a:t>
            </a:r>
          </a:p>
          <a:p>
            <a:pPr eaLnBrk="1" hangingPunct="1">
              <a:lnSpc>
                <a:spcPct val="90000"/>
              </a:lnSpc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Each time the foot is raised: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Veins open and blood is pushed back into foot</a:t>
            </a:r>
          </a:p>
          <a:p>
            <a:pPr lvl="1" eaLnBrk="1" hangingPunct="1">
              <a:lnSpc>
                <a:spcPct val="90000"/>
              </a:lnSpc>
            </a:pPr>
            <a:endParaRPr lang="en-US" sz="14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Arteries in the foot have a pulse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Can be felt by</a:t>
            </a:r>
          </a:p>
          <a:p>
            <a:pPr lvl="2">
              <a:lnSpc>
                <a:spcPct val="90000"/>
              </a:lnSpc>
            </a:pPr>
            <a:r>
              <a:rPr lang="en-US" b="1" dirty="0" smtClean="0"/>
              <a:t>Lightly pressing the artery against </a:t>
            </a:r>
            <a:r>
              <a:rPr lang="en-US" b="1" dirty="0" err="1" smtClean="0"/>
              <a:t>sesamoid</a:t>
            </a:r>
            <a:r>
              <a:rPr lang="en-US" b="1" dirty="0" smtClean="0"/>
              <a:t> bone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534400" cy="3921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A stronger than usual pulse may indicate what?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Inflammation </a:t>
            </a:r>
            <a:endParaRPr lang="en-US" sz="3200" b="1" dirty="0" smtClean="0"/>
          </a:p>
          <a:p>
            <a:pPr eaLnBrk="1" hangingPunct="1">
              <a:lnSpc>
                <a:spcPct val="90000"/>
              </a:lnSpc>
            </a:pPr>
            <a:endParaRPr lang="en-US" sz="1200" b="1" dirty="0" smtClean="0"/>
          </a:p>
          <a:p>
            <a:pPr eaLnBrk="1" hangingPunct="1">
              <a:lnSpc>
                <a:spcPct val="90000"/>
              </a:lnSpc>
            </a:pPr>
            <a:r>
              <a:rPr lang="en-US" b="1" dirty="0" smtClean="0"/>
              <a:t>Shunts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Alternate Pathways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/>
              <a:t>Exist between arteries and veins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b="1" dirty="0" smtClean="0"/>
              <a:t>Bypass capillaries in lower leg</a:t>
            </a:r>
          </a:p>
          <a:p>
            <a:pPr eaLnBrk="1" hangingPunct="1">
              <a:lnSpc>
                <a:spcPct val="90000"/>
              </a:lnSpc>
            </a:pPr>
            <a:endParaRPr lang="en-US" sz="1400" b="1" dirty="0" smtClean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When do shunts open?</a:t>
            </a:r>
          </a:p>
          <a:p>
            <a:pPr lvl="1" eaLnBrk="1" hangingPunct="1"/>
            <a:r>
              <a:rPr lang="en-US" b="1" dirty="0" smtClean="0"/>
              <a:t>During times of stress</a:t>
            </a:r>
          </a:p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b="1" dirty="0" smtClean="0"/>
              <a:t>Shunt function may lead to what?</a:t>
            </a:r>
          </a:p>
          <a:p>
            <a:pPr lvl="1" eaLnBrk="1" hangingPunct="1"/>
            <a:r>
              <a:rPr lang="en-US" b="1" dirty="0" smtClean="0"/>
              <a:t>Laminitis and/or Founder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Blood 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772400" cy="4495800"/>
          </a:xfrm>
        </p:spPr>
        <p:txBody>
          <a:bodyPr/>
          <a:lstStyle/>
          <a:p>
            <a:pPr eaLnBrk="1" hangingPunct="1"/>
            <a:r>
              <a:rPr lang="en-US" b="1" dirty="0" smtClean="0"/>
              <a:t>Rapidly growing hoofs are usually of higher quality and easier to keep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Many factors effect hoof growth</a:t>
            </a:r>
          </a:p>
          <a:p>
            <a:pPr lvl="1" eaLnBrk="1" hangingPunct="1"/>
            <a:r>
              <a:rPr lang="en-US" b="1" dirty="0" smtClean="0"/>
              <a:t>Young vs. Old</a:t>
            </a:r>
          </a:p>
          <a:p>
            <a:pPr lvl="1" eaLnBrk="1" hangingPunct="1"/>
            <a:r>
              <a:rPr lang="en-US" b="1" dirty="0" smtClean="0"/>
              <a:t>Warm vs. Cold</a:t>
            </a:r>
          </a:p>
          <a:p>
            <a:pPr lvl="1" eaLnBrk="1" hangingPunct="1"/>
            <a:r>
              <a:rPr lang="en-US" b="1" dirty="0" smtClean="0"/>
              <a:t>Irritation vs. Normal</a:t>
            </a:r>
          </a:p>
          <a:p>
            <a:pPr lvl="1" eaLnBrk="1" hangingPunct="1"/>
            <a:r>
              <a:rPr lang="en-US" b="1" dirty="0" smtClean="0"/>
              <a:t>Front vs. Hind</a:t>
            </a:r>
          </a:p>
          <a:p>
            <a:pPr lvl="1" eaLnBrk="1" hangingPunct="1"/>
            <a:r>
              <a:rPr lang="en-US" b="1" dirty="0" smtClean="0"/>
              <a:t>Increased Exercise vs. Idle</a:t>
            </a:r>
          </a:p>
          <a:p>
            <a:pPr lvl="1" eaLnBrk="1" hangingPunct="1"/>
            <a:r>
              <a:rPr lang="en-US" b="1" dirty="0" smtClean="0"/>
              <a:t>Ad Libitum Feeding vs. Limited Intake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Also seems to be highly correlated to:</a:t>
            </a:r>
          </a:p>
          <a:p>
            <a:pPr lvl="1" eaLnBrk="1" hangingPunct="1"/>
            <a:r>
              <a:rPr lang="en-US" b="1" dirty="0" smtClean="0"/>
              <a:t> Heart rate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Foals have a heart rate:</a:t>
            </a:r>
          </a:p>
          <a:p>
            <a:pPr lvl="1" eaLnBrk="1" hangingPunct="1"/>
            <a:r>
              <a:rPr lang="en-US" b="1" dirty="0" smtClean="0"/>
              <a:t>At least twice-as-fast as older animals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Rate decreases with age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Average growth rate of hoof is about?</a:t>
            </a:r>
          </a:p>
          <a:p>
            <a:pPr lvl="1" eaLnBrk="1" hangingPunct="1"/>
            <a:r>
              <a:rPr lang="en-US" b="1" dirty="0" smtClean="0"/>
              <a:t> 3/8 inch/month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Anatomy</a:t>
            </a:r>
          </a:p>
        </p:txBody>
      </p:sp>
      <p:pic>
        <p:nvPicPr>
          <p:cNvPr id="5124" name="Picture 5" descr="Structures of the horse 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3694" y="1600200"/>
            <a:ext cx="69532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772400" cy="4419600"/>
          </a:xfrm>
        </p:spPr>
        <p:txBody>
          <a:bodyPr/>
          <a:lstStyle/>
          <a:p>
            <a:pPr eaLnBrk="1" hangingPunct="1"/>
            <a:r>
              <a:rPr lang="en-US" b="1" dirty="0" smtClean="0"/>
              <a:t>Why may hooves grow uneven?</a:t>
            </a:r>
          </a:p>
          <a:p>
            <a:pPr lvl="1" eaLnBrk="1" hangingPunct="1"/>
            <a:r>
              <a:rPr lang="en-US" b="1" dirty="0" smtClean="0"/>
              <a:t>Unequal weight distribution</a:t>
            </a:r>
          </a:p>
          <a:p>
            <a:pPr lvl="2" eaLnBrk="1" hangingPunct="1"/>
            <a:r>
              <a:rPr lang="en-US" sz="2400" b="1" dirty="0" smtClean="0"/>
              <a:t>May cause flaring or cracks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How often should trimming occur?</a:t>
            </a:r>
          </a:p>
          <a:p>
            <a:pPr lvl="1" eaLnBrk="1" hangingPunct="1"/>
            <a:r>
              <a:rPr lang="en-US" b="1" dirty="0" smtClean="0"/>
              <a:t>Every 4-6 weeks typically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Many feed additives on market for hooves</a:t>
            </a:r>
          </a:p>
          <a:p>
            <a:pPr lvl="1" eaLnBrk="1" hangingPunct="1"/>
            <a:r>
              <a:rPr lang="en-US" b="1" dirty="0" smtClean="0"/>
              <a:t>Little improvement has been shown </a:t>
            </a:r>
          </a:p>
          <a:p>
            <a:pPr lvl="1" eaLnBrk="1" hangingPunct="1"/>
            <a:r>
              <a:rPr lang="en-US" b="1" dirty="0" smtClean="0"/>
              <a:t>Unless poor nutrition is present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Feed Additives include:</a:t>
            </a:r>
          </a:p>
          <a:p>
            <a:pPr lvl="1" eaLnBrk="1" hangingPunct="1"/>
            <a:r>
              <a:rPr lang="en-US" b="1" dirty="0" smtClean="0"/>
              <a:t>Biotin</a:t>
            </a:r>
          </a:p>
          <a:p>
            <a:pPr lvl="1" eaLnBrk="1" hangingPunct="1"/>
            <a:r>
              <a:rPr lang="en-US" b="1" dirty="0" err="1" smtClean="0"/>
              <a:t>Methionine</a:t>
            </a:r>
            <a:endParaRPr lang="en-US" b="1" dirty="0" smtClean="0"/>
          </a:p>
          <a:p>
            <a:pPr lvl="1" eaLnBrk="1" hangingPunct="1"/>
            <a:r>
              <a:rPr lang="en-US" b="1" dirty="0" smtClean="0"/>
              <a:t>Omega 3 fatty acids</a:t>
            </a:r>
          </a:p>
          <a:p>
            <a:pPr lvl="1" eaLnBrk="1" hangingPunct="1"/>
            <a:r>
              <a:rPr lang="en-US" b="1" dirty="0" smtClean="0"/>
              <a:t>Etc.</a:t>
            </a:r>
            <a:endParaRPr lang="en-US" dirty="0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Rate of Growth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86000"/>
            <a:ext cx="8305800" cy="4114800"/>
          </a:xfrm>
        </p:spPr>
        <p:txBody>
          <a:bodyPr/>
          <a:lstStyle/>
          <a:p>
            <a:pPr eaLnBrk="1" hangingPunct="1"/>
            <a:r>
              <a:rPr lang="en-US" b="1" dirty="0" smtClean="0"/>
              <a:t>Does Moisture effect hoof quality?</a:t>
            </a:r>
          </a:p>
          <a:p>
            <a:pPr lvl="1" eaLnBrk="1" hangingPunct="1"/>
            <a:r>
              <a:rPr lang="en-US" b="1" dirty="0" smtClean="0"/>
              <a:t>Absolutely - Directly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Constant evaporation taking place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Too much water </a:t>
            </a:r>
          </a:p>
          <a:p>
            <a:pPr lvl="2" eaLnBrk="1" hangingPunct="1"/>
            <a:r>
              <a:rPr lang="en-US" b="1" dirty="0" smtClean="0"/>
              <a:t>May create weak hooves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Too little water </a:t>
            </a:r>
          </a:p>
          <a:p>
            <a:pPr lvl="2" eaLnBrk="1" hangingPunct="1"/>
            <a:r>
              <a:rPr lang="en-US" b="1" dirty="0" smtClean="0"/>
              <a:t>may cause hooves to become brittle and break off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Moisture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3200" b="1" dirty="0" smtClean="0"/>
              <a:t>Water Content of Hoof:</a:t>
            </a:r>
          </a:p>
          <a:p>
            <a:pPr lvl="1" eaLnBrk="1" hangingPunct="1"/>
            <a:r>
              <a:rPr lang="en-US" sz="3000" b="1" dirty="0" smtClean="0"/>
              <a:t>Wall	</a:t>
            </a:r>
          </a:p>
          <a:p>
            <a:pPr lvl="2" eaLnBrk="1" hangingPunct="1"/>
            <a:r>
              <a:rPr lang="en-US" sz="2800" b="1" dirty="0" smtClean="0"/>
              <a:t>25%</a:t>
            </a:r>
          </a:p>
          <a:p>
            <a:pPr lvl="2" eaLnBrk="1" hangingPunct="1"/>
            <a:endParaRPr lang="en-US" sz="1000" b="1" dirty="0" smtClean="0"/>
          </a:p>
          <a:p>
            <a:pPr lvl="1" eaLnBrk="1" hangingPunct="1"/>
            <a:r>
              <a:rPr lang="en-US" sz="3000" b="1" dirty="0" smtClean="0"/>
              <a:t>Sole</a:t>
            </a:r>
            <a:r>
              <a:rPr lang="en-US" sz="3200" b="1" dirty="0" smtClean="0"/>
              <a:t> 	</a:t>
            </a:r>
          </a:p>
          <a:p>
            <a:pPr lvl="2" eaLnBrk="1" hangingPunct="1"/>
            <a:r>
              <a:rPr lang="en-US" sz="2800" b="1" dirty="0" smtClean="0"/>
              <a:t>33%</a:t>
            </a:r>
          </a:p>
          <a:p>
            <a:pPr lvl="2" eaLnBrk="1" hangingPunct="1">
              <a:buFont typeface="Wingdings" pitchFamily="2" charset="2"/>
              <a:buNone/>
            </a:pPr>
            <a:endParaRPr lang="en-US" sz="1000" b="1" dirty="0" smtClean="0"/>
          </a:p>
          <a:p>
            <a:pPr lvl="1" eaLnBrk="1" hangingPunct="1"/>
            <a:r>
              <a:rPr lang="en-US" sz="3000" b="1" dirty="0" smtClean="0"/>
              <a:t>Frog	</a:t>
            </a:r>
          </a:p>
          <a:p>
            <a:pPr lvl="2" eaLnBrk="1" hangingPunct="1"/>
            <a:r>
              <a:rPr lang="en-US" sz="2800" b="1" dirty="0" smtClean="0"/>
              <a:t>50%</a:t>
            </a:r>
            <a:endParaRPr lang="en-US" sz="2800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Hoof Moisture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5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5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534400" cy="3997325"/>
          </a:xfrm>
        </p:spPr>
        <p:txBody>
          <a:bodyPr/>
          <a:lstStyle/>
          <a:p>
            <a:pPr eaLnBrk="1" hangingPunct="1"/>
            <a:r>
              <a:rPr lang="en-US" b="1" dirty="0" smtClean="0"/>
              <a:t>Foot problems cause</a:t>
            </a:r>
          </a:p>
          <a:p>
            <a:pPr lvl="1" eaLnBrk="1" hangingPunct="1"/>
            <a:r>
              <a:rPr lang="en-US" b="1" dirty="0" smtClean="0"/>
              <a:t>Majority of lameness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What has the greatest effect on pre-disposition to foot disease?</a:t>
            </a:r>
          </a:p>
          <a:p>
            <a:pPr lvl="1" eaLnBrk="1" hangingPunct="1"/>
            <a:r>
              <a:rPr lang="en-US" b="1" dirty="0" smtClean="0"/>
              <a:t>Hoof Conformation</a:t>
            </a:r>
          </a:p>
          <a:p>
            <a:pPr lvl="1" eaLnBrk="1" hangingPunct="1"/>
            <a:r>
              <a:rPr lang="en-US" b="1" dirty="0" smtClean="0"/>
              <a:t>Body Conformation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Foot Care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077200" cy="39973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900" dirty="0" smtClean="0"/>
          </a:p>
          <a:p>
            <a:pPr eaLnBrk="1" hangingPunct="1"/>
            <a:r>
              <a:rPr lang="en-US" b="1" dirty="0" smtClean="0"/>
              <a:t>Do all horses need to be shod?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Some are left unshod when not being used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Hooves will stay short by </a:t>
            </a:r>
          </a:p>
          <a:p>
            <a:pPr lvl="1" eaLnBrk="1" hangingPunct="1"/>
            <a:r>
              <a:rPr lang="en-US" b="1" dirty="0" smtClean="0"/>
              <a:t>Natural wear in rocky terrain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Foot Care Guidelines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382000" cy="3997325"/>
          </a:xfrm>
        </p:spPr>
        <p:txBody>
          <a:bodyPr/>
          <a:lstStyle/>
          <a:p>
            <a:pPr eaLnBrk="1" hangingPunct="1"/>
            <a:r>
              <a:rPr lang="en-US" b="1" dirty="0" smtClean="0"/>
              <a:t>Shoes should be applied with:</a:t>
            </a:r>
          </a:p>
          <a:p>
            <a:pPr lvl="1" eaLnBrk="1" hangingPunct="1"/>
            <a:r>
              <a:rPr lang="en-US" b="1" dirty="0" smtClean="0"/>
              <a:t>Nails in the front half of the foot</a:t>
            </a:r>
          </a:p>
          <a:p>
            <a:pPr lvl="1" eaLnBrk="1" hangingPunct="1"/>
            <a:r>
              <a:rPr lang="en-US" b="1" dirty="0" smtClean="0"/>
              <a:t>Should be long enough to give support to heel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Shoes should provide </a:t>
            </a:r>
          </a:p>
          <a:p>
            <a:pPr lvl="1" eaLnBrk="1" hangingPunct="1"/>
            <a:r>
              <a:rPr lang="en-US" b="1" dirty="0" smtClean="0"/>
              <a:t>Some degree of traction and protection to sole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Clips may also be used to secure shoes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Hot fitting may also increase fit of shoes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Shoeing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24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Anatomy</a:t>
            </a:r>
          </a:p>
        </p:txBody>
      </p:sp>
      <p:pic>
        <p:nvPicPr>
          <p:cNvPr id="6148" name="Picture 5" descr="Internal structure of the horse f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286000"/>
            <a:ext cx="295116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Internal structure of the horse fo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286000"/>
            <a:ext cx="3205162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8" descr="External structure of the horse foo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286000"/>
            <a:ext cx="210343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Anatomy</a:t>
            </a:r>
          </a:p>
        </p:txBody>
      </p:sp>
      <p:pic>
        <p:nvPicPr>
          <p:cNvPr id="7172" name="Picture 7" descr="Flexible structure in the horse's hoo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24025"/>
            <a:ext cx="7848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133600"/>
            <a:ext cx="7772400" cy="4572000"/>
          </a:xfrm>
        </p:spPr>
        <p:txBody>
          <a:bodyPr/>
          <a:lstStyle/>
          <a:p>
            <a:pPr eaLnBrk="1" hangingPunct="1"/>
            <a:r>
              <a:rPr lang="en-US" b="1" dirty="0" smtClean="0"/>
              <a:t>“No foot, no horse”  </a:t>
            </a:r>
          </a:p>
          <a:p>
            <a:pPr lvl="1" eaLnBrk="1" hangingPunct="1"/>
            <a:r>
              <a:rPr lang="en-US" b="1" dirty="0" smtClean="0"/>
              <a:t>Feet are the foundation of the horse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What are hooves designed for?</a:t>
            </a:r>
          </a:p>
          <a:p>
            <a:pPr lvl="1" eaLnBrk="1" hangingPunct="1"/>
            <a:r>
              <a:rPr lang="en-US" b="1" dirty="0" smtClean="0"/>
              <a:t>Support Weight </a:t>
            </a:r>
          </a:p>
          <a:p>
            <a:pPr lvl="1" eaLnBrk="1" hangingPunct="1"/>
            <a:r>
              <a:rPr lang="en-US" b="1" dirty="0" smtClean="0"/>
              <a:t>Replenish Itself </a:t>
            </a:r>
          </a:p>
          <a:p>
            <a:pPr lvl="1" eaLnBrk="1" hangingPunct="1"/>
            <a:r>
              <a:rPr lang="en-US" b="1" dirty="0" smtClean="0"/>
              <a:t>Absorb Shock </a:t>
            </a:r>
          </a:p>
          <a:p>
            <a:pPr lvl="1" eaLnBrk="1" hangingPunct="1"/>
            <a:r>
              <a:rPr lang="en-US" b="1" dirty="0" smtClean="0"/>
              <a:t>Provide Traction </a:t>
            </a:r>
          </a:p>
          <a:p>
            <a:pPr lvl="1" eaLnBrk="1" hangingPunct="1"/>
            <a:r>
              <a:rPr lang="en-US" b="1" dirty="0" smtClean="0"/>
              <a:t>Conduct Moisture </a:t>
            </a:r>
          </a:p>
          <a:p>
            <a:pPr lvl="1" eaLnBrk="1" hangingPunct="1"/>
            <a:r>
              <a:rPr lang="en-US" b="1" dirty="0" smtClean="0"/>
              <a:t>Assist in Pumping Blood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33600"/>
            <a:ext cx="8305800" cy="3997325"/>
          </a:xfrm>
        </p:spPr>
        <p:txBody>
          <a:bodyPr/>
          <a:lstStyle/>
          <a:p>
            <a:pPr eaLnBrk="1" hangingPunct="1"/>
            <a:r>
              <a:rPr lang="en-US" b="1" dirty="0" smtClean="0"/>
              <a:t>Conformation of the horse greatly affects? </a:t>
            </a:r>
          </a:p>
          <a:p>
            <a:pPr lvl="1" eaLnBrk="1" hangingPunct="1"/>
            <a:r>
              <a:rPr lang="en-US" b="1" dirty="0" smtClean="0"/>
              <a:t>Foot function</a:t>
            </a:r>
          </a:p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The small bones in the foot must be:</a:t>
            </a:r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Light enough to: </a:t>
            </a:r>
          </a:p>
          <a:p>
            <a:pPr lvl="2" eaLnBrk="1" hangingPunct="1"/>
            <a:r>
              <a:rPr lang="en-US" sz="2100" b="1" dirty="0" smtClean="0"/>
              <a:t>Allow the horse to move without fatigue 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Strong enough to: </a:t>
            </a:r>
          </a:p>
          <a:p>
            <a:pPr lvl="2" eaLnBrk="1" hangingPunct="1"/>
            <a:r>
              <a:rPr lang="en-US" sz="2100" b="1" dirty="0" smtClean="0"/>
              <a:t>Resist shock and compression of weight-bearing  </a:t>
            </a:r>
          </a:p>
          <a:p>
            <a:pPr eaLnBrk="1" hangingPunct="1"/>
            <a:endParaRPr lang="en-US" b="1" dirty="0" smtClean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8305800" cy="4038600"/>
          </a:xfrm>
        </p:spPr>
        <p:txBody>
          <a:bodyPr/>
          <a:lstStyle/>
          <a:p>
            <a:pPr eaLnBrk="1" hangingPunct="1"/>
            <a:r>
              <a:rPr lang="en-US" b="1" dirty="0" smtClean="0"/>
              <a:t>How does the foot aid in concussion?</a:t>
            </a:r>
          </a:p>
          <a:p>
            <a:pPr lvl="1" eaLnBrk="1" hangingPunct="1"/>
            <a:r>
              <a:rPr lang="en-US" sz="2400" b="1" dirty="0" smtClean="0"/>
              <a:t>Acts as an overall shock-absorbing mechanism</a:t>
            </a:r>
          </a:p>
          <a:p>
            <a:pPr eaLnBrk="1" hangingPunct="1"/>
            <a:endParaRPr lang="en-US" sz="1000" b="1" dirty="0" smtClean="0"/>
          </a:p>
          <a:p>
            <a:pPr eaLnBrk="1" hangingPunct="1"/>
            <a:r>
              <a:rPr lang="en-US" b="1" dirty="0" smtClean="0"/>
              <a:t>What affects the amount of concussion?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Angle of shoulder and pastern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Elasticity of the lower leg ligaments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b="1" dirty="0" smtClean="0"/>
              <a:t>Elasticity and movement of hoof wall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209800"/>
            <a:ext cx="8382000" cy="3810000"/>
          </a:xfrm>
        </p:spPr>
        <p:txBody>
          <a:bodyPr/>
          <a:lstStyle/>
          <a:p>
            <a:pPr eaLnBrk="1" hangingPunct="1"/>
            <a:endParaRPr lang="en-US" sz="1200" b="1" dirty="0" smtClean="0"/>
          </a:p>
          <a:p>
            <a:pPr eaLnBrk="1" hangingPunct="1"/>
            <a:r>
              <a:rPr lang="en-US" b="1" dirty="0" smtClean="0"/>
              <a:t>Why is it important that the hoof is proportional to the horse’s body size?</a:t>
            </a:r>
          </a:p>
          <a:p>
            <a:pPr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Ideal distribution of body weight over the foot’s laminar surface</a:t>
            </a:r>
          </a:p>
          <a:p>
            <a:pPr lvl="1" eaLnBrk="1" hangingPunct="1"/>
            <a:endParaRPr lang="en-US" sz="1000" b="1" dirty="0" smtClean="0"/>
          </a:p>
          <a:p>
            <a:pPr lvl="1" eaLnBrk="1" hangingPunct="1"/>
            <a:r>
              <a:rPr lang="en-US" sz="2400" b="1" dirty="0" smtClean="0"/>
              <a:t>So hoof can expand normally during movement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Structure &amp;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1071</TotalTime>
  <Words>1102</Words>
  <Application>Microsoft Office PowerPoint</Application>
  <PresentationFormat>On-screen Show (4:3)</PresentationFormat>
  <Paragraphs>296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Hardcover</vt:lpstr>
      <vt:lpstr>Lecture 4 Lower Limb Structure and Function</vt:lpstr>
      <vt:lpstr>Introduction</vt:lpstr>
      <vt:lpstr>Anatomy</vt:lpstr>
      <vt:lpstr>Anatomy</vt:lpstr>
      <vt:lpstr>Anatomy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Structure &amp; Function</vt:lpstr>
      <vt:lpstr>Hoof Color</vt:lpstr>
      <vt:lpstr>Laminae</vt:lpstr>
      <vt:lpstr>PowerPoint Presentation</vt:lpstr>
      <vt:lpstr>Laminae</vt:lpstr>
      <vt:lpstr>Sole</vt:lpstr>
      <vt:lpstr>Shock Absorption</vt:lpstr>
      <vt:lpstr>Hoof Movement</vt:lpstr>
      <vt:lpstr>Hoof Movement</vt:lpstr>
      <vt:lpstr>Blood Flow</vt:lpstr>
      <vt:lpstr>Blood Flow</vt:lpstr>
      <vt:lpstr>Blood Flow</vt:lpstr>
      <vt:lpstr>Blood Flow</vt:lpstr>
      <vt:lpstr>Blood Flow</vt:lpstr>
      <vt:lpstr>Rate of Growth</vt:lpstr>
      <vt:lpstr>Rate of Growth</vt:lpstr>
      <vt:lpstr>Rate of Growth</vt:lpstr>
      <vt:lpstr>Rate of Growth</vt:lpstr>
      <vt:lpstr>Hoof Moisture</vt:lpstr>
      <vt:lpstr>Hoof Moisture</vt:lpstr>
      <vt:lpstr>Foot Care Guidelines</vt:lpstr>
      <vt:lpstr>Foot Care Guidelines</vt:lpstr>
      <vt:lpstr>Shoeing</vt:lpstr>
    </vt:vector>
  </TitlesOfParts>
  <Company>Sam Houston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 Health &amp; Care</dc:title>
  <dc:creator>shsu</dc:creator>
  <cp:lastModifiedBy>Computer Services</cp:lastModifiedBy>
  <cp:revision>17</cp:revision>
  <dcterms:created xsi:type="dcterms:W3CDTF">2006-04-10T12:17:50Z</dcterms:created>
  <dcterms:modified xsi:type="dcterms:W3CDTF">2012-03-07T16:33:17Z</dcterms:modified>
</cp:coreProperties>
</file>