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3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5" r:id="rId16"/>
    <p:sldId id="269" r:id="rId17"/>
    <p:sldId id="270" r:id="rId18"/>
    <p:sldId id="276" r:id="rId19"/>
    <p:sldId id="277" r:id="rId20"/>
    <p:sldId id="278" r:id="rId21"/>
    <p:sldId id="279" r:id="rId22"/>
    <p:sldId id="280" r:id="rId23"/>
    <p:sldId id="271" r:id="rId24"/>
    <p:sldId id="272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0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64239B6-C0DD-4A8D-8089-9411A8E56A76}" type="datetimeFigureOut">
              <a:rPr lang="en-US" smtClean="0"/>
              <a:t>9/13/2011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8B5FE2-9C66-471D-A1A2-1D89ED6E4CB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239B6-C0DD-4A8D-8089-9411A8E56A76}" type="datetimeFigureOut">
              <a:rPr lang="en-US" smtClean="0"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B5FE2-9C66-471D-A1A2-1D89ED6E4C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64239B6-C0DD-4A8D-8089-9411A8E56A76}" type="datetimeFigureOut">
              <a:rPr lang="en-US" smtClean="0"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48B5FE2-9C66-471D-A1A2-1D89ED6E4CB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239B6-C0DD-4A8D-8089-9411A8E56A76}" type="datetimeFigureOut">
              <a:rPr lang="en-US" smtClean="0"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B5FE2-9C66-471D-A1A2-1D89ED6E4CB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239B6-C0DD-4A8D-8089-9411A8E56A76}" type="datetimeFigureOut">
              <a:rPr lang="en-US" smtClean="0"/>
              <a:t>9/13/2011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48B5FE2-9C66-471D-A1A2-1D89ED6E4CB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64239B6-C0DD-4A8D-8089-9411A8E56A76}" type="datetimeFigureOut">
              <a:rPr lang="en-US" smtClean="0"/>
              <a:t>9/13/2011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48B5FE2-9C66-471D-A1A2-1D89ED6E4CB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64239B6-C0DD-4A8D-8089-9411A8E56A76}" type="datetimeFigureOut">
              <a:rPr lang="en-US" smtClean="0"/>
              <a:t>9/13/2011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48B5FE2-9C66-471D-A1A2-1D89ED6E4CB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239B6-C0DD-4A8D-8089-9411A8E56A76}" type="datetimeFigureOut">
              <a:rPr lang="en-US" smtClean="0"/>
              <a:t>9/13/2011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B5FE2-9C66-471D-A1A2-1D89ED6E4C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239B6-C0DD-4A8D-8089-9411A8E56A76}" type="datetimeFigureOut">
              <a:rPr lang="en-US" smtClean="0"/>
              <a:t>9/13/2011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8B5FE2-9C66-471D-A1A2-1D89ED6E4C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239B6-C0DD-4A8D-8089-9411A8E56A76}" type="datetimeFigureOut">
              <a:rPr lang="en-US" smtClean="0"/>
              <a:t>9/13/2011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B5FE2-9C66-471D-A1A2-1D89ED6E4CB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64239B6-C0DD-4A8D-8089-9411A8E56A76}" type="datetimeFigureOut">
              <a:rPr lang="en-US" smtClean="0"/>
              <a:t>9/13/2011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48B5FE2-9C66-471D-A1A2-1D89ED6E4CB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64239B6-C0DD-4A8D-8089-9411A8E56A76}" type="datetimeFigureOut">
              <a:rPr lang="en-US" smtClean="0"/>
              <a:t>9/13/2011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B5FE2-9C66-471D-A1A2-1D89ED6E4CB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Equine Nutrition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Digestion &amp; Microbes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Fauna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Protozoa in equine L.I. = </a:t>
            </a:r>
          </a:p>
          <a:p>
            <a:pPr lvl="1"/>
            <a:r>
              <a:rPr lang="en-US" b="1" dirty="0" smtClean="0"/>
              <a:t>0.5 x 10</a:t>
            </a:r>
            <a:r>
              <a:rPr lang="en-US" b="1" baseline="30000" dirty="0" smtClean="0"/>
              <a:t>5</a:t>
            </a:r>
            <a:r>
              <a:rPr lang="en-US" b="1" dirty="0" smtClean="0"/>
              <a:t> to 1.5 x 10</a:t>
            </a:r>
            <a:r>
              <a:rPr lang="en-US" b="1" baseline="30000" dirty="0" smtClean="0"/>
              <a:t>5</a:t>
            </a:r>
            <a:r>
              <a:rPr lang="en-US" b="1" dirty="0" smtClean="0"/>
              <a:t>/ml </a:t>
            </a:r>
          </a:p>
          <a:p>
            <a:pPr lvl="1"/>
            <a:endParaRPr lang="en-US" sz="1200" b="1" dirty="0" smtClean="0"/>
          </a:p>
          <a:p>
            <a:r>
              <a:rPr lang="en-US" b="1" dirty="0" smtClean="0"/>
              <a:t>Much larger than bacteria</a:t>
            </a:r>
          </a:p>
          <a:p>
            <a:endParaRPr lang="en-US" sz="1100" b="1" dirty="0" smtClean="0"/>
          </a:p>
          <a:p>
            <a:r>
              <a:rPr lang="en-US" b="1" dirty="0" smtClean="0"/>
              <a:t>Contribution to metabolism is less</a:t>
            </a:r>
          </a:p>
          <a:p>
            <a:endParaRPr lang="en-US" sz="1100" b="1" dirty="0" smtClean="0"/>
          </a:p>
          <a:p>
            <a:r>
              <a:rPr lang="en-US" b="1" dirty="0" smtClean="0"/>
              <a:t>~72 species / different from </a:t>
            </a:r>
            <a:r>
              <a:rPr lang="en-US" b="1" dirty="0" err="1" smtClean="0"/>
              <a:t>rumenal</a:t>
            </a:r>
            <a:endParaRPr lang="en-US" b="1" dirty="0" smtClean="0"/>
          </a:p>
          <a:p>
            <a:endParaRPr lang="en-US" sz="1100" b="1" dirty="0" smtClean="0"/>
          </a:p>
          <a:p>
            <a:r>
              <a:rPr lang="en-US" b="1" dirty="0" smtClean="0"/>
              <a:t>Removal caused only slight decrease in DM digestibility</a:t>
            </a:r>
          </a:p>
          <a:p>
            <a:pPr lvl="1"/>
            <a:r>
              <a:rPr lang="en-US" b="1" dirty="0" smtClean="0"/>
              <a:t>No effect on bacteria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Flora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Bacteria</a:t>
            </a:r>
          </a:p>
          <a:p>
            <a:pPr lvl="1"/>
            <a:r>
              <a:rPr lang="en-US" b="1" dirty="0" smtClean="0"/>
              <a:t>Highest populations in </a:t>
            </a:r>
            <a:r>
              <a:rPr lang="en-US" b="1" dirty="0" err="1" smtClean="0"/>
              <a:t>cecum</a:t>
            </a:r>
            <a:r>
              <a:rPr lang="en-US" b="1" dirty="0" smtClean="0"/>
              <a:t> and ventral colon</a:t>
            </a:r>
          </a:p>
          <a:p>
            <a:pPr lvl="1"/>
            <a:r>
              <a:rPr lang="en-US" b="1" dirty="0" smtClean="0"/>
              <a:t>Only 20% of bacteria can degrade protein</a:t>
            </a:r>
          </a:p>
          <a:p>
            <a:pPr lvl="1"/>
            <a:endParaRPr lang="en-US" sz="1000" b="1" dirty="0" smtClean="0"/>
          </a:p>
          <a:p>
            <a:pPr lvl="1"/>
            <a:r>
              <a:rPr lang="en-US" b="1" dirty="0" smtClean="0"/>
              <a:t>Specific organisms may change by 100 fold in 24 hour period</a:t>
            </a:r>
          </a:p>
          <a:p>
            <a:pPr lvl="1"/>
            <a:r>
              <a:rPr lang="en-US" b="1" dirty="0" smtClean="0"/>
              <a:t>Caused by</a:t>
            </a:r>
          </a:p>
          <a:p>
            <a:pPr lvl="2"/>
            <a:r>
              <a:rPr lang="en-US" b="1" dirty="0" smtClean="0"/>
              <a:t>Feeding Frequency</a:t>
            </a:r>
          </a:p>
          <a:p>
            <a:pPr lvl="2"/>
            <a:r>
              <a:rPr lang="en-US" b="1" dirty="0" smtClean="0"/>
              <a:t>Forage/Grain Ration</a:t>
            </a:r>
          </a:p>
          <a:p>
            <a:pPr lvl="2"/>
            <a:r>
              <a:rPr lang="en-US" b="1" dirty="0" smtClean="0"/>
              <a:t>pH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Flora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Effects on Bacteria</a:t>
            </a:r>
          </a:p>
          <a:p>
            <a:pPr lvl="1"/>
            <a:r>
              <a:rPr lang="en-US" b="1" dirty="0" smtClean="0"/>
              <a:t>Feeding frequency can have large influence on digestive disorders</a:t>
            </a:r>
          </a:p>
          <a:p>
            <a:pPr lvl="1"/>
            <a:endParaRPr lang="en-US" sz="1000" b="1" dirty="0" smtClean="0"/>
          </a:p>
          <a:p>
            <a:pPr lvl="1"/>
            <a:r>
              <a:rPr lang="en-US" b="1" dirty="0" smtClean="0"/>
              <a:t>Large concentrate meals may cause:</a:t>
            </a:r>
          </a:p>
          <a:p>
            <a:pPr lvl="2"/>
            <a:r>
              <a:rPr lang="en-US" b="1" dirty="0" smtClean="0"/>
              <a:t>Elevated </a:t>
            </a:r>
            <a:r>
              <a:rPr lang="en-US" b="1" dirty="0" err="1" smtClean="0"/>
              <a:t>glycemic</a:t>
            </a:r>
            <a:r>
              <a:rPr lang="en-US" b="1" dirty="0" smtClean="0"/>
              <a:t> responses</a:t>
            </a:r>
          </a:p>
          <a:p>
            <a:pPr lvl="2"/>
            <a:r>
              <a:rPr lang="en-US" b="1" dirty="0" smtClean="0"/>
              <a:t>Abnormal behaviors</a:t>
            </a:r>
            <a:endParaRPr lang="en-US" sz="1000" b="1" dirty="0" smtClean="0"/>
          </a:p>
          <a:p>
            <a:pPr lvl="2"/>
            <a:r>
              <a:rPr lang="en-US" b="1" dirty="0" smtClean="0"/>
              <a:t>Fibrous feeds can lower these responses</a:t>
            </a:r>
          </a:p>
          <a:p>
            <a:pPr lvl="2"/>
            <a:endParaRPr lang="en-US" b="1" dirty="0" smtClean="0"/>
          </a:p>
          <a:p>
            <a:r>
              <a:rPr lang="en-US" b="1" dirty="0" smtClean="0"/>
              <a:t>High fiber diets also stimulate peristalsis </a:t>
            </a:r>
          </a:p>
          <a:p>
            <a:pPr lvl="1"/>
            <a:r>
              <a:rPr lang="en-US" b="1" dirty="0" smtClean="0"/>
              <a:t>Decreasing risk of metabolic acidosis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Flora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Horses on high grain diets</a:t>
            </a:r>
          </a:p>
          <a:p>
            <a:pPr lvl="1"/>
            <a:r>
              <a:rPr lang="en-US" b="1" dirty="0" smtClean="0"/>
              <a:t>Are less efficient at digesting hay…why?</a:t>
            </a:r>
          </a:p>
          <a:p>
            <a:pPr lvl="1"/>
            <a:endParaRPr lang="en-US" sz="1000" b="1" dirty="0" smtClean="0"/>
          </a:p>
          <a:p>
            <a:r>
              <a:rPr lang="en-US" b="1" dirty="0" smtClean="0"/>
              <a:t>What about horses on high forage diets?</a:t>
            </a:r>
          </a:p>
          <a:p>
            <a:endParaRPr lang="en-US" sz="1000" b="1" dirty="0" smtClean="0"/>
          </a:p>
          <a:p>
            <a:r>
              <a:rPr lang="en-US" b="1" dirty="0" smtClean="0"/>
              <a:t>Abrupt changes in a diet may cause problems</a:t>
            </a:r>
          </a:p>
          <a:p>
            <a:pPr lvl="1"/>
            <a:r>
              <a:rPr lang="en-US" b="1" dirty="0" smtClean="0"/>
              <a:t>Gradual change in diets is suggested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Products of Fermentation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Microbial fermentation of fiber, starch, &amp; protein yields:</a:t>
            </a:r>
          </a:p>
          <a:p>
            <a:pPr lvl="1"/>
            <a:r>
              <a:rPr lang="en-US" b="1" dirty="0" err="1" smtClean="0"/>
              <a:t>Volitile</a:t>
            </a:r>
            <a:r>
              <a:rPr lang="en-US" b="1" dirty="0" smtClean="0"/>
              <a:t> Fatty Acids</a:t>
            </a:r>
          </a:p>
          <a:p>
            <a:pPr lvl="2"/>
            <a:r>
              <a:rPr lang="en-US" b="1" dirty="0" smtClean="0"/>
              <a:t>Acetic</a:t>
            </a:r>
          </a:p>
          <a:p>
            <a:pPr lvl="2"/>
            <a:r>
              <a:rPr lang="en-US" b="1" dirty="0" err="1" smtClean="0"/>
              <a:t>Propionic</a:t>
            </a:r>
            <a:endParaRPr lang="en-US" b="1" dirty="0" smtClean="0"/>
          </a:p>
          <a:p>
            <a:pPr lvl="2"/>
            <a:r>
              <a:rPr lang="en-US" b="1" dirty="0" smtClean="0"/>
              <a:t>Butyric</a:t>
            </a:r>
          </a:p>
          <a:p>
            <a:pPr lvl="2"/>
            <a:endParaRPr lang="en-US" sz="1200" b="1" dirty="0" smtClean="0"/>
          </a:p>
          <a:p>
            <a:r>
              <a:rPr lang="en-US" b="1" dirty="0" smtClean="0"/>
              <a:t>Fermentation and VFA absorption are promoted by:</a:t>
            </a:r>
          </a:p>
          <a:p>
            <a:pPr lvl="1"/>
            <a:r>
              <a:rPr lang="en-US" b="1" dirty="0" smtClean="0"/>
              <a:t>The buffering effect of bicarbonate and Na</a:t>
            </a:r>
            <a:r>
              <a:rPr lang="en-US" b="1" baseline="30000" dirty="0" smtClean="0"/>
              <a:t>+ </a:t>
            </a:r>
            <a:r>
              <a:rPr lang="en-US" b="1" dirty="0" smtClean="0"/>
              <a:t>derived from ileum</a:t>
            </a:r>
          </a:p>
          <a:p>
            <a:pPr lvl="1"/>
            <a:r>
              <a:rPr lang="en-US" b="1" dirty="0" smtClean="0"/>
              <a:t>Anaerobic Environment</a:t>
            </a:r>
          </a:p>
          <a:p>
            <a:pPr lvl="1"/>
            <a:r>
              <a:rPr lang="en-US" b="1" dirty="0" smtClean="0"/>
              <a:t>Normal motility to ensure adequate fermentation time and mixing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VFA’s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Acetate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Propionate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Butyrate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1676400"/>
            <a:ext cx="42672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3352800"/>
            <a:ext cx="43434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2800" y="5029200"/>
            <a:ext cx="43434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3501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Products of Fermentation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Major Products of Fiber Digestion</a:t>
            </a:r>
          </a:p>
          <a:p>
            <a:pPr lvl="1"/>
            <a:r>
              <a:rPr lang="en-US" b="1" dirty="0" smtClean="0"/>
              <a:t>Acetate </a:t>
            </a:r>
          </a:p>
          <a:p>
            <a:pPr lvl="1"/>
            <a:r>
              <a:rPr lang="en-US" b="1" dirty="0" smtClean="0"/>
              <a:t>Butyrate</a:t>
            </a:r>
          </a:p>
          <a:p>
            <a:pPr lvl="1"/>
            <a:endParaRPr lang="en-US" sz="1000" b="1" dirty="0" smtClean="0"/>
          </a:p>
          <a:p>
            <a:r>
              <a:rPr lang="en-US" b="1" dirty="0" smtClean="0"/>
              <a:t>Proportion of propionate increases with</a:t>
            </a:r>
          </a:p>
          <a:p>
            <a:pPr lvl="1"/>
            <a:r>
              <a:rPr lang="en-US" b="1" dirty="0" smtClean="0"/>
              <a:t>Increasing proportions of undigested starch from S.I.</a:t>
            </a:r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Absorption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800" b="1" dirty="0" smtClean="0"/>
              <a:t>W</a:t>
            </a:r>
            <a:r>
              <a:rPr lang="en-US" sz="3800" b="1" dirty="0" smtClean="0"/>
              <a:t>ater</a:t>
            </a:r>
          </a:p>
          <a:p>
            <a:r>
              <a:rPr lang="en-US" b="1" dirty="0" smtClean="0"/>
              <a:t>Largest is absorbed at the </a:t>
            </a:r>
            <a:r>
              <a:rPr lang="en-US" b="1" dirty="0" err="1" smtClean="0"/>
              <a:t>ileocecal</a:t>
            </a:r>
            <a:r>
              <a:rPr lang="en-US" b="1" dirty="0" smtClean="0"/>
              <a:t> junction</a:t>
            </a:r>
          </a:p>
          <a:p>
            <a:pPr lvl="1"/>
            <a:r>
              <a:rPr lang="en-US" b="1" dirty="0" smtClean="0"/>
              <a:t>Water content of S.I. </a:t>
            </a:r>
            <a:r>
              <a:rPr lang="en-US" b="1" dirty="0" err="1" smtClean="0"/>
              <a:t>digesta</a:t>
            </a:r>
            <a:r>
              <a:rPr lang="en-US" b="1" dirty="0" smtClean="0"/>
              <a:t> amounts to </a:t>
            </a:r>
          </a:p>
          <a:p>
            <a:pPr lvl="1"/>
            <a:r>
              <a:rPr lang="en-US" b="1" dirty="0" smtClean="0"/>
              <a:t>87-93%</a:t>
            </a:r>
          </a:p>
          <a:p>
            <a:pPr lvl="1"/>
            <a:r>
              <a:rPr lang="en-US" b="1" dirty="0" smtClean="0"/>
              <a:t>Feces of healthy horse contains</a:t>
            </a:r>
          </a:p>
          <a:p>
            <a:pPr lvl="1"/>
            <a:r>
              <a:rPr lang="en-US" b="1" dirty="0" smtClean="0"/>
              <a:t>58-62% water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Absorption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E</a:t>
            </a:r>
            <a:r>
              <a:rPr lang="en-US" b="1" dirty="0" smtClean="0"/>
              <a:t>lectrolytes </a:t>
            </a:r>
            <a:r>
              <a:rPr lang="en-US" b="1" dirty="0"/>
              <a:t>are absorbed from the cecum and L.I</a:t>
            </a:r>
            <a:r>
              <a:rPr lang="en-US" b="1" dirty="0" smtClean="0"/>
              <a:t>.</a:t>
            </a:r>
          </a:p>
          <a:p>
            <a:pPr lvl="1"/>
            <a:endParaRPr lang="en-US" sz="1000" b="1" dirty="0"/>
          </a:p>
          <a:p>
            <a:pPr lvl="1"/>
            <a:r>
              <a:rPr lang="en-US" b="1" dirty="0" err="1"/>
              <a:t>Phospate</a:t>
            </a:r>
            <a:r>
              <a:rPr lang="en-US" b="1" dirty="0"/>
              <a:t> is efficiently absorbed from both small and large intestine</a:t>
            </a:r>
          </a:p>
          <a:p>
            <a:pPr lvl="1"/>
            <a:r>
              <a:rPr lang="en-US" b="1" dirty="0" err="1"/>
              <a:t>Ca</a:t>
            </a:r>
            <a:r>
              <a:rPr lang="en-US" b="1" dirty="0"/>
              <a:t> and Mg are not</a:t>
            </a:r>
          </a:p>
          <a:p>
            <a:pPr lvl="2"/>
            <a:r>
              <a:rPr lang="en-US" b="1" dirty="0"/>
              <a:t>Absorbed mainly in S.I.</a:t>
            </a:r>
          </a:p>
          <a:p>
            <a:pPr lvl="1"/>
            <a:r>
              <a:rPr lang="en-US" b="1" dirty="0"/>
              <a:t>Why do we care?</a:t>
            </a:r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49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Absorption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Microbial Degradation occurs faster </a:t>
            </a:r>
          </a:p>
          <a:p>
            <a:pPr lvl="1"/>
            <a:r>
              <a:rPr lang="en-US" b="1" dirty="0"/>
              <a:t>I</a:t>
            </a:r>
            <a:r>
              <a:rPr lang="en-US" b="1" dirty="0" smtClean="0"/>
              <a:t>n the cecum &amp; ventral colon  than in the dorsal colon</a:t>
            </a:r>
          </a:p>
          <a:p>
            <a:pPr lvl="1"/>
            <a:endParaRPr lang="en-US" sz="1000" b="1" dirty="0" smtClean="0"/>
          </a:p>
          <a:p>
            <a:r>
              <a:rPr lang="en-US" b="1" dirty="0" smtClean="0"/>
              <a:t>Rate is also faster when </a:t>
            </a:r>
          </a:p>
          <a:p>
            <a:pPr lvl="1"/>
            <a:r>
              <a:rPr lang="en-US" b="1" dirty="0"/>
              <a:t>S</a:t>
            </a:r>
            <a:r>
              <a:rPr lang="en-US" b="1" dirty="0" smtClean="0"/>
              <a:t>tarches are degraded rather than structural CHO’s</a:t>
            </a:r>
          </a:p>
          <a:p>
            <a:pPr lvl="1"/>
            <a:endParaRPr lang="en-US" sz="1000" b="1" dirty="0" smtClean="0"/>
          </a:p>
          <a:p>
            <a:r>
              <a:rPr lang="en-US" b="1" dirty="0" smtClean="0"/>
              <a:t>Optimum pH of 6.5 exists for microbial activity</a:t>
            </a:r>
          </a:p>
          <a:p>
            <a:pPr lvl="1"/>
            <a:r>
              <a:rPr lang="en-US" b="1" dirty="0"/>
              <a:t>P</a:t>
            </a:r>
            <a:r>
              <a:rPr lang="en-US" b="1" dirty="0" smtClean="0"/>
              <a:t>romotes VFA absorption</a:t>
            </a:r>
          </a:p>
          <a:p>
            <a:pPr marL="365760" lvl="1" indent="0">
              <a:buNone/>
            </a:pPr>
            <a:endParaRPr lang="en-US" sz="1100" b="1" dirty="0" smtClean="0"/>
          </a:p>
          <a:p>
            <a:r>
              <a:rPr lang="en-US" b="1" dirty="0" smtClean="0"/>
              <a:t>As pH moves closer to the </a:t>
            </a:r>
            <a:r>
              <a:rPr lang="en-US" b="1" dirty="0" err="1" smtClean="0"/>
              <a:t>pK</a:t>
            </a:r>
            <a:r>
              <a:rPr lang="en-US" b="1" dirty="0" smtClean="0"/>
              <a:t> of a particular VFA</a:t>
            </a:r>
          </a:p>
          <a:p>
            <a:pPr lvl="1"/>
            <a:r>
              <a:rPr lang="en-US" b="1" dirty="0"/>
              <a:t>M</a:t>
            </a:r>
            <a:r>
              <a:rPr lang="en-US" b="1" dirty="0" smtClean="0"/>
              <a:t>ore is absorbed</a:t>
            </a:r>
          </a:p>
        </p:txBody>
      </p:sp>
    </p:spTree>
    <p:extLst>
      <p:ext uri="{BB962C8B-B14F-4D97-AF65-F5344CB8AC3E}">
        <p14:creationId xmlns:p14="http://schemas.microsoft.com/office/powerpoint/2010/main" val="897293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Passage of </a:t>
            </a:r>
            <a:r>
              <a:rPr lang="en-US" b="1" dirty="0" err="1" smtClean="0"/>
              <a:t>Digesta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Muscle contractions in G.I Tract allow for what?</a:t>
            </a:r>
          </a:p>
          <a:p>
            <a:pPr lvl="1"/>
            <a:r>
              <a:rPr lang="en-US" b="1" dirty="0" smtClean="0"/>
              <a:t>Peristalsis to move </a:t>
            </a:r>
            <a:r>
              <a:rPr lang="en-US" b="1" dirty="0" err="1" smtClean="0"/>
              <a:t>digesta</a:t>
            </a:r>
            <a:r>
              <a:rPr lang="en-US" b="1" dirty="0" smtClean="0"/>
              <a:t> towards anus</a:t>
            </a:r>
          </a:p>
          <a:p>
            <a:pPr lvl="1"/>
            <a:r>
              <a:rPr lang="en-US" b="1" dirty="0" smtClean="0"/>
              <a:t>Mixture with digestive juices</a:t>
            </a:r>
          </a:p>
          <a:p>
            <a:pPr lvl="1"/>
            <a:r>
              <a:rPr lang="en-US" b="1" dirty="0" smtClean="0"/>
              <a:t>Allowing for absorption</a:t>
            </a:r>
          </a:p>
          <a:p>
            <a:pPr lvl="1"/>
            <a:endParaRPr lang="en-US" b="1" dirty="0" smtClean="0"/>
          </a:p>
          <a:p>
            <a:r>
              <a:rPr lang="en-US" b="1" dirty="0" smtClean="0"/>
              <a:t>During digestive upsets:</a:t>
            </a:r>
          </a:p>
          <a:p>
            <a:pPr lvl="1"/>
            <a:r>
              <a:rPr lang="en-US" b="1" dirty="0" smtClean="0"/>
              <a:t>Movements may stop</a:t>
            </a:r>
          </a:p>
          <a:p>
            <a:pPr lvl="1"/>
            <a:r>
              <a:rPr lang="en-US" b="1" dirty="0" smtClean="0"/>
              <a:t>Gasses of fermentation may accumulate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Absorption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H</a:t>
            </a:r>
            <a:r>
              <a:rPr lang="en-US" b="1" baseline="30000" dirty="0" smtClean="0"/>
              <a:t>+</a:t>
            </a:r>
            <a:r>
              <a:rPr lang="en-US" b="1" dirty="0" smtClean="0"/>
              <a:t> ions are required for VFA absorption</a:t>
            </a:r>
          </a:p>
          <a:p>
            <a:pPr lvl="1"/>
            <a:r>
              <a:rPr lang="en-US" b="1" dirty="0" smtClean="0"/>
              <a:t>Derived from mucosal cells in exchange for Na</a:t>
            </a:r>
            <a:r>
              <a:rPr lang="en-US" b="1" baseline="30000" dirty="0" smtClean="0"/>
              <a:t>+</a:t>
            </a:r>
          </a:p>
          <a:p>
            <a:pPr lvl="1"/>
            <a:endParaRPr lang="en-US" sz="1000" b="1" baseline="30000" dirty="0" smtClean="0"/>
          </a:p>
          <a:p>
            <a:r>
              <a:rPr lang="en-US" b="1" dirty="0" smtClean="0"/>
              <a:t>Bicarbonate is secreted in exchange for </a:t>
            </a:r>
            <a:r>
              <a:rPr lang="en-US" b="1" dirty="0" err="1" smtClean="0"/>
              <a:t>Cl</a:t>
            </a:r>
            <a:r>
              <a:rPr lang="en-US" b="1" baseline="30000" dirty="0" smtClean="0"/>
              <a:t>- </a:t>
            </a:r>
          </a:p>
          <a:p>
            <a:endParaRPr lang="en-US" sz="1000" b="1" baseline="30000" dirty="0" smtClean="0"/>
          </a:p>
          <a:p>
            <a:r>
              <a:rPr lang="en-US" b="1" dirty="0" smtClean="0"/>
              <a:t>Absorption of VFA’s is accompanied by </a:t>
            </a:r>
          </a:p>
          <a:p>
            <a:pPr lvl="1"/>
            <a:r>
              <a:rPr lang="en-US" b="1" dirty="0"/>
              <a:t>A</a:t>
            </a:r>
            <a:r>
              <a:rPr lang="en-US" b="1" dirty="0" smtClean="0"/>
              <a:t> net absorption of </a:t>
            </a:r>
            <a:r>
              <a:rPr lang="en-US" b="1" dirty="0" err="1" smtClean="0"/>
              <a:t>NaCl</a:t>
            </a:r>
            <a:endParaRPr lang="en-US" b="1" dirty="0" smtClean="0"/>
          </a:p>
          <a:p>
            <a:pPr lvl="1"/>
            <a:r>
              <a:rPr lang="en-US" b="1" dirty="0" smtClean="0"/>
              <a:t>Major determinant of water absorption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695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Absorption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VFA’s pass readily in the blood</a:t>
            </a:r>
          </a:p>
          <a:p>
            <a:endParaRPr lang="en-US" sz="1000" b="1" dirty="0" smtClean="0"/>
          </a:p>
          <a:p>
            <a:r>
              <a:rPr lang="en-US" b="1" dirty="0" smtClean="0"/>
              <a:t>Lactic acid produced in the stomach is not well absorbed in S.I.</a:t>
            </a:r>
            <a:endParaRPr lang="en-US" sz="1000" b="1" dirty="0" smtClean="0"/>
          </a:p>
          <a:p>
            <a:pPr lvl="1"/>
            <a:r>
              <a:rPr lang="en-US" b="1" dirty="0" smtClean="0"/>
              <a:t>Upon reaching L.I.</a:t>
            </a:r>
          </a:p>
          <a:p>
            <a:pPr lvl="2"/>
            <a:r>
              <a:rPr lang="en-US" b="1" dirty="0" smtClean="0"/>
              <a:t>Some absorbed</a:t>
            </a:r>
          </a:p>
          <a:p>
            <a:pPr lvl="2"/>
            <a:r>
              <a:rPr lang="en-US" b="1" dirty="0" smtClean="0"/>
              <a:t>Most is metabolized by bacteria to propionate</a:t>
            </a:r>
          </a:p>
          <a:p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783244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Absorption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Microbial activity also produces gas</a:t>
            </a:r>
          </a:p>
          <a:p>
            <a:pPr lvl="1"/>
            <a:r>
              <a:rPr lang="en-US" b="1" dirty="0" smtClean="0"/>
              <a:t>Carbon Dioxide, Methane, and Hydrogen</a:t>
            </a:r>
          </a:p>
          <a:p>
            <a:pPr lvl="2"/>
            <a:r>
              <a:rPr lang="en-US" b="1" dirty="0" smtClean="0"/>
              <a:t>Each are either</a:t>
            </a:r>
          </a:p>
          <a:p>
            <a:pPr lvl="3"/>
            <a:r>
              <a:rPr lang="en-US" b="1" dirty="0" smtClean="0"/>
              <a:t>Absorbed</a:t>
            </a:r>
          </a:p>
          <a:p>
            <a:pPr lvl="3"/>
            <a:r>
              <a:rPr lang="en-US" b="1" dirty="0" smtClean="0"/>
              <a:t>Ejected from the anus</a:t>
            </a:r>
          </a:p>
          <a:p>
            <a:pPr lvl="3"/>
            <a:r>
              <a:rPr lang="en-US" b="1" dirty="0" smtClean="0"/>
              <a:t>Participate in further metabolism</a:t>
            </a:r>
          </a:p>
          <a:p>
            <a:pPr marL="1143000" lvl="3" indent="0">
              <a:buNone/>
            </a:pPr>
            <a:endParaRPr lang="en-US" b="1" dirty="0" smtClean="0"/>
          </a:p>
          <a:p>
            <a:r>
              <a:rPr lang="en-US" b="1" dirty="0" smtClean="0"/>
              <a:t>Can create problems</a:t>
            </a:r>
          </a:p>
          <a:p>
            <a:pPr lvl="1"/>
            <a:r>
              <a:rPr lang="en-US" b="1" dirty="0" smtClean="0"/>
              <a:t>If production exceeds expulsion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93848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Protein Degradation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Microbial growth requires N</a:t>
            </a:r>
          </a:p>
          <a:p>
            <a:endParaRPr lang="en-US" sz="1000" b="1" dirty="0" smtClean="0"/>
          </a:p>
          <a:p>
            <a:r>
              <a:rPr lang="en-US" b="1" dirty="0" smtClean="0"/>
              <a:t>Protein breakdown much greater in S.I. </a:t>
            </a:r>
          </a:p>
          <a:p>
            <a:pPr lvl="1"/>
            <a:r>
              <a:rPr lang="en-US" b="1" dirty="0" smtClean="0"/>
              <a:t>Than </a:t>
            </a:r>
            <a:r>
              <a:rPr lang="en-US" b="1" dirty="0" err="1" smtClean="0"/>
              <a:t>cecum</a:t>
            </a:r>
            <a:endParaRPr lang="en-US" b="1" dirty="0" smtClean="0"/>
          </a:p>
          <a:p>
            <a:endParaRPr lang="en-US" sz="1000" b="1" dirty="0" smtClean="0"/>
          </a:p>
          <a:p>
            <a:r>
              <a:rPr lang="en-US" b="1" dirty="0" smtClean="0"/>
              <a:t>Death and breakdown of microorganisms also</a:t>
            </a:r>
          </a:p>
          <a:p>
            <a:pPr lvl="1"/>
            <a:r>
              <a:rPr lang="en-US" b="1" dirty="0" smtClean="0"/>
              <a:t>Release proteins and amino acids</a:t>
            </a:r>
          </a:p>
          <a:p>
            <a:endParaRPr lang="en-US" sz="1000" b="1" dirty="0" smtClean="0"/>
          </a:p>
          <a:p>
            <a:r>
              <a:rPr lang="en-US" b="1" dirty="0" smtClean="0"/>
              <a:t>Generally thought that amino acid absorption in </a:t>
            </a:r>
            <a:r>
              <a:rPr lang="en-US" b="1" dirty="0" err="1" smtClean="0"/>
              <a:t>cecum</a:t>
            </a:r>
            <a:r>
              <a:rPr lang="en-US" b="1" dirty="0" smtClean="0"/>
              <a:t> is </a:t>
            </a:r>
          </a:p>
          <a:p>
            <a:pPr lvl="1"/>
            <a:r>
              <a:rPr lang="en-US" b="1" dirty="0" smtClean="0"/>
              <a:t>Minimal when compared to dietary requirements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Urea Production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Principle end product of protein catabolism</a:t>
            </a:r>
          </a:p>
          <a:p>
            <a:endParaRPr lang="en-US" sz="1000" b="1" dirty="0" smtClean="0"/>
          </a:p>
          <a:p>
            <a:r>
              <a:rPr lang="en-US" b="1" dirty="0" smtClean="0"/>
              <a:t>Generally thought to not be utilized efficiently in the horse</a:t>
            </a:r>
          </a:p>
          <a:p>
            <a:endParaRPr lang="en-US" sz="1000" b="1" dirty="0" smtClean="0"/>
          </a:p>
          <a:p>
            <a:r>
              <a:rPr lang="en-US" b="1" dirty="0" smtClean="0"/>
              <a:t>Mostly excreted through kidneys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Passage through </a:t>
            </a:r>
            <a:r>
              <a:rPr lang="en-US" b="1" dirty="0" err="1" smtClean="0"/>
              <a:t>Cecum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Peristalsis allows passage</a:t>
            </a:r>
          </a:p>
          <a:p>
            <a:endParaRPr lang="en-US" sz="1000" b="1" dirty="0" smtClean="0"/>
          </a:p>
          <a:p>
            <a:r>
              <a:rPr lang="en-US" b="1" dirty="0" smtClean="0"/>
              <a:t>Passage Rate of </a:t>
            </a:r>
            <a:r>
              <a:rPr lang="en-US" b="1" dirty="0" err="1" smtClean="0"/>
              <a:t>Digesta</a:t>
            </a:r>
            <a:r>
              <a:rPr lang="en-US" b="1" dirty="0" smtClean="0"/>
              <a:t> is ~</a:t>
            </a:r>
          </a:p>
          <a:p>
            <a:pPr lvl="1"/>
            <a:r>
              <a:rPr lang="en-US" b="1" dirty="0" smtClean="0"/>
              <a:t>20% per hour</a:t>
            </a:r>
          </a:p>
          <a:p>
            <a:pPr lvl="1"/>
            <a:r>
              <a:rPr lang="en-US" b="1" dirty="0" smtClean="0"/>
              <a:t>Rumen = 2-8% per hour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Microbial Digestion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Three main distinctions in microbial fermentation and simple stomach digestion:</a:t>
            </a:r>
          </a:p>
          <a:p>
            <a:endParaRPr lang="en-US" sz="1000" b="1" dirty="0" smtClean="0"/>
          </a:p>
          <a:p>
            <a:pPr lvl="1"/>
            <a:r>
              <a:rPr lang="en-US" b="1" dirty="0" smtClean="0"/>
              <a:t>ß-1,4-linked polymers of cellulose are degraded</a:t>
            </a:r>
          </a:p>
          <a:p>
            <a:pPr lvl="1"/>
            <a:endParaRPr lang="en-US" sz="1000" b="1" dirty="0" smtClean="0"/>
          </a:p>
          <a:p>
            <a:pPr lvl="1"/>
            <a:r>
              <a:rPr lang="en-US" b="1" dirty="0" smtClean="0"/>
              <a:t>During their growth, microorganisms synthesize essential amino acids</a:t>
            </a:r>
          </a:p>
          <a:p>
            <a:pPr lvl="1"/>
            <a:endParaRPr lang="en-US" sz="1000" b="1" dirty="0" smtClean="0"/>
          </a:p>
          <a:p>
            <a:pPr lvl="1"/>
            <a:r>
              <a:rPr lang="en-US" b="1" dirty="0" smtClean="0"/>
              <a:t>Bacteria are net producers of B vitamins &amp; vitamin K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Structure of Cellulose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structureofcellulos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743200"/>
            <a:ext cx="8001000" cy="2743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27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Microbial Numbers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In the </a:t>
            </a:r>
            <a:r>
              <a:rPr lang="en-US" b="1" dirty="0" err="1" smtClean="0"/>
              <a:t>fundic</a:t>
            </a:r>
            <a:r>
              <a:rPr lang="en-US" b="1" dirty="0" smtClean="0"/>
              <a:t> region (pH = ~5.4)</a:t>
            </a:r>
          </a:p>
          <a:p>
            <a:pPr lvl="1"/>
            <a:r>
              <a:rPr lang="en-US" b="1" dirty="0" smtClean="0"/>
              <a:t>Bacteria = 10</a:t>
            </a:r>
            <a:r>
              <a:rPr lang="en-US" b="1" baseline="30000" dirty="0" smtClean="0"/>
              <a:t>8 </a:t>
            </a:r>
            <a:r>
              <a:rPr lang="en-US" b="1" dirty="0" smtClean="0"/>
              <a:t>to 10</a:t>
            </a:r>
            <a:r>
              <a:rPr lang="en-US" b="1" baseline="30000" dirty="0" smtClean="0"/>
              <a:t>9</a:t>
            </a:r>
            <a:r>
              <a:rPr lang="en-US" b="1" dirty="0" smtClean="0"/>
              <a:t>/g</a:t>
            </a:r>
          </a:p>
          <a:p>
            <a:endParaRPr lang="en-US" sz="1000" b="1" dirty="0" smtClean="0"/>
          </a:p>
          <a:p>
            <a:r>
              <a:rPr lang="en-US" b="1" dirty="0" smtClean="0"/>
              <a:t>Those present can withstand moderate acidity</a:t>
            </a:r>
          </a:p>
          <a:p>
            <a:pPr lvl="1"/>
            <a:r>
              <a:rPr lang="en-US" b="1" dirty="0" smtClean="0"/>
              <a:t>Lactobacilli</a:t>
            </a:r>
          </a:p>
          <a:p>
            <a:pPr lvl="1"/>
            <a:r>
              <a:rPr lang="en-US" b="1" dirty="0" smtClean="0"/>
              <a:t>Streptococci</a:t>
            </a:r>
          </a:p>
          <a:p>
            <a:pPr lvl="1"/>
            <a:r>
              <a:rPr lang="en-US" b="1" i="1" dirty="0" err="1" smtClean="0"/>
              <a:t>Veillonella</a:t>
            </a:r>
            <a:r>
              <a:rPr lang="en-US" b="1" i="1" dirty="0" smtClean="0"/>
              <a:t> </a:t>
            </a:r>
            <a:r>
              <a:rPr lang="en-US" b="1" i="1" dirty="0" err="1" smtClean="0"/>
              <a:t>gazogenes</a:t>
            </a:r>
            <a:endParaRPr lang="en-US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Microbial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Jejunum and Ileum</a:t>
            </a:r>
          </a:p>
          <a:p>
            <a:pPr lvl="1"/>
            <a:r>
              <a:rPr lang="en-US" b="1" dirty="0" smtClean="0"/>
              <a:t>Anaerobic Gram-Positive bacteria </a:t>
            </a:r>
          </a:p>
          <a:p>
            <a:pPr lvl="2"/>
            <a:r>
              <a:rPr lang="en-US" b="1" dirty="0" smtClean="0"/>
              <a:t>10</a:t>
            </a:r>
            <a:r>
              <a:rPr lang="en-US" b="1" baseline="30000" dirty="0" smtClean="0"/>
              <a:t>8 </a:t>
            </a:r>
            <a:r>
              <a:rPr lang="en-US" b="1" dirty="0" smtClean="0"/>
              <a:t>to 10</a:t>
            </a:r>
            <a:r>
              <a:rPr lang="en-US" b="1" baseline="30000" dirty="0" smtClean="0"/>
              <a:t>9</a:t>
            </a:r>
            <a:r>
              <a:rPr lang="en-US" b="1" dirty="0" smtClean="0"/>
              <a:t>/g</a:t>
            </a:r>
          </a:p>
          <a:p>
            <a:pPr lvl="2"/>
            <a:endParaRPr lang="en-US" sz="1000" b="1" dirty="0" smtClean="0"/>
          </a:p>
          <a:p>
            <a:r>
              <a:rPr lang="en-US" b="1" dirty="0" smtClean="0"/>
              <a:t>Cereal diet influences  the amount of </a:t>
            </a:r>
          </a:p>
          <a:p>
            <a:pPr lvl="1"/>
            <a:r>
              <a:rPr lang="en-US" b="1" dirty="0" smtClean="0"/>
              <a:t>lactic acid versus VFA’s that are produced as an end products</a:t>
            </a:r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Microbial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err="1" smtClean="0"/>
              <a:t>Cecum</a:t>
            </a:r>
            <a:r>
              <a:rPr lang="en-US" b="1" dirty="0" smtClean="0"/>
              <a:t> and Colon</a:t>
            </a:r>
          </a:p>
          <a:p>
            <a:pPr lvl="1"/>
            <a:r>
              <a:rPr lang="en-US" b="1" dirty="0" smtClean="0"/>
              <a:t>Much higher amounts of bacteria</a:t>
            </a:r>
          </a:p>
          <a:p>
            <a:pPr lvl="2"/>
            <a:r>
              <a:rPr lang="en-US" b="1" dirty="0" smtClean="0"/>
              <a:t>0.5 x 10</a:t>
            </a:r>
            <a:r>
              <a:rPr lang="en-US" b="1" baseline="30000" dirty="0" smtClean="0"/>
              <a:t>9</a:t>
            </a:r>
            <a:r>
              <a:rPr lang="en-US" b="1" dirty="0" smtClean="0"/>
              <a:t> to 5 x 10</a:t>
            </a:r>
            <a:r>
              <a:rPr lang="en-US" b="1" baseline="30000" dirty="0" smtClean="0"/>
              <a:t>9</a:t>
            </a:r>
            <a:r>
              <a:rPr lang="en-US" b="1" dirty="0" smtClean="0"/>
              <a:t>/g</a:t>
            </a:r>
          </a:p>
          <a:p>
            <a:pPr lvl="2"/>
            <a:endParaRPr lang="en-US" sz="1200" b="1" dirty="0" smtClean="0"/>
          </a:p>
          <a:p>
            <a:r>
              <a:rPr lang="en-US" b="1" dirty="0" smtClean="0"/>
              <a:t>Difference between hind gut fermentation and rumen fermentation</a:t>
            </a:r>
          </a:p>
          <a:p>
            <a:pPr lvl="1"/>
            <a:r>
              <a:rPr lang="en-US" b="1" dirty="0" smtClean="0"/>
              <a:t>Lower starch content of the hindgut</a:t>
            </a:r>
          </a:p>
          <a:p>
            <a:pPr lvl="1"/>
            <a:r>
              <a:rPr lang="en-US" b="1" dirty="0" smtClean="0"/>
              <a:t>Generally equates to lower rate of fermentation</a:t>
            </a:r>
          </a:p>
          <a:p>
            <a:pPr lvl="1"/>
            <a:r>
              <a:rPr lang="en-US" b="1" dirty="0" smtClean="0"/>
              <a:t>However, starch content of </a:t>
            </a:r>
            <a:r>
              <a:rPr lang="en-US" b="1" dirty="0" err="1" smtClean="0"/>
              <a:t>cecum</a:t>
            </a:r>
            <a:r>
              <a:rPr lang="en-US" b="1" dirty="0" smtClean="0"/>
              <a:t> is variable</a:t>
            </a:r>
          </a:p>
          <a:p>
            <a:pPr lvl="1"/>
            <a:endParaRPr lang="en-US" sz="1300" b="1" dirty="0" smtClean="0"/>
          </a:p>
          <a:p>
            <a:r>
              <a:rPr lang="en-US" b="1" dirty="0" smtClean="0"/>
              <a:t>Variable suppression of </a:t>
            </a:r>
            <a:r>
              <a:rPr lang="en-US" b="1" dirty="0" err="1" smtClean="0"/>
              <a:t>cellulolytic</a:t>
            </a:r>
            <a:r>
              <a:rPr lang="en-US" b="1" dirty="0" smtClean="0"/>
              <a:t> bacteria </a:t>
            </a:r>
          </a:p>
          <a:p>
            <a:pPr lvl="1"/>
            <a:r>
              <a:rPr lang="en-US" b="1" dirty="0" smtClean="0"/>
              <a:t>As grain </a:t>
            </a:r>
            <a:r>
              <a:rPr lang="en-US" b="1" dirty="0" smtClean="0">
                <a:cs typeface="Arial"/>
              </a:rPr>
              <a:t>↑ </a:t>
            </a:r>
            <a:r>
              <a:rPr lang="en-US" b="1" dirty="0" err="1" smtClean="0">
                <a:cs typeface="Arial"/>
              </a:rPr>
              <a:t>cellulolytic</a:t>
            </a:r>
            <a:r>
              <a:rPr lang="en-US" b="1" dirty="0" smtClean="0">
                <a:cs typeface="Arial"/>
              </a:rPr>
              <a:t> bacteria ↓</a:t>
            </a:r>
          </a:p>
          <a:p>
            <a:pPr lvl="1"/>
            <a:r>
              <a:rPr lang="en-US" b="1" dirty="0" smtClean="0">
                <a:cs typeface="Arial"/>
              </a:rPr>
              <a:t>What happens when forage is increased?</a:t>
            </a:r>
            <a:endParaRPr lang="en-US" b="1" dirty="0" smtClean="0"/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Microbial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One study revealed about </a:t>
            </a:r>
            <a:r>
              <a:rPr lang="en-US" b="1" dirty="0" err="1" smtClean="0"/>
              <a:t>Cecum</a:t>
            </a:r>
            <a:r>
              <a:rPr lang="en-US" b="1" dirty="0" smtClean="0"/>
              <a:t>:</a:t>
            </a:r>
          </a:p>
          <a:p>
            <a:endParaRPr lang="en-US" sz="1000" b="1" dirty="0" smtClean="0"/>
          </a:p>
          <a:p>
            <a:pPr lvl="1"/>
            <a:r>
              <a:rPr lang="en-US" b="1" dirty="0" err="1" smtClean="0"/>
              <a:t>Cellulolytic</a:t>
            </a:r>
            <a:r>
              <a:rPr lang="en-US" b="1" dirty="0" smtClean="0"/>
              <a:t> bacteria  = 2 - 4% of total</a:t>
            </a:r>
          </a:p>
          <a:p>
            <a:pPr lvl="1"/>
            <a:endParaRPr lang="en-US" sz="1000" b="1" dirty="0" smtClean="0"/>
          </a:p>
          <a:p>
            <a:pPr lvl="1"/>
            <a:r>
              <a:rPr lang="en-US" b="1" dirty="0" smtClean="0"/>
              <a:t>Fungal and </a:t>
            </a:r>
            <a:r>
              <a:rPr lang="en-US" b="1" dirty="0" err="1" smtClean="0"/>
              <a:t>protozoal</a:t>
            </a:r>
            <a:r>
              <a:rPr lang="en-US" b="1" dirty="0" smtClean="0"/>
              <a:t> units were also found to be present</a:t>
            </a:r>
          </a:p>
          <a:p>
            <a:pPr lvl="1"/>
            <a:endParaRPr lang="en-US" sz="1000" b="1" dirty="0" smtClean="0"/>
          </a:p>
          <a:p>
            <a:pPr lvl="1"/>
            <a:r>
              <a:rPr lang="en-US" b="1" dirty="0" smtClean="0"/>
              <a:t>Optimal pH in </a:t>
            </a:r>
            <a:r>
              <a:rPr lang="en-US" b="1" dirty="0" err="1" smtClean="0"/>
              <a:t>cecum</a:t>
            </a:r>
            <a:r>
              <a:rPr lang="en-US" b="1" dirty="0" smtClean="0"/>
              <a:t> for these constituents = </a:t>
            </a:r>
          </a:p>
          <a:p>
            <a:pPr lvl="2"/>
            <a:r>
              <a:rPr lang="en-US" b="1" dirty="0" smtClean="0"/>
              <a:t>5-6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235</TotalTime>
  <Words>774</Words>
  <Application>Microsoft Office PowerPoint</Application>
  <PresentationFormat>On-screen Show (4:3)</PresentationFormat>
  <Paragraphs>199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Median</vt:lpstr>
      <vt:lpstr>Equine Nutrition</vt:lpstr>
      <vt:lpstr>Passage of Digesta</vt:lpstr>
      <vt:lpstr>Passage through Cecum</vt:lpstr>
      <vt:lpstr>Microbial Digestion</vt:lpstr>
      <vt:lpstr>Structure of Cellulose</vt:lpstr>
      <vt:lpstr>Microbial Numbers</vt:lpstr>
      <vt:lpstr>Microbial Numbers</vt:lpstr>
      <vt:lpstr>Microbial Numbers</vt:lpstr>
      <vt:lpstr>Microbial Numbers</vt:lpstr>
      <vt:lpstr>Fauna</vt:lpstr>
      <vt:lpstr>Flora</vt:lpstr>
      <vt:lpstr>Flora</vt:lpstr>
      <vt:lpstr>Flora</vt:lpstr>
      <vt:lpstr>Products of Fermentation</vt:lpstr>
      <vt:lpstr>VFA’s</vt:lpstr>
      <vt:lpstr>Products of Fermentation</vt:lpstr>
      <vt:lpstr>Absorption</vt:lpstr>
      <vt:lpstr>Absorption</vt:lpstr>
      <vt:lpstr>Absorption</vt:lpstr>
      <vt:lpstr>Absorption</vt:lpstr>
      <vt:lpstr>Absorption</vt:lpstr>
      <vt:lpstr>Absorption</vt:lpstr>
      <vt:lpstr>Protein Degradation</vt:lpstr>
      <vt:lpstr>Urea Production</vt:lpstr>
    </vt:vector>
  </TitlesOfParts>
  <Company>Sam Houston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Equine Nutrition</dc:title>
  <dc:creator>Computer Services</dc:creator>
  <cp:lastModifiedBy>Computer Services</cp:lastModifiedBy>
  <cp:revision>15</cp:revision>
  <dcterms:created xsi:type="dcterms:W3CDTF">2010-02-02T18:55:31Z</dcterms:created>
  <dcterms:modified xsi:type="dcterms:W3CDTF">2011-09-13T19:31:02Z</dcterms:modified>
</cp:coreProperties>
</file>