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4" r:id="rId2"/>
    <p:sldId id="257" r:id="rId3"/>
    <p:sldId id="258" r:id="rId4"/>
    <p:sldId id="271" r:id="rId5"/>
    <p:sldId id="291" r:id="rId6"/>
    <p:sldId id="318" r:id="rId7"/>
    <p:sldId id="279" r:id="rId8"/>
    <p:sldId id="317" r:id="rId9"/>
    <p:sldId id="280" r:id="rId10"/>
    <p:sldId id="319" r:id="rId11"/>
    <p:sldId id="321" r:id="rId12"/>
    <p:sldId id="322" r:id="rId13"/>
    <p:sldId id="323" r:id="rId14"/>
    <p:sldId id="315" r:id="rId15"/>
    <p:sldId id="316" r:id="rId16"/>
    <p:sldId id="285" r:id="rId17"/>
    <p:sldId id="320" r:id="rId18"/>
    <p:sldId id="260" r:id="rId19"/>
    <p:sldId id="269" r:id="rId20"/>
    <p:sldId id="265" r:id="rId21"/>
    <p:sldId id="266" r:id="rId22"/>
    <p:sldId id="270" r:id="rId23"/>
    <p:sldId id="267" r:id="rId24"/>
    <p:sldId id="268" r:id="rId25"/>
    <p:sldId id="273" r:id="rId26"/>
    <p:sldId id="277" r:id="rId27"/>
    <p:sldId id="301" r:id="rId28"/>
    <p:sldId id="302" r:id="rId29"/>
    <p:sldId id="303" r:id="rId30"/>
    <p:sldId id="308" r:id="rId31"/>
    <p:sldId id="274" r:id="rId32"/>
    <p:sldId id="297" r:id="rId33"/>
    <p:sldId id="300" r:id="rId34"/>
    <p:sldId id="296" r:id="rId35"/>
    <p:sldId id="299" r:id="rId36"/>
    <p:sldId id="275" r:id="rId37"/>
    <p:sldId id="307" r:id="rId38"/>
    <p:sldId id="304" r:id="rId39"/>
    <p:sldId id="305" r:id="rId40"/>
    <p:sldId id="306" r:id="rId41"/>
    <p:sldId id="261" r:id="rId42"/>
    <p:sldId id="262" r:id="rId43"/>
    <p:sldId id="263" r:id="rId44"/>
    <p:sldId id="313" r:id="rId45"/>
    <p:sldId id="311" r:id="rId46"/>
    <p:sldId id="310" r:id="rId47"/>
    <p:sldId id="312" r:id="rId48"/>
    <p:sldId id="290" r:id="rId49"/>
    <p:sldId id="264"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149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5CAD88-266B-4F29-A8E4-2A044AF3AF68}" type="datetimeFigureOut">
              <a:rPr lang="en-US" smtClean="0"/>
              <a:pPr/>
              <a:t>7/2/2015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950246-CAB4-43CC-98DC-F3713560EC03}" type="slidenum">
              <a:rPr lang="en-US" smtClean="0"/>
              <a:pPr/>
              <a:t>‹#›</a:t>
            </a:fld>
            <a:endParaRPr lang="en-US"/>
          </a:p>
        </p:txBody>
      </p:sp>
    </p:spTree>
    <p:extLst>
      <p:ext uri="{BB962C8B-B14F-4D97-AF65-F5344CB8AC3E}">
        <p14:creationId xmlns:p14="http://schemas.microsoft.com/office/powerpoint/2010/main" val="3316343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5CAD88-266B-4F29-A8E4-2A044AF3AF68}" type="datetimeFigureOut">
              <a:rPr lang="en-US" smtClean="0"/>
              <a:pPr/>
              <a:t>7/2/2015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950246-CAB4-43CC-98DC-F3713560EC03}" type="slidenum">
              <a:rPr lang="en-US" smtClean="0"/>
              <a:pPr/>
              <a:t>‹#›</a:t>
            </a:fld>
            <a:endParaRPr lang="en-US"/>
          </a:p>
        </p:txBody>
      </p:sp>
    </p:spTree>
    <p:extLst>
      <p:ext uri="{BB962C8B-B14F-4D97-AF65-F5344CB8AC3E}">
        <p14:creationId xmlns:p14="http://schemas.microsoft.com/office/powerpoint/2010/main" val="2700292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5CAD88-266B-4F29-A8E4-2A044AF3AF68}" type="datetimeFigureOut">
              <a:rPr lang="en-US" smtClean="0"/>
              <a:pPr/>
              <a:t>7/2/2015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950246-CAB4-43CC-98DC-F3713560EC03}" type="slidenum">
              <a:rPr lang="en-US" smtClean="0"/>
              <a:pPr/>
              <a:t>‹#›</a:t>
            </a:fld>
            <a:endParaRPr lang="en-US"/>
          </a:p>
        </p:txBody>
      </p:sp>
    </p:spTree>
    <p:extLst>
      <p:ext uri="{BB962C8B-B14F-4D97-AF65-F5344CB8AC3E}">
        <p14:creationId xmlns:p14="http://schemas.microsoft.com/office/powerpoint/2010/main" val="335759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5CAD88-266B-4F29-A8E4-2A044AF3AF68}" type="datetimeFigureOut">
              <a:rPr lang="en-US" smtClean="0"/>
              <a:pPr/>
              <a:t>7/2/2015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950246-CAB4-43CC-98DC-F3713560EC03}" type="slidenum">
              <a:rPr lang="en-US" smtClean="0"/>
              <a:pPr/>
              <a:t>‹#›</a:t>
            </a:fld>
            <a:endParaRPr lang="en-US"/>
          </a:p>
        </p:txBody>
      </p:sp>
    </p:spTree>
    <p:extLst>
      <p:ext uri="{BB962C8B-B14F-4D97-AF65-F5344CB8AC3E}">
        <p14:creationId xmlns:p14="http://schemas.microsoft.com/office/powerpoint/2010/main" val="4186891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5CAD88-266B-4F29-A8E4-2A044AF3AF68}" type="datetimeFigureOut">
              <a:rPr lang="en-US" smtClean="0"/>
              <a:pPr/>
              <a:t>7/2/2015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950246-CAB4-43CC-98DC-F3713560EC03}" type="slidenum">
              <a:rPr lang="en-US" smtClean="0"/>
              <a:pPr/>
              <a:t>‹#›</a:t>
            </a:fld>
            <a:endParaRPr lang="en-US"/>
          </a:p>
        </p:txBody>
      </p:sp>
    </p:spTree>
    <p:extLst>
      <p:ext uri="{BB962C8B-B14F-4D97-AF65-F5344CB8AC3E}">
        <p14:creationId xmlns:p14="http://schemas.microsoft.com/office/powerpoint/2010/main" val="1906314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5CAD88-266B-4F29-A8E4-2A044AF3AF68}" type="datetimeFigureOut">
              <a:rPr lang="en-US" smtClean="0"/>
              <a:pPr/>
              <a:t>7/2/2015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950246-CAB4-43CC-98DC-F3713560EC03}" type="slidenum">
              <a:rPr lang="en-US" smtClean="0"/>
              <a:pPr/>
              <a:t>‹#›</a:t>
            </a:fld>
            <a:endParaRPr lang="en-US"/>
          </a:p>
        </p:txBody>
      </p:sp>
    </p:spTree>
    <p:extLst>
      <p:ext uri="{BB962C8B-B14F-4D97-AF65-F5344CB8AC3E}">
        <p14:creationId xmlns:p14="http://schemas.microsoft.com/office/powerpoint/2010/main" val="4248429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5CAD88-266B-4F29-A8E4-2A044AF3AF68}" type="datetimeFigureOut">
              <a:rPr lang="en-US" smtClean="0"/>
              <a:pPr/>
              <a:t>7/2/2015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950246-CAB4-43CC-98DC-F3713560EC03}" type="slidenum">
              <a:rPr lang="en-US" smtClean="0"/>
              <a:pPr/>
              <a:t>‹#›</a:t>
            </a:fld>
            <a:endParaRPr lang="en-US"/>
          </a:p>
        </p:txBody>
      </p:sp>
    </p:spTree>
    <p:extLst>
      <p:ext uri="{BB962C8B-B14F-4D97-AF65-F5344CB8AC3E}">
        <p14:creationId xmlns:p14="http://schemas.microsoft.com/office/powerpoint/2010/main" val="1135555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5CAD88-266B-4F29-A8E4-2A044AF3AF68}" type="datetimeFigureOut">
              <a:rPr lang="en-US" smtClean="0"/>
              <a:pPr/>
              <a:t>7/2/2015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950246-CAB4-43CC-98DC-F3713560EC03}" type="slidenum">
              <a:rPr lang="en-US" smtClean="0"/>
              <a:pPr/>
              <a:t>‹#›</a:t>
            </a:fld>
            <a:endParaRPr lang="en-US"/>
          </a:p>
        </p:txBody>
      </p:sp>
    </p:spTree>
    <p:extLst>
      <p:ext uri="{BB962C8B-B14F-4D97-AF65-F5344CB8AC3E}">
        <p14:creationId xmlns:p14="http://schemas.microsoft.com/office/powerpoint/2010/main" val="2069170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5CAD88-266B-4F29-A8E4-2A044AF3AF68}" type="datetimeFigureOut">
              <a:rPr lang="en-US" smtClean="0"/>
              <a:pPr/>
              <a:t>7/2/2015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950246-CAB4-43CC-98DC-F3713560EC03}" type="slidenum">
              <a:rPr lang="en-US" smtClean="0"/>
              <a:pPr/>
              <a:t>‹#›</a:t>
            </a:fld>
            <a:endParaRPr lang="en-US"/>
          </a:p>
        </p:txBody>
      </p:sp>
    </p:spTree>
    <p:extLst>
      <p:ext uri="{BB962C8B-B14F-4D97-AF65-F5344CB8AC3E}">
        <p14:creationId xmlns:p14="http://schemas.microsoft.com/office/powerpoint/2010/main" val="1214411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5CAD88-266B-4F29-A8E4-2A044AF3AF68}" type="datetimeFigureOut">
              <a:rPr lang="en-US" smtClean="0"/>
              <a:pPr/>
              <a:t>7/2/2015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950246-CAB4-43CC-98DC-F3713560EC03}" type="slidenum">
              <a:rPr lang="en-US" smtClean="0"/>
              <a:pPr/>
              <a:t>‹#›</a:t>
            </a:fld>
            <a:endParaRPr lang="en-US"/>
          </a:p>
        </p:txBody>
      </p:sp>
    </p:spTree>
    <p:extLst>
      <p:ext uri="{BB962C8B-B14F-4D97-AF65-F5344CB8AC3E}">
        <p14:creationId xmlns:p14="http://schemas.microsoft.com/office/powerpoint/2010/main" val="3996498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5CAD88-266B-4F29-A8E4-2A044AF3AF68}" type="datetimeFigureOut">
              <a:rPr lang="en-US" smtClean="0"/>
              <a:pPr/>
              <a:t>7/2/2015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950246-CAB4-43CC-98DC-F3713560EC03}" type="slidenum">
              <a:rPr lang="en-US" smtClean="0"/>
              <a:pPr/>
              <a:t>‹#›</a:t>
            </a:fld>
            <a:endParaRPr lang="en-US"/>
          </a:p>
        </p:txBody>
      </p:sp>
    </p:spTree>
    <p:extLst>
      <p:ext uri="{BB962C8B-B14F-4D97-AF65-F5344CB8AC3E}">
        <p14:creationId xmlns:p14="http://schemas.microsoft.com/office/powerpoint/2010/main" val="2566157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5CAD88-266B-4F29-A8E4-2A044AF3AF68}" type="datetimeFigureOut">
              <a:rPr lang="en-US" smtClean="0"/>
              <a:pPr/>
              <a:t>7/2/2015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950246-CAB4-43CC-98DC-F3713560EC03}" type="slidenum">
              <a:rPr lang="en-US" smtClean="0"/>
              <a:pPr/>
              <a:t>‹#›</a:t>
            </a:fld>
            <a:endParaRPr lang="en-US"/>
          </a:p>
        </p:txBody>
      </p:sp>
    </p:spTree>
    <p:extLst>
      <p:ext uri="{BB962C8B-B14F-4D97-AF65-F5344CB8AC3E}">
        <p14:creationId xmlns:p14="http://schemas.microsoft.com/office/powerpoint/2010/main" val="33387121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biofuel.org.uk/advantages-of-biofuels.html"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biofuel.org.uk/disadvantages-of-biofuels.html"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biofuel.org.uk/disadvantages-of-biofuels.html" TargetMode="External"/><Relationship Id="rId2" Type="http://schemas.openxmlformats.org/officeDocument/2006/relationships/hyperlink" Target="http://biofuel.org.uk/advantages-of-biofuels.html" TargetMode="External"/><Relationship Id="rId1" Type="http://schemas.openxmlformats.org/officeDocument/2006/relationships/slideLayout" Target="../slideLayouts/slideLayout2.xml"/><Relationship Id="rId6" Type="http://schemas.openxmlformats.org/officeDocument/2006/relationships/hyperlink" Target="https://www.google.com/search?q=Biofuels&amp;biw=790&amp;bih=639&amp;source=lnms&amp;tbm=isch&amp;sa=X&amp;ei=mZROVOfXE-PuigLu5oGYCQ&amp;ved=0CAcQ_AUoAg" TargetMode="External"/><Relationship Id="rId5" Type="http://schemas.openxmlformats.org/officeDocument/2006/relationships/hyperlink" Target="http://www.energy4me.org/energy-facts/energy-sources/biofuels/3/" TargetMode="External"/><Relationship Id="rId4" Type="http://schemas.openxmlformats.org/officeDocument/2006/relationships/hyperlink" Target="http://biofuel.org.uk/biofuel-fact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066800"/>
            <a:ext cx="8382000" cy="855924"/>
          </a:xfrm>
        </p:spPr>
        <p:txBody>
          <a:bodyPr>
            <a:normAutofit fontScale="90000"/>
          </a:bodyPr>
          <a:lstStyle/>
          <a:p>
            <a:r>
              <a:rPr lang="en-US" dirty="0" smtClean="0"/>
              <a:t>Heat, Power and </a:t>
            </a:r>
            <a:br>
              <a:rPr lang="en-US" dirty="0" smtClean="0"/>
            </a:br>
            <a:r>
              <a:rPr lang="en-US" dirty="0" smtClean="0"/>
              <a:t>Biofuels from Biomass</a:t>
            </a:r>
            <a:endParaRPr lang="en-US" dirty="0"/>
          </a:p>
        </p:txBody>
      </p:sp>
      <p:sp>
        <p:nvSpPr>
          <p:cNvPr id="4" name="Subtitle 2"/>
          <p:cNvSpPr txBox="1">
            <a:spLocks/>
          </p:cNvSpPr>
          <p:nvPr/>
        </p:nvSpPr>
        <p:spPr>
          <a:xfrm>
            <a:off x="1122219" y="2350837"/>
            <a:ext cx="6858000" cy="1241822"/>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800" i="1" dirty="0"/>
              <a:t>Agricultural Sustainable Energy Education Network</a:t>
            </a:r>
          </a:p>
          <a:p>
            <a:r>
              <a:rPr lang="en-US" sz="1800" dirty="0"/>
              <a:t>Renewable Energy Curriculum</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55421" y="3425101"/>
            <a:ext cx="1288983" cy="888593"/>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4207" y="3532361"/>
            <a:ext cx="1840464" cy="739393"/>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30511" y="3467041"/>
            <a:ext cx="2441417" cy="804713"/>
          </a:xfrm>
          <a:prstGeom prst="rect">
            <a:avLst/>
          </a:prstGeom>
        </p:spPr>
      </p:pic>
    </p:spTree>
    <p:extLst>
      <p:ext uri="{BB962C8B-B14F-4D97-AF65-F5344CB8AC3E}">
        <p14:creationId xmlns:p14="http://schemas.microsoft.com/office/powerpoint/2010/main" val="1972747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Producing Biofuel from Biomass</a:t>
            </a:r>
            <a:endParaRPr lang="en-US" dirty="0">
              <a:latin typeface="Calibri Light" panose="020F0302020204030204" pitchFamily="34" charset="0"/>
            </a:endParaRPr>
          </a:p>
        </p:txBody>
      </p:sp>
      <p:sp>
        <p:nvSpPr>
          <p:cNvPr id="3" name="Content Placeholder 2"/>
          <p:cNvSpPr>
            <a:spLocks noGrp="1"/>
          </p:cNvSpPr>
          <p:nvPr>
            <p:ph idx="1"/>
          </p:nvPr>
        </p:nvSpPr>
        <p:spPr>
          <a:xfrm>
            <a:off x="762000" y="1524000"/>
            <a:ext cx="7696200" cy="4724399"/>
          </a:xfrm>
        </p:spPr>
        <p:txBody>
          <a:bodyPr>
            <a:normAutofit fontScale="85000" lnSpcReduction="10000"/>
          </a:bodyPr>
          <a:lstStyle/>
          <a:p>
            <a:r>
              <a:rPr lang="en-US" dirty="0" smtClean="0"/>
              <a:t>Biomass energy can be converted into liquid biofuels generally in two methods:</a:t>
            </a:r>
          </a:p>
          <a:p>
            <a:r>
              <a:rPr lang="en-US" dirty="0" smtClean="0"/>
              <a:t>Method I</a:t>
            </a:r>
          </a:p>
          <a:p>
            <a:pPr lvl="1"/>
            <a:r>
              <a:rPr lang="en-US" dirty="0"/>
              <a:t>S</a:t>
            </a:r>
            <a:r>
              <a:rPr lang="en-US" dirty="0" smtClean="0"/>
              <a:t>ugar crops or starch are grown and through the process of fermentation, ethanol is produced.</a:t>
            </a:r>
          </a:p>
          <a:p>
            <a:r>
              <a:rPr lang="en-US" dirty="0" smtClean="0"/>
              <a:t>Method II</a:t>
            </a:r>
          </a:p>
          <a:p>
            <a:pPr lvl="1"/>
            <a:r>
              <a:rPr lang="en-US" dirty="0" smtClean="0"/>
              <a:t>Plants are grown which naturally produce oil, such as jatropha and algae</a:t>
            </a:r>
          </a:p>
          <a:p>
            <a:pPr lvl="1"/>
            <a:r>
              <a:rPr lang="en-US" dirty="0" smtClean="0"/>
              <a:t>These oils are heated to reduce their viscosity after which they are directly used as fuel for diesel engines </a:t>
            </a:r>
          </a:p>
          <a:p>
            <a:pPr lvl="1"/>
            <a:r>
              <a:rPr lang="en-US" dirty="0" smtClean="0"/>
              <a:t>This oil can be further treated to produce biodiesel which can be used for various purposes</a:t>
            </a:r>
          </a:p>
          <a:p>
            <a:endParaRPr lang="en-US" dirty="0"/>
          </a:p>
        </p:txBody>
      </p:sp>
    </p:spTree>
    <p:extLst>
      <p:ext uri="{BB962C8B-B14F-4D97-AF65-F5344CB8AC3E}">
        <p14:creationId xmlns:p14="http://schemas.microsoft.com/office/powerpoint/2010/main" val="1539388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Biofuels Are Counterparts</a:t>
            </a:r>
            <a:endParaRPr lang="en-US" dirty="0">
              <a:latin typeface="Calibri Light" panose="020F0302020204030204" pitchFamily="34" charset="0"/>
            </a:endParaRPr>
          </a:p>
        </p:txBody>
      </p:sp>
      <p:sp>
        <p:nvSpPr>
          <p:cNvPr id="3" name="Content Placeholder 2"/>
          <p:cNvSpPr>
            <a:spLocks noGrp="1"/>
          </p:cNvSpPr>
          <p:nvPr>
            <p:ph idx="1"/>
          </p:nvPr>
        </p:nvSpPr>
        <p:spPr/>
        <p:txBody>
          <a:bodyPr>
            <a:normAutofit/>
          </a:bodyPr>
          <a:lstStyle/>
          <a:p>
            <a:pPr marL="0" indent="0" algn="ctr">
              <a:buNone/>
            </a:pPr>
            <a:r>
              <a:rPr lang="en-US" sz="2800" dirty="0" smtClean="0"/>
              <a:t>Biofuels are counterparts to traditional fossil fuels</a:t>
            </a: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val="2626553331"/>
              </p:ext>
            </p:extLst>
          </p:nvPr>
        </p:nvGraphicFramePr>
        <p:xfrm>
          <a:off x="1600200" y="2514600"/>
          <a:ext cx="5867400" cy="3581400"/>
        </p:xfrm>
        <a:graphic>
          <a:graphicData uri="http://schemas.openxmlformats.org/drawingml/2006/table">
            <a:tbl>
              <a:tblPr firstRow="1" bandRow="1">
                <a:tableStyleId>{5C22544A-7EE6-4342-B048-85BDC9FD1C3A}</a:tableStyleId>
              </a:tblPr>
              <a:tblGrid>
                <a:gridCol w="2933700"/>
                <a:gridCol w="2933700"/>
              </a:tblGrid>
              <a:tr h="716280">
                <a:tc>
                  <a:txBody>
                    <a:bodyPr/>
                    <a:lstStyle/>
                    <a:p>
                      <a:pPr algn="ctr"/>
                      <a:r>
                        <a:rPr lang="en-US" dirty="0" smtClean="0"/>
                        <a:t>Biofuel</a:t>
                      </a:r>
                      <a:endParaRPr lang="en-US" dirty="0"/>
                    </a:p>
                  </a:txBody>
                  <a:tcPr anchor="ctr">
                    <a:solidFill>
                      <a:schemeClr val="accent3">
                        <a:lumMod val="50000"/>
                      </a:schemeClr>
                    </a:solidFill>
                  </a:tcPr>
                </a:tc>
                <a:tc>
                  <a:txBody>
                    <a:bodyPr/>
                    <a:lstStyle/>
                    <a:p>
                      <a:pPr algn="ctr"/>
                      <a:r>
                        <a:rPr lang="en-US" dirty="0" smtClean="0"/>
                        <a:t>Fossil Fuel</a:t>
                      </a:r>
                      <a:endParaRPr lang="en-US" dirty="0"/>
                    </a:p>
                  </a:txBody>
                  <a:tcPr anchor="ctr">
                    <a:solidFill>
                      <a:schemeClr val="accent3">
                        <a:lumMod val="50000"/>
                      </a:schemeClr>
                    </a:solidFill>
                  </a:tcPr>
                </a:tc>
              </a:tr>
              <a:tr h="716280">
                <a:tc>
                  <a:txBody>
                    <a:bodyPr/>
                    <a:lstStyle/>
                    <a:p>
                      <a:pPr algn="ctr"/>
                      <a:r>
                        <a:rPr lang="en-US" dirty="0" smtClean="0"/>
                        <a:t>Ethanol</a:t>
                      </a:r>
                      <a:endParaRPr lang="en-US" dirty="0"/>
                    </a:p>
                  </a:txBody>
                  <a:tcPr anchor="ctr">
                    <a:solidFill>
                      <a:schemeClr val="accent3">
                        <a:lumMod val="60000"/>
                        <a:lumOff val="40000"/>
                      </a:schemeClr>
                    </a:solidFill>
                  </a:tcPr>
                </a:tc>
                <a:tc>
                  <a:txBody>
                    <a:bodyPr/>
                    <a:lstStyle/>
                    <a:p>
                      <a:pPr algn="ctr"/>
                      <a:r>
                        <a:rPr lang="en-US" dirty="0" smtClean="0"/>
                        <a:t>Gasoline/Ethane</a:t>
                      </a:r>
                      <a:endParaRPr lang="en-US" dirty="0"/>
                    </a:p>
                  </a:txBody>
                  <a:tcPr anchor="ctr">
                    <a:solidFill>
                      <a:schemeClr val="accent3">
                        <a:lumMod val="60000"/>
                        <a:lumOff val="40000"/>
                      </a:schemeClr>
                    </a:solidFill>
                  </a:tcPr>
                </a:tc>
              </a:tr>
              <a:tr h="716280">
                <a:tc>
                  <a:txBody>
                    <a:bodyPr/>
                    <a:lstStyle/>
                    <a:p>
                      <a:pPr algn="ctr"/>
                      <a:r>
                        <a:rPr lang="en-US" dirty="0" smtClean="0"/>
                        <a:t>Biodiesel</a:t>
                      </a:r>
                      <a:endParaRPr lang="en-US" dirty="0"/>
                    </a:p>
                  </a:txBody>
                  <a:tcPr anchor="ctr">
                    <a:solidFill>
                      <a:schemeClr val="accent3">
                        <a:lumMod val="60000"/>
                        <a:lumOff val="40000"/>
                      </a:schemeClr>
                    </a:solidFill>
                  </a:tcPr>
                </a:tc>
                <a:tc>
                  <a:txBody>
                    <a:bodyPr/>
                    <a:lstStyle/>
                    <a:p>
                      <a:pPr algn="ctr"/>
                      <a:r>
                        <a:rPr lang="en-US" dirty="0" smtClean="0"/>
                        <a:t>Diesel</a:t>
                      </a:r>
                      <a:endParaRPr lang="en-US" dirty="0"/>
                    </a:p>
                  </a:txBody>
                  <a:tcPr anchor="ctr">
                    <a:solidFill>
                      <a:schemeClr val="accent3">
                        <a:lumMod val="60000"/>
                        <a:lumOff val="40000"/>
                      </a:schemeClr>
                    </a:solidFill>
                  </a:tcPr>
                </a:tc>
              </a:tr>
              <a:tr h="716280">
                <a:tc>
                  <a:txBody>
                    <a:bodyPr/>
                    <a:lstStyle/>
                    <a:p>
                      <a:pPr algn="ctr"/>
                      <a:r>
                        <a:rPr lang="en-US" dirty="0" smtClean="0"/>
                        <a:t>Methanol</a:t>
                      </a:r>
                      <a:endParaRPr lang="en-US" dirty="0"/>
                    </a:p>
                  </a:txBody>
                  <a:tcPr anchor="ctr">
                    <a:solidFill>
                      <a:schemeClr val="accent3">
                        <a:lumMod val="60000"/>
                        <a:lumOff val="40000"/>
                      </a:schemeClr>
                    </a:solidFill>
                  </a:tcPr>
                </a:tc>
                <a:tc>
                  <a:txBody>
                    <a:bodyPr/>
                    <a:lstStyle/>
                    <a:p>
                      <a:pPr algn="ctr"/>
                      <a:r>
                        <a:rPr lang="en-US" dirty="0" smtClean="0"/>
                        <a:t>Methane</a:t>
                      </a:r>
                      <a:endParaRPr lang="en-US" dirty="0"/>
                    </a:p>
                  </a:txBody>
                  <a:tcPr anchor="ctr">
                    <a:solidFill>
                      <a:schemeClr val="accent3">
                        <a:lumMod val="60000"/>
                        <a:lumOff val="40000"/>
                      </a:schemeClr>
                    </a:solidFill>
                  </a:tcPr>
                </a:tc>
              </a:tr>
              <a:tr h="716280">
                <a:tc>
                  <a:txBody>
                    <a:bodyPr/>
                    <a:lstStyle/>
                    <a:p>
                      <a:pPr algn="ctr"/>
                      <a:r>
                        <a:rPr lang="en-US" dirty="0" err="1" smtClean="0"/>
                        <a:t>Biobutanol</a:t>
                      </a:r>
                      <a:endParaRPr lang="en-US" dirty="0"/>
                    </a:p>
                  </a:txBody>
                  <a:tcPr anchor="ctr">
                    <a:solidFill>
                      <a:schemeClr val="accent3">
                        <a:lumMod val="60000"/>
                        <a:lumOff val="40000"/>
                      </a:schemeClr>
                    </a:solidFill>
                  </a:tcPr>
                </a:tc>
                <a:tc>
                  <a:txBody>
                    <a:bodyPr/>
                    <a:lstStyle/>
                    <a:p>
                      <a:pPr algn="ctr"/>
                      <a:r>
                        <a:rPr lang="en-US" dirty="0" smtClean="0"/>
                        <a:t>Gasoline/Butane</a:t>
                      </a:r>
                      <a:endParaRPr lang="en-US" dirty="0"/>
                    </a:p>
                  </a:txBody>
                  <a:tcPr anchor="ctr">
                    <a:solidFill>
                      <a:schemeClr val="accent3">
                        <a:lumMod val="60000"/>
                        <a:lumOff val="40000"/>
                      </a:schemeClr>
                    </a:solidFill>
                  </a:tcPr>
                </a:tc>
              </a:tr>
            </a:tbl>
          </a:graphicData>
        </a:graphic>
      </p:graphicFrame>
    </p:spTree>
    <p:extLst>
      <p:ext uri="{BB962C8B-B14F-4D97-AF65-F5344CB8AC3E}">
        <p14:creationId xmlns:p14="http://schemas.microsoft.com/office/powerpoint/2010/main" val="2780329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Comparing Energy Content</a:t>
            </a:r>
            <a:endParaRPr lang="en-US" dirty="0">
              <a:latin typeface="Calibri Light" panose="020F0302020204030204" pitchFamily="34" charset="0"/>
            </a:endParaRPr>
          </a:p>
        </p:txBody>
      </p:sp>
      <p:sp>
        <p:nvSpPr>
          <p:cNvPr id="3" name="Content Placeholder 2"/>
          <p:cNvSpPr>
            <a:spLocks noGrp="1"/>
          </p:cNvSpPr>
          <p:nvPr>
            <p:ph idx="1"/>
          </p:nvPr>
        </p:nvSpPr>
        <p:spPr>
          <a:xfrm>
            <a:off x="4419600" y="1371600"/>
            <a:ext cx="4267200" cy="5257800"/>
          </a:xfrm>
        </p:spPr>
        <p:txBody>
          <a:bodyPr>
            <a:normAutofit/>
          </a:bodyPr>
          <a:lstStyle/>
          <a:p>
            <a:r>
              <a:rPr lang="en-US" dirty="0"/>
              <a:t>The energy content of biodiesel is about 90% that of </a:t>
            </a:r>
            <a:r>
              <a:rPr lang="en-US" dirty="0" smtClean="0"/>
              <a:t>its counterpart petroleum diesel</a:t>
            </a:r>
          </a:p>
          <a:p>
            <a:r>
              <a:rPr lang="en-US" dirty="0" smtClean="0"/>
              <a:t>The energy content of </a:t>
            </a:r>
            <a:r>
              <a:rPr lang="en-US" dirty="0" err="1" smtClean="0"/>
              <a:t>butanol</a:t>
            </a:r>
            <a:r>
              <a:rPr lang="en-US" dirty="0" smtClean="0"/>
              <a:t> is about 80% that of gasoline</a:t>
            </a:r>
          </a:p>
          <a:p>
            <a:r>
              <a:rPr lang="en-US" dirty="0" smtClean="0"/>
              <a:t>The </a:t>
            </a:r>
            <a:r>
              <a:rPr lang="en-US" dirty="0"/>
              <a:t>energy content of ethanol is about 50% that of </a:t>
            </a:r>
            <a:r>
              <a:rPr lang="en-US" dirty="0" smtClean="0"/>
              <a:t>gasoline</a:t>
            </a:r>
            <a:endParaRPr lang="en-US" dirty="0"/>
          </a:p>
          <a:p>
            <a:endParaRPr lang="en-US" dirty="0"/>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1828800"/>
            <a:ext cx="3333750" cy="381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87253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Calibri Light" panose="020F0302020204030204" pitchFamily="34" charset="0"/>
              </a:rPr>
              <a:t>Biofuel Carbon Footprint</a:t>
            </a:r>
            <a:endParaRPr lang="en-US" dirty="0">
              <a:latin typeface="Calibri Light" panose="020F0302020204030204" pitchFamily="34" charset="0"/>
            </a:endParaRPr>
          </a:p>
        </p:txBody>
      </p:sp>
      <p:sp>
        <p:nvSpPr>
          <p:cNvPr id="3" name="Content Placeholder 2"/>
          <p:cNvSpPr>
            <a:spLocks noGrp="1"/>
          </p:cNvSpPr>
          <p:nvPr>
            <p:ph idx="1"/>
          </p:nvPr>
        </p:nvSpPr>
        <p:spPr>
          <a:xfrm>
            <a:off x="228600" y="1562100"/>
            <a:ext cx="8305800" cy="5029200"/>
          </a:xfrm>
        </p:spPr>
        <p:txBody>
          <a:bodyPr>
            <a:normAutofit/>
          </a:bodyPr>
          <a:lstStyle/>
          <a:p>
            <a:pPr>
              <a:buNone/>
            </a:pPr>
            <a:r>
              <a:rPr lang="en-US" dirty="0" smtClean="0"/>
              <a:t>	Most biofuels are at least as energy dense as coal, but produce less carbon dioxide when burned</a:t>
            </a:r>
          </a:p>
          <a:p>
            <a:endParaRPr lang="en-US" dirty="0"/>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0" y="3124200"/>
            <a:ext cx="4343400" cy="29193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45466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Calibri Light" panose="020F0302020204030204" pitchFamily="34" charset="0"/>
              </a:rPr>
              <a:t>Why Renewable?</a:t>
            </a:r>
            <a:endParaRPr lang="en-US" dirty="0">
              <a:latin typeface="Calibri Light" panose="020F0302020204030204" pitchFamily="34" charset="0"/>
            </a:endParaRPr>
          </a:p>
        </p:txBody>
      </p:sp>
      <p:sp>
        <p:nvSpPr>
          <p:cNvPr id="3" name="Content Placeholder 2"/>
          <p:cNvSpPr>
            <a:spLocks noGrp="1"/>
          </p:cNvSpPr>
          <p:nvPr>
            <p:ph idx="1"/>
          </p:nvPr>
        </p:nvSpPr>
        <p:spPr>
          <a:xfrm>
            <a:off x="522143" y="1524000"/>
            <a:ext cx="8099714" cy="3263504"/>
          </a:xfrm>
        </p:spPr>
        <p:txBody>
          <a:bodyPr>
            <a:normAutofit/>
          </a:bodyPr>
          <a:lstStyle/>
          <a:p>
            <a:r>
              <a:rPr lang="en-US" dirty="0" smtClean="0"/>
              <a:t>Biofuels are produced from biomass or bio waste, which can be replenished year after year through sustainable farming practices</a:t>
            </a:r>
          </a:p>
          <a:p>
            <a:pPr lvl="1"/>
            <a:r>
              <a:rPr lang="en-US" dirty="0"/>
              <a:t>B</a:t>
            </a:r>
            <a:r>
              <a:rPr lang="en-US" dirty="0" smtClean="0"/>
              <a:t>iomass and biofuel are renewable</a:t>
            </a:r>
          </a:p>
          <a:p>
            <a:r>
              <a:rPr lang="en-US" dirty="0" smtClean="0"/>
              <a:t>Fossil fuels require millions of years to form</a:t>
            </a:r>
          </a:p>
          <a:p>
            <a:pPr lvl="1"/>
            <a:r>
              <a:rPr lang="en-US" dirty="0" smtClean="0"/>
              <a:t>Fossil fuels are NOT renewable</a:t>
            </a:r>
          </a:p>
        </p:txBody>
      </p:sp>
    </p:spTree>
    <p:extLst>
      <p:ext uri="{BB962C8B-B14F-4D97-AF65-F5344CB8AC3E}">
        <p14:creationId xmlns:p14="http://schemas.microsoft.com/office/powerpoint/2010/main" val="2812806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143000"/>
          </a:xfrm>
        </p:spPr>
        <p:txBody>
          <a:bodyPr>
            <a:normAutofit/>
          </a:bodyPr>
          <a:lstStyle/>
          <a:p>
            <a:pPr algn="ctr"/>
            <a:r>
              <a:rPr lang="en-US" dirty="0" smtClean="0">
                <a:latin typeface="Calibri Light" panose="020F0302020204030204" pitchFamily="34" charset="0"/>
              </a:rPr>
              <a:t>Green Energy?</a:t>
            </a:r>
            <a:endParaRPr lang="en-US" dirty="0">
              <a:latin typeface="Calibri Light" panose="020F0302020204030204" pitchFamily="34" charset="0"/>
            </a:endParaRPr>
          </a:p>
        </p:txBody>
      </p:sp>
      <p:sp>
        <p:nvSpPr>
          <p:cNvPr id="3" name="Content Placeholder 2"/>
          <p:cNvSpPr>
            <a:spLocks noGrp="1"/>
          </p:cNvSpPr>
          <p:nvPr>
            <p:ph idx="1"/>
          </p:nvPr>
        </p:nvSpPr>
        <p:spPr/>
        <p:txBody>
          <a:bodyPr>
            <a:normAutofit fontScale="85000" lnSpcReduction="20000"/>
          </a:bodyPr>
          <a:lstStyle/>
          <a:p>
            <a:r>
              <a:rPr lang="en-US" dirty="0" smtClean="0"/>
              <a:t>“Renewable” is NOT the same as “Green”</a:t>
            </a:r>
          </a:p>
          <a:p>
            <a:r>
              <a:rPr lang="en-US" dirty="0" smtClean="0"/>
              <a:t>A renewable energy source simply does not deplete</a:t>
            </a:r>
          </a:p>
          <a:p>
            <a:pPr lvl="1"/>
            <a:r>
              <a:rPr lang="en-US" dirty="0" smtClean="0"/>
              <a:t>Example: solar, wind, hydroelectric</a:t>
            </a:r>
          </a:p>
          <a:p>
            <a:r>
              <a:rPr lang="en-US" dirty="0" smtClean="0"/>
              <a:t>A “green” energy is ALSO good for the planet because it does not harm ecosystems, contribute to acid rain, or worsen global warming</a:t>
            </a:r>
          </a:p>
          <a:p>
            <a:r>
              <a:rPr lang="en-US" dirty="0" smtClean="0"/>
              <a:t>Solar energy is green and renewable</a:t>
            </a:r>
          </a:p>
          <a:p>
            <a:r>
              <a:rPr lang="en-US" dirty="0" smtClean="0"/>
              <a:t>All 'green' energy is considered renewable, but not all renewable energy is green</a:t>
            </a:r>
          </a:p>
          <a:p>
            <a:r>
              <a:rPr lang="en-US" dirty="0" smtClean="0"/>
              <a:t>Biofuels are examples of renewable energy sources that are not always green because they produce greenhouse gases</a:t>
            </a:r>
          </a:p>
          <a:p>
            <a:endParaRPr lang="en-US" dirty="0"/>
          </a:p>
        </p:txBody>
      </p:sp>
    </p:spTree>
    <p:extLst>
      <p:ext uri="{BB962C8B-B14F-4D97-AF65-F5344CB8AC3E}">
        <p14:creationId xmlns:p14="http://schemas.microsoft.com/office/powerpoint/2010/main" val="88356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libri Light" panose="020F0302020204030204" pitchFamily="34" charset="0"/>
              </a:rPr>
              <a:t>Woody Biomass</a:t>
            </a:r>
            <a:endParaRPr lang="en-US" dirty="0">
              <a:latin typeface="Calibri Light" panose="020F0302020204030204" pitchFamily="34" charset="0"/>
            </a:endParaRPr>
          </a:p>
        </p:txBody>
      </p:sp>
      <p:sp>
        <p:nvSpPr>
          <p:cNvPr id="3" name="Content Placeholder 2"/>
          <p:cNvSpPr>
            <a:spLocks noGrp="1"/>
          </p:cNvSpPr>
          <p:nvPr>
            <p:ph idx="1"/>
          </p:nvPr>
        </p:nvSpPr>
        <p:spPr>
          <a:xfrm>
            <a:off x="152400" y="1417638"/>
            <a:ext cx="8534400" cy="5405846"/>
          </a:xfrm>
        </p:spPr>
        <p:txBody>
          <a:bodyPr>
            <a:normAutofit fontScale="77500" lnSpcReduction="20000"/>
          </a:bodyPr>
          <a:lstStyle/>
          <a:p>
            <a:pPr lvl="1">
              <a:buFont typeface="Arial" panose="020B0604020202020204" pitchFamily="34" charset="0"/>
              <a:buChar char="•"/>
            </a:pPr>
            <a:r>
              <a:rPr lang="en-US" b="1" dirty="0" smtClean="0"/>
              <a:t>Coconut</a:t>
            </a:r>
            <a:r>
              <a:rPr lang="en-US" dirty="0" smtClean="0"/>
              <a:t> - In areas with abundant coconut trees, after harvesting the meat or edible part of the coconut, the hull is converted into a bio briquette. The benefit of this biomass is that it burns efficiently and leaves very little residue. This has resulted in bio briquettes being used for cooking, particularly in underdeveloped countries. </a:t>
            </a:r>
          </a:p>
          <a:p>
            <a:pPr lvl="1">
              <a:buFont typeface="Arial" panose="020B0604020202020204" pitchFamily="34" charset="0"/>
              <a:buChar char="•"/>
            </a:pPr>
            <a:r>
              <a:rPr lang="en-US" b="1" dirty="0" smtClean="0"/>
              <a:t>Oil</a:t>
            </a:r>
            <a:r>
              <a:rPr lang="en-US" dirty="0" smtClean="0"/>
              <a:t> </a:t>
            </a:r>
            <a:r>
              <a:rPr lang="en-US" b="1" dirty="0" smtClean="0"/>
              <a:t>Palm</a:t>
            </a:r>
            <a:r>
              <a:rPr lang="en-US" dirty="0" smtClean="0"/>
              <a:t> - The oil palm provides biomass in two ways. The fruit produces oil, which can be harvested and chemically converted to produce biodiesel. After the oil is harvested, however, the hulls can be burned directly. Thus, oil palm provide both direct and indirect biomass. </a:t>
            </a:r>
          </a:p>
          <a:p>
            <a:pPr lvl="1">
              <a:buFont typeface="Arial" panose="020B0604020202020204" pitchFamily="34" charset="0"/>
              <a:buChar char="•"/>
            </a:pPr>
            <a:r>
              <a:rPr lang="en-US" b="1" dirty="0" smtClean="0"/>
              <a:t>Poplar</a:t>
            </a:r>
            <a:r>
              <a:rPr lang="en-US" dirty="0" smtClean="0"/>
              <a:t> - The poplar family includes trees like the Aspen and Cottonwood. These trees are valued for their rapid growth, reasonable resistance to disease, ability to provide habitat, and ability to be cultivated from sprouts cut from adult trees (reduces overall cost in the long term). </a:t>
            </a:r>
          </a:p>
          <a:p>
            <a:pPr lvl="1">
              <a:buFont typeface="Arial" panose="020B0604020202020204" pitchFamily="34" charset="0"/>
              <a:buChar char="•"/>
            </a:pPr>
            <a:r>
              <a:rPr lang="en-US" b="1" dirty="0" smtClean="0"/>
              <a:t>Pine</a:t>
            </a:r>
            <a:r>
              <a:rPr lang="en-US" dirty="0" smtClean="0"/>
              <a:t> - Pine is valued for many of the same reasons as poplar. It grows fast, it's easy to cultivate, and is relatively inexpensive to grow. </a:t>
            </a:r>
          </a:p>
          <a:p>
            <a:endParaRPr lang="en-US" dirty="0"/>
          </a:p>
        </p:txBody>
      </p:sp>
    </p:spTree>
    <p:extLst>
      <p:ext uri="{BB962C8B-B14F-4D97-AF65-F5344CB8AC3E}">
        <p14:creationId xmlns:p14="http://schemas.microsoft.com/office/powerpoint/2010/main" val="3873257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libri Light" panose="020F0302020204030204" pitchFamily="34" charset="0"/>
              </a:rPr>
              <a:t>History of Biofuels</a:t>
            </a:r>
            <a:endParaRPr lang="en-US" dirty="0">
              <a:latin typeface="Calibri Light" panose="020F0302020204030204" pitchFamily="34" charset="0"/>
            </a:endParaRPr>
          </a:p>
        </p:txBody>
      </p:sp>
      <p:sp>
        <p:nvSpPr>
          <p:cNvPr id="3" name="Content Placeholder 2"/>
          <p:cNvSpPr>
            <a:spLocks noGrp="1"/>
          </p:cNvSpPr>
          <p:nvPr>
            <p:ph idx="1"/>
          </p:nvPr>
        </p:nvSpPr>
        <p:spPr/>
        <p:txBody>
          <a:bodyPr>
            <a:normAutofit fontScale="62500" lnSpcReduction="20000"/>
          </a:bodyPr>
          <a:lstStyle/>
          <a:p>
            <a:r>
              <a:rPr lang="en-US" dirty="0" smtClean="0"/>
              <a:t>Biofuels are nothing new. In fact, they've been around as long as cars have. Henry Ford originally designed the Model T to run on ethanol. And people have been running diesel engines on vegetable oil much longer than they have been running diesel engines on petroleum-based diesel fuel. </a:t>
            </a:r>
          </a:p>
          <a:p>
            <a:r>
              <a:rPr lang="en-US" dirty="0" smtClean="0"/>
              <a:t>Rudolf Diesel, inventor of the diesel engine, originally designed it to run on vegetable oil. In fact, one of his early demonstrations, at the World Exhibition in Paris in 1897, had a diesel engine running on peanut oil. </a:t>
            </a:r>
          </a:p>
          <a:p>
            <a:r>
              <a:rPr lang="en-US" dirty="0" smtClean="0"/>
              <a:t>Petroleum based fuel originally won out over biofuel because of cost. The table is slowly turning though as fossil fuels become more expensive. </a:t>
            </a:r>
          </a:p>
          <a:p>
            <a:r>
              <a:rPr lang="en-US" dirty="0" smtClean="0"/>
              <a:t>During World War II, the demand for biofuel increased once again as fossil fuels became less abundant. </a:t>
            </a:r>
          </a:p>
          <a:p>
            <a:r>
              <a:rPr lang="en-US" dirty="0" smtClean="0"/>
              <a:t>Biofuel surged in popularity during the energy crisis of the 1970s. </a:t>
            </a:r>
          </a:p>
          <a:p>
            <a:r>
              <a:rPr lang="en-US" dirty="0" smtClean="0"/>
              <a:t>The most recent surge in biofuel popularity occurred in the 1990s in response to tougher emissions standards and increasing demands for enhanced fuel economy. </a:t>
            </a:r>
          </a:p>
          <a:p>
            <a:endParaRPr lang="en-US" dirty="0"/>
          </a:p>
        </p:txBody>
      </p:sp>
    </p:spTree>
    <p:extLst>
      <p:ext uri="{BB962C8B-B14F-4D97-AF65-F5344CB8AC3E}">
        <p14:creationId xmlns:p14="http://schemas.microsoft.com/office/powerpoint/2010/main" val="34994070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History</a:t>
            </a:r>
            <a:endParaRPr lang="en-US" dirty="0">
              <a:latin typeface="Calibri Light" panose="020F0302020204030204" pitchFamily="34" charset="0"/>
            </a:endParaRPr>
          </a:p>
        </p:txBody>
      </p:sp>
      <p:sp>
        <p:nvSpPr>
          <p:cNvPr id="3" name="Content Placeholder 2"/>
          <p:cNvSpPr>
            <a:spLocks noGrp="1"/>
          </p:cNvSpPr>
          <p:nvPr>
            <p:ph idx="1"/>
          </p:nvPr>
        </p:nvSpPr>
        <p:spPr>
          <a:xfrm>
            <a:off x="304800" y="1600200"/>
            <a:ext cx="8382000" cy="5029200"/>
          </a:xfrm>
        </p:spPr>
        <p:txBody>
          <a:bodyPr>
            <a:normAutofit fontScale="92500" lnSpcReduction="20000"/>
          </a:bodyPr>
          <a:lstStyle/>
          <a:p>
            <a:pPr fontAlgn="base"/>
            <a:r>
              <a:rPr lang="en-US" b="1" dirty="0"/>
              <a:t>Ancient times-late 1800s </a:t>
            </a:r>
            <a:r>
              <a:rPr lang="en-US" dirty="0"/>
              <a:t>– People use biomass materials (which today include plants and plant-derived materials, manure and even garbage) in the form of burning wood for cooking, warmth and steam production. By the late 1800s, wood was being replaced by coal as the primary means of steam generation.</a:t>
            </a:r>
          </a:p>
          <a:p>
            <a:pPr fontAlgn="base"/>
            <a:r>
              <a:rPr lang="en-US" b="1" dirty="0"/>
              <a:t>1826</a:t>
            </a:r>
            <a:r>
              <a:rPr lang="en-US" dirty="0"/>
              <a:t> – Ethanol was first prepared synthetically through the independent efforts of Henry </a:t>
            </a:r>
            <a:r>
              <a:rPr lang="en-US" dirty="0" err="1"/>
              <a:t>Hennel</a:t>
            </a:r>
            <a:r>
              <a:rPr lang="en-US" dirty="0"/>
              <a:t> in Britain and S.G. </a:t>
            </a:r>
            <a:r>
              <a:rPr lang="en-US" dirty="0" err="1"/>
              <a:t>Sérullas</a:t>
            </a:r>
            <a:r>
              <a:rPr lang="en-US" dirty="0"/>
              <a:t> in France.</a:t>
            </a:r>
          </a:p>
          <a:p>
            <a:pPr fontAlgn="base"/>
            <a:r>
              <a:rPr lang="en-US" dirty="0"/>
              <a:t>Samuel Morey developed an engine that ran on ethanol and turpentine.</a:t>
            </a:r>
          </a:p>
          <a:p>
            <a:pPr marL="0" indent="0" fontAlgn="base">
              <a:buNone/>
            </a:pPr>
            <a:endParaRPr lang="en-US" dirty="0"/>
          </a:p>
          <a:p>
            <a:endParaRPr lang="en-US" dirty="0"/>
          </a:p>
        </p:txBody>
      </p:sp>
    </p:spTree>
    <p:extLst>
      <p:ext uri="{BB962C8B-B14F-4D97-AF65-F5344CB8AC3E}">
        <p14:creationId xmlns:p14="http://schemas.microsoft.com/office/powerpoint/2010/main" val="183745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History</a:t>
            </a:r>
            <a:endParaRPr lang="en-US" dirty="0">
              <a:latin typeface="Calibri Light" panose="020F0302020204030204" pitchFamily="34" charset="0"/>
            </a:endParaRPr>
          </a:p>
        </p:txBody>
      </p:sp>
      <p:sp>
        <p:nvSpPr>
          <p:cNvPr id="3" name="Content Placeholder 2"/>
          <p:cNvSpPr>
            <a:spLocks noGrp="1"/>
          </p:cNvSpPr>
          <p:nvPr>
            <p:ph idx="1"/>
          </p:nvPr>
        </p:nvSpPr>
        <p:spPr/>
        <p:txBody>
          <a:bodyPr>
            <a:normAutofit fontScale="92500"/>
          </a:bodyPr>
          <a:lstStyle/>
          <a:p>
            <a:pPr fontAlgn="base"/>
            <a:r>
              <a:rPr lang="en-US" b="1" dirty="0" smtClean="0"/>
              <a:t>1850s</a:t>
            </a:r>
            <a:r>
              <a:rPr lang="en-US" dirty="0" smtClean="0"/>
              <a:t> – Ethanol is used as a lighting fuel.</a:t>
            </a:r>
          </a:p>
          <a:p>
            <a:pPr fontAlgn="base"/>
            <a:r>
              <a:rPr lang="en-US" b="1" dirty="0" smtClean="0"/>
              <a:t>1860s</a:t>
            </a:r>
            <a:r>
              <a:rPr lang="en-US" dirty="0" smtClean="0"/>
              <a:t> – During the US Civil War, a liquor tax was placed on ethanol whisky to raise money for the war. The tax increased the price of ethanol so much that it could no longer compete with other fuels such as kerosene in lighting devices. Ethanol production declined sharply because of this tax and production levels did not begin to recover until the tax was repealed in 1906</a:t>
            </a:r>
            <a:endParaRPr lang="en-US" dirty="0"/>
          </a:p>
        </p:txBody>
      </p:sp>
    </p:spTree>
    <p:extLst>
      <p:ext uri="{BB962C8B-B14F-4D97-AF65-F5344CB8AC3E}">
        <p14:creationId xmlns:p14="http://schemas.microsoft.com/office/powerpoint/2010/main" val="142694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Introduction</a:t>
            </a:r>
            <a:endParaRPr lang="en-US" dirty="0">
              <a:latin typeface="Calibri Light" panose="020F0302020204030204" pitchFamily="34" charset="0"/>
            </a:endParaRPr>
          </a:p>
        </p:txBody>
      </p:sp>
      <p:sp>
        <p:nvSpPr>
          <p:cNvPr id="3" name="Content Placeholder 2"/>
          <p:cNvSpPr>
            <a:spLocks noGrp="1"/>
          </p:cNvSpPr>
          <p:nvPr>
            <p:ph idx="1"/>
          </p:nvPr>
        </p:nvSpPr>
        <p:spPr>
          <a:xfrm>
            <a:off x="36443" y="1600200"/>
            <a:ext cx="5449957" cy="5105400"/>
          </a:xfrm>
        </p:spPr>
        <p:txBody>
          <a:bodyPr>
            <a:normAutofit fontScale="85000" lnSpcReduction="10000"/>
          </a:bodyPr>
          <a:lstStyle/>
          <a:p>
            <a:r>
              <a:rPr lang="en-US" dirty="0" smtClean="0"/>
              <a:t>Also known as agrofuel</a:t>
            </a:r>
          </a:p>
          <a:p>
            <a:r>
              <a:rPr lang="en-US" dirty="0" smtClean="0"/>
              <a:t>Mainly derived from biomass or bio waste</a:t>
            </a:r>
          </a:p>
          <a:p>
            <a:r>
              <a:rPr lang="en-US" dirty="0" smtClean="0"/>
              <a:t>These fuels can be used for any purposes, but the main use for which they have to be brought is in the transportation sector.</a:t>
            </a:r>
          </a:p>
          <a:p>
            <a:r>
              <a:rPr lang="en-US" dirty="0" smtClean="0"/>
              <a:t>The most important feature of biomass is that they are renewable sources of energy unlike other natural resources like coal, petroleum and even nuclear fuel.</a:t>
            </a:r>
          </a:p>
          <a:p>
            <a:endParaRPr lang="en-US" dirty="0"/>
          </a:p>
        </p:txBody>
      </p:sp>
      <p:sp>
        <p:nvSpPr>
          <p:cNvPr id="4" name="AutoShape 2" descr="data:image/jpeg;base64,/9j/4AAQSkZJRgABAQAAAQABAAD/2wCEAAkGBxQTEhUUExQWFRUXGBcXGBgYGRgYGxcZFxUYFhcYFRQYHSggGBwlHBUUIjEiJikrLi4uFyAzODMsNygtLisBCgoKDg0OGhAQGywkHyQsLCwsLCwsLCwsLCwsLCwsLCwsLCwsLCwsLCwsLCwsLCwsLCwsLCwsLCwsLCwsLCwsLP/AABEIALMBGgMBIgACEQEDEQH/xAAcAAACAgMBAQAAAAAAAAAAAAADBAIFAAEGBwj/xAA+EAACAQMDAgQEBAQDBwUBAAABAhEAAyEEEjFBUQUTImEycYGRBkKhsRRS0fAjYsEHFVNykqLhM4Ky0vEk/8QAGgEAAwEBAQEAAAAAAAAAAAAAAAECAwQFBv/EAC0RAAICAQMDAwMDBQEAAAAAAAABAhEhAwQSMUFRBRNhFCIyQnGRUoGhscEV/9oADAMBAAIRAxEAPwDgdDpaurNg0XQ6WACcVY29PPaK9e6OEUtWjTlu1RUtAdqZtkUmx0BXT0a3pJ6U9pynarPT6hBwsn3ilY+It4X4P5kQpFdZofwkq5Y/SktJrz1hR7dKsPEPFAywjwY+9YT5N4LVFjbazZ/MPlVfrvxBab07QR3rmb5kmSZpRtITwaFpK7YWy9HiVuf6VJfHUAwN3zqjt6JutBvaFhV8UKy8ufiZpxj2gVF/xPc7gfSuefTNUPKYdDT4IVsv3/El0iCcUs3jT+9VBY1BrwqlFCscueIsTM1pdaaRLioFoquIWXdvWKRmthlqlW9RVuz1qXEdlk9lTwRS1zSigC6aIuo70qAG+nHvQjI5ph7s0u92mGAV0TQgmYOKOTmpXYwRQGBS5bzmo+XTt62CPelhIoChZrVCexFPFxQWINAYK4pUGtVYFPahODQCEjaqBt02ayBQOir1OnmqV9Pk/OuuMdqqL1r1HHU/vUSGjs7GhG0fIftR18PHY1YWNWm0ZHA/aj2dWncUWycFfZ8NNNr4VNWtm+nenE1CDtRbGc43hZXkfUUazpq6a3qUPQGm7Vu0fyipc6HRzNrTGnLVodq6EaC2eKMuit0nqofE5z/d4OYoR0Z7V1S6VBwf1rH0qHip90fE5RdKwpzS6cvgrV//AAy+9Yb4XAHFJ6l9A4lPe8HAjFKv4UKv2u7uTWBB3FCm+4Uck/gk9KFqfw52Xpmu2AHtS73o4GapajE4nBXfw+3QGtH8NXIzif0rtgW7ChXW71anInijir34acGFM/070rd8EvAbtuK7oX5MQBRNfY3pCj2NP3GHFHmJcgwRRVcGunf8P8mM0tf/AA+RV84sVMoinY1Eq3zq3/3QwPHPHvTdj8Ps0RP+lDkgo5og9q2oNdZq/wANFIzPSkT4WF5BnpU8kFFH5hHIP2rRKn2+dX6+FmJI++KWvaAQccUWOin8movZFW1nw7tFPaPwRWywMR9/ajkgOUNjODRBoj7Vf63wkKfSI9qV/gRkExS5AVbeGY5E0E+FNHFWR0R/nFbFkj89KwKYaWMUhetDccdT+9dI1oT8Qqn1A9TZ6n96mTY0L2naBnoKYt37nc1d2/CSQMDgftR08Cb+WflXRziY8WUya64OtMW/Enq4TwJv+GamnhYmIz2ilziFMSseKv70yni7/wBmrDT+C9cAfMU0fA1PsflScojyIWvG27mmrfjRP54qTfh09Kifw6w6GlcB/cHTxU/8QUxb8TP/ABKqbnhDDpUU0HzFPjELZ0FrxK70aaMPFro5AqqteHERkD501btFec1LjEtNjB8aPVR9qLa8YQ9xQrVvMkEUza0M8D7YqWooeRlNYp60ZGHsfrSv+6ge/wBKmPDPn9qzfEasYuT0GK0ADytDXRsOGqQsXO9TjyPJp7Q7RTFlwo4mhbXHIqU+1DygN+bb6rWebaoRtioNpQaVLyMm15AcAR9KG+tXtFCfQdqE+kIqkkK2NJqlOSJH0qTam0c7RNVNyw3agvZfopNVwTFY/qtj5mI7dKzTLY4J+4iaqWn+Uihme33inw+RWXWs8kflH+tIPrFUQDApK4Z+KaEwHejiFkr5tczmkLrL3ph0+VLvboASvFe9KXKsHsil7+1FJYwBGT7mB+pp2hFcxNU99/U3HJ/epfjfxfyLfloxW63blQDJPtXnL6hiSSzEnJ9RrKeqk6NIwbPpvT6MBV+Q/an7KAdqr7Ws9K46D9qOupFNk4LZdsciotpLTckf371XreWprfWlTCx634Va5DRTtvTJ1IPzqoXULRl1C0nFvuO0W6WrY4iti0lVi6ke9TGrHY1PtsfJFh/DoegNaOlt9hS6X5oyv71LjJdyrRI6a32FSGlToorQjvWyoqc+Rk/JHYGpBfYUIXK35lKmO0GisoHmVvzflS4sLDRWUHzvlW/PFFMdoKVFYFFC88d6356/zCimFoJtrIFD84d6g+qUcsBUSnGP5OhrPQPtqJtjtSbeK2x+YVo+LW+9YPe6Ees0X7M3+ljLaYVE6QUsfE0PBoi3C3FaaW80tR8YTTZEtKUctEX8OBoR8HQ81u80cyPvSzaj/Ma7EpeTLBl3wRYpNvBV6wKZGoP8zUvqdT0LAYkyeAMSfaqXJdScFL+INVY0ottdOLlxLQjpuMT8hVk3h9iOR868I/H/AI+dZfkEG1b3IsexyxxMHHM8YiTVxb/GNz/d9xbimYNm3c9IDECDAB3AgEGY2jAx1lTyPieiXEQgNbZXQiQw4IPEHrXln+0nxgM4sI2FhiVMgk8AxwVg4zz0p38EfiG6dHcs21DXLKykkAbS2BkyYznoAPeuA1usa7ca48FmMsQAsmBmAInGfelOeBxjnJHVal7hl2LGIk5OO7cn60KsmsmsTU9/t6loHyH7Uxb1TUvbBgYHA/ajWx7CvQwcdDdu+aZt3RSaW56Ue3YH8p/WlgeR5Lq0dXQ0nbsL2/emrVlR/ZodDyNW1XtTC2x2oFq0vv8ArTKIPeosdBRaHYUQJ7UIL/cVsTUDGAP8tTDL2NLANUtzVPEqxgXE+VTXb3oAvN2FS80/yip4sakH8sd6l5YoAu+1S3j3qaZVoJ5IrPJFRke9ZPuaWQwT2VU+JeIbWKgDEZP9+9Wm73rmfHtE17zbaMUZgQGGCPSOD0rg38tRQUYOm2lZ0bdRcm2uiF9V4sB8VwD+/aqTU/irSp8VwT8wP/kRXFePfhzTaJkGre87XNxUKN5OwqDknHxClrR0hxZ0GscnCts/XE1zr0VSzObZo99X4qjrrv470o4afrP/AMZpe7/tF0/RXPyU/wCoFUlmzeRQF8IdiSYN0hCYXccbFGAD9qMdH4i+E8NsW5mNzKeBP8/Yg1tH0XbryZvfah1/4d8ft6tGZAw2mGVhBBiR1ggiutfUlCComdg+8yfpzXM+EeGizuAEEwTHeK6rcBluir/r3r5/d6cdtvVGHRNHWpvU0k5fJO7rHXkfpNK3taCJIH2poXlK71ZSkE7lO4QOSCJnivF/G/8AaYw1N+9ZO6y9lbKiQNrqWIuKCPV6i4kDiPavtYzg1aPK4S6HYXfx3YA1G7dbNliq7gQH9IK+rIyd0DkgTXjf4i/FF29qr963cuotweWBugi3AlPTAiR056zJqo8R8RN1icAEzAA5iCSepMZpXn3qJTsuMGjauRgcf30pq9r32C2HbyxnbMCSM4GOppcWHPCOf/a39KxtO45Rx/7W/pUWXRuzwwmJHH80GQJ6UE0VrJ6gj6GsFpv5WP0JosKYFaw0Y6W5/I//AEt/SoHTP/K3/S39KLQUz3u0+BnoP2phL3vXNJ4m0DA6f6f1otvxJjxH9+1U9/oruStrqHT273vTVq6ehNcoNe+Mj7UZdfcxDDn+/wBv1rN+o6XyUtnM6+3ePemEvHvXGjXvA9Unt7d5mj29Y8fF+/161m/VIdos0Wxl5O1TUN3qXnnq0fWuPOq7t1j+n7VIajpI+3FZ/wDqLtEpbF95HXjVd7n6ipfxY/4g+4rkRqwOWA6jFM2daDPq/as36pLtFFrYL+pnTfxi/wA/71g1g/mP2P8ASue/ixIz/wCa3/GiPi7dffmofqep2SKWwj5Z0Q1692P0qR8RHZvtXNNrVHU98H7YiiJrlP69ff8A/azfqOq/Ba2WmdD/ALxH8rfcVoeIdg33H9K53+Ot5zJ6gT05qaaxZ4zgjntUfX63n/BX0en4L7/eLfy/cj+lb/3m2MD71RjWrAxz25on8SILEGP3ipe91n3/ANDW10/BbnxN+y/39ahoLpa+CYkzx/y1VJrFJwp78dKa8PvhXViCB2rDU3E5ShzeLRT0Yxi+K7Gvxh+IW0jW1TQ3tWXDNNtZCbSsbjtME8j5Vy+j/FniLEIvhjiWaLlxghthjGFW3+XcBMSetekDxK3/ADUtf1yMIkrkHEZggkH2PBr2/rNBdZL+TzHoT8HCt4740IW3orR4M3H3EFlGJLr13Lx+X3FLae7+ImtjZb0qqZILEs2STks5Ndxa1KKytudoDiCwg7mDSQBkiNoPYnvTDeMKRkZ/vrR9ft1+pC+m1PDKfVAhs8wJ+fWmfE9Mly3FwBlABhuDhhkHB5pPVXdzEjAp7UuDbnkbRjvzXy3qWrHU3fODxaPR04OOnFM8/wDBdWdE93SAFktvvAkD/wDnuS6Osn4lO5IEyInia6p0jiCOhj9a438V6myuos3jHLWbq9TbdQFMcja6gg/5jVz4FoRZQENcfzEtmWcMqyNzbB2k/PFexrq9NTeGTpWpuKLNx7fYf32qHA/8VG8xAnpnk9Yj7UA3zAwZk8npHP61w2zroMxHf9KC8ZrV1iCJE4xkxQLmoIMFQJEj79T3phRF2HvUGEd/1oVy+QewBg/+KXd25JPXjqapE0FL9jP1NU2oJ3t8z+9PteYdp9u1VWoe5ubHU9u9a6dkTFbQMj5Az9JNO2Du9IEE/wBzQkAIB4IA55kj9MEUzauQCcA+/X5VTEglnIwMcfv+s1ltwcgHg/fr9cUbzYUQDJ5xAEz/AK4kdhRE+DoCMfbrH1qGWgHnriQRyAfYHqPoaaW6GOVIBAPHIOR+prdmGOZkCCMGMQeB7D9aZG1TBXowx/y4IIGIjtUNjIG8igkDIAnrkn34yZra3ABwehOeRkn9jRNYRAGBJUGSc8wffP8ApTBKEgASzATxwQ36Zn6GlZQuXBK4MGPsVj9iaPaKycfm47y2YPyJpnToIk8mQI6QMEfKf/ygqF2AkieABnMgzt6dam7GaKiASDwP2Mx+lTtIoMETIB6Y7D9P1NE01/8AxCmZAPYZMCO45NMOgI5UMDEgjORyOB1x70rAGVU7sRn6jEAT8z+tYdoMFe3/AG9Y5o6AfDyZn7CQZI/btUwqHsMke4GBj6EUrGBIAghP7Jjr7wKMhCg+mJg/frWr7rtgiOmMHGYHYwAalpLikmYG0bJ5kgTx0xB96dis2t/Espkf6ZOR8qG+tkbQJYjjOSM0wYJAPXcZwcc8e+alY06yY5IKiZ9jifkaLFaFE1ZJAA6Z74x9sUzbuPn0ggGAS2SIGSIx1oNpQDHUwOcic4nngU1ZECufcv7Sl1NFn/lX/qP/ANa0Wfsv3P8ASik1HdXDaLoXLv2Ue8k/pA/etFn/AMv6ijO1Q307+AoXZn/yj7n9asXJ8gBgD6BPI4J4+1IsaeuCbMd7Y/XdUz7fuZyWUec/i7QWrqXGCjzTtVXJbdMhuCcenpVz4D4n52ls3FAWbahgoAAZYRh8/TP1qwv27Ti4JQ3FtsIxKyCBjkSJ+9cJ+BNQ1tbdpj6b6edaJMAMp23kn6Kfkfevo6epoteMnPahqJ+TsdXJhgRg8foPpSV/XbiCAQGmOkRPX71crZhi0GOCZwPTz3/MK15AIVMCDyAJ7fCDjr0riTOkoRcdeSfzTP5gOY+Xpott22SxLE4+0kCnL1oOOxmBzwTP64/WoWCFDggdBJEn2j7iqsRX+efSDMHMzPB6frW3vlYGesfQ4p5rIUDPXAjIG6In6ihNpwxYCSZI/aM9s8n3pokQF6PcYzxGSYP6fpVNfuepsHk9x17TXRpZEgKAJHDY5gTE/Oqq5o8nI5P5wP03VtpGcxNePTBiZnOTtMA/l/WJqW1gQSMQGkk4PYwBBnHFGu6hFt28krj6RA4juPnR2Kldq+sMxWQckZLZ6AZ+k1bEhazeLLPIKkjoSQwgjvzE/OnUQqmST6ufY4PygkZqGmVFJU+kGIC8cjdB4B44HtzyzpkKgiZGGkiSVDTgRMHGaiTRaJ2b8MdvqIGDE7syoj6gzNJp4gZKiSSQueexBIMdx2zTdtvicxCqJM+rBMwT7gzH8tQFsYYjMktAOTuIGJ9sccD3qMDQ9/ERblswRxHXGciTNZZv+WDMAHMTJ6DBn0n4eJ7YoF++TaYLye+eGAmMxiD9TRrWhDG2ATJkbusyDkD8sTn2GKii0F8OvMqGck5UTHQdjkR96PYIYMdygiGiYGMZgSIiZycRxUWfchgCSBBMcg7Y3YkwGMjtRrdwW7W4KHb3E9zgEYyZ+3MRUsG8C2m1BD3WGCAoOBJJyDjJExHzop1zqADMTIhSIzMiDBBznvzWafTFrWPinJ68gEgyJEg/frArb2S43dAhUZUST1aMRg47UYHYXSXXb1v6QQIyCNzBYicjG3Hse9TS8wVjLMAQFEGDMdJk4PHtW9VabYuwY6tuUznaCIGSJPtj5RO7aVrRHpmIBBKzMfFnBwMye1IRG5eGFOGPxdOk+ogYICx7TS9vXmTOBE8zz1GfV0yf9aPZtLJubQMESRnhYO75gdByc0HU+Hb1NsAKD6Q0AEAHOTxwoppBaJtriqSwknbA7jcAVHboPuZmnRrPTIiR6o7Hnn9+8c0r5ajJUnaCoMD052naOpgD9OvM5j0mfUOIE5JGR8gM+9JjwR02rwTPJ5zJ6gyTxk/SOlWHh1ybYP8AfNINY2BWEMWO0ziPi9QYkmZBx1HEU7pZCAHB/Subcr7So9Rqa0WoW6ol64qLJO1DZ605odxqtIlskWpvXXAtiSQAEUkngAbi36A1XFq3+KELaG4F5NiP+xv60+FzgvkiTPNtL4qF1Lsrqy3GuMzMrLiJ+OJ2iMD27GmfCdK13wuz5eLthmuWmMCGDtK++4YrjtNmMxK/upFd9/s/adEAQ0FnEjHDSef/AGjHf7/Vbpe3BSXZo87QfKbTLfw3xtL9tH2n1d4kEfGM/CQf0o6aoA9I+EAHJzMicdV4rl9bp3096DK2tQWYdNlzM8YG8AH6Ve2NL6erHaSxMkeriScTyPpXm6sEna6M7oO1T6jl5yJIYxxAHMc4nPB94IoepeCYbcMD8uJY8iCRg0tqrkKqJyW2gTGAOfVhcjnE8Zoeo0+6WyuwcECCwHzgCTwOe2azSKIXNaGU7SZG7q0kyCTHIgBhniMGo6DWZ6EkGMczumepj51rU6XaGBxt8sDGDJM5j4cKZBgiaVXThjuB3CRJ7A7lmeeR26xVpEsbOs9RO0bdxE4gCTk4j/SqHVa197QojcYweJ9qeu24lT/NxEfc8nHQfel7mlugkbX5PANa6aRnMy/ExJ5AAgTEDl5g9cnv9K1Y1EuZgbQWYAgDeFgnuc8iemKWQg7WAPB2rIYlh2C8LJ+k+2djSgLBZQdu4EMJE7sEGZBBz/y8GRO3FEWWl+7s9RYGTgg5ZZJbbHCwflJooZySf/TtxDEyIkFZ24MbTMjIyaqbh2na5FxwVVUhmHxFQoYEHgD6xEVc6s+WqqzyrArAJKq0T1wMQCZJzjms5RLTILcdmT0EqSBAYFjA9TMCO0cj8vsacIwgUMF3szenMsT6Y6E7YxjPSKFpbyDKzbJ9SzBG3M4PXgkg8AYjFAvlw8qCRtKsDEODuVuBgcHgic1m1kpBrtvEh9mRtkk7eDwefi44k1aeHaolf5ioG7YAQZEgk9gCTnqQKTs2AbaKWtA53c4n1AW5OASFM8HFLvdYL5lsEkeaIV4LKn64JIEf5o5xPG8FWXFhCbTD1SxJO3IaQGhm+fbMHIyalcuq1wARnIIxIRJ6EcnET396QRg4VgSTOxtrSAWdLaljGTIgjHU0+bzqp2xcZJgjaCZMDaFMqF2mZMGRzUOI7I3NSA2xcksQJmBieoluIGYyO9aua741JVSPSAGfkydxjgQOvb3wLS2x5jBYcna3qAAGSsSYwOTBHPWTSi21a25ChZ3ESYEhNuBzxOJ5Ao4odotLBW5bUyTBxtkGZIA2jhZYD3n51Nbiqx+IjYIHTcSx2+ojAKzSlhmR4Gdu5juJ3H1kEAmABKuTEyDRdJbdo8xRJJkT8WCp9JyGgN9HBiaTQ7LALvRYYoBtkTwFHMHtJEcHEzNNWl2tbJYn0+okTx6gW6ASAOB9elfqvSA0bds7QCpB5lYGCAqkdDJxU9YAloui9MgkoSCQdoz8UqnBBmakhoZRvWqkmIPyLY+HOMScRwTmaVydQkNIXMA4zAzMz0/8YoGnvyTtLMTPaY4hmyIO1YgwT2FMamT5ZIAYKVlRPI4Kg/DKHMZAijuPoH8RtnaWImBu68qcAmcgE+8/vguBpIY5PQ/1pfUkgFmaC5kRBbaBOQcQc+/egaXV5GZhsiAD8BeZz6cEZqJR5IaH2U/zt/2/0qJDfz/cCl7rLE74IHE/mhTBIEkZ/aaPpHLAekgmB3AkcnOM4696wekyrIMX/mX7H+tQZ3/yn7j+tG1Ah9okmN3HQHOOaWs3gy7pEbtvXn+yKFptdiTRuv8Ayj/qP/1qw8YZv4eABlFXkn4rZ6R71W3LkCT3P1GIPtMg05q7xa2oIYYVoBAMKkSPrx3ANHtvnF13CjxDSdD7D+/1rvv9m11Rp7ltyBtu8kHG9VKkN0yG59oqs0/4cCGLkjtz0YDgdcGrzRaY2rrKjQXWzKiDvwVkzjCiTjrXvbnXjODiji0tGUZchvxbwzz0uKzA4Cqwx6lMhh/NB2kE9AeaX8Cvm5aZLvpv2ibd0fzEGQ0xneDiP5feuhv6cbDCqpbI2xJ4MFRwSD9PaYpTTrbFzcyeswhaQndlJAxPQe1eep/bxZ01m0L6tlS5tgScASOFxBJaARGPlQjqhIkkIBwZwEEna09m2xgH6U3evW1Im5JggCBA3AwG25jkdY7ZFbsWCFIYAPCyGgrhiyNj1ERJnjgH3SKbE7jj/DUMrgkiNpAJL7mjaAQDIiZ4ildVZGAIVMnK7RCmFUDv+240d7fp80bJVSpAgKByAqkyGMmRHJbOBQbwE72IgEQFKkjlSADBxBPf3GJpCFLpCbT+UkEg7SfVn0jO0DGO5NJ6hDub1A5OSzAnPJAeBVm1tdrF1xtlQ2bpWcMwgQCSffntmi1N62XYlrcliT6us+7TW2mZzA6FGL5iFEQJ65C4jLAN16MZ4FNXHCH/ABGaRt3xBBGGQE8iR+Xpu6TVdbuKyqrF2ucGB8JgKqqpmYI9vjwRFMsHMeZcUktEkeomZfcOplhAOPT0iuiSITBblF3cdxYllPEiDG0gbtxJ6kTjrzTuuLhQ1vdiH3NtBBDKR6ZMiVXnsOKS2iWhtxyUyWJ2knbAiQZjPei3reAARJACFSQGbbCs4ZZyV9uhoa6DRKxdby8spJUuMEs8vtIb+WVae+Kdstm16yslWC7cEZB7yYHOOOMVOzfXy3QsNlsKgZtvrWAQFTANzJG7sScRnSXbPJJO0bFDEyoEgBdpnYTtJ+eOKzfUtDWlvgrbLYwzSkkkBwgUwcYLEGM7+IEFzQKMODtlbhaDufYfMQFnUiMbBgD5c1VX7bkGby7WDHbjH+IYMD4ZzB5nsKtPCtKwtmWFzayAneGTYgLbXEAMNzL9vvlJUhhvDMiFI2qYhYDtCsbUzg5KmSMFiTNG8OvALuKq4O4KMgqGEqqmeuIHQA9xSNzRDyna0LjKzWXj4BsDs0gDEBQRHI+gNHF8sXuN6xJgEBiSoECQInJjbHYcTWbRSyOaXcfKtlvhj4SCAXBVt1yYX1s3I/MIA6E/i/8AFAxiQUEt8UKd27rgHaeNo+qulvPsMmfT8RPPpi3cE4kHdJM+qPep6uEDPuRWLShIJLHcFHrUGDg9iSTOM1D6h0GrByjESkFCM59AEQxkGW4WecVB9cgw21WIMD4mksV/9TvyRk9KKniAtgMyBVLEEyfQfWeOolBjHA5IFVVrUbgXynpZ02sMDCheJHqc9gY+dKrKXyGXVNhwJ9ACTBYkuNzGBAwWmRIJEckUzq9UrKLQBuO1sxB3gEY3ZHdRn59eUrV11u7nG4t5heFIXbb9Plhehz7GYEjNa1CsFFxZXYEIgAgzshWxO0Ekk8cA0+OUOxjS6i7uuJvJlcncFC7Vl5IWPi3YgfCYPe0sXRsFy4EUAleW3Btsw4IAMquJwBiO1VZNu2Rba4TcuBS+xYIEBwgP5uWMbROO1WPitgKwKrmfUqlYRWHqLLyxAbA9445UsMluwfiDbriI4dWO5VJ/Kp+I5OQFiYwYE8VWaW2WcgjcPUV6PLCR6RwQLTTgxu6zNE12oRX3hvMedqEE8+aCUUiAGCuTAPXtTa2Wt+bDQAQSIJuSVYt6pjcevyeAJydECdA1e059RYwdjN6hwCNjFTGT95B7kn0WoMvsIU8JwDO0ekzI5kyZ4Ec1V3yHK+U4LliNkbgZMEhmwdu0SW575FPal/Luoi7tqsQ0enG31EgfGVY4/wCbjE0NFNlg1s27YLeYznqzjcAxJOYzGwZge1KaMC1cCbRgFmYmc7SMHGD6jxM7h2qOnuW1a9dfaxwEJLvIO8opk+o4UADPqnpiSpJZlKqxiHIIWIbIZiZG32wdsdaRCDO6kQqf4arO0TvUkg7ojGCw7Y4xFJWrYJn8pIG1zuJIXaZBkkAEMPlVutwuDsIBt7WLbfS0Esqq8iRKsI6ycdqa9cQoYtKr+pkgsS/RlePy5xn2GKSKTDQAguhUMsQCB1ghiNvTBPz+U0O/dR7rSpBUhmZekGPhkEydp+THvhy9c8qyhuR5kD07iZBP5ORuhzj2PMZTukLdDBn3AGFadvxsGlsS0tt77rfXmqQrN65m8tiqhI4KmOGhd3qkHaX5yRHPNJaLU7ImXmBkYUjY7GFPpgEjtio+KG5ZwrCQF8xlHLPLyykiQS4G6SPRECo6hxstnYFLOH2g3J4A3biATAZcGfbJzfGhXgDctu6+tHBXDEkmAcAkkckbIyeKttI9ogeg7f53JIVpIwQoJU7HxkY4FK2LUowUIQpOTMSGKmSegUQAO1S1doA2wrg21UwrQ7Aycus8/ER1k0MGD1QcoSWhRuhoK7VkK4VR8QH+JgHmlRqCpa6Bclh8UJughgPSR1Kg5zAPWpaq6rw9wOsnftXCI0gDaMkLsVAQYMkkc0IwSBcDJ5ir8JEAMSAwXaVI9QBzMqc5qkhdhe3qWLw0Hsxgg9TLT8XxAGehFLX7dpmZvQdxJk+YSZMySME/Ko2tM8EId+TuAA3LG3cyEj4cmR3BMcGov4kVJACkDEkuCYxJAGDW8VnBEmJ+GMPLTdsd99tixOdpBW0jNPpAdZJH5etI6XVJbR1b1FsKT6gASSWVsYLDtw2OJqdjVObbEq2V3iTtPplAZEEnYbntHyND8VQLbkFfSx9KwWlkVtxuKIPEdPhPExXW1bpnOngzQN6wACAVOZiNssF55bZ9xwaf8RdSyghlwo3yzBmVYc2wYEiePhxAren8PhAfLPnDdub0lCFOQAG5iQYEdMkzQdZbNt0xLnbCERt3IHJNs9iwgmJO7FRhywWrovNNZNy2ptqCQ/qmGuFrNyMnMAw0Af8ADIhuahoTvKooG9gRc3GSYuEohgZlg5J7MAIIFJ6UkWRETDXCMEMSgJDEnna5IjIz2FC0/iVtSWt3HVdhVWhgQNu4hM9bmIxwpnmsXF5o0TJvqV824slSSxG3MEgyXIiZ+HIj1ExgV1fhoAFq0LW2V3E7dhAFvDEk7QCdwgjqO1Vuia5cdEa2rRbDMY9MFWZFXA2ou4kQCfR1gQRNayoqoQdht7gM5lACpI6ncYnIUg55y1M4LiFs2muEmYIGwW1UgFQVbzN8AMfVA43SvyMrl5vTaLbIZUXZ/MWXcSh9W/MyYn2jCDeJXHG0DeUAuMRKuwUbFIYfl2qrAcgsMGDQbWnuzbJJGwEFGyEXcNqC5xuKyJnnNLg+40zpNVbW5ftk4LDZ6VUZWGcyDAVUPJ7HvS/jYZouBwLe9SDuJZGMAQnDHOT78iTVjIP/AKTAgI+0liuMjj/lC5P8o60pfYb1W7ABttLYDK8kuVAxCiRxBn61jF5GV3iN7aLaowuOAyPI/MxEwCcna3MczkyaF4XdUWXSZkODgiB5gCgRgjLGCAZmCMULW3bKsAbasCcbbjgyzSPTtOAojB5OZNC/hpTaZCbnEhsYYkbWIg5HEzjitqtUNNF02hbadzBjBXJhF3smxzIlyTwOmDxSfjLudQyooVRbAJYkQtsljKrEnaB0PI61eBvJtyEdkRdwlR+UB8H8zbfMEYwTxxVL42ttriDZcwqPefbMpdKknecnkqBzC461nDLyK7LjwhZu7yq7kAIdTtDO0gx81tkGYgHj1VlhWVz/AIuwkhSpHMEsDLGVzuxH3oNl1N62RLLbVpwF9e3dbBXqRtWPl7Gi+LoGDbldCbbAEQsKUVQM4xuYGTMgHjFQ1bH0ZV6q5bubH9Np1uOWXuSQIgKMsABnPqFJC/cutdMkf4dxmEk5DqqhhEyWcSenb04L4TcW6LdsOX3XALYIG4Ww67nO7kghDA7dpiHguhVluMwZQSwtlt20RcLAO4ABWVYH/mnpB2SSWQumOeG20W4pJcLvC7MM2EUmbZAAJljIJjYOSZqw0tpvNZ2Kuzk2lJWCqksWuDdhQFEcAcc5kv4f1XnMG2qrJu2uBG4vG1Q5MmFU94WalrtVsS5bQ7y+5yBtAY+YBJVRgtCgZnB7xWUpdictkPEbw2kgLKXLlwhn2KRaOS2Qx2naAAeSM8iqvxXxRLkttO0E3CJCbg/ptsiQZIxNa1Ot/h7hgr/hDaVckk5GQ3Rj5lwkYgD5UhpmW5bt3XkD0b4kT5u8MxJPDECCvBU4xmlGlY11LAa64NOrKrI/mAJDCbnxAkEjAEoD/wA5OKYZbnlq59AwSAu65DFgxI9wqiV6gk+1f4r4eVCzcFxUcqFX1eWzMzLtJIkMFBJ6ycYpm0qKbk3ItG2y79vq3HaCq7uWAY8mJEZ6lLFBfVlhoywK+vcGZFtyIYKAQScDbK+XBnjdS38bDBg4IZ3Csw6AMwBEFT6imYkExTHhmossk2zc2W9jPMCFUEAgMeWO4gSQfpSusZwUa20kbyjBVBY7Sqg59IYqzEgZOOwqeORJiHiga2ZW4pBU7oYFntjap3CSDAKgRwRAAiS5ptUu0AKQWjy2+Pyws28EHdHpdZJiInpVb4/olTy1IIdl8xrgzB3BbisvUFwMiI2jmaQs3kT1XcqijYmTuBxCkRtLGCeokVtwtKgstLWvgszjYtxhLhcCP8O0w2gDLS0D3OKZuLD+fauk7nDK78khD5gI5klenG8dIqruWTcdt5YS+0MVAVwqhzEcsJEmSfVNSvGF8wDcgkLG5bYcITkk4b4FIHO36l8cibHdfqHYpkBY3bigiD6Za2GiARH0nMmkhf8A8OEbaoEvkxO7ITMwMnqZBycVXLdVSAQSyQSFGGUwARyCFLASBwnvTFvVrtd2aVeVOZVgGAwpMoVBAx37zT4UKwQKhdw3EellAJgMAS0lVmCxg/YUG74U24wXIkwYuCRPMRj5UBkAfa5X4lPx7kM8KIA6AZms1DoGYC64AJAHmHAnj4a2WCJZKDwU7nG4kyQuSeJGP1q+8TQC75YA2QzRH5vhmTkmCfvWqyuvU/I5oDquUDquAfKmOcqZzyJk/eufbWO772aWdvUTGdoxPyrdZWUErZrJln4Rfb+ETOd6CYE5Rpg9PpSfhgDEBgCA5AwOAzQJrKyh9GNdUdR4feY6eSxJm4syZg+g/wDaAJ7VVavVOTeJbKm5B64RAM9YHesrKw00uTLbwYPTpw4ADwDugT/6fE9sDHGKsbeDtGANRaGO3khufmea1WUTXUqLwhlta5Rcgby6tCqNwEEAwO9Ctrve8GyF03pB4HotDA+prKyogkEmVtzVM19pOFKKBAAhRtUFRgwO9ZrWi3qAOFuyvsS+pQke5WAfkOwrKyt0laIbwPaDxC4GtIHIWd0DGTYCkyM8UHxLUsNQxDEEtuPuwYsD9yaysrClbLLQ+L3muoC/woIwo+Kx6jIGTk596H4jrHe6iO0pvf0wIMLYiQORzj3NarKmCQMqX1DWrx8s7YXcOCQTbcEgnjDt96uPC9dcTSKquQotJAHHqVCx9yZOfesrK1mvt/j/AKS+o/4bqW2HiA17G1YyyniP8o+VZ45r7n8Ox3QUuOVICiCt5QvAzA71lZWKS5BI5zxHUMdPJYyzX1Y9SIUwTyR7UT8MXS+xGgqbcxA52tmYmsrK2pe2CeRnT3St64VMFWXb7bWAWO0AkDtNBut//Fvxu83mBOGuc1lZUNZX9ht4LDxDVtcvEOQQ9p9w2qJi3cjgYjaOKDZ1T+U77vWt1mVuoJFnr9TisrKSX2gin1+tfzGBaQN5AIB/NZ7j2FV1/WO1o22aU3TEDnzIkkCSYx9B2FbrK3ilgmTwy08OuE2GY8i9qCOwItWYheByaRTWP5Bt7jsUEqvQEjJA6HPPNZWU2lb/AHEuggupbd8R4I+jKQR9azUth+mOmOm7p71usrVIiw3iFwpcuBcAPcA+W6OfpVHqb7b29R+I/vWqynBEyP/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102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10200" y="2133600"/>
            <a:ext cx="3429000" cy="3886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820441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History</a:t>
            </a:r>
            <a:endParaRPr lang="en-US" dirty="0">
              <a:latin typeface="Calibri Light" panose="020F0302020204030204" pitchFamily="34" charset="0"/>
            </a:endParaRPr>
          </a:p>
        </p:txBody>
      </p:sp>
      <p:sp>
        <p:nvSpPr>
          <p:cNvPr id="3" name="Content Placeholder 2"/>
          <p:cNvSpPr>
            <a:spLocks noGrp="1"/>
          </p:cNvSpPr>
          <p:nvPr>
            <p:ph idx="1"/>
          </p:nvPr>
        </p:nvSpPr>
        <p:spPr/>
        <p:txBody>
          <a:bodyPr>
            <a:normAutofit fontScale="85000" lnSpcReduction="20000"/>
          </a:bodyPr>
          <a:lstStyle/>
          <a:p>
            <a:pPr fontAlgn="base"/>
            <a:r>
              <a:rPr lang="en-US" b="1" dirty="0"/>
              <a:t>1919</a:t>
            </a:r>
            <a:r>
              <a:rPr lang="en-US" dirty="0"/>
              <a:t> – When Prohibition began in the US, ethanol was banned because it was considered a liquor. It could only be sold when it was mixed with petroleum.</a:t>
            </a:r>
          </a:p>
          <a:p>
            <a:pPr fontAlgn="base"/>
            <a:r>
              <a:rPr lang="en-US" b="1" dirty="0"/>
              <a:t>1920s</a:t>
            </a:r>
            <a:r>
              <a:rPr lang="en-US" dirty="0"/>
              <a:t> – Standard Oil began adding ethanol to gasoline to increase octane and reduce engine knocking. With 9 million automobiles in the United States, gas stations are opening everywhere.</a:t>
            </a:r>
          </a:p>
          <a:p>
            <a:pPr fontAlgn="base"/>
            <a:r>
              <a:rPr lang="en-US" b="1" dirty="0"/>
              <a:t>1933</a:t>
            </a:r>
            <a:r>
              <a:rPr lang="en-US" dirty="0"/>
              <a:t> – Prohibition ended in the US and ethanol was used as a fuel again.</a:t>
            </a:r>
          </a:p>
          <a:p>
            <a:pPr fontAlgn="base"/>
            <a:r>
              <a:rPr lang="en-US" b="1" dirty="0"/>
              <a:t>1940s</a:t>
            </a:r>
            <a:r>
              <a:rPr lang="en-US" dirty="0"/>
              <a:t> – Ethanol use increases temporarily during World War II when oil and other resources are scarce.</a:t>
            </a:r>
          </a:p>
          <a:p>
            <a:pPr fontAlgn="base"/>
            <a:r>
              <a:rPr lang="en-US" dirty="0"/>
              <a:t>First US fuel ethanol plant is built in Omaha, Nebraska.</a:t>
            </a:r>
          </a:p>
          <a:p>
            <a:endParaRPr lang="en-US" dirty="0"/>
          </a:p>
        </p:txBody>
      </p:sp>
    </p:spTree>
    <p:extLst>
      <p:ext uri="{BB962C8B-B14F-4D97-AF65-F5344CB8AC3E}">
        <p14:creationId xmlns:p14="http://schemas.microsoft.com/office/powerpoint/2010/main" val="13991468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History</a:t>
            </a:r>
            <a:endParaRPr lang="en-US" dirty="0">
              <a:latin typeface="Calibri Light" panose="020F0302020204030204" pitchFamily="34" charset="0"/>
            </a:endParaRPr>
          </a:p>
        </p:txBody>
      </p:sp>
      <p:sp>
        <p:nvSpPr>
          <p:cNvPr id="3" name="Content Placeholder 2"/>
          <p:cNvSpPr>
            <a:spLocks noGrp="1"/>
          </p:cNvSpPr>
          <p:nvPr>
            <p:ph idx="1"/>
          </p:nvPr>
        </p:nvSpPr>
        <p:spPr>
          <a:xfrm>
            <a:off x="304800" y="1295400"/>
            <a:ext cx="8382000" cy="5334000"/>
          </a:xfrm>
        </p:spPr>
        <p:txBody>
          <a:bodyPr>
            <a:normAutofit fontScale="92500" lnSpcReduction="10000"/>
          </a:bodyPr>
          <a:lstStyle/>
          <a:p>
            <a:pPr fontAlgn="base"/>
            <a:r>
              <a:rPr lang="en-US" b="1" dirty="0"/>
              <a:t>1970s</a:t>
            </a:r>
            <a:r>
              <a:rPr lang="en-US" dirty="0"/>
              <a:t> – Interest in ethanol as a transportation fuel was revived when embargoes by major oil producing countries cut gasoline supplies. Since that time ethanol use has been encouraged by offering tax benefits for producing ethanol and for blending ethanol into gasoline.</a:t>
            </a:r>
          </a:p>
          <a:p>
            <a:pPr fontAlgn="base"/>
            <a:r>
              <a:rPr lang="en-US" b="1" dirty="0"/>
              <a:t>1975</a:t>
            </a:r>
            <a:r>
              <a:rPr lang="en-US" dirty="0"/>
              <a:t> – Brazil formed the Pro-</a:t>
            </a:r>
            <a:r>
              <a:rPr lang="en-US" dirty="0" err="1"/>
              <a:t>Álcool</a:t>
            </a:r>
            <a:r>
              <a:rPr lang="en-US" dirty="0"/>
              <a:t> Program (</a:t>
            </a:r>
            <a:r>
              <a:rPr lang="en-US" dirty="0" err="1"/>
              <a:t>Programa</a:t>
            </a:r>
            <a:r>
              <a:rPr lang="en-US" dirty="0"/>
              <a:t> Nacional do </a:t>
            </a:r>
            <a:r>
              <a:rPr lang="en-US" dirty="0" err="1"/>
              <a:t>Álcool</a:t>
            </a:r>
            <a:r>
              <a:rPr lang="en-US" dirty="0"/>
              <a:t>, or National Alcohol Program) to reduce foreign oil dependence. This program used government financing to move toward ethanol use in lieu of fossil fuels. Brazil began making ethanol from sugar cane</a:t>
            </a:r>
            <a:r>
              <a:rPr lang="en-US" dirty="0" smtClean="0"/>
              <a:t>.</a:t>
            </a:r>
            <a:endParaRPr lang="en-US" dirty="0"/>
          </a:p>
        </p:txBody>
      </p:sp>
    </p:spTree>
    <p:extLst>
      <p:ext uri="{BB962C8B-B14F-4D97-AF65-F5344CB8AC3E}">
        <p14:creationId xmlns:p14="http://schemas.microsoft.com/office/powerpoint/2010/main" val="5001983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History</a:t>
            </a:r>
            <a:endParaRPr lang="en-US" dirty="0">
              <a:latin typeface="Calibri Light" panose="020F0302020204030204" pitchFamily="34" charset="0"/>
            </a:endParaRPr>
          </a:p>
        </p:txBody>
      </p:sp>
      <p:sp>
        <p:nvSpPr>
          <p:cNvPr id="3" name="Content Placeholder 2"/>
          <p:cNvSpPr>
            <a:spLocks noGrp="1"/>
          </p:cNvSpPr>
          <p:nvPr>
            <p:ph idx="1"/>
          </p:nvPr>
        </p:nvSpPr>
        <p:spPr/>
        <p:txBody>
          <a:bodyPr/>
          <a:lstStyle/>
          <a:p>
            <a:r>
              <a:rPr lang="en-US" b="1" dirty="0" smtClean="0"/>
              <a:t>1980s</a:t>
            </a:r>
            <a:r>
              <a:rPr lang="en-US" dirty="0" smtClean="0"/>
              <a:t> – After investing heavily in renewable fuels in the 1970s, Brazil kept the program alive during the 1980s. With its robust ethanol program, Brazil developed an extensive ethanol industry. By the mid-1980s, ethanol-only cars accounted for almost 90 percent of all new-auto sales in Brazil, making the country the biggest alternative fuel market in the world.</a:t>
            </a:r>
          </a:p>
          <a:p>
            <a:endParaRPr lang="en-US" dirty="0"/>
          </a:p>
        </p:txBody>
      </p:sp>
    </p:spTree>
    <p:extLst>
      <p:ext uri="{BB962C8B-B14F-4D97-AF65-F5344CB8AC3E}">
        <p14:creationId xmlns:p14="http://schemas.microsoft.com/office/powerpoint/2010/main" val="23535266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History</a:t>
            </a:r>
            <a:endParaRPr lang="en-US" dirty="0">
              <a:latin typeface="Calibri Light" panose="020F0302020204030204" pitchFamily="34" charset="0"/>
            </a:endParaRPr>
          </a:p>
        </p:txBody>
      </p:sp>
      <p:sp>
        <p:nvSpPr>
          <p:cNvPr id="3" name="Content Placeholder 2"/>
          <p:cNvSpPr>
            <a:spLocks noGrp="1"/>
          </p:cNvSpPr>
          <p:nvPr>
            <p:ph idx="1"/>
          </p:nvPr>
        </p:nvSpPr>
        <p:spPr/>
        <p:txBody>
          <a:bodyPr>
            <a:normAutofit fontScale="92500"/>
          </a:bodyPr>
          <a:lstStyle/>
          <a:p>
            <a:pPr fontAlgn="base"/>
            <a:r>
              <a:rPr lang="en-US" b="1" dirty="0"/>
              <a:t>1984</a:t>
            </a:r>
            <a:r>
              <a:rPr lang="en-US" dirty="0"/>
              <a:t> – Burlington Electric in Vermont builds a 50-megawatt wood-fired plant to produce electricity.</a:t>
            </a:r>
          </a:p>
          <a:p>
            <a:pPr fontAlgn="base"/>
            <a:r>
              <a:rPr lang="en-US" b="1" dirty="0"/>
              <a:t>1988</a:t>
            </a:r>
            <a:r>
              <a:rPr lang="en-US" dirty="0"/>
              <a:t> – Ethanol began to be added to gasoline for the purpose of reducing carbon monoxide emissions.</a:t>
            </a:r>
          </a:p>
          <a:p>
            <a:pPr fontAlgn="base"/>
            <a:r>
              <a:rPr lang="en-US" b="1" dirty="0"/>
              <a:t>1989</a:t>
            </a:r>
            <a:r>
              <a:rPr lang="en-US" dirty="0"/>
              <a:t> – Canada and the United States conduct pilot trials of direct wood-fired gas turbine plants.</a:t>
            </a:r>
          </a:p>
          <a:p>
            <a:pPr fontAlgn="base"/>
            <a:r>
              <a:rPr lang="en-US" b="1" dirty="0"/>
              <a:t>1990</a:t>
            </a:r>
            <a:r>
              <a:rPr lang="en-US" dirty="0"/>
              <a:t> – Biomass’s electricity generation reaches 6 gigawatts.</a:t>
            </a:r>
          </a:p>
          <a:p>
            <a:endParaRPr lang="en-US" dirty="0"/>
          </a:p>
        </p:txBody>
      </p:sp>
    </p:spTree>
    <p:extLst>
      <p:ext uri="{BB962C8B-B14F-4D97-AF65-F5344CB8AC3E}">
        <p14:creationId xmlns:p14="http://schemas.microsoft.com/office/powerpoint/2010/main" val="40321759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History</a:t>
            </a:r>
            <a:endParaRPr lang="en-US" dirty="0">
              <a:latin typeface="Calibri Light" panose="020F0302020204030204" pitchFamily="34" charset="0"/>
            </a:endParaRPr>
          </a:p>
        </p:txBody>
      </p:sp>
      <p:sp>
        <p:nvSpPr>
          <p:cNvPr id="3" name="Content Placeholder 2"/>
          <p:cNvSpPr>
            <a:spLocks noGrp="1"/>
          </p:cNvSpPr>
          <p:nvPr>
            <p:ph idx="1"/>
          </p:nvPr>
        </p:nvSpPr>
        <p:spPr/>
        <p:txBody>
          <a:bodyPr>
            <a:normAutofit fontScale="92500" lnSpcReduction="10000"/>
          </a:bodyPr>
          <a:lstStyle/>
          <a:p>
            <a:pPr fontAlgn="base"/>
            <a:r>
              <a:rPr lang="en-US" b="1" dirty="0"/>
              <a:t>2000</a:t>
            </a:r>
            <a:r>
              <a:rPr lang="en-US" dirty="0"/>
              <a:t> – Brazil deregulated the ethanol market and removed its subsidies. However, depending on market conditions, all fuels are required to be blended with 20-25% ethanol.</a:t>
            </a:r>
          </a:p>
          <a:p>
            <a:pPr fontAlgn="base"/>
            <a:r>
              <a:rPr lang="en-US" b="1" dirty="0"/>
              <a:t>2003</a:t>
            </a:r>
            <a:r>
              <a:rPr lang="en-US" dirty="0"/>
              <a:t> – Since 2003, ethanol has grown rapidly as the oxygenating factor for gasoline in the US. Flex-fuel vehicles were introduced. These vehicles can run on straight ethanol, straight gasoline or a blend of the two. Today, the majority of new cars sold in Brazil are flex-fuel.</a:t>
            </a:r>
          </a:p>
          <a:p>
            <a:endParaRPr lang="en-US" dirty="0"/>
          </a:p>
        </p:txBody>
      </p:sp>
    </p:spTree>
    <p:extLst>
      <p:ext uri="{BB962C8B-B14F-4D97-AF65-F5344CB8AC3E}">
        <p14:creationId xmlns:p14="http://schemas.microsoft.com/office/powerpoint/2010/main" val="3624961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Classification of Biofuels</a:t>
            </a:r>
            <a:endParaRPr lang="en-US" dirty="0">
              <a:latin typeface="Calibri Light" panose="020F0302020204030204" pitchFamily="34" charset="0"/>
            </a:endParaRPr>
          </a:p>
        </p:txBody>
      </p:sp>
      <p:sp>
        <p:nvSpPr>
          <p:cNvPr id="3" name="Content Placeholder 2"/>
          <p:cNvSpPr>
            <a:spLocks noGrp="1"/>
          </p:cNvSpPr>
          <p:nvPr>
            <p:ph idx="1"/>
          </p:nvPr>
        </p:nvSpPr>
        <p:spPr>
          <a:xfrm>
            <a:off x="914400" y="1524000"/>
            <a:ext cx="8229600" cy="4800600"/>
          </a:xfrm>
        </p:spPr>
        <p:txBody>
          <a:bodyPr>
            <a:normAutofit/>
          </a:bodyPr>
          <a:lstStyle/>
          <a:p>
            <a:pPr>
              <a:buNone/>
            </a:pPr>
            <a:r>
              <a:rPr lang="en-US" dirty="0"/>
              <a:t>Biofuels are </a:t>
            </a:r>
            <a:r>
              <a:rPr lang="en-US" dirty="0" smtClean="0"/>
              <a:t>classified into </a:t>
            </a:r>
            <a:r>
              <a:rPr lang="en-US" dirty="0"/>
              <a:t>three </a:t>
            </a:r>
            <a:r>
              <a:rPr lang="en-US" dirty="0" smtClean="0"/>
              <a:t>generations</a:t>
            </a:r>
            <a:endParaRPr lang="en-US" dirty="0"/>
          </a:p>
          <a:p>
            <a:endParaRPr lang="en-US"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2438400"/>
            <a:ext cx="5943600" cy="37285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718719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1</a:t>
            </a:r>
            <a:r>
              <a:rPr lang="en-US" baseline="30000" dirty="0" smtClean="0">
                <a:latin typeface="Calibri Light" panose="020F0302020204030204" pitchFamily="34" charset="0"/>
              </a:rPr>
              <a:t>st</a:t>
            </a:r>
            <a:r>
              <a:rPr lang="en-US" dirty="0" smtClean="0">
                <a:latin typeface="Calibri Light" panose="020F0302020204030204" pitchFamily="34" charset="0"/>
              </a:rPr>
              <a:t> Generation Biofuels</a:t>
            </a:r>
            <a:endParaRPr lang="en-US" dirty="0">
              <a:latin typeface="Calibri Light" panose="020F0302020204030204" pitchFamily="34" charset="0"/>
            </a:endParaRPr>
          </a:p>
        </p:txBody>
      </p:sp>
      <p:sp>
        <p:nvSpPr>
          <p:cNvPr id="3" name="Content Placeholder 2"/>
          <p:cNvSpPr>
            <a:spLocks noGrp="1"/>
          </p:cNvSpPr>
          <p:nvPr>
            <p:ph idx="1"/>
          </p:nvPr>
        </p:nvSpPr>
        <p:spPr>
          <a:xfrm>
            <a:off x="457200" y="1600200"/>
            <a:ext cx="8229600" cy="4800600"/>
          </a:xfrm>
        </p:spPr>
        <p:txBody>
          <a:bodyPr>
            <a:normAutofit fontScale="77500" lnSpcReduction="20000"/>
          </a:bodyPr>
          <a:lstStyle/>
          <a:p>
            <a:pPr marL="342900" lvl="1" indent="-342900">
              <a:buFont typeface="Arial" panose="020B0604020202020204" pitchFamily="34" charset="0"/>
              <a:buChar char="•"/>
            </a:pPr>
            <a:r>
              <a:rPr lang="en-US" dirty="0" smtClean="0"/>
              <a:t>1st generation biofuels are also called conventional biofuels. They are made from things like sugar, starch, or vegetable oil. Note that these are all food products. Any biofuel made from a feedstock that can also be consumed as a human food is considered a first generation biofuel.</a:t>
            </a:r>
          </a:p>
          <a:p>
            <a:pPr marL="342900" lvl="1" indent="-342900">
              <a:buFont typeface="Arial" panose="020B0604020202020204" pitchFamily="34" charset="0"/>
              <a:buChar char="•"/>
            </a:pPr>
            <a:r>
              <a:rPr lang="en-US" dirty="0"/>
              <a:t>It is important to note that the structure of the biofuel itself does not change between generations, but rather the source from which the fuel is derived changes.</a:t>
            </a:r>
            <a:endParaRPr lang="en-US" dirty="0" smtClean="0"/>
          </a:p>
          <a:p>
            <a:pPr marL="342900" lvl="1" indent="-342900">
              <a:buFont typeface="Arial" panose="020B0604020202020204" pitchFamily="34" charset="0"/>
              <a:buChar char="•"/>
            </a:pPr>
            <a:r>
              <a:rPr lang="en-US" dirty="0" smtClean="0"/>
              <a:t>1</a:t>
            </a:r>
            <a:r>
              <a:rPr lang="en-US" baseline="30000" dirty="0" smtClean="0"/>
              <a:t>st</a:t>
            </a:r>
            <a:r>
              <a:rPr lang="en-US" dirty="0" smtClean="0"/>
              <a:t> generation biofuels suffer </a:t>
            </a:r>
            <a:r>
              <a:rPr lang="en-US" dirty="0"/>
              <a:t>from the same problems including threatening the food chain, increasing carbon emissions when planted outside traditional agricultural settings, and intense growth requirements. Ultimately, first generation biofuels have given way to second and third generation </a:t>
            </a:r>
            <a:r>
              <a:rPr lang="en-US" dirty="0" smtClean="0"/>
              <a:t>fuels. </a:t>
            </a:r>
          </a:p>
          <a:p>
            <a:pPr marL="342900" lvl="1" indent="-342900">
              <a:buFont typeface="Arial" panose="020B0604020202020204" pitchFamily="34" charset="0"/>
              <a:buChar char="•"/>
            </a:pPr>
            <a:r>
              <a:rPr lang="en-US" dirty="0" smtClean="0"/>
              <a:t>Though they will continue to provide </a:t>
            </a:r>
            <a:r>
              <a:rPr lang="en-US" dirty="0"/>
              <a:t>biofuel for the foreseeable future, their importance is waning and new, better alternatives are being developed.</a:t>
            </a:r>
            <a:endParaRPr lang="en-US" dirty="0" smtClean="0"/>
          </a:p>
          <a:p>
            <a:endParaRPr lang="en-US" dirty="0"/>
          </a:p>
        </p:txBody>
      </p:sp>
    </p:spTree>
    <p:extLst>
      <p:ext uri="{BB962C8B-B14F-4D97-AF65-F5344CB8AC3E}">
        <p14:creationId xmlns:p14="http://schemas.microsoft.com/office/powerpoint/2010/main" val="2853261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pPr algn="ctr"/>
            <a:r>
              <a:rPr lang="en-US" dirty="0" smtClean="0">
                <a:latin typeface="Calibri Light" panose="020F0302020204030204" pitchFamily="34" charset="0"/>
              </a:rPr>
              <a:t>Corn</a:t>
            </a:r>
            <a:endParaRPr lang="en-US" dirty="0">
              <a:latin typeface="Calibri Light" panose="020F0302020204030204" pitchFamily="34" charset="0"/>
            </a:endParaRPr>
          </a:p>
        </p:txBody>
      </p:sp>
      <p:sp>
        <p:nvSpPr>
          <p:cNvPr id="3" name="Content Placeholder 2"/>
          <p:cNvSpPr>
            <a:spLocks noGrp="1"/>
          </p:cNvSpPr>
          <p:nvPr>
            <p:ph idx="1"/>
          </p:nvPr>
        </p:nvSpPr>
        <p:spPr>
          <a:xfrm>
            <a:off x="76200" y="1295400"/>
            <a:ext cx="8153400" cy="5440362"/>
          </a:xfrm>
        </p:spPr>
        <p:txBody>
          <a:bodyPr>
            <a:normAutofit fontScale="32500" lnSpcReduction="20000"/>
          </a:bodyPr>
          <a:lstStyle/>
          <a:p>
            <a:endParaRPr lang="en-US" dirty="0" smtClean="0"/>
          </a:p>
          <a:p>
            <a:pPr lvl="2"/>
            <a:r>
              <a:rPr lang="en-US" sz="6000" dirty="0" smtClean="0"/>
              <a:t>US is the world leading producer of corn and ethanol made from corn</a:t>
            </a:r>
          </a:p>
          <a:p>
            <a:pPr lvl="2"/>
            <a:r>
              <a:rPr lang="en-US" sz="6000" dirty="0"/>
              <a:t>As of 2012, more than 40% of US corn crop </a:t>
            </a:r>
            <a:r>
              <a:rPr lang="en-US" sz="6000" dirty="0" smtClean="0"/>
              <a:t>was </a:t>
            </a:r>
            <a:r>
              <a:rPr lang="en-US" sz="6000" dirty="0"/>
              <a:t>being used to produce </a:t>
            </a:r>
            <a:r>
              <a:rPr lang="en-US" sz="6000" dirty="0" smtClean="0"/>
              <a:t>corn-based ethanol</a:t>
            </a:r>
          </a:p>
          <a:p>
            <a:pPr lvl="2"/>
            <a:r>
              <a:rPr lang="en-US" sz="6000" dirty="0" smtClean="0"/>
              <a:t>Benefits:</a:t>
            </a:r>
          </a:p>
          <a:p>
            <a:pPr lvl="3"/>
            <a:r>
              <a:rPr lang="en-US" sz="6000" dirty="0" smtClean="0"/>
              <a:t>Existing infrastructure for planting, harvesting, and processing corn</a:t>
            </a:r>
          </a:p>
          <a:p>
            <a:pPr lvl="3"/>
            <a:r>
              <a:rPr lang="en-US" sz="6000" dirty="0"/>
              <a:t>C</a:t>
            </a:r>
            <a:r>
              <a:rPr lang="en-US" sz="6000" dirty="0" smtClean="0"/>
              <a:t>orn starch to ethanol conversion is relatively simple</a:t>
            </a:r>
          </a:p>
          <a:p>
            <a:pPr lvl="3"/>
            <a:r>
              <a:rPr lang="en-US" sz="6000" dirty="0" smtClean="0"/>
              <a:t>No indirect land use costs</a:t>
            </a:r>
          </a:p>
          <a:p>
            <a:pPr lvl="2"/>
            <a:r>
              <a:rPr lang="en-US" sz="6000" dirty="0" smtClean="0"/>
              <a:t>Disadvantages</a:t>
            </a:r>
          </a:p>
          <a:p>
            <a:pPr lvl="3"/>
            <a:r>
              <a:rPr lang="en-US" sz="6000" dirty="0" smtClean="0"/>
              <a:t>Low ethanol </a:t>
            </a:r>
            <a:r>
              <a:rPr lang="en-US" sz="6000" dirty="0"/>
              <a:t>yield per acre of </a:t>
            </a:r>
            <a:r>
              <a:rPr lang="en-US" sz="6000" dirty="0" smtClean="0"/>
              <a:t>corn produced</a:t>
            </a:r>
            <a:endParaRPr lang="en-US" sz="6000" dirty="0"/>
          </a:p>
          <a:p>
            <a:pPr lvl="3"/>
            <a:r>
              <a:rPr lang="en-US" sz="6000" dirty="0" smtClean="0"/>
              <a:t>Requires large amounts of pesticides and fertilizers</a:t>
            </a:r>
          </a:p>
          <a:p>
            <a:pPr lvl="4"/>
            <a:r>
              <a:rPr lang="en-US" sz="6000" dirty="0" smtClean="0"/>
              <a:t>soil and water contamination, expensive</a:t>
            </a:r>
          </a:p>
          <a:p>
            <a:pPr lvl="3"/>
            <a:r>
              <a:rPr lang="en-US" sz="6000" dirty="0" smtClean="0"/>
              <a:t>Takes a significant amount of corn away from the global food supply</a:t>
            </a:r>
          </a:p>
          <a:p>
            <a:pPr lvl="4"/>
            <a:r>
              <a:rPr lang="en-US" sz="6000" dirty="0" smtClean="0"/>
              <a:t>raising global food prices and leading to hunger in underdeveloped countries</a:t>
            </a:r>
          </a:p>
        </p:txBody>
      </p:sp>
    </p:spTree>
    <p:extLst>
      <p:ext uri="{BB962C8B-B14F-4D97-AF65-F5344CB8AC3E}">
        <p14:creationId xmlns:p14="http://schemas.microsoft.com/office/powerpoint/2010/main" val="34632598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17" y="298269"/>
            <a:ext cx="8229600" cy="1143000"/>
          </a:xfrm>
        </p:spPr>
        <p:txBody>
          <a:bodyPr/>
          <a:lstStyle/>
          <a:p>
            <a:r>
              <a:rPr lang="en-US" dirty="0" smtClean="0">
                <a:latin typeface="Calibri Light" panose="020F0302020204030204" pitchFamily="34" charset="0"/>
              </a:rPr>
              <a:t>Sugar Cane</a:t>
            </a:r>
            <a:endParaRPr lang="en-US" dirty="0">
              <a:latin typeface="Calibri Light" panose="020F0302020204030204" pitchFamily="34" charset="0"/>
            </a:endParaRPr>
          </a:p>
        </p:txBody>
      </p:sp>
      <p:sp>
        <p:nvSpPr>
          <p:cNvPr id="5" name="Content Placeholder 2"/>
          <p:cNvSpPr>
            <a:spLocks noGrp="1"/>
          </p:cNvSpPr>
          <p:nvPr>
            <p:ph idx="1"/>
          </p:nvPr>
        </p:nvSpPr>
        <p:spPr>
          <a:xfrm>
            <a:off x="533400" y="1447800"/>
            <a:ext cx="7924800" cy="5181600"/>
          </a:xfrm>
        </p:spPr>
        <p:txBody>
          <a:bodyPr>
            <a:normAutofit fontScale="55000" lnSpcReduction="20000"/>
          </a:bodyPr>
          <a:lstStyle/>
          <a:p>
            <a:r>
              <a:rPr lang="en-US" dirty="0" smtClean="0"/>
              <a:t>The majority of the world's sugar cane is grown in Brazil, which was the world's largest producer of alcohol fuel until very recently went it was eclipsed by the United States. Brazil produces roughly 5 billion gallons or 18 billion liters of fuel ethanol annually. The country adopted a very favorable stance on ethanol derived from sugar cane as a result of the oil embargo of the 1970s. Brazil has a policy of at least 22% ethanol in its gasoline, though 100% ethanol is available for purchase. </a:t>
            </a:r>
          </a:p>
          <a:p>
            <a:r>
              <a:rPr lang="en-US" dirty="0" smtClean="0"/>
              <a:t>Unlike corn, sugar cane provides sugar rather than starch, which is more easily converted to alcohol. Where as corn requires heating and then fermentation, sugar cane requires only fermentation. </a:t>
            </a:r>
          </a:p>
          <a:p>
            <a:r>
              <a:rPr lang="en-US" dirty="0" smtClean="0"/>
              <a:t>The Advantages of sugar cane include: </a:t>
            </a:r>
          </a:p>
          <a:p>
            <a:pPr lvl="1"/>
            <a:r>
              <a:rPr lang="en-US" dirty="0" smtClean="0"/>
              <a:t>Infrastructure for planting, harvesting, and processing that is already in place. </a:t>
            </a:r>
          </a:p>
          <a:p>
            <a:pPr lvl="1"/>
            <a:r>
              <a:rPr lang="en-US" dirty="0" smtClean="0"/>
              <a:t>No land use changes provide plantations sizes remain stable. </a:t>
            </a:r>
          </a:p>
          <a:p>
            <a:pPr lvl="1"/>
            <a:r>
              <a:rPr lang="en-US" dirty="0" smtClean="0"/>
              <a:t>The yield is higher than that of corn at an average of 650 gallons per acre. </a:t>
            </a:r>
          </a:p>
          <a:p>
            <a:pPr lvl="1"/>
            <a:r>
              <a:rPr lang="en-US" dirty="0" smtClean="0"/>
              <a:t>Carbon dioxide emissions can be 90% lower than for conventional gasoline when land use changes do not occur. </a:t>
            </a:r>
          </a:p>
          <a:p>
            <a:r>
              <a:rPr lang="en-US" dirty="0" smtClean="0"/>
              <a:t>The disadvantages of sugar cane include: </a:t>
            </a:r>
          </a:p>
          <a:p>
            <a:pPr lvl="1"/>
            <a:r>
              <a:rPr lang="en-US" dirty="0" smtClean="0"/>
              <a:t>Despite having a higher yield than corn, it is still relatively low </a:t>
            </a:r>
          </a:p>
          <a:p>
            <a:pPr lvl="1"/>
            <a:r>
              <a:rPr lang="en-US" dirty="0" smtClean="0"/>
              <a:t>Few regions are suitable to cultivation </a:t>
            </a:r>
          </a:p>
          <a:p>
            <a:pPr lvl="1"/>
            <a:r>
              <a:rPr lang="en-US" dirty="0" smtClean="0"/>
              <a:t>Sugar cane is a food staple in countries of South and Central America </a:t>
            </a:r>
          </a:p>
          <a:p>
            <a:endParaRPr lang="en-US" dirty="0"/>
          </a:p>
        </p:txBody>
      </p:sp>
    </p:spTree>
    <p:extLst>
      <p:ext uri="{BB962C8B-B14F-4D97-AF65-F5344CB8AC3E}">
        <p14:creationId xmlns:p14="http://schemas.microsoft.com/office/powerpoint/2010/main" val="37581881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Soybeans</a:t>
            </a:r>
            <a:endParaRPr lang="en-US" dirty="0">
              <a:latin typeface="Calibri Light" panose="020F0302020204030204" pitchFamily="34" charset="0"/>
            </a:endParaRPr>
          </a:p>
        </p:txBody>
      </p:sp>
      <p:sp>
        <p:nvSpPr>
          <p:cNvPr id="5" name="Content Placeholder 2"/>
          <p:cNvSpPr>
            <a:spLocks noGrp="1"/>
          </p:cNvSpPr>
          <p:nvPr>
            <p:ph idx="1"/>
          </p:nvPr>
        </p:nvSpPr>
        <p:spPr>
          <a:xfrm>
            <a:off x="457200" y="1417638"/>
            <a:ext cx="7937863" cy="5211762"/>
          </a:xfrm>
        </p:spPr>
        <p:txBody>
          <a:bodyPr>
            <a:normAutofit fontScale="55000" lnSpcReduction="20000"/>
          </a:bodyPr>
          <a:lstStyle/>
          <a:p>
            <a:r>
              <a:rPr lang="en-US" dirty="0" smtClean="0"/>
              <a:t>Unlike corn and sugar cane, soybeans are grown throughout much of North America, South America, and Asia. In other words, soybeans are a global food crop. The United States produce roughly 32 percent of all soybeans in the world, followed by Brazil at 28 percent. Despite its relatively high price as a food crop, soybean is still a major feedstock for the production of biofuel. In this case, rather than ethanol, soybean is used to produce biodiesel. Soybean is probably the worst feedstock for biofuel production. </a:t>
            </a:r>
          </a:p>
          <a:p>
            <a:r>
              <a:rPr lang="en-US" dirty="0" smtClean="0"/>
              <a:t>The Advantages of soybeans include: </a:t>
            </a:r>
          </a:p>
          <a:p>
            <a:pPr lvl="1"/>
            <a:r>
              <a:rPr lang="en-US" dirty="0" smtClean="0"/>
              <a:t>Grows in many regions </a:t>
            </a:r>
          </a:p>
          <a:p>
            <a:pPr lvl="1"/>
            <a:r>
              <a:rPr lang="en-US" dirty="0" smtClean="0"/>
              <a:t>Relatively easy to maintain </a:t>
            </a:r>
          </a:p>
          <a:p>
            <a:r>
              <a:rPr lang="en-US" dirty="0" smtClean="0"/>
              <a:t>The disadvantages of soybeans include: </a:t>
            </a:r>
          </a:p>
          <a:p>
            <a:pPr lvl="1"/>
            <a:r>
              <a:rPr lang="en-US" dirty="0" smtClean="0"/>
              <a:t>A yield of only about 70 gallons of biodiesel per acre, which is the worst yield of any crop. Palm oil produces almost 10 times as much biodiesel per acre at 600 gallons (note palm oil is considered a second generation feedstock). </a:t>
            </a:r>
          </a:p>
          <a:p>
            <a:pPr lvl="1"/>
            <a:r>
              <a:rPr lang="en-US" dirty="0" smtClean="0"/>
              <a:t>Soybean is a common food source and thus its use as a biofuel directly threatens the food chain. </a:t>
            </a:r>
          </a:p>
          <a:p>
            <a:pPr lvl="1"/>
            <a:r>
              <a:rPr lang="en-US" dirty="0" smtClean="0"/>
              <a:t>It faces a number of disease and pest burdens </a:t>
            </a:r>
          </a:p>
          <a:p>
            <a:pPr lvl="1"/>
            <a:r>
              <a:rPr lang="en-US" dirty="0" smtClean="0"/>
              <a:t>It is generally not a profitable biofuel feedstock. </a:t>
            </a:r>
          </a:p>
          <a:p>
            <a:pPr lvl="1"/>
            <a:r>
              <a:rPr lang="en-US" dirty="0" smtClean="0"/>
              <a:t>More energy is usually required to cultivate soybeans than can be derived from the fuel produced from them. </a:t>
            </a:r>
          </a:p>
          <a:p>
            <a:endParaRPr lang="en-US" dirty="0"/>
          </a:p>
        </p:txBody>
      </p:sp>
    </p:spTree>
    <p:extLst>
      <p:ext uri="{BB962C8B-B14F-4D97-AF65-F5344CB8AC3E}">
        <p14:creationId xmlns:p14="http://schemas.microsoft.com/office/powerpoint/2010/main" val="3488389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Introduction</a:t>
            </a:r>
            <a:endParaRPr lang="en-US" dirty="0">
              <a:latin typeface="Calibri Light" panose="020F0302020204030204" pitchFamily="34" charset="0"/>
            </a:endParaRPr>
          </a:p>
        </p:txBody>
      </p:sp>
      <p:sp>
        <p:nvSpPr>
          <p:cNvPr id="3" name="Content Placeholder 2"/>
          <p:cNvSpPr>
            <a:spLocks noGrp="1"/>
          </p:cNvSpPr>
          <p:nvPr>
            <p:ph idx="1"/>
          </p:nvPr>
        </p:nvSpPr>
        <p:spPr>
          <a:xfrm>
            <a:off x="4648200" y="1600200"/>
            <a:ext cx="4038599" cy="4525963"/>
          </a:xfrm>
        </p:spPr>
        <p:txBody>
          <a:bodyPr>
            <a:normAutofit fontScale="55000" lnSpcReduction="20000"/>
          </a:bodyPr>
          <a:lstStyle/>
          <a:p>
            <a:r>
              <a:rPr lang="en-US" dirty="0"/>
              <a:t>Today, the use of biofuels has expanded throughout the globe. </a:t>
            </a:r>
            <a:endParaRPr lang="en-US" dirty="0" smtClean="0"/>
          </a:p>
          <a:p>
            <a:r>
              <a:rPr lang="en-US" dirty="0" smtClean="0"/>
              <a:t>Some </a:t>
            </a:r>
            <a:r>
              <a:rPr lang="en-US" dirty="0"/>
              <a:t>of the major producers and users of biogases are Asia, Europe and America</a:t>
            </a:r>
            <a:r>
              <a:rPr lang="en-US" dirty="0" smtClean="0"/>
              <a:t>.</a:t>
            </a:r>
          </a:p>
          <a:p>
            <a:r>
              <a:rPr lang="en-US" dirty="0" smtClean="0"/>
              <a:t>There are several factors that decide the balance between biofuel and fossil fuel use around the world. Those factors are cost, availability, and food supply</a:t>
            </a:r>
          </a:p>
          <a:p>
            <a:r>
              <a:rPr lang="en-US" dirty="0" smtClean="0"/>
              <a:t>. There is only so much land fit for farming in the world and growing biofuels necessarily detracts from the process of growing food. As the population grows, our demands for both energy and food grow. At this point, we do not have enough land to grow both enough biofuel and enough food to meet both needs.</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1600200"/>
            <a:ext cx="3352800" cy="41469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582048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Jatropha and other seed crops</a:t>
            </a:r>
            <a:endParaRPr lang="en-US" dirty="0">
              <a:latin typeface="Calibri Light" panose="020F0302020204030204" pitchFamily="34" charset="0"/>
            </a:endParaRPr>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r>
              <a:rPr lang="en-US" dirty="0" smtClean="0"/>
              <a:t>In the early Part of the 21</a:t>
            </a:r>
            <a:r>
              <a:rPr lang="en-US" baseline="30000" dirty="0" smtClean="0"/>
              <a:t>st</a:t>
            </a:r>
            <a:r>
              <a:rPr lang="en-US" dirty="0" smtClean="0"/>
              <a:t> century, a plant known as Jatropha became exceedingly popular </a:t>
            </a:r>
          </a:p>
          <a:p>
            <a:r>
              <a:rPr lang="en-US" dirty="0" smtClean="0"/>
              <a:t>The plant was praised for its yield per seed, which could return values as high as 40 percent. When compared to the 15 percent oil found in soybean, Jatropha look to be a miracle crop. Adding to its allure was the misconception that it could be grown on marginal land. As it turns out, oil production drops substantially when Jatropha is grown on marginal land. Interest in Jatropha has waned considerably in recent years. </a:t>
            </a:r>
          </a:p>
          <a:p>
            <a:r>
              <a:rPr lang="en-US" dirty="0" smtClean="0"/>
              <a:t>Other, similar seed crops have met with the same fate as Jatropha. Examples include </a:t>
            </a:r>
            <a:r>
              <a:rPr lang="en-US" dirty="0" err="1" smtClean="0"/>
              <a:t>Cammelina</a:t>
            </a:r>
            <a:r>
              <a:rPr lang="en-US" dirty="0" smtClean="0"/>
              <a:t>, Oil Palm, and rapeseed. In all cases, the initial benefits of the crops were quickly realized to be offset by the need to use crop land to achieve suitable yields. </a:t>
            </a:r>
          </a:p>
          <a:p>
            <a:endParaRPr lang="en-US" dirty="0"/>
          </a:p>
        </p:txBody>
      </p:sp>
    </p:spTree>
    <p:extLst>
      <p:ext uri="{BB962C8B-B14F-4D97-AF65-F5344CB8AC3E}">
        <p14:creationId xmlns:p14="http://schemas.microsoft.com/office/powerpoint/2010/main" val="6541735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2</a:t>
            </a:r>
            <a:r>
              <a:rPr lang="en-US" baseline="30000" dirty="0" smtClean="0">
                <a:latin typeface="Calibri Light" panose="020F0302020204030204" pitchFamily="34" charset="0"/>
              </a:rPr>
              <a:t>nd</a:t>
            </a:r>
            <a:r>
              <a:rPr lang="en-US" dirty="0" smtClean="0">
                <a:latin typeface="Calibri Light" panose="020F0302020204030204" pitchFamily="34" charset="0"/>
              </a:rPr>
              <a:t> Generation Biofuels</a:t>
            </a:r>
            <a:endParaRPr lang="en-US" dirty="0">
              <a:latin typeface="Calibri Light" panose="020F0302020204030204" pitchFamily="34" charset="0"/>
            </a:endParaRPr>
          </a:p>
        </p:txBody>
      </p:sp>
      <p:sp>
        <p:nvSpPr>
          <p:cNvPr id="3" name="Content Placeholder 2"/>
          <p:cNvSpPr>
            <a:spLocks noGrp="1"/>
          </p:cNvSpPr>
          <p:nvPr>
            <p:ph idx="1"/>
          </p:nvPr>
        </p:nvSpPr>
        <p:spPr>
          <a:xfrm>
            <a:off x="420189" y="1524000"/>
            <a:ext cx="8229600" cy="4876800"/>
          </a:xfrm>
        </p:spPr>
        <p:txBody>
          <a:bodyPr>
            <a:normAutofit fontScale="85000" lnSpcReduction="10000"/>
          </a:bodyPr>
          <a:lstStyle/>
          <a:p>
            <a:pPr marL="342900" lvl="1" indent="-342900">
              <a:buFont typeface="Arial" panose="020B0604020202020204" pitchFamily="34" charset="0"/>
              <a:buChar char="•"/>
            </a:pPr>
            <a:r>
              <a:rPr lang="en-US" dirty="0" smtClean="0"/>
              <a:t>2nd generation biofuels are produced from sustainable feedstock. The sustainability of a feedstock is defined by its availability, its impact on greenhouse gas emissions, its impact on land use, and by its potential to threaten the food supply. </a:t>
            </a:r>
          </a:p>
          <a:p>
            <a:pPr marL="342900" lvl="1" indent="-342900">
              <a:buFont typeface="Arial" panose="020B0604020202020204" pitchFamily="34" charset="0"/>
              <a:buChar char="•"/>
            </a:pPr>
            <a:r>
              <a:rPr lang="en-US" dirty="0" smtClean="0"/>
              <a:t>To qualify as a second generation, a feedstock must not be suitable for human consumption and</a:t>
            </a:r>
          </a:p>
          <a:p>
            <a:pPr marL="742950" lvl="2" indent="-342900"/>
            <a:r>
              <a:rPr lang="en-US" dirty="0" smtClean="0"/>
              <a:t>Should grow on marginal (non-agricultural) land</a:t>
            </a:r>
          </a:p>
          <a:p>
            <a:pPr marL="742950" lvl="2" indent="-342900"/>
            <a:r>
              <a:rPr lang="en-US" dirty="0" smtClean="0"/>
              <a:t>Should not require a great amount of water or fertilizer</a:t>
            </a:r>
          </a:p>
          <a:p>
            <a:pPr marL="742950" lvl="2" indent="-342900"/>
            <a:r>
              <a:rPr lang="en-US" dirty="0" smtClean="0"/>
              <a:t>Certain food </a:t>
            </a:r>
            <a:r>
              <a:rPr lang="en-US" dirty="0"/>
              <a:t>products can become second generation fuels when they are no longer useful for </a:t>
            </a:r>
            <a:r>
              <a:rPr lang="en-US" dirty="0" smtClean="0"/>
              <a:t>consumption</a:t>
            </a:r>
          </a:p>
          <a:p>
            <a:pPr marL="1657350" lvl="4" indent="-342900"/>
            <a:r>
              <a:rPr lang="en-US" dirty="0" smtClean="0"/>
              <a:t>waste vegetable oil (2</a:t>
            </a:r>
            <a:r>
              <a:rPr lang="en-US" baseline="30000" dirty="0" smtClean="0"/>
              <a:t>nd</a:t>
            </a:r>
            <a:r>
              <a:rPr lang="en-US" dirty="0" smtClean="0"/>
              <a:t> generation feedstock)</a:t>
            </a:r>
          </a:p>
          <a:p>
            <a:pPr marL="1657350" lvl="4" indent="-342900"/>
            <a:r>
              <a:rPr lang="en-US" dirty="0" smtClean="0"/>
              <a:t>Virgin vegetable oil (1</a:t>
            </a:r>
            <a:r>
              <a:rPr lang="en-US" baseline="30000" dirty="0" smtClean="0"/>
              <a:t>st</a:t>
            </a:r>
            <a:r>
              <a:rPr lang="en-US" dirty="0" smtClean="0"/>
              <a:t> generation feedstock)</a:t>
            </a:r>
          </a:p>
          <a:p>
            <a:pPr marL="342900" lvl="1" indent="-342900">
              <a:buFont typeface="Arial" panose="020B0604020202020204" pitchFamily="34" charset="0"/>
              <a:buChar char="•"/>
            </a:pPr>
            <a:r>
              <a:rPr lang="en-US" dirty="0" smtClean="0"/>
              <a:t>Second generation biofuels are also referred to as “advanced biofuels”</a:t>
            </a:r>
          </a:p>
          <a:p>
            <a:endParaRPr lang="en-US" dirty="0"/>
          </a:p>
        </p:txBody>
      </p:sp>
    </p:spTree>
    <p:extLst>
      <p:ext uri="{BB962C8B-B14F-4D97-AF65-F5344CB8AC3E}">
        <p14:creationId xmlns:p14="http://schemas.microsoft.com/office/powerpoint/2010/main" val="26959792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alibri Light" panose="020F0302020204030204" pitchFamily="34" charset="0"/>
              </a:rPr>
              <a:t>Second Generation </a:t>
            </a:r>
            <a:r>
              <a:rPr lang="en-US" dirty="0" smtClean="0">
                <a:latin typeface="Calibri Light" panose="020F0302020204030204" pitchFamily="34" charset="0"/>
              </a:rPr>
              <a:t/>
            </a:r>
            <a:br>
              <a:rPr lang="en-US" dirty="0" smtClean="0">
                <a:latin typeface="Calibri Light" panose="020F0302020204030204" pitchFamily="34" charset="0"/>
              </a:rPr>
            </a:br>
            <a:r>
              <a:rPr lang="en-US" dirty="0" smtClean="0">
                <a:latin typeface="Calibri Light" panose="020F0302020204030204" pitchFamily="34" charset="0"/>
              </a:rPr>
              <a:t>Extraction </a:t>
            </a:r>
            <a:r>
              <a:rPr lang="en-US" dirty="0" smtClean="0">
                <a:latin typeface="Calibri Light" panose="020F0302020204030204" pitchFamily="34" charset="0"/>
              </a:rPr>
              <a:t>Technology</a:t>
            </a:r>
            <a:endParaRPr lang="en-US" dirty="0">
              <a:latin typeface="Calibri Light" panose="020F0302020204030204" pitchFamily="34" charset="0"/>
            </a:endParaRPr>
          </a:p>
        </p:txBody>
      </p:sp>
      <p:sp>
        <p:nvSpPr>
          <p:cNvPr id="3" name="Content Placeholder 2"/>
          <p:cNvSpPr>
            <a:spLocks noGrp="1"/>
          </p:cNvSpPr>
          <p:nvPr>
            <p:ph idx="1"/>
          </p:nvPr>
        </p:nvSpPr>
        <p:spPr>
          <a:xfrm>
            <a:off x="457200" y="1600200"/>
            <a:ext cx="8229600" cy="4953000"/>
          </a:xfrm>
        </p:spPr>
        <p:txBody>
          <a:bodyPr>
            <a:normAutofit fontScale="40000" lnSpcReduction="20000"/>
          </a:bodyPr>
          <a:lstStyle/>
          <a:p>
            <a:r>
              <a:rPr lang="en-US" dirty="0"/>
              <a:t>Because second generation biofuels are derived from different feed stock, Different technology is often used to extract energy from them</a:t>
            </a:r>
            <a:r>
              <a:rPr lang="en-US" dirty="0" smtClean="0"/>
              <a:t>.</a:t>
            </a:r>
          </a:p>
          <a:p>
            <a:r>
              <a:rPr lang="en-US" dirty="0"/>
              <a:t>This does not mean that second generation biofuels cannot be burned directly as the biomass. In fact, several second generation biofuels, like </a:t>
            </a:r>
            <a:r>
              <a:rPr lang="en-US" dirty="0" err="1"/>
              <a:t>Switchgrass</a:t>
            </a:r>
            <a:r>
              <a:rPr lang="en-US" dirty="0"/>
              <a:t>, are cultivated specifically to act as direct biomass. </a:t>
            </a:r>
          </a:p>
          <a:p>
            <a:endParaRPr lang="en-US" dirty="0" smtClean="0"/>
          </a:p>
          <a:p>
            <a:r>
              <a:rPr lang="en-US" dirty="0" smtClean="0"/>
              <a:t>For the most part, second generation feedstock are processed differently than first generation biofuels. This is particularly true of lignocellulose feedstock, which tends to require several processing steps prior to being fermented (a first generation technology) into ethanol. An outline of second generation processing technologies follows. </a:t>
            </a:r>
          </a:p>
          <a:p>
            <a:r>
              <a:rPr lang="en-US" i="1" dirty="0" smtClean="0"/>
              <a:t>Thermochemical Conversion</a:t>
            </a:r>
            <a:endParaRPr lang="en-US" dirty="0" smtClean="0"/>
          </a:p>
          <a:p>
            <a:r>
              <a:rPr lang="en-US" dirty="0" smtClean="0"/>
              <a:t>The first thermochemical route is known as gasification. Gasification is not a new technology and has been used extensively on conventional fossil fuels for a number of years. Second generation gasification technologies have been slightly altered to accommodate the differences in biomass stock. Through gasification, carbon-based materials are converted to carbon monoxide, hydrogen, and carbon dioxide. This process is different from combustion in that oxygen is limited. The gas that result is referred to as synthesis gas or syngas. Syngas is then used to produce energy or heat. Wood, black liquor, brown liquor, and other feedstock are used in this process. </a:t>
            </a:r>
          </a:p>
          <a:p>
            <a:r>
              <a:rPr lang="en-US" dirty="0" smtClean="0"/>
              <a:t>The second thermochemical route is known as pyrolysis. Pyrolysis also has a long history of use with fossil fuels. Pyrolysis is carried out in the absence of oxygen and often in the presence of an inert gas like halogen. The fuel is generally converted into two products: tars and char. Wood and a number of other energy crops can be used as feedstock to produce bio-oil through pyrolysis. </a:t>
            </a:r>
          </a:p>
          <a:p>
            <a:r>
              <a:rPr lang="en-US" dirty="0" smtClean="0"/>
              <a:t>A third thermochemical reaction, called </a:t>
            </a:r>
            <a:r>
              <a:rPr lang="en-US" dirty="0" err="1" smtClean="0"/>
              <a:t>torrefaction</a:t>
            </a:r>
            <a:r>
              <a:rPr lang="en-US" dirty="0" smtClean="0"/>
              <a:t>, is very similar to pyrolysis, but is carried out at lower temperatures. The process tends to yield better fuels for further use in gasification or combustion. </a:t>
            </a:r>
            <a:r>
              <a:rPr lang="en-US" dirty="0" err="1" smtClean="0"/>
              <a:t>Torrefaction</a:t>
            </a:r>
            <a:r>
              <a:rPr lang="en-US" dirty="0" smtClean="0"/>
              <a:t> is often used to convert biomass feedstock into a form that is more easily transported and stored. </a:t>
            </a:r>
          </a:p>
          <a:p>
            <a:r>
              <a:rPr lang="en-US" i="1" dirty="0" smtClean="0"/>
              <a:t>Biochemical Conversion</a:t>
            </a:r>
            <a:endParaRPr lang="en-US" dirty="0" smtClean="0"/>
          </a:p>
          <a:p>
            <a:r>
              <a:rPr lang="en-US" dirty="0" smtClean="0"/>
              <a:t>A number of biological and chemical processes are being adapted for the production of biofuel from second generation feedstock. Fermentation with unique or genetically modified bacteria is particularly popular for second generation feedstock like landfill gas and municipal waste. </a:t>
            </a:r>
          </a:p>
          <a:p>
            <a:endParaRPr lang="en-US" dirty="0"/>
          </a:p>
        </p:txBody>
      </p:sp>
    </p:spTree>
    <p:extLst>
      <p:ext uri="{BB962C8B-B14F-4D97-AF65-F5344CB8AC3E}">
        <p14:creationId xmlns:p14="http://schemas.microsoft.com/office/powerpoint/2010/main" val="37214987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Calibri Light" panose="020F0302020204030204" pitchFamily="34" charset="0"/>
              </a:rPr>
              <a:t>Waste Vegetable Oil (WVO)</a:t>
            </a:r>
            <a:endParaRPr lang="en-US" dirty="0">
              <a:latin typeface="Calibri Light" panose="020F0302020204030204" pitchFamily="34" charset="0"/>
            </a:endParaRPr>
          </a:p>
        </p:txBody>
      </p:sp>
      <p:sp>
        <p:nvSpPr>
          <p:cNvPr id="3" name="Content Placeholder 2"/>
          <p:cNvSpPr>
            <a:spLocks noGrp="1"/>
          </p:cNvSpPr>
          <p:nvPr>
            <p:ph idx="1"/>
          </p:nvPr>
        </p:nvSpPr>
        <p:spPr/>
        <p:txBody>
          <a:bodyPr>
            <a:normAutofit fontScale="47500" lnSpcReduction="20000"/>
          </a:bodyPr>
          <a:lstStyle/>
          <a:p>
            <a:r>
              <a:rPr lang="en-US" dirty="0" smtClean="0"/>
              <a:t>WVO have been used as a fuel for more than a century. In fact, some of the earliest diesel engines ran exclusively on vegetable oil. Waste vegetable oil is considered a second generation biofuels because its utility as a food has been expended. In fact, recycling it for fuel can help to improve its overall environmental impact. </a:t>
            </a:r>
          </a:p>
          <a:p>
            <a:r>
              <a:rPr lang="en-US" dirty="0" smtClean="0"/>
              <a:t>The advantages of WVO are: </a:t>
            </a:r>
          </a:p>
          <a:p>
            <a:r>
              <a:rPr lang="en-US" dirty="0" smtClean="0"/>
              <a:t>It does not threaten the food chain </a:t>
            </a:r>
          </a:p>
          <a:p>
            <a:r>
              <a:rPr lang="en-US" dirty="0" smtClean="0"/>
              <a:t>It is readily available </a:t>
            </a:r>
          </a:p>
          <a:p>
            <a:r>
              <a:rPr lang="en-US" dirty="0" smtClean="0"/>
              <a:t>It is easy to convert to biodiesel </a:t>
            </a:r>
          </a:p>
          <a:p>
            <a:r>
              <a:rPr lang="en-US" dirty="0" smtClean="0"/>
              <a:t>It can be burned directly in some diesel engines </a:t>
            </a:r>
          </a:p>
          <a:p>
            <a:r>
              <a:rPr lang="en-US" dirty="0" smtClean="0"/>
              <a:t>It is low in sulfur </a:t>
            </a:r>
          </a:p>
          <a:p>
            <a:r>
              <a:rPr lang="en-US" dirty="0" smtClean="0"/>
              <a:t>There are no associated land use changes </a:t>
            </a:r>
          </a:p>
          <a:p>
            <a:r>
              <a:rPr lang="en-US" dirty="0" smtClean="0"/>
              <a:t>The disadvantages of WVO are: </a:t>
            </a:r>
          </a:p>
          <a:p>
            <a:r>
              <a:rPr lang="en-US" dirty="0" smtClean="0"/>
              <a:t>It can decrease engine life if not properly refined</a:t>
            </a:r>
          </a:p>
          <a:p>
            <a:r>
              <a:rPr lang="en-US" dirty="0" smtClean="0"/>
              <a:t>WVO is probably one of the best sources of biodiesel and, as long as blending is all that is required, can meet much of the demand for biodiesel. Collecting it can be a problem though as it is distributed throughout the world in restaurants and homes. </a:t>
            </a:r>
          </a:p>
          <a:p>
            <a:endParaRPr lang="en-US" dirty="0"/>
          </a:p>
        </p:txBody>
      </p:sp>
    </p:spTree>
    <p:extLst>
      <p:ext uri="{BB962C8B-B14F-4D97-AF65-F5344CB8AC3E}">
        <p14:creationId xmlns:p14="http://schemas.microsoft.com/office/powerpoint/2010/main" val="8104841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Non-Woody Biomass: Grasses</a:t>
            </a:r>
            <a:endParaRPr lang="en-US" dirty="0">
              <a:latin typeface="Calibri Light" panose="020F0302020204030204" pitchFamily="34" charset="0"/>
            </a:endParaRPr>
          </a:p>
        </p:txBody>
      </p:sp>
      <p:sp>
        <p:nvSpPr>
          <p:cNvPr id="3" name="Content Placeholder 2"/>
          <p:cNvSpPr>
            <a:spLocks noGrp="1"/>
          </p:cNvSpPr>
          <p:nvPr>
            <p:ph idx="1"/>
          </p:nvPr>
        </p:nvSpPr>
        <p:spPr>
          <a:xfrm>
            <a:off x="457200" y="1600200"/>
            <a:ext cx="8229600" cy="4953000"/>
          </a:xfrm>
        </p:spPr>
        <p:txBody>
          <a:bodyPr>
            <a:normAutofit fontScale="62500" lnSpcReduction="20000"/>
          </a:bodyPr>
          <a:lstStyle/>
          <a:p>
            <a:pPr lvl="1">
              <a:buFont typeface="Arial" panose="020B0604020202020204" pitchFamily="34" charset="0"/>
              <a:buChar char="•"/>
            </a:pPr>
            <a:r>
              <a:rPr lang="en-US" sz="3500" dirty="0" smtClean="0"/>
              <a:t>A </a:t>
            </a:r>
            <a:r>
              <a:rPr lang="en-US" sz="3500" dirty="0"/>
              <a:t>number of different grasses have been suggested as potential biofuel feedstock. The most commonly discussed is </a:t>
            </a:r>
            <a:r>
              <a:rPr lang="en-US" sz="3500" dirty="0" err="1"/>
              <a:t>Switchgrass</a:t>
            </a:r>
            <a:r>
              <a:rPr lang="en-US" sz="3500" dirty="0"/>
              <a:t>. </a:t>
            </a:r>
            <a:r>
              <a:rPr lang="en-US" sz="3500" dirty="0" err="1"/>
              <a:t>Switchgrass</a:t>
            </a:r>
            <a:r>
              <a:rPr lang="en-US" sz="3500" dirty="0"/>
              <a:t> has the potential to be used both directly and indirectly. Its high cellulose content makes it an ideal direct biomass. In some settings it is burned directly whereas in others it is mechanically converted into pellets for easy transportation and storage. As the ability to generate ethanol from cellulosic continue to advance, </a:t>
            </a:r>
            <a:r>
              <a:rPr lang="en-US" sz="3500" dirty="0" err="1"/>
              <a:t>Switchgrass</a:t>
            </a:r>
            <a:r>
              <a:rPr lang="en-US" sz="3500" dirty="0"/>
              <a:t> become a more and more attractive option for this as well. </a:t>
            </a:r>
            <a:endParaRPr lang="en-US" sz="3500" dirty="0" smtClean="0"/>
          </a:p>
          <a:p>
            <a:pPr lvl="1">
              <a:buFont typeface="Arial" panose="020B0604020202020204" pitchFamily="34" charset="0"/>
              <a:buChar char="•"/>
            </a:pPr>
            <a:r>
              <a:rPr lang="en-US" sz="3500" dirty="0" smtClean="0"/>
              <a:t>The </a:t>
            </a:r>
            <a:r>
              <a:rPr lang="en-US" sz="3500" dirty="0"/>
              <a:t>benefits of switch grass over other biomass include: </a:t>
            </a:r>
          </a:p>
          <a:p>
            <a:pPr lvl="3"/>
            <a:r>
              <a:rPr lang="en-US" sz="3100" dirty="0"/>
              <a:t>Perennial (lowers costs) </a:t>
            </a:r>
          </a:p>
          <a:p>
            <a:pPr lvl="3"/>
            <a:r>
              <a:rPr lang="en-US" sz="3100" dirty="0"/>
              <a:t>Improved soil quality from not plowing each year </a:t>
            </a:r>
          </a:p>
          <a:p>
            <a:pPr lvl="3"/>
            <a:r>
              <a:rPr lang="en-US" sz="3100" dirty="0"/>
              <a:t>Relatively high yield on marginal land not suitable for food production </a:t>
            </a:r>
          </a:p>
          <a:p>
            <a:pPr lvl="3"/>
            <a:r>
              <a:rPr lang="en-US" sz="3100" dirty="0"/>
              <a:t>Drought and pest resistant </a:t>
            </a:r>
          </a:p>
          <a:p>
            <a:pPr lvl="3"/>
            <a:r>
              <a:rPr lang="en-US" sz="3100" dirty="0"/>
              <a:t>Low water and fertilizer needs </a:t>
            </a:r>
          </a:p>
          <a:p>
            <a:endParaRPr lang="en-US" dirty="0"/>
          </a:p>
        </p:txBody>
      </p:sp>
    </p:spTree>
    <p:extLst>
      <p:ext uri="{BB962C8B-B14F-4D97-AF65-F5344CB8AC3E}">
        <p14:creationId xmlns:p14="http://schemas.microsoft.com/office/powerpoint/2010/main" val="1734103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Calibri Light" panose="020F0302020204030204" pitchFamily="34" charset="0"/>
              </a:rPr>
              <a:t>Non-Woody Biomass: </a:t>
            </a:r>
            <a:r>
              <a:rPr lang="en-US" dirty="0" smtClean="0">
                <a:latin typeface="Calibri Light" panose="020F0302020204030204" pitchFamily="34" charset="0"/>
              </a:rPr>
              <a:t/>
            </a:r>
            <a:br>
              <a:rPr lang="en-US" dirty="0" smtClean="0">
                <a:latin typeface="Calibri Light" panose="020F0302020204030204" pitchFamily="34" charset="0"/>
              </a:rPr>
            </a:br>
            <a:r>
              <a:rPr lang="en-US" dirty="0" smtClean="0">
                <a:latin typeface="Calibri Light" panose="020F0302020204030204" pitchFamily="34" charset="0"/>
              </a:rPr>
              <a:t>Municipal Solid Waste</a:t>
            </a:r>
            <a:endParaRPr lang="en-US" dirty="0">
              <a:latin typeface="Calibri Light" panose="020F0302020204030204" pitchFamily="34" charset="0"/>
            </a:endParaRPr>
          </a:p>
        </p:txBody>
      </p:sp>
      <p:sp>
        <p:nvSpPr>
          <p:cNvPr id="3" name="Content Placeholder 2"/>
          <p:cNvSpPr>
            <a:spLocks noGrp="1"/>
          </p:cNvSpPr>
          <p:nvPr>
            <p:ph idx="1"/>
          </p:nvPr>
        </p:nvSpPr>
        <p:spPr/>
        <p:txBody>
          <a:bodyPr>
            <a:normAutofit fontScale="92500" lnSpcReduction="10000"/>
          </a:bodyPr>
          <a:lstStyle/>
          <a:p>
            <a:r>
              <a:rPr lang="en-US" dirty="0" smtClean="0"/>
              <a:t>This refers to things like landfill gas, human waste, and grass and yard clippings. All of these sources of energy are, in many cases, simply being allowed to go to waste. </a:t>
            </a:r>
          </a:p>
          <a:p>
            <a:r>
              <a:rPr lang="en-US" dirty="0" smtClean="0"/>
              <a:t>Though not as clean as solar and wind, the carbon footprint of these fuels is much less than that of traditionally derived fossil fuels. Municipal solid waste is often used in cogeneration plants, where it is burned to produce both heat and electricity. </a:t>
            </a:r>
            <a:endParaRPr lang="en-US" dirty="0"/>
          </a:p>
        </p:txBody>
      </p:sp>
    </p:spTree>
    <p:extLst>
      <p:ext uri="{BB962C8B-B14F-4D97-AF65-F5344CB8AC3E}">
        <p14:creationId xmlns:p14="http://schemas.microsoft.com/office/powerpoint/2010/main" val="10917614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3</a:t>
            </a:r>
            <a:r>
              <a:rPr lang="en-US" baseline="30000" dirty="0" smtClean="0">
                <a:latin typeface="Calibri Light" panose="020F0302020204030204" pitchFamily="34" charset="0"/>
              </a:rPr>
              <a:t>rd</a:t>
            </a:r>
            <a:r>
              <a:rPr lang="en-US" dirty="0" smtClean="0">
                <a:latin typeface="Calibri Light" panose="020F0302020204030204" pitchFamily="34" charset="0"/>
              </a:rPr>
              <a:t> Generation Biofuels</a:t>
            </a:r>
            <a:endParaRPr lang="en-US" dirty="0">
              <a:latin typeface="Calibri Light" panose="020F0302020204030204" pitchFamily="34" charset="0"/>
            </a:endParaRPr>
          </a:p>
        </p:txBody>
      </p:sp>
      <p:sp>
        <p:nvSpPr>
          <p:cNvPr id="3" name="Content Placeholder 2"/>
          <p:cNvSpPr>
            <a:spLocks noGrp="1"/>
          </p:cNvSpPr>
          <p:nvPr>
            <p:ph idx="1"/>
          </p:nvPr>
        </p:nvSpPr>
        <p:spPr/>
        <p:txBody>
          <a:bodyPr>
            <a:normAutofit lnSpcReduction="10000"/>
          </a:bodyPr>
          <a:lstStyle/>
          <a:p>
            <a:pPr marL="342900" lvl="1" indent="-342900">
              <a:buFont typeface="Arial" panose="020B0604020202020204" pitchFamily="34" charset="0"/>
              <a:buChar char="•"/>
            </a:pPr>
            <a:r>
              <a:rPr lang="en-US" dirty="0" smtClean="0"/>
              <a:t>Unofficial category reserved for biofuels derived from algae</a:t>
            </a:r>
          </a:p>
          <a:p>
            <a:pPr marL="342900" lvl="1" indent="-342900">
              <a:buFont typeface="Arial" panose="020B0604020202020204" pitchFamily="34" charset="0"/>
              <a:buChar char="•"/>
            </a:pPr>
            <a:r>
              <a:rPr lang="en-US" dirty="0"/>
              <a:t>Previously, algae were </a:t>
            </a:r>
            <a:r>
              <a:rPr lang="en-US" dirty="0" smtClean="0"/>
              <a:t>considered second </a:t>
            </a:r>
            <a:r>
              <a:rPr lang="en-US" dirty="0"/>
              <a:t>generation biofuels. However, when it became apparent that algae are capable of much higher yields with lower resource inputs than other feedstock, many suggested that they be moved to their own </a:t>
            </a:r>
            <a:r>
              <a:rPr lang="en-US" dirty="0" smtClean="0"/>
              <a:t>category</a:t>
            </a:r>
          </a:p>
          <a:p>
            <a:pPr marL="342900" lvl="1" indent="-342900">
              <a:buFont typeface="Arial" panose="020B0604020202020204" pitchFamily="34" charset="0"/>
              <a:buChar char="•"/>
            </a:pPr>
            <a:r>
              <a:rPr lang="en-US" dirty="0" smtClean="0"/>
              <a:t>Algae-based biofuels require a unique production mechanism and potentially offer solutions to mitigate most of the drawbacks of 1st and 2nd generation biofuels</a:t>
            </a:r>
          </a:p>
          <a:p>
            <a:endParaRPr lang="en-US" dirty="0"/>
          </a:p>
        </p:txBody>
      </p:sp>
    </p:spTree>
    <p:extLst>
      <p:ext uri="{BB962C8B-B14F-4D97-AF65-F5344CB8AC3E}">
        <p14:creationId xmlns:p14="http://schemas.microsoft.com/office/powerpoint/2010/main" val="7507734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7638"/>
            <a:ext cx="8229600" cy="5287962"/>
          </a:xfrm>
        </p:spPr>
        <p:txBody>
          <a:bodyPr>
            <a:normAutofit fontScale="62500" lnSpcReduction="20000"/>
          </a:bodyPr>
          <a:lstStyle/>
          <a:p>
            <a:r>
              <a:rPr lang="en-US" dirty="0" smtClean="0"/>
              <a:t>No feedstock can match algae In terms of quantity or diversity. </a:t>
            </a:r>
          </a:p>
          <a:p>
            <a:pPr lvl="1"/>
            <a:r>
              <a:rPr lang="en-US" dirty="0" smtClean="0"/>
              <a:t>Algae produce an oil that can easily be refined into diesel or even certain components of gasoline</a:t>
            </a:r>
          </a:p>
          <a:p>
            <a:pPr lvl="1"/>
            <a:r>
              <a:rPr lang="en-US" dirty="0" smtClean="0"/>
              <a:t>Algae can be genetically manipulated to produce everything from ethanol and butanol to even gasoline and diesel fuel directly</a:t>
            </a:r>
          </a:p>
          <a:p>
            <a:r>
              <a:rPr lang="en-US" dirty="0" smtClean="0"/>
              <a:t>Butanol is of great interest because the alcohol is exceptionally similar to gasoline. In fact, it has a nearly identical energy density to gasoline and an improved emissions profile. </a:t>
            </a:r>
          </a:p>
          <a:p>
            <a:pPr lvl="1"/>
            <a:r>
              <a:rPr lang="en-US" dirty="0" smtClean="0"/>
              <a:t>Until the advent of genetically modified algae, scientists had a great deal of difficulty producing butanol </a:t>
            </a:r>
          </a:p>
          <a:p>
            <a:r>
              <a:rPr lang="en-US" dirty="0" smtClean="0"/>
              <a:t>Outstanding yields</a:t>
            </a:r>
          </a:p>
          <a:p>
            <a:pPr lvl="1"/>
            <a:r>
              <a:rPr lang="en-US" dirty="0" smtClean="0"/>
              <a:t>Algae have been used to produce up to 9000 gallons of biofuel per acre, which is 10-fold what the best traditional feedstock have been able to generate</a:t>
            </a:r>
          </a:p>
          <a:p>
            <a:pPr lvl="1"/>
            <a:r>
              <a:rPr lang="en-US" dirty="0" smtClean="0"/>
              <a:t>People who work closely with algae have suggested that yields as high as 20,000 gallons per acre are attainable</a:t>
            </a:r>
          </a:p>
          <a:p>
            <a:pPr lvl="1"/>
            <a:r>
              <a:rPr lang="en-US" dirty="0" smtClean="0"/>
              <a:t>According to the US Department of Energy, yields that are 10 times higher than second generation biofuels mean that only 0.42% of the U.S. land area would be needed to generate enough biofuel to meet all of the U.S. needs.</a:t>
            </a:r>
            <a:endParaRPr lang="en-US" dirty="0"/>
          </a:p>
        </p:txBody>
      </p:sp>
      <p:sp>
        <p:nvSpPr>
          <p:cNvPr id="4" name="Title 3"/>
          <p:cNvSpPr>
            <a:spLocks noGrp="1"/>
          </p:cNvSpPr>
          <p:nvPr>
            <p:ph type="title"/>
          </p:nvPr>
        </p:nvSpPr>
        <p:spPr/>
        <p:txBody>
          <a:bodyPr>
            <a:normAutofit fontScale="90000"/>
          </a:bodyPr>
          <a:lstStyle/>
          <a:p>
            <a:r>
              <a:rPr lang="en-US" dirty="0" smtClean="0">
                <a:latin typeface="Calibri Light" panose="020F0302020204030204" pitchFamily="34" charset="0"/>
              </a:rPr>
              <a:t>The Potential of Algae-based Biofuels</a:t>
            </a:r>
            <a:endParaRPr lang="en-US" dirty="0">
              <a:latin typeface="Calibri Light" panose="020F0302020204030204" pitchFamily="34" charset="0"/>
            </a:endParaRPr>
          </a:p>
        </p:txBody>
      </p:sp>
    </p:spTree>
    <p:extLst>
      <p:ext uri="{BB962C8B-B14F-4D97-AF65-F5344CB8AC3E}">
        <p14:creationId xmlns:p14="http://schemas.microsoft.com/office/powerpoint/2010/main" val="6432624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001000" cy="5334000"/>
          </a:xfrm>
        </p:spPr>
        <p:txBody>
          <a:bodyPr>
            <a:normAutofit fontScale="77500" lnSpcReduction="20000"/>
          </a:bodyPr>
          <a:lstStyle/>
          <a:p>
            <a:pPr marL="0" indent="0">
              <a:buNone/>
            </a:pPr>
            <a:r>
              <a:rPr lang="en-US" sz="2900" dirty="0" smtClean="0"/>
              <a:t>Algae can adventitiously be cultivated in diverse ways:</a:t>
            </a:r>
          </a:p>
          <a:p>
            <a:r>
              <a:rPr lang="en-US" sz="2900" b="1" dirty="0" smtClean="0"/>
              <a:t>Open ponds</a:t>
            </a:r>
            <a:endParaRPr lang="en-US" sz="2900" dirty="0"/>
          </a:p>
          <a:p>
            <a:pPr marL="457200" lvl="1" indent="0">
              <a:buNone/>
            </a:pPr>
            <a:r>
              <a:rPr lang="en-US" sz="2900" dirty="0" smtClean="0"/>
              <a:t>Algae </a:t>
            </a:r>
            <a:r>
              <a:rPr lang="en-US" sz="2900" dirty="0"/>
              <a:t>is grown in a pond in the open air </a:t>
            </a:r>
            <a:endParaRPr lang="en-US" sz="2900" dirty="0" smtClean="0"/>
          </a:p>
          <a:p>
            <a:pPr lvl="1"/>
            <a:r>
              <a:rPr lang="en-US" sz="2900" dirty="0" smtClean="0"/>
              <a:t>Simple design and low capital costs</a:t>
            </a:r>
          </a:p>
          <a:p>
            <a:pPr lvl="1"/>
            <a:r>
              <a:rPr lang="en-US" sz="2900" dirty="0" smtClean="0"/>
              <a:t>Less efficient than other systems</a:t>
            </a:r>
          </a:p>
          <a:p>
            <a:pPr lvl="1"/>
            <a:r>
              <a:rPr lang="en-US" sz="2900" dirty="0" smtClean="0"/>
              <a:t>Other organisms can contaminate the pond and potentially damage or kill the algae </a:t>
            </a:r>
          </a:p>
          <a:p>
            <a:r>
              <a:rPr lang="en-US" sz="2900" b="1" dirty="0" smtClean="0"/>
              <a:t>Closed-loop systems</a:t>
            </a:r>
          </a:p>
          <a:p>
            <a:pPr lvl="1"/>
            <a:r>
              <a:rPr lang="en-US" sz="2900" dirty="0" smtClean="0"/>
              <a:t>Similar to open ponds but not exposed to the atmosphere and use of a sterile source of carbon dioxide </a:t>
            </a:r>
          </a:p>
          <a:p>
            <a:pPr lvl="1"/>
            <a:r>
              <a:rPr lang="en-US" sz="2900" dirty="0" smtClean="0"/>
              <a:t>Could potentially be directly connected to carbon dioxide sources (such as smokestacks) and thus use the gas before it is every released into the atmosphere</a:t>
            </a:r>
          </a:p>
          <a:p>
            <a:r>
              <a:rPr lang="en-US" sz="2900" b="1" dirty="0" smtClean="0"/>
              <a:t>Photobioreactors</a:t>
            </a:r>
            <a:endParaRPr lang="en-US" sz="2900" dirty="0"/>
          </a:p>
          <a:p>
            <a:pPr lvl="1"/>
            <a:r>
              <a:rPr lang="en-US" sz="2900" dirty="0" smtClean="0"/>
              <a:t>Complex, expensive, closed systems</a:t>
            </a:r>
          </a:p>
          <a:p>
            <a:pPr lvl="1"/>
            <a:r>
              <a:rPr lang="en-US" sz="2900" dirty="0" smtClean="0"/>
              <a:t>Significantly higher yield and better control</a:t>
            </a:r>
          </a:p>
          <a:p>
            <a:endParaRPr lang="en-US" dirty="0"/>
          </a:p>
        </p:txBody>
      </p:sp>
      <p:sp>
        <p:nvSpPr>
          <p:cNvPr id="4" name="Title 3"/>
          <p:cNvSpPr>
            <a:spLocks noGrp="1"/>
          </p:cNvSpPr>
          <p:nvPr>
            <p:ph type="title"/>
          </p:nvPr>
        </p:nvSpPr>
        <p:spPr/>
        <p:txBody>
          <a:bodyPr/>
          <a:lstStyle/>
          <a:p>
            <a:r>
              <a:rPr lang="en-US" dirty="0" smtClean="0">
                <a:latin typeface="Calibri Light" panose="020F0302020204030204" pitchFamily="34" charset="0"/>
              </a:rPr>
              <a:t>Techniques for Cultivating Algae</a:t>
            </a:r>
            <a:endParaRPr lang="en-US" dirty="0">
              <a:latin typeface="Calibri Light" panose="020F0302020204030204" pitchFamily="34" charset="0"/>
            </a:endParaRPr>
          </a:p>
        </p:txBody>
      </p:sp>
    </p:spTree>
    <p:extLst>
      <p:ext uri="{BB962C8B-B14F-4D97-AF65-F5344CB8AC3E}">
        <p14:creationId xmlns:p14="http://schemas.microsoft.com/office/powerpoint/2010/main" val="11446077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smtClean="0"/>
              <a:t>For all three cultivation techniques, algae are able to be grown almost anywhere that temperatures are warm enough. This means that no farm land need be threatened by algae. Closed-loop and </a:t>
            </a:r>
            <a:r>
              <a:rPr lang="en-US" dirty="0" err="1" smtClean="0"/>
              <a:t>photobioreactor</a:t>
            </a:r>
            <a:r>
              <a:rPr lang="en-US" dirty="0" smtClean="0"/>
              <a:t> systems have even been used in desert settings. </a:t>
            </a:r>
          </a:p>
          <a:p>
            <a:r>
              <a:rPr lang="en-US" dirty="0" smtClean="0"/>
              <a:t>What is more, algae can be grown in waste water, which means they can offer secondary benefits by helping to digest municipal waste while avoiding taking up any additional land. All of the factors above combine to make algae easier to cultivate than traditional biofuels. </a:t>
            </a:r>
          </a:p>
          <a:p>
            <a:endParaRPr lang="en-US" dirty="0"/>
          </a:p>
        </p:txBody>
      </p:sp>
      <p:sp>
        <p:nvSpPr>
          <p:cNvPr id="4" name="Title 3"/>
          <p:cNvSpPr>
            <a:spLocks noGrp="1"/>
          </p:cNvSpPr>
          <p:nvPr>
            <p:ph type="title"/>
          </p:nvPr>
        </p:nvSpPr>
        <p:spPr/>
        <p:txBody>
          <a:bodyPr/>
          <a:lstStyle/>
          <a:p>
            <a:r>
              <a:rPr lang="en-US" dirty="0" smtClean="0">
                <a:latin typeface="Calibri Light" panose="020F0302020204030204" pitchFamily="34" charset="0"/>
              </a:rPr>
              <a:t>Cultivating Algae</a:t>
            </a:r>
            <a:endParaRPr lang="en-US" dirty="0">
              <a:latin typeface="Calibri Light" panose="020F0302020204030204" pitchFamily="34" charset="0"/>
            </a:endParaRPr>
          </a:p>
        </p:txBody>
      </p:sp>
    </p:spTree>
    <p:extLst>
      <p:ext uri="{BB962C8B-B14F-4D97-AF65-F5344CB8AC3E}">
        <p14:creationId xmlns:p14="http://schemas.microsoft.com/office/powerpoint/2010/main" val="1352125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Introduction</a:t>
            </a:r>
            <a:endParaRPr lang="en-US" dirty="0">
              <a:latin typeface="Calibri Light" panose="020F0302020204030204" pitchFamily="34" charset="0"/>
            </a:endParaRPr>
          </a:p>
        </p:txBody>
      </p:sp>
      <p:sp>
        <p:nvSpPr>
          <p:cNvPr id="3" name="Content Placeholder 2"/>
          <p:cNvSpPr>
            <a:spLocks noGrp="1"/>
          </p:cNvSpPr>
          <p:nvPr>
            <p:ph idx="1"/>
          </p:nvPr>
        </p:nvSpPr>
        <p:spPr>
          <a:xfrm>
            <a:off x="9939" y="1371600"/>
            <a:ext cx="5247861" cy="5486400"/>
          </a:xfrm>
        </p:spPr>
        <p:txBody>
          <a:bodyPr>
            <a:normAutofit fontScale="92500" lnSpcReduction="10000"/>
          </a:bodyPr>
          <a:lstStyle/>
          <a:p>
            <a:r>
              <a:rPr lang="en-US" dirty="0" smtClean="0"/>
              <a:t>Some of the agricultural products that are specially grown for the production of biofuels are:</a:t>
            </a:r>
          </a:p>
          <a:p>
            <a:r>
              <a:rPr lang="en-US" dirty="0" smtClean="0"/>
              <a:t>United States- switchgrass, soybeans and  corn</a:t>
            </a:r>
          </a:p>
          <a:p>
            <a:r>
              <a:rPr lang="en-US" dirty="0" smtClean="0"/>
              <a:t>Brazil-sugar cane </a:t>
            </a:r>
          </a:p>
          <a:p>
            <a:r>
              <a:rPr lang="en-US" dirty="0" smtClean="0"/>
              <a:t>Europe- sugar beet and wheat</a:t>
            </a:r>
          </a:p>
          <a:p>
            <a:r>
              <a:rPr lang="en-US" dirty="0" smtClean="0"/>
              <a:t>China- cassava and sorghum</a:t>
            </a:r>
          </a:p>
          <a:p>
            <a:r>
              <a:rPr lang="en-US" dirty="0" smtClean="0"/>
              <a:t>Asia- miscanthus and palm oil </a:t>
            </a:r>
          </a:p>
          <a:p>
            <a:r>
              <a:rPr lang="en-US" dirty="0" smtClean="0"/>
              <a:t>India- jatropha</a:t>
            </a:r>
          </a:p>
          <a:p>
            <a:endParaRPr lang="en-US"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18044" y="2133600"/>
            <a:ext cx="3810000" cy="236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799188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6314" y="1417638"/>
            <a:ext cx="8229600" cy="4983162"/>
          </a:xfrm>
        </p:spPr>
        <p:txBody>
          <a:bodyPr>
            <a:normAutofit fontScale="47500" lnSpcReduction="20000"/>
          </a:bodyPr>
          <a:lstStyle/>
          <a:p>
            <a:r>
              <a:rPr lang="en-US" sz="3600" dirty="0" smtClean="0"/>
              <a:t>Algae require large amounts of water, nitrogen and phosphorus to grow</a:t>
            </a:r>
          </a:p>
          <a:p>
            <a:pPr lvl="1"/>
            <a:r>
              <a:rPr lang="en-US" sz="3600" dirty="0" smtClean="0"/>
              <a:t>So much in fact that the production of fertilizer to meet the needs of algae used to produce biofuel would produce more greenhouse gas emissions than were saved by using </a:t>
            </a:r>
            <a:r>
              <a:rPr lang="en-US" sz="3800" dirty="0" smtClean="0"/>
              <a:t>algae based biofuel to begin with. </a:t>
            </a:r>
          </a:p>
          <a:p>
            <a:pPr lvl="1"/>
            <a:r>
              <a:rPr lang="en-US" sz="3800" dirty="0" smtClean="0"/>
              <a:t>It also means the cost of algae-base biofuel is much higher than fuel from other sources. </a:t>
            </a:r>
          </a:p>
          <a:p>
            <a:pPr lvl="1"/>
            <a:r>
              <a:rPr lang="en-US" sz="3800" dirty="0" smtClean="0"/>
              <a:t>Currently, the net energy invested into producing biofuel using algae is greater than the amount of energy that can be extracted from the fuel</a:t>
            </a:r>
          </a:p>
          <a:p>
            <a:r>
              <a:rPr lang="en-US" sz="3800" dirty="0" smtClean="0"/>
              <a:t>This single disadvantage means that the large-scale implementation of algae to produce biofuel will not occur for a long time, if at all. In fact, after investing more than $600 million USD into research and development of algae, Exxon Mobil came to the conclusion in 2013 that algae-based biofuels will not be viable for at least 25 years. What is more, that calculation is strictly economical and does not consider the environmental impacts that have yet to be solved. </a:t>
            </a:r>
          </a:p>
          <a:p>
            <a:r>
              <a:rPr lang="en-US" sz="3800" dirty="0" smtClean="0"/>
              <a:t>A minor drawback regarding </a:t>
            </a:r>
            <a:r>
              <a:rPr lang="en-US" sz="3600" dirty="0" smtClean="0"/>
              <a:t>algae is that biofuel produced from them tends to be less stable than biodiesel produced from other sources. This is because the oil found in algae tends to be highly unsaturated. Unsaturated oils are more volatile, particularly at high temperatures, and thus more prone to degradation. Unlike the fertilizer requirements above, this is a problem that has a potential solution. </a:t>
            </a:r>
          </a:p>
          <a:p>
            <a:endParaRPr lang="en-US" dirty="0"/>
          </a:p>
        </p:txBody>
      </p:sp>
      <p:sp>
        <p:nvSpPr>
          <p:cNvPr id="4" name="Title 3"/>
          <p:cNvSpPr>
            <a:spLocks noGrp="1"/>
          </p:cNvSpPr>
          <p:nvPr>
            <p:ph type="title"/>
          </p:nvPr>
        </p:nvSpPr>
        <p:spPr/>
        <p:txBody>
          <a:bodyPr/>
          <a:lstStyle/>
          <a:p>
            <a:r>
              <a:rPr lang="en-US" dirty="0" smtClean="0">
                <a:latin typeface="Calibri Light" panose="020F0302020204030204" pitchFamily="34" charset="0"/>
              </a:rPr>
              <a:t>Challenges of Algae Production</a:t>
            </a:r>
            <a:endParaRPr lang="en-US" dirty="0">
              <a:latin typeface="Calibri Light" panose="020F0302020204030204" pitchFamily="34" charset="0"/>
            </a:endParaRPr>
          </a:p>
        </p:txBody>
      </p:sp>
    </p:spTree>
    <p:extLst>
      <p:ext uri="{BB962C8B-B14F-4D97-AF65-F5344CB8AC3E}">
        <p14:creationId xmlns:p14="http://schemas.microsoft.com/office/powerpoint/2010/main" val="8684452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Advantages of Biofuels</a:t>
            </a:r>
            <a:endParaRPr lang="en-US" dirty="0">
              <a:latin typeface="Calibri Light" panose="020F0302020204030204" pitchFamily="34" charset="0"/>
            </a:endParaRPr>
          </a:p>
        </p:txBody>
      </p:sp>
      <p:sp>
        <p:nvSpPr>
          <p:cNvPr id="3" name="Content Placeholder 2"/>
          <p:cNvSpPr>
            <a:spLocks noGrp="1"/>
          </p:cNvSpPr>
          <p:nvPr>
            <p:ph idx="1"/>
          </p:nvPr>
        </p:nvSpPr>
        <p:spPr/>
        <p:txBody>
          <a:bodyPr>
            <a:normAutofit/>
          </a:bodyPr>
          <a:lstStyle/>
          <a:p>
            <a:r>
              <a:rPr lang="en-US" dirty="0" smtClean="0"/>
              <a:t>They are renewable sources of energy unlike other natural resources like coal, petroleum and even nuclear fuel.</a:t>
            </a:r>
          </a:p>
          <a:p>
            <a:r>
              <a:rPr lang="en-US" dirty="0" smtClean="0"/>
              <a:t>Biofuels are the best way of reducing the emission of the greenhouse gases.</a:t>
            </a:r>
          </a:p>
          <a:p>
            <a:r>
              <a:rPr lang="en-US" dirty="0" smtClean="0"/>
              <a:t>Energy density: fossil fuels carry enough energy in a small enough space to make them very practical for a number of uses.</a:t>
            </a:r>
          </a:p>
          <a:p>
            <a:endParaRPr lang="en-US" dirty="0" smtClean="0"/>
          </a:p>
          <a:p>
            <a:endParaRPr lang="en-US" dirty="0"/>
          </a:p>
        </p:txBody>
      </p:sp>
    </p:spTree>
    <p:extLst>
      <p:ext uri="{BB962C8B-B14F-4D97-AF65-F5344CB8AC3E}">
        <p14:creationId xmlns:p14="http://schemas.microsoft.com/office/powerpoint/2010/main" val="5898073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Advantages of Biofuels</a:t>
            </a:r>
            <a:endParaRPr lang="en-US" dirty="0">
              <a:latin typeface="Calibri Light" panose="020F0302020204030204" pitchFamily="34" charset="0"/>
            </a:endParaRPr>
          </a:p>
        </p:txBody>
      </p:sp>
      <p:sp>
        <p:nvSpPr>
          <p:cNvPr id="3" name="Content Placeholder 2"/>
          <p:cNvSpPr>
            <a:spLocks noGrp="1"/>
          </p:cNvSpPr>
          <p:nvPr>
            <p:ph idx="1"/>
          </p:nvPr>
        </p:nvSpPr>
        <p:spPr/>
        <p:txBody>
          <a:bodyPr>
            <a:normAutofit/>
          </a:bodyPr>
          <a:lstStyle/>
          <a:p>
            <a:r>
              <a:rPr lang="en-US" dirty="0" smtClean="0"/>
              <a:t>Availability </a:t>
            </a:r>
            <a:r>
              <a:rPr lang="en-US" dirty="0"/>
              <a:t>of Biofuels</a:t>
            </a:r>
          </a:p>
          <a:p>
            <a:r>
              <a:rPr lang="en-US" dirty="0"/>
              <a:t>Environmental Impact</a:t>
            </a:r>
          </a:p>
          <a:p>
            <a:r>
              <a:rPr lang="en-US" dirty="0">
                <a:hlinkClick r:id="rId2"/>
              </a:rPr>
              <a:t>http://biofuel.org.uk/advantages-of-biofuels.html</a:t>
            </a:r>
            <a:r>
              <a:rPr lang="en-US" dirty="0"/>
              <a:t> </a:t>
            </a:r>
          </a:p>
          <a:p>
            <a:endParaRPr lang="en-US" dirty="0" smtClean="0">
              <a:solidFill>
                <a:srgbClr val="FF0000"/>
              </a:solidFill>
            </a:endParaRPr>
          </a:p>
        </p:txBody>
      </p:sp>
    </p:spTree>
    <p:extLst>
      <p:ext uri="{BB962C8B-B14F-4D97-AF65-F5344CB8AC3E}">
        <p14:creationId xmlns:p14="http://schemas.microsoft.com/office/powerpoint/2010/main" val="42700721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Disadvantages of Biofuels</a:t>
            </a:r>
            <a:endParaRPr lang="en-US" dirty="0">
              <a:latin typeface="Calibri Light" panose="020F0302020204030204" pitchFamily="34" charset="0"/>
            </a:endParaRPr>
          </a:p>
        </p:txBody>
      </p:sp>
      <p:sp>
        <p:nvSpPr>
          <p:cNvPr id="3" name="Content Placeholder 2"/>
          <p:cNvSpPr>
            <a:spLocks noGrp="1"/>
          </p:cNvSpPr>
          <p:nvPr>
            <p:ph idx="1"/>
          </p:nvPr>
        </p:nvSpPr>
        <p:spPr/>
        <p:txBody>
          <a:bodyPr>
            <a:normAutofit/>
          </a:bodyPr>
          <a:lstStyle/>
          <a:p>
            <a:r>
              <a:rPr lang="en-US" dirty="0"/>
              <a:t>Regional Suitability</a:t>
            </a:r>
          </a:p>
          <a:p>
            <a:r>
              <a:rPr lang="en-US" dirty="0"/>
              <a:t>Food Security</a:t>
            </a:r>
          </a:p>
          <a:p>
            <a:r>
              <a:rPr lang="en-US" dirty="0"/>
              <a:t>Land Use Changes</a:t>
            </a:r>
          </a:p>
          <a:p>
            <a:r>
              <a:rPr lang="en-US" dirty="0"/>
              <a:t>Impact on Biodiversity</a:t>
            </a:r>
          </a:p>
          <a:p>
            <a:r>
              <a:rPr lang="en-US" dirty="0"/>
              <a:t>Global </a:t>
            </a:r>
            <a:r>
              <a:rPr lang="en-US" dirty="0" smtClean="0"/>
              <a:t>Warming</a:t>
            </a:r>
          </a:p>
          <a:p>
            <a:r>
              <a:rPr lang="en-US" dirty="0">
                <a:hlinkClick r:id="rId2"/>
              </a:rPr>
              <a:t>http://biofuel.org.uk/disadvantages-of-biofuels.html</a:t>
            </a:r>
            <a:r>
              <a:rPr lang="en-US" dirty="0"/>
              <a:t> </a:t>
            </a:r>
          </a:p>
          <a:p>
            <a:endParaRPr lang="en-US" dirty="0"/>
          </a:p>
        </p:txBody>
      </p:sp>
    </p:spTree>
    <p:extLst>
      <p:ext uri="{BB962C8B-B14F-4D97-AF65-F5344CB8AC3E}">
        <p14:creationId xmlns:p14="http://schemas.microsoft.com/office/powerpoint/2010/main" val="16037393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libri Light" panose="020F0302020204030204" pitchFamily="34" charset="0"/>
              </a:rPr>
              <a:t>Sustaining Biodiversity</a:t>
            </a:r>
            <a:endParaRPr lang="en-US" dirty="0">
              <a:latin typeface="Calibri Light" panose="020F0302020204030204" pitchFamily="34" charset="0"/>
            </a:endParaRPr>
          </a:p>
        </p:txBody>
      </p:sp>
      <p:sp>
        <p:nvSpPr>
          <p:cNvPr id="3" name="Content Placeholder 2"/>
          <p:cNvSpPr>
            <a:spLocks noGrp="1"/>
          </p:cNvSpPr>
          <p:nvPr>
            <p:ph idx="1"/>
          </p:nvPr>
        </p:nvSpPr>
        <p:spPr/>
        <p:txBody>
          <a:bodyPr>
            <a:normAutofit fontScale="55000" lnSpcReduction="20000"/>
          </a:bodyPr>
          <a:lstStyle/>
          <a:p>
            <a:r>
              <a:rPr lang="en-US" dirty="0" smtClean="0"/>
              <a:t>There is one last problem presented by biofuels that needs to be addressed: biodiversity. Biodiversity refers to the variety of different living things in an environment. For instance, if you grow only sweet corn in a field, you have low biodiversity. If, however, you grow sweet corn, dent corn, flint corn, flour corn, and popcorn, then you have high biodiversity. Why should we care?</a:t>
            </a:r>
          </a:p>
          <a:p>
            <a:r>
              <a:rPr lang="en-US" dirty="0" smtClean="0"/>
              <a:t>Growing a single type of corn is easier for producing biofuels because we can select that type that yields the best raw product, is easiest to grow, and which requires the least amount of water and other resources. This sounds great, but then down side to this is that pests that eat this type of corn will begin to proliferate. What is worse, if we spray with pesticide to kill these pests, some will inevitably be resistant to the pesticide. Over time, these pests will grow in number and we will be left with pests that are resistant to our chemical defenses. In the end, we have a bigger problem that what we started with and probably no corn because the new “super pest” ate it all.</a:t>
            </a:r>
          </a:p>
          <a:p>
            <a:r>
              <a:rPr lang="en-US" dirty="0" smtClean="0"/>
              <a:t>Biodiversity is important to ensuring that pests do not grow out of control. The type of farming needed to produce large quantities of biofuels is generally not amendable to high levels of biodiversity. This presents a fundamental problem in producing biofuels that is enhanced by the fact that “super pests” produced in the effort to grow biofuels can also threaten food crops.</a:t>
            </a:r>
          </a:p>
          <a:p>
            <a:endParaRPr lang="en-US" dirty="0"/>
          </a:p>
        </p:txBody>
      </p:sp>
    </p:spTree>
    <p:extLst>
      <p:ext uri="{BB962C8B-B14F-4D97-AF65-F5344CB8AC3E}">
        <p14:creationId xmlns:p14="http://schemas.microsoft.com/office/powerpoint/2010/main" val="23348342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smtClean="0">
                <a:latin typeface="Calibri Light" panose="020F0302020204030204" pitchFamily="34" charset="0"/>
              </a:rPr>
              <a:t>Land Use and Biofuels</a:t>
            </a:r>
            <a:r>
              <a:rPr lang="en-US" b="1" dirty="0" smtClean="0"/>
              <a:t/>
            </a:r>
            <a:br>
              <a:rPr lang="en-US" b="1" dirty="0" smtClean="0"/>
            </a:br>
            <a:endParaRPr lang="en-US" dirty="0"/>
          </a:p>
        </p:txBody>
      </p:sp>
      <p:sp>
        <p:nvSpPr>
          <p:cNvPr id="3" name="Content Placeholder 2"/>
          <p:cNvSpPr>
            <a:spLocks noGrp="1"/>
          </p:cNvSpPr>
          <p:nvPr>
            <p:ph idx="1"/>
          </p:nvPr>
        </p:nvSpPr>
        <p:spPr>
          <a:xfrm>
            <a:off x="457200" y="1143000"/>
            <a:ext cx="8229600" cy="5486400"/>
          </a:xfrm>
        </p:spPr>
        <p:txBody>
          <a:bodyPr>
            <a:normAutofit fontScale="55000" lnSpcReduction="20000"/>
          </a:bodyPr>
          <a:lstStyle/>
          <a:p>
            <a:r>
              <a:rPr lang="en-US" dirty="0" smtClean="0"/>
              <a:t>The amount of land required to meet the world’s energy needs using biofuels is a major concern. Depending on the feedstock, the requirements can be massive. The following numbers reflect the amount of land that would be needed to meet the requirements of just the global aviation industry. </a:t>
            </a:r>
          </a:p>
          <a:p>
            <a:pPr lvl="1"/>
            <a:r>
              <a:rPr lang="en-US" dirty="0" smtClean="0"/>
              <a:t>Jatropha would need to be planted over 2.7 million square kilometers. That is an area roughly 1/3 the size of Australia. </a:t>
            </a:r>
          </a:p>
          <a:p>
            <a:pPr lvl="1"/>
            <a:r>
              <a:rPr lang="en-US" dirty="0" err="1" smtClean="0"/>
              <a:t>Camelina</a:t>
            </a:r>
            <a:r>
              <a:rPr lang="en-US" dirty="0" smtClean="0"/>
              <a:t> would require an area of 2 million square kilometers. </a:t>
            </a:r>
          </a:p>
          <a:p>
            <a:pPr lvl="1"/>
            <a:r>
              <a:rPr lang="en-US" dirty="0" smtClean="0"/>
              <a:t>Algae would need 68,000 square kilometers to meet the needs of the aviation industry. That is an area roughly the size of all of Ireland. </a:t>
            </a:r>
          </a:p>
          <a:p>
            <a:pPr lvl="1"/>
            <a:r>
              <a:rPr lang="en-US" dirty="0" smtClean="0"/>
              <a:t>The aviation industry accounts for only 13% of all fuel consumption, so the values above would need to be increased 10-fold to encompass global fuel demand. </a:t>
            </a:r>
          </a:p>
          <a:p>
            <a:pPr lvl="2"/>
            <a:r>
              <a:rPr lang="en-US" dirty="0" err="1" smtClean="0"/>
              <a:t>Jatraopha</a:t>
            </a:r>
            <a:r>
              <a:rPr lang="en-US" dirty="0" smtClean="0"/>
              <a:t> would need to be planted over 27 million square kilometers just to meet all fuel demands. An area that vast would cover all of Russia and the United States and still need a little more room. </a:t>
            </a:r>
          </a:p>
          <a:p>
            <a:pPr lvl="2"/>
            <a:r>
              <a:rPr lang="en-US" dirty="0" smtClean="0"/>
              <a:t>Algae would require an area of 680,000 square kilometers, or all of France plus some. </a:t>
            </a:r>
          </a:p>
          <a:p>
            <a:r>
              <a:rPr lang="en-US" dirty="0" smtClean="0"/>
              <a:t>There is not enough land currently in use to meet fuel needs. That means forested areas would need to be cleared. This would release vast amounts of carbon and create a carbon debt that could take centuries to repay. </a:t>
            </a:r>
          </a:p>
          <a:p>
            <a:r>
              <a:rPr lang="en-US" dirty="0" smtClean="0"/>
              <a:t>The impacts of biofuels on greenhouse gas emissions were originally measured by considering only direct land use changes. When indirect land-use changes were considered, the green house gas savings from biofuels increased as follows (note that negative and positive values are in comparison to current fossil fuels): </a:t>
            </a:r>
          </a:p>
          <a:p>
            <a:pPr lvl="1"/>
            <a:r>
              <a:rPr lang="en-US" dirty="0" smtClean="0"/>
              <a:t>Corn ethanol â€“ From -20% to +93% </a:t>
            </a:r>
          </a:p>
          <a:p>
            <a:pPr lvl="1"/>
            <a:r>
              <a:rPr lang="en-US" dirty="0" smtClean="0"/>
              <a:t>Cellulosic ethanol â€“ From -70% to +50% </a:t>
            </a:r>
          </a:p>
          <a:p>
            <a:endParaRPr lang="en-US" dirty="0"/>
          </a:p>
        </p:txBody>
      </p:sp>
    </p:spTree>
    <p:extLst>
      <p:ext uri="{BB962C8B-B14F-4D97-AF65-F5344CB8AC3E}">
        <p14:creationId xmlns:p14="http://schemas.microsoft.com/office/powerpoint/2010/main" val="3930684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610600" cy="1143000"/>
          </a:xfrm>
        </p:spPr>
        <p:txBody>
          <a:bodyPr>
            <a:noAutofit/>
          </a:bodyPr>
          <a:lstStyle/>
          <a:p>
            <a:r>
              <a:rPr lang="en-US" dirty="0" smtClean="0">
                <a:latin typeface="Calibri Light" panose="020F0302020204030204" pitchFamily="34" charset="0"/>
              </a:rPr>
              <a:t>Air and Water </a:t>
            </a:r>
            <a:br>
              <a:rPr lang="en-US" dirty="0" smtClean="0">
                <a:latin typeface="Calibri Light" panose="020F0302020204030204" pitchFamily="34" charset="0"/>
              </a:rPr>
            </a:br>
            <a:r>
              <a:rPr lang="en-US" dirty="0" smtClean="0">
                <a:latin typeface="Calibri Light" panose="020F0302020204030204" pitchFamily="34" charset="0"/>
              </a:rPr>
              <a:t>Concerns with Biofuels</a:t>
            </a:r>
            <a:br>
              <a:rPr lang="en-US" dirty="0" smtClean="0">
                <a:latin typeface="Calibri Light" panose="020F0302020204030204" pitchFamily="34" charset="0"/>
              </a:rPr>
            </a:br>
            <a:endParaRPr lang="en-US" dirty="0">
              <a:latin typeface="Calibri Light" panose="020F0302020204030204" pitchFamily="34" charset="0"/>
            </a:endParaRPr>
          </a:p>
        </p:txBody>
      </p:sp>
      <p:sp>
        <p:nvSpPr>
          <p:cNvPr id="3" name="Content Placeholder 2"/>
          <p:cNvSpPr>
            <a:spLocks noGrp="1"/>
          </p:cNvSpPr>
          <p:nvPr>
            <p:ph idx="1"/>
          </p:nvPr>
        </p:nvSpPr>
        <p:spPr>
          <a:xfrm>
            <a:off x="419100" y="1676400"/>
            <a:ext cx="8229600" cy="5105400"/>
          </a:xfrm>
        </p:spPr>
        <p:txBody>
          <a:bodyPr>
            <a:normAutofit/>
          </a:bodyPr>
          <a:lstStyle/>
          <a:p>
            <a:r>
              <a:rPr lang="en-US" sz="1600" dirty="0" smtClean="0"/>
              <a:t>Biofuels burn cleaner than fossil fuels, resulting in fewer tailpipe emissions of greenhouse gases, particulate emissions, and substances that cause acid rain such as sulfur. </a:t>
            </a:r>
          </a:p>
          <a:p>
            <a:r>
              <a:rPr lang="en-US" sz="1600" dirty="0" smtClean="0"/>
              <a:t>Biofuel production uses anywhere from 2 to 84 times as much water as fossil fuel production. Water use can be mitigated by planting crops that do not require irrigation. </a:t>
            </a:r>
          </a:p>
          <a:p>
            <a:r>
              <a:rPr lang="en-US" sz="1600" dirty="0" smtClean="0"/>
              <a:t>When the entire life cycle of a biofuel is considered, it may actually generate more greenhouse gases than fossil fuel. The following comparison of various fuel sources by gram of carbon dioxide produced per </a:t>
            </a:r>
            <a:r>
              <a:rPr lang="en-US" sz="1600" dirty="0" err="1" smtClean="0"/>
              <a:t>megajoule</a:t>
            </a:r>
            <a:r>
              <a:rPr lang="en-US" sz="1600" dirty="0" smtClean="0"/>
              <a:t> of energy produced. Note that the ranges provided for biofuels result from the location in which the feedstock is grown. For instance, sugarcane grown in Brazil as far less impact than sugarcane grown in South Africa. </a:t>
            </a:r>
          </a:p>
          <a:p>
            <a:pPr lvl="1"/>
            <a:r>
              <a:rPr lang="en-US" sz="1600" dirty="0" smtClean="0"/>
              <a:t>Coal - 112 </a:t>
            </a:r>
          </a:p>
          <a:p>
            <a:pPr lvl="1"/>
            <a:r>
              <a:rPr lang="en-US" sz="1600" dirty="0" smtClean="0"/>
              <a:t>Gasoline - 85 </a:t>
            </a:r>
          </a:p>
          <a:p>
            <a:pPr lvl="1"/>
            <a:r>
              <a:rPr lang="en-US" sz="1600" dirty="0" smtClean="0"/>
              <a:t>Diesel fuel - 86 </a:t>
            </a:r>
          </a:p>
          <a:p>
            <a:pPr lvl="1"/>
            <a:r>
              <a:rPr lang="en-US" sz="1600" dirty="0" smtClean="0"/>
              <a:t>Natural gas - 62 </a:t>
            </a:r>
          </a:p>
          <a:p>
            <a:pPr lvl="1"/>
            <a:r>
              <a:rPr lang="en-US" sz="1600" dirty="0" smtClean="0"/>
              <a:t>Biofuel made from sugar cane 18-107 </a:t>
            </a:r>
          </a:p>
          <a:p>
            <a:pPr lvl="1"/>
            <a:r>
              <a:rPr lang="en-US" sz="1600" dirty="0" smtClean="0"/>
              <a:t>Biofuel made from wheat 58 - 98 </a:t>
            </a:r>
          </a:p>
          <a:p>
            <a:pPr lvl="1"/>
            <a:r>
              <a:rPr lang="en-US" sz="1600" dirty="0" smtClean="0"/>
              <a:t>Biofuel made from corn 49-103 </a:t>
            </a:r>
          </a:p>
          <a:p>
            <a:r>
              <a:rPr lang="en-US" sz="1600" dirty="0" smtClean="0"/>
              <a:t>Biodiesel is sulfur free, but contains nitrates that contribute to acid rain. </a:t>
            </a:r>
          </a:p>
          <a:p>
            <a:r>
              <a:rPr lang="en-US" sz="1600" dirty="0" smtClean="0"/>
              <a:t>Biodiesel has fewer polycyclic aromatic hydrocarbons, which have been linked to cancer. </a:t>
            </a:r>
          </a:p>
        </p:txBody>
      </p:sp>
    </p:spTree>
    <p:extLst>
      <p:ext uri="{BB962C8B-B14F-4D97-AF65-F5344CB8AC3E}">
        <p14:creationId xmlns:p14="http://schemas.microsoft.com/office/powerpoint/2010/main" val="18296623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The Carbon Equation</a:t>
            </a:r>
            <a:endParaRPr lang="en-US" dirty="0">
              <a:latin typeface="Calibri Light" panose="020F0302020204030204" pitchFamily="34" charset="0"/>
            </a:endParaRPr>
          </a:p>
        </p:txBody>
      </p:sp>
      <p:sp>
        <p:nvSpPr>
          <p:cNvPr id="3" name="Content Placeholder 2"/>
          <p:cNvSpPr>
            <a:spLocks noGrp="1"/>
          </p:cNvSpPr>
          <p:nvPr>
            <p:ph idx="1"/>
          </p:nvPr>
        </p:nvSpPr>
        <p:spPr/>
        <p:txBody>
          <a:bodyPr>
            <a:normAutofit fontScale="40000" lnSpcReduction="20000"/>
          </a:bodyPr>
          <a:lstStyle/>
          <a:p>
            <a:r>
              <a:rPr lang="en-US" dirty="0" smtClean="0"/>
              <a:t>Assuming we can overcome the problem of biofuels interrupting the food supply (such as growing algae in the ocean), can we overcome the problem of biofuels contributing to global warming? The answer, surprisingly, may be yes.</a:t>
            </a:r>
          </a:p>
          <a:p>
            <a:r>
              <a:rPr lang="en-US" dirty="0" smtClean="0"/>
              <a:t>It is true that biofuels produce carbon dioxide, which is a potent greenhouse gas and the one most often blamed for global warming. However, it is also true that growing plants consumes carbon dioxide. Thus, the equation becomes a simple balancing act. If the plants we grow utilize the same amount of carbon dioxide that we produce, then we will have a net increase of zero and no global warming. How realistic is this view?</a:t>
            </a:r>
          </a:p>
          <a:p>
            <a:r>
              <a:rPr lang="en-US" dirty="0" smtClean="0"/>
              <a:t>It may seem like a simple matter to only produce as much carbon dioxide as plants use. After all, couldn’t we only burn biofuels and thus keep the equation balanced? Well, the math actually doesn’t quite add up. Research has shown that energy must be invested into producing crops and converting them into biofuels before any energy is obtained. A 2005 study from Cornell University found that producing ethanol from corn used almost 30% more energy than it produced. In other words, you can’t produce a perpetual motion machine using biofuels because you lose the energy you invest in creating them in the first place. In fact, you can’t even break even.</a:t>
            </a:r>
          </a:p>
          <a:p>
            <a:r>
              <a:rPr lang="en-US" dirty="0" smtClean="0"/>
              <a:t>The other problem that we run into with biofuels is that carbon dioxide is not the only greenhouse gas we have to worry about. Other chemicals, like nitrous oxide, are also greenhouse gases and growing plants using fertilizer produces a lot of nitrous oxide. Basically, fertilizer contains nitrogen, which plants need to grow. However, most plants cannot convert molecular nitrogen into the elemental nitrogen they need. For this process, plants rely on bacteria. As it turns out, bacteria not only produce nitrogen that plants can use, they also produce nitrogen products like nitrous oxide, and probably more than was previously thought. The net result is that we may be balancing the CO</a:t>
            </a:r>
            <a:r>
              <a:rPr lang="en-US" baseline="-25000" dirty="0" smtClean="0"/>
              <a:t>2</a:t>
            </a:r>
            <a:r>
              <a:rPr lang="en-US" dirty="0" smtClean="0"/>
              <a:t> Â­ equation by using biofuels, but we are unbalancing the N</a:t>
            </a:r>
            <a:r>
              <a:rPr lang="en-US" baseline="-25000" dirty="0" smtClean="0"/>
              <a:t>2</a:t>
            </a:r>
            <a:r>
              <a:rPr lang="en-US" dirty="0" smtClean="0"/>
              <a:t>O part of the equation and still causing global warming.</a:t>
            </a:r>
          </a:p>
          <a:p>
            <a:endParaRPr lang="en-US" dirty="0"/>
          </a:p>
        </p:txBody>
      </p:sp>
    </p:spTree>
    <p:extLst>
      <p:ext uri="{BB962C8B-B14F-4D97-AF65-F5344CB8AC3E}">
        <p14:creationId xmlns:p14="http://schemas.microsoft.com/office/powerpoint/2010/main" val="27181741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Prospects for Biofuel</a:t>
            </a:r>
            <a:endParaRPr lang="en-US" dirty="0">
              <a:latin typeface="Calibri Light" panose="020F0302020204030204" pitchFamily="34" charset="0"/>
            </a:endParaRPr>
          </a:p>
        </p:txBody>
      </p:sp>
      <p:sp>
        <p:nvSpPr>
          <p:cNvPr id="3" name="Content Placeholder 2"/>
          <p:cNvSpPr>
            <a:spLocks noGrp="1"/>
          </p:cNvSpPr>
          <p:nvPr>
            <p:ph idx="1"/>
          </p:nvPr>
        </p:nvSpPr>
        <p:spPr/>
        <p:txBody>
          <a:bodyPr>
            <a:normAutofit fontScale="77500" lnSpcReduction="20000"/>
          </a:bodyPr>
          <a:lstStyle/>
          <a:p>
            <a:r>
              <a:rPr lang="en-US" dirty="0" smtClean="0"/>
              <a:t>A decade ago, subsidies for biofuel growth and development in many countries (especially the U.S.) were high. </a:t>
            </a:r>
          </a:p>
          <a:p>
            <a:r>
              <a:rPr lang="en-US" dirty="0" smtClean="0"/>
              <a:t>However, better understanding of global warming, increased awareness of the fragility of the food supply, and a general trend toward “greener” alternatives have all led to a decline in the popularity of biofuels. </a:t>
            </a:r>
          </a:p>
          <a:p>
            <a:r>
              <a:rPr lang="en-US" dirty="0" smtClean="0"/>
              <a:t>In 2011, The U.S. Senate voted 73 to 27 to end tax credits and trade protections for corn-based ethanol production. As the second largest producer of ethanol, this is a substantial move that reflects the changing pressures on our energy needs and shifted focus to environmentally friendly energy sources.</a:t>
            </a:r>
            <a:endParaRPr lang="en-US" dirty="0"/>
          </a:p>
        </p:txBody>
      </p:sp>
    </p:spTree>
    <p:extLst>
      <p:ext uri="{BB962C8B-B14F-4D97-AF65-F5344CB8AC3E}">
        <p14:creationId xmlns:p14="http://schemas.microsoft.com/office/powerpoint/2010/main" val="38624879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latin typeface="Calibri Light" panose="020F0302020204030204" pitchFamily="34" charset="0"/>
              </a:rPr>
              <a:t>References</a:t>
            </a:r>
            <a:endParaRPr lang="en-US" dirty="0">
              <a:latin typeface="Calibri Light" panose="020F0302020204030204" pitchFamily="34" charset="0"/>
            </a:endParaRPr>
          </a:p>
        </p:txBody>
      </p:sp>
      <p:sp>
        <p:nvSpPr>
          <p:cNvPr id="3" name="Content Placeholder 2"/>
          <p:cNvSpPr>
            <a:spLocks noGrp="1"/>
          </p:cNvSpPr>
          <p:nvPr>
            <p:ph idx="1"/>
          </p:nvPr>
        </p:nvSpPr>
        <p:spPr>
          <a:xfrm>
            <a:off x="457200" y="1524000"/>
            <a:ext cx="8229600" cy="5029200"/>
          </a:xfrm>
        </p:spPr>
        <p:txBody>
          <a:bodyPr>
            <a:normAutofit/>
          </a:bodyPr>
          <a:lstStyle/>
          <a:p>
            <a:r>
              <a:rPr lang="en-US" sz="1600" dirty="0" smtClean="0">
                <a:hlinkClick r:id="rId2"/>
              </a:rPr>
              <a:t>http://biofuel.org.uk/advantages-of-biofuels.html</a:t>
            </a:r>
            <a:endParaRPr lang="en-US" sz="1600" dirty="0" smtClean="0"/>
          </a:p>
          <a:p>
            <a:r>
              <a:rPr lang="en-US" sz="1600" dirty="0" smtClean="0">
                <a:hlinkClick r:id="rId3"/>
              </a:rPr>
              <a:t>http://biofuel.org.uk/disadvantages-of-biofuels.html</a:t>
            </a:r>
            <a:endParaRPr lang="en-US" sz="1600" dirty="0" smtClean="0"/>
          </a:p>
          <a:p>
            <a:r>
              <a:rPr lang="en-US" sz="1600" dirty="0" smtClean="0">
                <a:hlinkClick r:id="rId4"/>
              </a:rPr>
              <a:t>http://biofuel.org.uk/biofuel-facts.html</a:t>
            </a:r>
            <a:endParaRPr lang="en-US" sz="1600" dirty="0" smtClean="0"/>
          </a:p>
          <a:p>
            <a:r>
              <a:rPr lang="en-US" sz="1600" dirty="0" smtClean="0">
                <a:hlinkClick r:id="rId5"/>
              </a:rPr>
              <a:t>http://www.energy4me.org/energy-facts/energy-sources/biofuels/3/</a:t>
            </a:r>
            <a:endParaRPr lang="en-US" sz="1600" dirty="0" smtClean="0"/>
          </a:p>
          <a:p>
            <a:r>
              <a:rPr lang="en-US" sz="1600" u="sng" dirty="0" smtClean="0">
                <a:hlinkClick r:id="rId5"/>
              </a:rPr>
              <a:t>http://www.energy4me.org/energy-facts/energy-sources/biofuels/3/</a:t>
            </a:r>
            <a:r>
              <a:rPr lang="en-US" sz="1600" dirty="0" smtClean="0"/>
              <a:t> </a:t>
            </a:r>
          </a:p>
          <a:p>
            <a:r>
              <a:rPr lang="en-US" sz="1600" dirty="0" smtClean="0">
                <a:hlinkClick r:id="rId4"/>
              </a:rPr>
              <a:t>http://biofuel.org.uk/biofuel-facts.html</a:t>
            </a:r>
            <a:endParaRPr lang="en-US" sz="1600" dirty="0" smtClean="0"/>
          </a:p>
          <a:p>
            <a:r>
              <a:rPr lang="en-US" sz="1600" dirty="0" smtClean="0">
                <a:hlinkClick r:id="rId6"/>
              </a:rPr>
              <a:t>https://www.google.com/search?q=Biofuels&amp;biw=790&amp;bih=639&amp;source=lnms&amp;tbm=isch&amp;sa=X&amp;ei=mZROVOfXE-PuigLu5oGYCQ&amp;ved=0CAcQ_AUoAg#imgdii=_</a:t>
            </a:r>
            <a:endParaRPr lang="en-US" sz="1600" dirty="0" smtClean="0"/>
          </a:p>
          <a:p>
            <a:endParaRPr lang="en-US" dirty="0"/>
          </a:p>
          <a:p>
            <a:pPr marL="0" indent="0">
              <a:buNone/>
            </a:pPr>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262282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alibri Light" panose="020F0302020204030204" pitchFamily="34" charset="0"/>
              </a:rPr>
              <a:t>Current Trends</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Most gasoline and diesel fuels in North America and Europe are blended with biofuel. </a:t>
            </a:r>
          </a:p>
          <a:p>
            <a:r>
              <a:rPr lang="en-US" dirty="0" err="1" smtClean="0"/>
              <a:t>Biodiesl</a:t>
            </a:r>
            <a:r>
              <a:rPr lang="en-US" dirty="0" smtClean="0"/>
              <a:t> accounts for about 3% of the German market and 0.15% of the U.S. market. </a:t>
            </a:r>
          </a:p>
          <a:p>
            <a:r>
              <a:rPr lang="en-US" dirty="0" smtClean="0"/>
              <a:t>About 1 billion gallons of biodiesel are produced annually. </a:t>
            </a:r>
          </a:p>
          <a:p>
            <a:r>
              <a:rPr lang="en-US" dirty="0" smtClean="0"/>
              <a:t>Bioethanol is more popular in the Americas while biodiesel is more popular in Europe. </a:t>
            </a:r>
          </a:p>
          <a:p>
            <a:r>
              <a:rPr lang="en-US" dirty="0" smtClean="0"/>
              <a:t>The U.S. and Brazil produce 87% of the world's fuel ethanol. </a:t>
            </a:r>
          </a:p>
          <a:p>
            <a:r>
              <a:rPr lang="en-US" dirty="0" smtClean="0"/>
              <a:t>More than 22 billion gallons of fuel ethanol are produced each year. </a:t>
            </a:r>
          </a:p>
          <a:p>
            <a:r>
              <a:rPr lang="en-US" dirty="0" smtClean="0"/>
              <a:t>Ethanol is added to gasoline to improve octane and reduce emissions. </a:t>
            </a:r>
          </a:p>
          <a:p>
            <a:r>
              <a:rPr lang="en-US" dirty="0" smtClean="0"/>
              <a:t>Biodiesel is added to petroleum-based diesel to reduce emissions and improve engine life. </a:t>
            </a:r>
          </a:p>
          <a:p>
            <a:r>
              <a:rPr lang="en-US" dirty="0" smtClean="0"/>
              <a:t>Concerns about the global price of food have resulted in many nations revising (downward) plans for biofuel production and use. </a:t>
            </a:r>
          </a:p>
          <a:p>
            <a:endParaRPr lang="en-US" dirty="0"/>
          </a:p>
        </p:txBody>
      </p:sp>
    </p:spTree>
    <p:extLst>
      <p:ext uri="{BB962C8B-B14F-4D97-AF65-F5344CB8AC3E}">
        <p14:creationId xmlns:p14="http://schemas.microsoft.com/office/powerpoint/2010/main" val="1875965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libri Light" panose="020F0302020204030204" pitchFamily="34" charset="0"/>
              </a:rPr>
              <a:t>Applications of Biofuels</a:t>
            </a:r>
            <a:endParaRPr lang="en-US" dirty="0">
              <a:latin typeface="Calibri Light" panose="020F0302020204030204" pitchFamily="34" charset="0"/>
            </a:endParaRPr>
          </a:p>
        </p:txBody>
      </p:sp>
      <p:sp>
        <p:nvSpPr>
          <p:cNvPr id="3" name="Content Placeholder 2"/>
          <p:cNvSpPr>
            <a:spLocks noGrp="1"/>
          </p:cNvSpPr>
          <p:nvPr>
            <p:ph idx="1"/>
          </p:nvPr>
        </p:nvSpPr>
        <p:spPr>
          <a:xfrm>
            <a:off x="628650" y="1752600"/>
            <a:ext cx="7600950" cy="3737373"/>
          </a:xfrm>
        </p:spPr>
        <p:txBody>
          <a:bodyPr>
            <a:normAutofit/>
          </a:bodyPr>
          <a:lstStyle/>
          <a:p>
            <a:r>
              <a:rPr lang="en-US" dirty="0" smtClean="0"/>
              <a:t>Transportation</a:t>
            </a:r>
          </a:p>
          <a:p>
            <a:pPr lvl="1"/>
            <a:r>
              <a:rPr lang="en-US" dirty="0" smtClean="0"/>
              <a:t>Leading application because vehicles require clean, dense, high power fuels in a liquid state</a:t>
            </a:r>
          </a:p>
          <a:p>
            <a:pPr lvl="1"/>
            <a:r>
              <a:rPr lang="en-US" dirty="0" smtClean="0"/>
              <a:t>Liquids can be easily pumped and stored</a:t>
            </a:r>
          </a:p>
          <a:p>
            <a:r>
              <a:rPr lang="en-US" dirty="0" smtClean="0"/>
              <a:t>Power Generation</a:t>
            </a:r>
          </a:p>
          <a:p>
            <a:pPr lvl="1"/>
            <a:r>
              <a:rPr lang="en-US" dirty="0" smtClean="0"/>
              <a:t>solid biomass fuel like wood</a:t>
            </a:r>
          </a:p>
          <a:p>
            <a:r>
              <a:rPr lang="en-US" dirty="0" smtClean="0"/>
              <a:t>Heat</a:t>
            </a:r>
          </a:p>
        </p:txBody>
      </p:sp>
    </p:spTree>
    <p:extLst>
      <p:ext uri="{BB962C8B-B14F-4D97-AF65-F5344CB8AC3E}">
        <p14:creationId xmlns:p14="http://schemas.microsoft.com/office/powerpoint/2010/main" val="3972426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libri Light" panose="020F0302020204030204" pitchFamily="34" charset="0"/>
              </a:rPr>
              <a:t>What is a Biofuel?</a:t>
            </a:r>
            <a:endParaRPr lang="en-US" dirty="0">
              <a:latin typeface="Calibri Light" panose="020F0302020204030204" pitchFamily="34" charset="0"/>
            </a:endParaRPr>
          </a:p>
        </p:txBody>
      </p:sp>
      <p:sp>
        <p:nvSpPr>
          <p:cNvPr id="3" name="Content Placeholder 2"/>
          <p:cNvSpPr>
            <a:spLocks noGrp="1"/>
          </p:cNvSpPr>
          <p:nvPr>
            <p:ph idx="1"/>
          </p:nvPr>
        </p:nvSpPr>
        <p:spPr>
          <a:xfrm>
            <a:off x="609600" y="1447800"/>
            <a:ext cx="8001000" cy="4800600"/>
          </a:xfrm>
        </p:spPr>
        <p:txBody>
          <a:bodyPr>
            <a:normAutofit/>
          </a:bodyPr>
          <a:lstStyle/>
          <a:p>
            <a:r>
              <a:rPr lang="en-US" dirty="0" smtClean="0"/>
              <a:t>Biofuel (AKA agrofuel): any fuel whose energy is obtained through a process of biological carbon fixation</a:t>
            </a:r>
          </a:p>
          <a:p>
            <a:r>
              <a:rPr lang="en-US" dirty="0" smtClean="0"/>
              <a:t>Carbon Fixation</a:t>
            </a:r>
          </a:p>
          <a:p>
            <a:pPr lvl="1"/>
            <a:r>
              <a:rPr lang="en-US" dirty="0" smtClean="0"/>
              <a:t>A chemistry process that converts carbon dioxide into a hydrocarbon molecule (a source of energy) that would be found in a living organism</a:t>
            </a:r>
          </a:p>
          <a:p>
            <a:pPr lvl="1"/>
            <a:r>
              <a:rPr lang="en-US" dirty="0" smtClean="0"/>
              <a:t>If this process occurs in a living organism, it is referred to as “biological carbon fixation”</a:t>
            </a:r>
          </a:p>
        </p:txBody>
      </p:sp>
    </p:spTree>
    <p:extLst>
      <p:ext uri="{BB962C8B-B14F-4D97-AF65-F5344CB8AC3E}">
        <p14:creationId xmlns:p14="http://schemas.microsoft.com/office/powerpoint/2010/main" val="739756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Light" panose="020F0302020204030204" pitchFamily="34" charset="0"/>
              </a:rPr>
              <a:t>A Lesson Learned from Nature</a:t>
            </a:r>
            <a:endParaRPr lang="en-US" dirty="0">
              <a:latin typeface="Calibri Light" panose="020F0302020204030204" pitchFamily="34" charset="0"/>
            </a:endParaRPr>
          </a:p>
        </p:txBody>
      </p:sp>
      <p:sp>
        <p:nvSpPr>
          <p:cNvPr id="3" name="Content Placeholder 2"/>
          <p:cNvSpPr>
            <a:spLocks noGrp="1"/>
          </p:cNvSpPr>
          <p:nvPr>
            <p:ph idx="1"/>
          </p:nvPr>
        </p:nvSpPr>
        <p:spPr>
          <a:xfrm>
            <a:off x="457200" y="1371600"/>
            <a:ext cx="8229600" cy="4678363"/>
          </a:xfrm>
        </p:spPr>
        <p:txBody>
          <a:bodyPr/>
          <a:lstStyle/>
          <a:p>
            <a:pPr lvl="1">
              <a:buNone/>
            </a:pPr>
            <a:r>
              <a:rPr lang="en-US" dirty="0" smtClean="0"/>
              <a:t>	Photosynthesis is a biological carbon fixation process utilized by plants to obtain energy in the form of carbohydrates</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0" y="2838601"/>
            <a:ext cx="4724400" cy="356219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libri Light" panose="020F0302020204030204" pitchFamily="34" charset="0"/>
              </a:rPr>
              <a:t>What is Biomass?</a:t>
            </a:r>
            <a:endParaRPr lang="en-US" dirty="0">
              <a:latin typeface="Calibri Light" panose="020F0302020204030204" pitchFamily="34" charset="0"/>
            </a:endParaRPr>
          </a:p>
        </p:txBody>
      </p:sp>
      <p:sp>
        <p:nvSpPr>
          <p:cNvPr id="3" name="Content Placeholder 2"/>
          <p:cNvSpPr>
            <a:spLocks noGrp="1"/>
          </p:cNvSpPr>
          <p:nvPr>
            <p:ph idx="1"/>
          </p:nvPr>
        </p:nvSpPr>
        <p:spPr>
          <a:xfrm>
            <a:off x="685800" y="1447800"/>
            <a:ext cx="7848600" cy="5105400"/>
          </a:xfrm>
        </p:spPr>
        <p:txBody>
          <a:bodyPr>
            <a:normAutofit fontScale="92500"/>
          </a:bodyPr>
          <a:lstStyle/>
          <a:p>
            <a:pPr>
              <a:buNone/>
            </a:pPr>
            <a:r>
              <a:rPr lang="en-US" dirty="0" smtClean="0"/>
              <a:t>Biomass is dead organic matter</a:t>
            </a:r>
          </a:p>
          <a:p>
            <a:pPr marL="742950" lvl="2" indent="-342900"/>
            <a:r>
              <a:rPr lang="en-US" dirty="0"/>
              <a:t>Examples: </a:t>
            </a:r>
            <a:r>
              <a:rPr lang="en-US" dirty="0" smtClean="0"/>
              <a:t>kernels </a:t>
            </a:r>
            <a:r>
              <a:rPr lang="en-US" dirty="0"/>
              <a:t>of corn, mats of algae, </a:t>
            </a:r>
            <a:r>
              <a:rPr lang="en-US" dirty="0" smtClean="0"/>
              <a:t>stalks </a:t>
            </a:r>
            <a:r>
              <a:rPr lang="en-US" dirty="0"/>
              <a:t>of sugar </a:t>
            </a:r>
            <a:r>
              <a:rPr lang="en-US" dirty="0" smtClean="0"/>
              <a:t>cane</a:t>
            </a:r>
          </a:p>
          <a:p>
            <a:pPr>
              <a:buNone/>
            </a:pPr>
            <a:r>
              <a:rPr lang="en-US" dirty="0" smtClean="0"/>
              <a:t>Types of biomass</a:t>
            </a:r>
          </a:p>
          <a:p>
            <a:pPr lvl="1"/>
            <a:r>
              <a:rPr lang="en-US" dirty="0" smtClean="0"/>
              <a:t>Woody</a:t>
            </a:r>
          </a:p>
          <a:p>
            <a:pPr lvl="2"/>
            <a:r>
              <a:rPr lang="en-US" dirty="0" smtClean="0"/>
              <a:t>Examples: coconut, oil palm, poplar, pine</a:t>
            </a:r>
          </a:p>
          <a:p>
            <a:pPr lvl="2"/>
            <a:r>
              <a:rPr lang="en-US" dirty="0" smtClean="0"/>
              <a:t>Generally burned to heat space or heat water to produce steam to generate electricity via a turbine generator</a:t>
            </a:r>
          </a:p>
          <a:p>
            <a:pPr lvl="3"/>
            <a:r>
              <a:rPr lang="en-US" dirty="0" smtClean="0"/>
              <a:t>When utilized directly: direct biomass</a:t>
            </a:r>
          </a:p>
          <a:p>
            <a:pPr lvl="1"/>
            <a:r>
              <a:rPr lang="en-US" dirty="0" smtClean="0"/>
              <a:t>Non-Woody</a:t>
            </a:r>
          </a:p>
          <a:p>
            <a:pPr lvl="2"/>
            <a:r>
              <a:rPr lang="en-US" dirty="0" smtClean="0"/>
              <a:t>Examples: corn, sugar cane, soybeans, algae</a:t>
            </a:r>
          </a:p>
          <a:p>
            <a:pPr lvl="2"/>
            <a:r>
              <a:rPr lang="en-US" dirty="0" smtClean="0"/>
              <a:t>Generally processed to produce different liquid biofuels</a:t>
            </a:r>
          </a:p>
          <a:p>
            <a:pPr lvl="3"/>
            <a:r>
              <a:rPr lang="en-US" dirty="0" smtClean="0"/>
              <a:t>Indirect biomass</a:t>
            </a:r>
            <a:endParaRPr lang="en-US" dirty="0"/>
          </a:p>
        </p:txBody>
      </p:sp>
    </p:spTree>
    <p:extLst>
      <p:ext uri="{BB962C8B-B14F-4D97-AF65-F5344CB8AC3E}">
        <p14:creationId xmlns:p14="http://schemas.microsoft.com/office/powerpoint/2010/main" val="35139199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4125</TotalTime>
  <Words>5237</Words>
  <Application>Microsoft Office PowerPoint</Application>
  <PresentationFormat>On-screen Show (4:3)</PresentationFormat>
  <Paragraphs>328</Paragraphs>
  <Slides>49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Arial</vt:lpstr>
      <vt:lpstr>Calibri</vt:lpstr>
      <vt:lpstr>Calibri Light</vt:lpstr>
      <vt:lpstr>Office Theme</vt:lpstr>
      <vt:lpstr>Heat, Power and  Biofuels from Biomass</vt:lpstr>
      <vt:lpstr>Introduction</vt:lpstr>
      <vt:lpstr>Introduction</vt:lpstr>
      <vt:lpstr>Introduction</vt:lpstr>
      <vt:lpstr>Current Trends </vt:lpstr>
      <vt:lpstr>Applications of Biofuels</vt:lpstr>
      <vt:lpstr>What is a Biofuel?</vt:lpstr>
      <vt:lpstr>A Lesson Learned from Nature</vt:lpstr>
      <vt:lpstr>What is Biomass?</vt:lpstr>
      <vt:lpstr>Producing Biofuel from Biomass</vt:lpstr>
      <vt:lpstr>Biofuels Are Counterparts</vt:lpstr>
      <vt:lpstr>Comparing Energy Content</vt:lpstr>
      <vt:lpstr>Biofuel Carbon Footprint</vt:lpstr>
      <vt:lpstr>Why Renewable?</vt:lpstr>
      <vt:lpstr>Green Energy?</vt:lpstr>
      <vt:lpstr>Woody Biomass</vt:lpstr>
      <vt:lpstr>History of Biofuels</vt:lpstr>
      <vt:lpstr>History</vt:lpstr>
      <vt:lpstr>History</vt:lpstr>
      <vt:lpstr>History</vt:lpstr>
      <vt:lpstr>History</vt:lpstr>
      <vt:lpstr>History</vt:lpstr>
      <vt:lpstr>History</vt:lpstr>
      <vt:lpstr>History</vt:lpstr>
      <vt:lpstr>Classification of Biofuels</vt:lpstr>
      <vt:lpstr>1st Generation Biofuels</vt:lpstr>
      <vt:lpstr>Corn</vt:lpstr>
      <vt:lpstr>Sugar Cane</vt:lpstr>
      <vt:lpstr>Soybeans</vt:lpstr>
      <vt:lpstr>Jatropha and other seed crops</vt:lpstr>
      <vt:lpstr>2nd Generation Biofuels</vt:lpstr>
      <vt:lpstr>Second Generation  Extraction Technology</vt:lpstr>
      <vt:lpstr>Waste Vegetable Oil (WVO)</vt:lpstr>
      <vt:lpstr>Non-Woody Biomass: Grasses</vt:lpstr>
      <vt:lpstr>Non-Woody Biomass:  Municipal Solid Waste</vt:lpstr>
      <vt:lpstr>3rd Generation Biofuels</vt:lpstr>
      <vt:lpstr>The Potential of Algae-based Biofuels</vt:lpstr>
      <vt:lpstr>Techniques for Cultivating Algae</vt:lpstr>
      <vt:lpstr>Cultivating Algae</vt:lpstr>
      <vt:lpstr>Challenges of Algae Production</vt:lpstr>
      <vt:lpstr>Advantages of Biofuels</vt:lpstr>
      <vt:lpstr>Advantages of Biofuels</vt:lpstr>
      <vt:lpstr>Disadvantages of Biofuels</vt:lpstr>
      <vt:lpstr>Sustaining Biodiversity</vt:lpstr>
      <vt:lpstr>Land Use and Biofuels </vt:lpstr>
      <vt:lpstr>Air and Water  Concerns with Biofuels </vt:lpstr>
      <vt:lpstr>The Carbon Equation</vt:lpstr>
      <vt:lpstr>Prospects for Biofuel</vt:lpstr>
      <vt:lpstr>References</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dc:creator>
  <cp:lastModifiedBy>Kane, Steven</cp:lastModifiedBy>
  <cp:revision>77</cp:revision>
  <dcterms:created xsi:type="dcterms:W3CDTF">2014-10-27T20:20:52Z</dcterms:created>
  <dcterms:modified xsi:type="dcterms:W3CDTF">2015-07-02T21:17:46Z</dcterms:modified>
</cp:coreProperties>
</file>