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69" r:id="rId18"/>
    <p:sldId id="270" r:id="rId19"/>
    <p:sldId id="271" r:id="rId20"/>
    <p:sldId id="272" r:id="rId21"/>
    <p:sldId id="273" r:id="rId22"/>
    <p:sldId id="274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C27F2-AF63-4C0A-93D4-0D652CF4A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0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BB8562-E338-4646-AAEF-72E1DF4AADC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594E65-2FD5-48FF-83D2-8447844348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Horse Industry</a:t>
            </a:r>
            <a:br>
              <a:rPr lang="en-US" b="1" dirty="0" smtClean="0"/>
            </a:br>
            <a:r>
              <a:rPr lang="en-US" sz="3200" b="1" dirty="0" smtClean="0"/>
              <a:t>History and Economic Impact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Majority of the world’s horses, donkeys, and </a:t>
            </a:r>
            <a:r>
              <a:rPr lang="en-US" b="1" dirty="0" smtClean="0"/>
              <a:t>mules</a:t>
            </a:r>
          </a:p>
          <a:p>
            <a:pPr lvl="1"/>
            <a:r>
              <a:rPr lang="en-US" b="1" dirty="0"/>
              <a:t>N</a:t>
            </a:r>
            <a:r>
              <a:rPr lang="en-US" b="1" dirty="0" smtClean="0"/>
              <a:t>ot </a:t>
            </a:r>
            <a:r>
              <a:rPr lang="en-US" b="1" dirty="0" smtClean="0"/>
              <a:t>found in the U.S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b="1" dirty="0" smtClean="0"/>
              <a:t>What % of horses in U.S.?</a:t>
            </a:r>
          </a:p>
          <a:p>
            <a:pPr lvl="1" eaLnBrk="1" hangingPunct="1"/>
            <a:r>
              <a:rPr lang="en-US" b="1" dirty="0" smtClean="0"/>
              <a:t>8%</a:t>
            </a:r>
          </a:p>
          <a:p>
            <a:pPr eaLnBrk="1" hangingPunct="1"/>
            <a:endParaRPr lang="en-US" sz="900" b="1" dirty="0" smtClean="0"/>
          </a:p>
          <a:p>
            <a:pPr eaLnBrk="1" hangingPunct="1"/>
            <a:r>
              <a:rPr lang="en-US" b="1" dirty="0" smtClean="0"/>
              <a:t>What % of donkeys and mules</a:t>
            </a:r>
          </a:p>
          <a:p>
            <a:pPr lvl="1" eaLnBrk="1" hangingPunct="1"/>
            <a:r>
              <a:rPr lang="en-US" b="1" dirty="0" smtClean="0"/>
              <a:t>&gt;1%</a:t>
            </a: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3300"/>
                </a:solidFill>
              </a:rPr>
              <a:t>Status and Future of the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244593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How many horses in the world?</a:t>
            </a:r>
          </a:p>
          <a:p>
            <a:pPr lvl="1" eaLnBrk="1" hangingPunct="1"/>
            <a:r>
              <a:rPr lang="en-US" sz="2000" b="1" dirty="0" smtClean="0"/>
              <a:t>~60 million</a:t>
            </a:r>
          </a:p>
          <a:p>
            <a:pPr lvl="1" eaLnBrk="1" hangingPunct="1"/>
            <a:endParaRPr lang="en-US" sz="1000" b="1" dirty="0" smtClean="0"/>
          </a:p>
          <a:p>
            <a:pPr eaLnBrk="1" hangingPunct="1"/>
            <a:r>
              <a:rPr lang="en-US" sz="2400" b="1" dirty="0" smtClean="0"/>
              <a:t>Where are the majority found?</a:t>
            </a:r>
          </a:p>
          <a:p>
            <a:pPr lvl="1" eaLnBrk="1" hangingPunct="1"/>
            <a:r>
              <a:rPr lang="en-US" b="1" dirty="0" smtClean="0"/>
              <a:t>More than half are found in </a:t>
            </a:r>
            <a:endParaRPr lang="en-US" b="1" dirty="0" smtClean="0"/>
          </a:p>
          <a:p>
            <a:pPr lvl="2"/>
            <a:r>
              <a:rPr lang="en-US" b="1" dirty="0" smtClean="0"/>
              <a:t>Asia </a:t>
            </a:r>
            <a:r>
              <a:rPr lang="en-US" b="1" dirty="0" smtClean="0"/>
              <a:t>and South America</a:t>
            </a:r>
          </a:p>
          <a:p>
            <a:pPr eaLnBrk="1" hangingPunct="1"/>
            <a:endParaRPr lang="en-US" sz="1000" b="1" dirty="0" smtClean="0"/>
          </a:p>
          <a:p>
            <a:pPr eaLnBrk="1" hangingPunct="1"/>
            <a:r>
              <a:rPr lang="en-US" sz="2400" b="1" dirty="0" smtClean="0"/>
              <a:t>Mexico, Europe, </a:t>
            </a:r>
            <a:r>
              <a:rPr lang="en-US" sz="2400" b="1" dirty="0" smtClean="0"/>
              <a:t>and </a:t>
            </a:r>
            <a:r>
              <a:rPr lang="en-US" sz="2400" b="1" dirty="0" smtClean="0"/>
              <a:t>U.S. </a:t>
            </a:r>
            <a:endParaRPr lang="en-US" sz="2400" b="1" dirty="0" smtClean="0"/>
          </a:p>
          <a:p>
            <a:pPr lvl="1"/>
            <a:r>
              <a:rPr lang="en-US" b="1" dirty="0"/>
              <a:t>A</a:t>
            </a:r>
            <a:r>
              <a:rPr lang="en-US" sz="2200" b="1" dirty="0" smtClean="0"/>
              <a:t>ll </a:t>
            </a:r>
            <a:r>
              <a:rPr lang="en-US" sz="2200" b="1" dirty="0" smtClean="0"/>
              <a:t>have significant populations</a:t>
            </a:r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3300"/>
                </a:solidFill>
              </a:rPr>
              <a:t>Status and Future of the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13169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can 13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524000"/>
            <a:ext cx="7389813" cy="3381375"/>
          </a:xfrm>
          <a:noFill/>
        </p:spPr>
      </p:pic>
    </p:spTree>
    <p:extLst>
      <p:ext uri="{BB962C8B-B14F-4D97-AF65-F5344CB8AC3E}">
        <p14:creationId xmlns:p14="http://schemas.microsoft.com/office/powerpoint/2010/main" val="32186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Donkeys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Most are found in Africa and Asia (~80%)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Worldwide population is ~43 million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Only ~ 54,000 in U.S.</a:t>
            </a:r>
          </a:p>
          <a:p>
            <a:pPr lvl="1"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Mules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Worldwide population ~15 million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84% located in Mexico, S. America, and Asia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U.S. has ~28,000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3300"/>
                </a:solidFill>
              </a:rPr>
              <a:t>Distribution of Donkeys and Mules</a:t>
            </a:r>
          </a:p>
        </p:txBody>
      </p:sp>
    </p:spTree>
    <p:extLst>
      <p:ext uri="{BB962C8B-B14F-4D97-AF65-F5344CB8AC3E}">
        <p14:creationId xmlns:p14="http://schemas.microsoft.com/office/powerpoint/2010/main" val="203341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8063753" cy="3877815"/>
          </a:xfrm>
        </p:spPr>
        <p:txBody>
          <a:bodyPr/>
          <a:lstStyle/>
          <a:p>
            <a:r>
              <a:rPr lang="en-US" b="1" dirty="0" smtClean="0"/>
              <a:t>Number of owners, service providers, &amp; employees?</a:t>
            </a:r>
          </a:p>
          <a:p>
            <a:pPr lvl="1"/>
            <a:r>
              <a:rPr lang="en-US" b="1" dirty="0" smtClean="0"/>
              <a:t>4.6 million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Equine Spectators?</a:t>
            </a:r>
          </a:p>
          <a:p>
            <a:pPr lvl="1"/>
            <a:r>
              <a:rPr lang="en-US" b="1" dirty="0" smtClean="0"/>
              <a:t>Tens of millions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Owners?</a:t>
            </a:r>
          </a:p>
          <a:p>
            <a:pPr lvl="1"/>
            <a:r>
              <a:rPr lang="en-US" b="1" dirty="0" smtClean="0"/>
              <a:t>2 million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922110" cy="105425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U.S. Domestic Horse Industry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95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Direct economic </a:t>
            </a:r>
            <a:r>
              <a:rPr lang="en-US" b="1" dirty="0"/>
              <a:t>e</a:t>
            </a:r>
            <a:r>
              <a:rPr lang="en-US" b="1" dirty="0" smtClean="0"/>
              <a:t>ffect on U.S.?</a:t>
            </a:r>
          </a:p>
          <a:p>
            <a:pPr lvl="1"/>
            <a:r>
              <a:rPr lang="en-US" b="1" dirty="0" smtClean="0"/>
              <a:t>$39 billion annually</a:t>
            </a:r>
          </a:p>
          <a:p>
            <a:endParaRPr lang="en-US" sz="2000" b="1" dirty="0" smtClean="0"/>
          </a:p>
          <a:p>
            <a:r>
              <a:rPr lang="en-US" b="1" dirty="0" smtClean="0"/>
              <a:t>Number of full time equivalent </a:t>
            </a:r>
            <a:r>
              <a:rPr lang="en-US" b="1" dirty="0"/>
              <a:t>j</a:t>
            </a:r>
            <a:r>
              <a:rPr lang="en-US" b="1" dirty="0" smtClean="0"/>
              <a:t>obs?</a:t>
            </a:r>
          </a:p>
          <a:p>
            <a:pPr lvl="1"/>
            <a:r>
              <a:rPr lang="en-US" b="1" dirty="0" smtClean="0"/>
              <a:t>460,000 annually</a:t>
            </a:r>
          </a:p>
          <a:p>
            <a:endParaRPr lang="en-US" sz="2000" b="1" dirty="0" smtClean="0"/>
          </a:p>
          <a:p>
            <a:r>
              <a:rPr lang="en-US" b="1" dirty="0" smtClean="0"/>
              <a:t>Amount of taxes paid by industry?</a:t>
            </a:r>
          </a:p>
          <a:p>
            <a:pPr lvl="1"/>
            <a:r>
              <a:rPr lang="en-US" b="1" dirty="0" smtClean="0"/>
              <a:t>$1.9 billion annually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922110" cy="1054250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U.S. Domestic Horse Industry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5848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Annual household income of horse owners</a:t>
            </a:r>
          </a:p>
          <a:p>
            <a:pPr lvl="1"/>
            <a:r>
              <a:rPr lang="en-US" b="1" dirty="0" smtClean="0"/>
              <a:t>34% &lt;$50,000</a:t>
            </a:r>
          </a:p>
          <a:p>
            <a:pPr lvl="1"/>
            <a:r>
              <a:rPr lang="en-US" b="1" dirty="0" smtClean="0"/>
              <a:t>28% &gt;$100,000</a:t>
            </a:r>
          </a:p>
          <a:p>
            <a:pPr lvl="1"/>
            <a:r>
              <a:rPr lang="en-US" b="1" dirty="0" smtClean="0"/>
              <a:t>46% $25,000 - $75,000</a:t>
            </a:r>
          </a:p>
          <a:p>
            <a:endParaRPr lang="en-US" b="1" dirty="0"/>
          </a:p>
          <a:p>
            <a:r>
              <a:rPr lang="en-US" b="1" dirty="0" smtClean="0"/>
              <a:t>70% of horse owners live in communities of</a:t>
            </a:r>
          </a:p>
          <a:p>
            <a:pPr lvl="1"/>
            <a:r>
              <a:rPr lang="en-US" b="1" dirty="0" smtClean="0"/>
              <a:t>50,000 or less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998310" cy="1054250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U.S. Domestic Horse Industry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8887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848600" cy="4191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Texas is home to how many horses?</a:t>
            </a:r>
          </a:p>
          <a:p>
            <a:pPr lvl="1" eaLnBrk="1" hangingPunct="1"/>
            <a:r>
              <a:rPr lang="en-US" b="1" dirty="0" smtClean="0"/>
              <a:t>~1 million</a:t>
            </a:r>
          </a:p>
          <a:p>
            <a:pPr lvl="1" eaLnBrk="1" hangingPunct="1"/>
            <a:endParaRPr lang="en-US" sz="1000" b="1" dirty="0" smtClean="0"/>
          </a:p>
          <a:p>
            <a:pPr eaLnBrk="1" hangingPunct="1"/>
            <a:r>
              <a:rPr lang="en-US" b="1" dirty="0" smtClean="0"/>
              <a:t>Texas leads the nation in what breeds?</a:t>
            </a:r>
          </a:p>
          <a:p>
            <a:pPr lvl="1" eaLnBrk="1" hangingPunct="1"/>
            <a:r>
              <a:rPr lang="en-US" b="1" dirty="0" smtClean="0"/>
              <a:t>AQHA, APHA, </a:t>
            </a:r>
            <a:r>
              <a:rPr lang="en-US" b="1" dirty="0" err="1" smtClean="0"/>
              <a:t>ApHC</a:t>
            </a:r>
            <a:r>
              <a:rPr lang="en-US" b="1" dirty="0" smtClean="0"/>
              <a:t>, AMHA</a:t>
            </a:r>
          </a:p>
          <a:p>
            <a:pPr eaLnBrk="1" hangingPunct="1">
              <a:buFont typeface="Wingdings" pitchFamily="2" charset="2"/>
              <a:buNone/>
            </a:pPr>
            <a:endParaRPr lang="en-US" sz="1400" b="1" dirty="0" smtClean="0"/>
          </a:p>
          <a:p>
            <a:pPr eaLnBrk="1" hangingPunct="1"/>
            <a:r>
              <a:rPr lang="en-US" b="1" dirty="0" smtClean="0"/>
              <a:t>Texas is only second to who in total Arabian and Thoroughbred stallions</a:t>
            </a:r>
          </a:p>
          <a:p>
            <a:pPr lvl="1" eaLnBrk="1" hangingPunct="1"/>
            <a:r>
              <a:rPr lang="en-US" b="1" dirty="0" smtClean="0"/>
              <a:t>CA</a:t>
            </a:r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Texas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251292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848600" cy="4191000"/>
          </a:xfrm>
        </p:spPr>
        <p:txBody>
          <a:bodyPr/>
          <a:lstStyle/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How many horse owners in Texas? 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~300,000 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~ 1 million horse industry participants</a:t>
            </a:r>
          </a:p>
          <a:p>
            <a:pPr eaLnBrk="1" hangingPunct="1">
              <a:buClr>
                <a:srgbClr val="FF6600"/>
              </a:buClr>
              <a:buFontTx/>
              <a:buNone/>
            </a:pPr>
            <a:endParaRPr lang="en-US" sz="1200" b="1" smtClean="0"/>
          </a:p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sz="2400" b="1" smtClean="0"/>
              <a:t>&gt; 43,000 FT jobs in Texas 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Compares with:</a:t>
            </a:r>
          </a:p>
          <a:p>
            <a:pPr lvl="2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Rubber Products, Ag. Forestry and Fishery Services, Wood Products, and Transportation	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endParaRPr lang="en-US" sz="1200" b="1" smtClean="0"/>
          </a:p>
          <a:p>
            <a:pPr eaLnBrk="1" hangingPunct="1">
              <a:buClr>
                <a:srgbClr val="FF6600"/>
              </a:buClr>
              <a:buFontTx/>
              <a:buChar char="•"/>
            </a:pPr>
            <a:endParaRPr lang="en-US" sz="2400" b="1" smtClean="0"/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Texas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364207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Participants associate horses with what?	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Quality of Life, Pleasure, and Recreation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endParaRPr lang="en-US" sz="2000" b="1" smtClean="0"/>
          </a:p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How much do Texas Horse owners have invested in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smtClean="0"/>
              <a:t>Barns, vehicles, trailers, tack, and all other related equipment?	</a:t>
            </a:r>
          </a:p>
          <a:p>
            <a:pPr eaLnBrk="1" hangingPunct="1">
              <a:buClr>
                <a:srgbClr val="FF6600"/>
              </a:buClr>
              <a:buFontTx/>
              <a:buNone/>
            </a:pPr>
            <a:r>
              <a:rPr lang="en-US" sz="3200" b="1" smtClean="0"/>
              <a:t>				$13 billion !!!!</a:t>
            </a:r>
          </a:p>
          <a:p>
            <a:pPr eaLnBrk="1" hangingPunct="1">
              <a:buClr>
                <a:srgbClr val="FF6600"/>
              </a:buClr>
              <a:buFontTx/>
              <a:buNone/>
            </a:pPr>
            <a:endParaRPr lang="en-US" sz="900" b="1" smtClean="0"/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Texas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14858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Who was responsible for bringing horses back to North America?</a:t>
            </a:r>
          </a:p>
          <a:p>
            <a:pPr lvl="1" eaLnBrk="1" hangingPunct="1"/>
            <a:r>
              <a:rPr lang="en-US" b="1" dirty="0" smtClean="0"/>
              <a:t>Spanish (</a:t>
            </a:r>
            <a:r>
              <a:rPr lang="en-US" b="1" dirty="0" smtClean="0"/>
              <a:t>1500’s</a:t>
            </a:r>
            <a:r>
              <a:rPr lang="en-US" b="1" dirty="0" smtClean="0"/>
              <a:t>)</a:t>
            </a:r>
          </a:p>
          <a:p>
            <a:pPr lvl="1" eaLnBrk="1" hangingPunct="1"/>
            <a:endParaRPr lang="en-US" sz="2000" b="1" dirty="0" smtClean="0"/>
          </a:p>
          <a:p>
            <a:pPr eaLnBrk="1" hangingPunct="1"/>
            <a:r>
              <a:rPr lang="en-US" b="1" dirty="0" smtClean="0"/>
              <a:t>Some of these horses returned to the wild and became known </a:t>
            </a:r>
            <a:r>
              <a:rPr lang="en-US" b="1" dirty="0" smtClean="0"/>
              <a:t>as?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Mustang</a:t>
            </a:r>
          </a:p>
        </p:txBody>
      </p:sp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Domestication &amp; Early Use</a:t>
            </a:r>
          </a:p>
        </p:txBody>
      </p:sp>
    </p:spTree>
    <p:extLst>
      <p:ext uri="{BB962C8B-B14F-4D97-AF65-F5344CB8AC3E}">
        <p14:creationId xmlns:p14="http://schemas.microsoft.com/office/powerpoint/2010/main" val="417098615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Annual maintenance?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$2.1 billion</a:t>
            </a:r>
          </a:p>
          <a:p>
            <a:pPr eaLnBrk="1" hangingPunct="1">
              <a:buClr>
                <a:srgbClr val="FF6600"/>
              </a:buClr>
              <a:buFontTx/>
              <a:buChar char="•"/>
            </a:pPr>
            <a:endParaRPr lang="en-US" sz="2200" b="1" dirty="0" smtClean="0"/>
          </a:p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Annually spent attending events?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$3 </a:t>
            </a:r>
            <a:r>
              <a:rPr lang="en-US" b="1" dirty="0" smtClean="0"/>
              <a:t>billion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endParaRPr lang="en-US" b="1" dirty="0" smtClean="0"/>
          </a:p>
          <a:p>
            <a:pPr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Annual cash receipts for horses bought and sold?</a:t>
            </a:r>
          </a:p>
          <a:p>
            <a:pPr lvl="1" eaLnBrk="1" hangingPunct="1">
              <a:buClr>
                <a:srgbClr val="FF6600"/>
              </a:buClr>
              <a:buFontTx/>
              <a:buChar char="•"/>
            </a:pPr>
            <a:r>
              <a:rPr lang="en-US" b="1" dirty="0" smtClean="0"/>
              <a:t>$354 million</a:t>
            </a:r>
          </a:p>
        </p:txBody>
      </p:sp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Texas Horse Industry</a:t>
            </a:r>
          </a:p>
        </p:txBody>
      </p:sp>
    </p:spTree>
    <p:extLst>
      <p:ext uri="{BB962C8B-B14F-4D97-AF65-F5344CB8AC3E}">
        <p14:creationId xmlns:p14="http://schemas.microsoft.com/office/powerpoint/2010/main" val="280547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Texas Horses are valued at $4.2 billion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/>
            <a:r>
              <a:rPr lang="en-US" b="1" dirty="0" smtClean="0"/>
              <a:t>Total impact </a:t>
            </a:r>
            <a:r>
              <a:rPr lang="en-US" b="1" dirty="0" smtClean="0"/>
              <a:t>to </a:t>
            </a:r>
            <a:r>
              <a:rPr lang="en-US" b="1" dirty="0" smtClean="0"/>
              <a:t>Texas economy exceeds </a:t>
            </a:r>
          </a:p>
          <a:p>
            <a:pPr lvl="1" eaLnBrk="1" hangingPunct="1"/>
            <a:r>
              <a:rPr lang="en-US" b="1" dirty="0" smtClean="0"/>
              <a:t>$</a:t>
            </a:r>
            <a:r>
              <a:rPr lang="en-US" b="1" dirty="0" smtClean="0"/>
              <a:t>5.2</a:t>
            </a:r>
            <a:r>
              <a:rPr lang="en-US" b="1" dirty="0" smtClean="0"/>
              <a:t> </a:t>
            </a:r>
            <a:r>
              <a:rPr lang="en-US" b="1" dirty="0" smtClean="0"/>
              <a:t>billion annually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Texas Horse Industry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2117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Primary </a:t>
            </a:r>
            <a:r>
              <a:rPr lang="en-US" sz="3600" b="1" dirty="0" smtClean="0">
                <a:solidFill>
                  <a:srgbClr val="FF0000"/>
                </a:solidFill>
              </a:rPr>
              <a:t>Careers </a:t>
            </a:r>
            <a:r>
              <a:rPr lang="en-US" sz="3600" b="1" dirty="0">
                <a:solidFill>
                  <a:srgbClr val="FF0000"/>
                </a:solidFill>
              </a:rPr>
              <a:t>R</a:t>
            </a:r>
            <a:r>
              <a:rPr lang="en-US" sz="3600" b="1" dirty="0" smtClean="0">
                <a:solidFill>
                  <a:srgbClr val="FF0000"/>
                </a:solidFill>
              </a:rPr>
              <a:t>equiring </a:t>
            </a:r>
            <a:r>
              <a:rPr lang="en-US" sz="3600" b="1" dirty="0">
                <a:solidFill>
                  <a:srgbClr val="FF0000"/>
                </a:solidFill>
              </a:rPr>
              <a:t>D</a:t>
            </a:r>
            <a:r>
              <a:rPr lang="en-US" sz="3600" b="1" dirty="0" smtClean="0">
                <a:solidFill>
                  <a:srgbClr val="FF0000"/>
                </a:solidFill>
              </a:rPr>
              <a:t>aily </a:t>
            </a:r>
            <a:r>
              <a:rPr lang="en-US" sz="3600" b="1" dirty="0">
                <a:solidFill>
                  <a:srgbClr val="FF0000"/>
                </a:solidFill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</a:rPr>
              <a:t>ontact </a:t>
            </a:r>
            <a:r>
              <a:rPr lang="en-US" sz="3600" b="1" dirty="0">
                <a:solidFill>
                  <a:srgbClr val="FF0000"/>
                </a:solidFill>
              </a:rPr>
              <a:t>with </a:t>
            </a:r>
            <a:r>
              <a:rPr lang="en-US" sz="3600" b="1" dirty="0" smtClean="0">
                <a:solidFill>
                  <a:srgbClr val="FF0000"/>
                </a:solidFill>
              </a:rPr>
              <a:t>Horses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43891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Veterinarian </a:t>
            </a:r>
          </a:p>
          <a:p>
            <a:r>
              <a:rPr lang="en-US" b="1" dirty="0" smtClean="0"/>
              <a:t>Extension Horse </a:t>
            </a:r>
            <a:r>
              <a:rPr lang="en-US" b="1" dirty="0"/>
              <a:t>Specialist   </a:t>
            </a:r>
            <a:endParaRPr lang="en-US" b="1" dirty="0" smtClean="0"/>
          </a:p>
          <a:p>
            <a:r>
              <a:rPr lang="en-US" b="1" dirty="0" smtClean="0"/>
              <a:t>Trainer  </a:t>
            </a:r>
            <a:endParaRPr lang="en-US" b="1" dirty="0"/>
          </a:p>
          <a:p>
            <a:r>
              <a:rPr lang="en-US" b="1" dirty="0"/>
              <a:t> Geneticist   </a:t>
            </a:r>
            <a:endParaRPr lang="en-US" b="1" dirty="0" smtClean="0"/>
          </a:p>
          <a:p>
            <a:r>
              <a:rPr lang="en-US" b="1" dirty="0" smtClean="0"/>
              <a:t>Stable </a:t>
            </a:r>
            <a:r>
              <a:rPr lang="en-US" b="1" dirty="0"/>
              <a:t>Manager/Foreman  </a:t>
            </a:r>
            <a:endParaRPr lang="en-US" b="1" dirty="0" smtClean="0"/>
          </a:p>
          <a:p>
            <a:r>
              <a:rPr lang="en-US" b="1" dirty="0" smtClean="0"/>
              <a:t>Nutritionist</a:t>
            </a:r>
          </a:p>
          <a:p>
            <a:r>
              <a:rPr lang="en-US" b="1" dirty="0" smtClean="0"/>
              <a:t>Riding </a:t>
            </a:r>
            <a:r>
              <a:rPr lang="en-US" b="1" dirty="0"/>
              <a:t>Instructor/Coach  </a:t>
            </a:r>
            <a:endParaRPr lang="en-US" b="1" dirty="0" smtClean="0"/>
          </a:p>
          <a:p>
            <a:r>
              <a:rPr lang="en-US" b="1" dirty="0" smtClean="0"/>
              <a:t>Veterinarian's </a:t>
            </a:r>
            <a:r>
              <a:rPr lang="en-US" b="1" dirty="0"/>
              <a:t>Assistant  </a:t>
            </a:r>
            <a:endParaRPr lang="en-US" b="1" dirty="0" smtClean="0"/>
          </a:p>
          <a:p>
            <a:r>
              <a:rPr lang="en-US" b="1" dirty="0" smtClean="0"/>
              <a:t>College </a:t>
            </a:r>
            <a:r>
              <a:rPr lang="en-US" b="1" dirty="0"/>
              <a:t>Professor   </a:t>
            </a:r>
            <a:endParaRPr lang="en-US" b="1" dirty="0" smtClean="0"/>
          </a:p>
          <a:p>
            <a:r>
              <a:rPr lang="en-US" b="1" dirty="0" smtClean="0"/>
              <a:t>Breeder  </a:t>
            </a:r>
            <a:endParaRPr lang="en-US" b="1" dirty="0"/>
          </a:p>
          <a:p>
            <a:r>
              <a:rPr lang="en-US" b="1" dirty="0"/>
              <a:t> Pedigree Analyst   </a:t>
            </a:r>
            <a:endParaRPr lang="en-US" b="1" dirty="0" smtClean="0"/>
          </a:p>
          <a:p>
            <a:r>
              <a:rPr lang="en-US" b="1" dirty="0" smtClean="0"/>
              <a:t>Auctioneer  </a:t>
            </a:r>
          </a:p>
          <a:p>
            <a:r>
              <a:rPr lang="en-US" b="1" dirty="0" smtClean="0"/>
              <a:t>County </a:t>
            </a:r>
            <a:r>
              <a:rPr lang="en-US" b="1" dirty="0"/>
              <a:t>Agriculture </a:t>
            </a:r>
            <a:r>
              <a:rPr lang="en-US" b="1" dirty="0" smtClean="0"/>
              <a:t>Agent</a:t>
            </a:r>
          </a:p>
          <a:p>
            <a:r>
              <a:rPr lang="en-US" b="1" dirty="0"/>
              <a:t>Tour Guide</a:t>
            </a:r>
          </a:p>
          <a:p>
            <a:r>
              <a:rPr lang="en-US" b="1" dirty="0"/>
              <a:t>Artificial Inseminator </a:t>
            </a:r>
            <a:r>
              <a:rPr lang="en-US" b="1" dirty="0" smtClean="0"/>
              <a:t>   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3891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Veterinary </a:t>
            </a:r>
            <a:r>
              <a:rPr lang="en-US" b="1" dirty="0"/>
              <a:t>Technician  </a:t>
            </a:r>
          </a:p>
          <a:p>
            <a:r>
              <a:rPr lang="en-US" b="1" dirty="0"/>
              <a:t>Horse-Buyer  </a:t>
            </a:r>
          </a:p>
          <a:p>
            <a:r>
              <a:rPr lang="en-US" b="1" dirty="0"/>
              <a:t>Youth Director   </a:t>
            </a:r>
          </a:p>
          <a:p>
            <a:r>
              <a:rPr lang="en-US" b="1" dirty="0"/>
              <a:t>Farrier-Corrective Shoeing  </a:t>
            </a:r>
          </a:p>
          <a:p>
            <a:r>
              <a:rPr lang="en-US" b="1" dirty="0"/>
              <a:t> Bloodstock Agent   </a:t>
            </a:r>
          </a:p>
          <a:p>
            <a:r>
              <a:rPr lang="en-US" b="1" dirty="0" smtClean="0"/>
              <a:t>College </a:t>
            </a:r>
            <a:r>
              <a:rPr lang="en-US" b="1" dirty="0"/>
              <a:t>Instructor   </a:t>
            </a:r>
          </a:p>
          <a:p>
            <a:r>
              <a:rPr lang="en-US" b="1" dirty="0"/>
              <a:t>Stallion Manager  </a:t>
            </a:r>
          </a:p>
          <a:p>
            <a:r>
              <a:rPr lang="en-US" b="1" dirty="0"/>
              <a:t>Rehabilitation Therapist   </a:t>
            </a:r>
          </a:p>
          <a:p>
            <a:r>
              <a:rPr lang="en-US" b="1" dirty="0"/>
              <a:t>Broodmare Manager  </a:t>
            </a:r>
          </a:p>
          <a:p>
            <a:r>
              <a:rPr lang="en-US" b="1" dirty="0"/>
              <a:t>Clinician   </a:t>
            </a:r>
          </a:p>
          <a:p>
            <a:r>
              <a:rPr lang="en-US" b="1" dirty="0"/>
              <a:t>Foaling Crewman  </a:t>
            </a:r>
          </a:p>
          <a:p>
            <a:r>
              <a:rPr lang="en-US" b="1" dirty="0"/>
              <a:t>Farm/Ranch Manager   </a:t>
            </a:r>
          </a:p>
          <a:p>
            <a:r>
              <a:rPr lang="en-US" b="1" dirty="0"/>
              <a:t>Stunt Rider or Double in Movies  </a:t>
            </a:r>
          </a:p>
          <a:p>
            <a:r>
              <a:rPr lang="en-US" b="1" dirty="0"/>
              <a:t>Technical School Teacher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Support </a:t>
            </a:r>
            <a:r>
              <a:rPr lang="en-US" sz="3600" b="1" dirty="0" smtClean="0">
                <a:solidFill>
                  <a:srgbClr val="FF0000"/>
                </a:solidFill>
              </a:rPr>
              <a:t>Positions </a:t>
            </a:r>
            <a:r>
              <a:rPr lang="en-US" sz="3600" b="1" dirty="0">
                <a:solidFill>
                  <a:srgbClr val="FF0000"/>
                </a:solidFill>
              </a:rPr>
              <a:t>W</a:t>
            </a:r>
            <a:r>
              <a:rPr lang="en-US" sz="3600" b="1" dirty="0" smtClean="0">
                <a:solidFill>
                  <a:srgbClr val="FF0000"/>
                </a:solidFill>
              </a:rPr>
              <a:t>ithout </a:t>
            </a:r>
            <a:r>
              <a:rPr lang="en-US" sz="3600" b="1" dirty="0">
                <a:solidFill>
                  <a:srgbClr val="FF0000"/>
                </a:solidFill>
              </a:rPr>
              <a:t>D</a:t>
            </a:r>
            <a:r>
              <a:rPr lang="en-US" sz="3600" b="1" dirty="0" smtClean="0">
                <a:solidFill>
                  <a:srgbClr val="FF0000"/>
                </a:solidFill>
              </a:rPr>
              <a:t>aily </a:t>
            </a:r>
            <a:r>
              <a:rPr lang="en-US" sz="3600" b="1" dirty="0">
                <a:solidFill>
                  <a:srgbClr val="FF0000"/>
                </a:solidFill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</a:rPr>
              <a:t>ontact </a:t>
            </a:r>
            <a:r>
              <a:rPr lang="en-US" sz="3600" b="1" dirty="0">
                <a:solidFill>
                  <a:srgbClr val="FF0000"/>
                </a:solidFill>
              </a:rPr>
              <a:t>with </a:t>
            </a:r>
            <a:r>
              <a:rPr lang="en-US" sz="3600" b="1" dirty="0" smtClean="0">
                <a:solidFill>
                  <a:srgbClr val="FF0000"/>
                </a:solidFill>
              </a:rPr>
              <a:t>Horses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4465320"/>
          </a:xfrm>
        </p:spPr>
        <p:txBody>
          <a:bodyPr>
            <a:normAutofit fontScale="62500" lnSpcReduction="20000"/>
          </a:bodyPr>
          <a:lstStyle/>
          <a:p>
            <a:r>
              <a:rPr lang="en-US" sz="2700" b="1" dirty="0"/>
              <a:t>Real Estate </a:t>
            </a:r>
          </a:p>
          <a:p>
            <a:r>
              <a:rPr lang="en-US" sz="2700" b="1" dirty="0"/>
              <a:t>Attorney 	    	</a:t>
            </a:r>
          </a:p>
          <a:p>
            <a:r>
              <a:rPr lang="en-US" sz="2700" b="1" dirty="0"/>
              <a:t>Clothing Designer </a:t>
            </a:r>
          </a:p>
          <a:p>
            <a:r>
              <a:rPr lang="en-US" sz="2700" b="1" dirty="0"/>
              <a:t>Accountant 		</a:t>
            </a:r>
          </a:p>
          <a:p>
            <a:r>
              <a:rPr lang="en-US" sz="2700" b="1" dirty="0"/>
              <a:t>Boot Manufacturer </a:t>
            </a:r>
          </a:p>
          <a:p>
            <a:r>
              <a:rPr lang="en-US" sz="2700" b="1" dirty="0"/>
              <a:t>High </a:t>
            </a:r>
            <a:r>
              <a:rPr lang="en-US" sz="2700" b="1" dirty="0" smtClean="0"/>
              <a:t>School Teacher</a:t>
            </a:r>
            <a:endParaRPr lang="en-US" sz="2700" b="1" dirty="0"/>
          </a:p>
          <a:p>
            <a:r>
              <a:rPr lang="en-US" sz="2700" b="1" dirty="0"/>
              <a:t>Commercial Artist </a:t>
            </a:r>
          </a:p>
          <a:p>
            <a:r>
              <a:rPr lang="en-US" sz="2700" b="1" dirty="0"/>
              <a:t>Research	</a:t>
            </a:r>
          </a:p>
          <a:p>
            <a:r>
              <a:rPr lang="en-US" sz="2700" b="1" dirty="0"/>
              <a:t>Illustrator </a:t>
            </a:r>
          </a:p>
          <a:p>
            <a:r>
              <a:rPr lang="en-US" sz="2700" b="1" dirty="0"/>
              <a:t>Insurance 		</a:t>
            </a:r>
          </a:p>
          <a:p>
            <a:r>
              <a:rPr lang="en-US" sz="2700" b="1" dirty="0"/>
              <a:t>Advertising</a:t>
            </a:r>
          </a:p>
          <a:p>
            <a:r>
              <a:rPr lang="en-US" sz="2700" b="1" dirty="0"/>
              <a:t>Public Relations 	</a:t>
            </a:r>
            <a:endParaRPr lang="en-US" sz="2700" b="1" dirty="0" smtClean="0"/>
          </a:p>
          <a:p>
            <a:r>
              <a:rPr lang="en-US" sz="2700" b="1" dirty="0" smtClean="0"/>
              <a:t>Reporter/Journalist </a:t>
            </a:r>
            <a:endParaRPr lang="en-US" sz="2700" b="1" dirty="0"/>
          </a:p>
          <a:p>
            <a:r>
              <a:rPr lang="en-US" sz="2700" b="1" dirty="0"/>
              <a:t>Director of Technical </a:t>
            </a:r>
            <a:r>
              <a:rPr lang="en-US" sz="2700" b="1" dirty="0" smtClean="0"/>
              <a:t>School</a:t>
            </a:r>
            <a:endParaRPr lang="en-US" sz="2700" b="1" dirty="0"/>
          </a:p>
          <a:p>
            <a:r>
              <a:rPr lang="en-US" sz="2700" b="1" dirty="0"/>
              <a:t>Horse Trailer Designer 	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4653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Pest Control Specialist </a:t>
            </a:r>
          </a:p>
          <a:p>
            <a:r>
              <a:rPr lang="en-US" b="1" dirty="0"/>
              <a:t>Laboratory Technician 	</a:t>
            </a:r>
          </a:p>
          <a:p>
            <a:r>
              <a:rPr lang="en-US" b="1" dirty="0"/>
              <a:t>Feed Store Operator 	</a:t>
            </a:r>
          </a:p>
          <a:p>
            <a:r>
              <a:rPr lang="en-US" b="1" dirty="0"/>
              <a:t>Tack and Equipment Maker </a:t>
            </a:r>
          </a:p>
          <a:p>
            <a:r>
              <a:rPr lang="en-US" b="1" dirty="0"/>
              <a:t>Author 		</a:t>
            </a:r>
          </a:p>
          <a:p>
            <a:r>
              <a:rPr lang="en-US" b="1" dirty="0"/>
              <a:t>Carpenter</a:t>
            </a:r>
          </a:p>
          <a:p>
            <a:r>
              <a:rPr lang="en-US" b="1" dirty="0"/>
              <a:t>Author		</a:t>
            </a:r>
          </a:p>
          <a:p>
            <a:r>
              <a:rPr lang="en-US" b="1" dirty="0"/>
              <a:t>Leather Dealer </a:t>
            </a:r>
          </a:p>
          <a:p>
            <a:r>
              <a:rPr lang="en-US" b="1" dirty="0"/>
              <a:t>Sales of Timing </a:t>
            </a:r>
            <a:r>
              <a:rPr lang="en-US" b="1" dirty="0" smtClean="0"/>
              <a:t>Equipment</a:t>
            </a:r>
            <a:endParaRPr lang="en-US" b="1" dirty="0"/>
          </a:p>
          <a:p>
            <a:r>
              <a:rPr lang="en-US" b="1" dirty="0"/>
              <a:t>Wholesale Tack Sales </a:t>
            </a:r>
          </a:p>
          <a:p>
            <a:r>
              <a:rPr lang="en-US" b="1" dirty="0"/>
              <a:t>Sales of Agricultural Equipment </a:t>
            </a:r>
          </a:p>
          <a:p>
            <a:r>
              <a:rPr lang="en-US" b="1" dirty="0"/>
              <a:t>Wholesale Clothing Sales </a:t>
            </a:r>
          </a:p>
          <a:p>
            <a:r>
              <a:rPr lang="en-US" b="1" dirty="0"/>
              <a:t>Pharmaceutical Sales 	</a:t>
            </a:r>
          </a:p>
          <a:p>
            <a:r>
              <a:rPr lang="en-US" b="1" dirty="0" smtClean="0"/>
              <a:t>Feed Sales</a:t>
            </a:r>
          </a:p>
          <a:p>
            <a:r>
              <a:rPr lang="en-US" b="1" dirty="0"/>
              <a:t>Feed Manufacturer  </a:t>
            </a:r>
          </a:p>
        </p:txBody>
      </p:sp>
    </p:spTree>
    <p:extLst>
      <p:ext uri="{BB962C8B-B14F-4D97-AF65-F5344CB8AC3E}">
        <p14:creationId xmlns:p14="http://schemas.microsoft.com/office/powerpoint/2010/main" val="20282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Careers </a:t>
            </a:r>
            <a:r>
              <a:rPr lang="en-US" sz="4400" b="1" dirty="0" smtClean="0">
                <a:solidFill>
                  <a:srgbClr val="FF0000"/>
                </a:solidFill>
              </a:rPr>
              <a:t>In Racing </a:t>
            </a:r>
            <a:r>
              <a:rPr lang="en-US" sz="4400" b="1" dirty="0">
                <a:solidFill>
                  <a:srgbClr val="FF0000"/>
                </a:solidFill>
              </a:rPr>
              <a:t>I</a:t>
            </a:r>
            <a:r>
              <a:rPr lang="en-US" sz="4400" b="1" dirty="0" smtClean="0">
                <a:solidFill>
                  <a:srgbClr val="FF0000"/>
                </a:solidFill>
              </a:rPr>
              <a:t>ndustry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438912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Track Veterinarian   </a:t>
            </a:r>
          </a:p>
          <a:p>
            <a:r>
              <a:rPr lang="en-US" b="1" dirty="0"/>
              <a:t>Racing Chemist   </a:t>
            </a:r>
          </a:p>
          <a:p>
            <a:r>
              <a:rPr lang="en-US" b="1" dirty="0"/>
              <a:t>Marketing and Publicity  </a:t>
            </a:r>
          </a:p>
          <a:p>
            <a:r>
              <a:rPr lang="en-US" b="1" dirty="0"/>
              <a:t>Judge</a:t>
            </a:r>
          </a:p>
          <a:p>
            <a:r>
              <a:rPr lang="en-US" b="1" dirty="0"/>
              <a:t>Track Maintenance </a:t>
            </a:r>
          </a:p>
          <a:p>
            <a:r>
              <a:rPr lang="en-US" b="1" dirty="0"/>
              <a:t>Timing Equipment Engineer   </a:t>
            </a:r>
          </a:p>
          <a:p>
            <a:r>
              <a:rPr lang="en-US" b="1" dirty="0"/>
              <a:t>Racing Steward   </a:t>
            </a:r>
          </a:p>
          <a:p>
            <a:r>
              <a:rPr lang="en-US" b="1" dirty="0"/>
              <a:t>Paddock Judge  </a:t>
            </a:r>
          </a:p>
          <a:p>
            <a:r>
              <a:rPr lang="en-US" b="1" dirty="0"/>
              <a:t>Director of </a:t>
            </a:r>
            <a:r>
              <a:rPr lang="en-US" b="1" dirty="0" err="1"/>
              <a:t>Mutuels</a:t>
            </a:r>
            <a:r>
              <a:rPr lang="en-US" b="1" dirty="0"/>
              <a:t>   </a:t>
            </a:r>
          </a:p>
          <a:p>
            <a:r>
              <a:rPr lang="en-US" b="1" dirty="0"/>
              <a:t>Stable Superintendent  </a:t>
            </a:r>
          </a:p>
          <a:p>
            <a:r>
              <a:rPr lang="en-US" b="1" dirty="0"/>
              <a:t>Racing Commissioner   </a:t>
            </a:r>
          </a:p>
          <a:p>
            <a:r>
              <a:rPr lang="en-US" b="1" dirty="0"/>
              <a:t>Publicity Staff 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38912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Grounds Manager  </a:t>
            </a:r>
          </a:p>
          <a:p>
            <a:r>
              <a:rPr lang="en-US" b="1" dirty="0"/>
              <a:t>Turf Club Director   </a:t>
            </a:r>
          </a:p>
          <a:p>
            <a:r>
              <a:rPr lang="en-US" b="1" dirty="0"/>
              <a:t>Track Photographer  </a:t>
            </a:r>
          </a:p>
          <a:p>
            <a:r>
              <a:rPr lang="en-US" b="1" dirty="0"/>
              <a:t>Horse Identifier  </a:t>
            </a:r>
          </a:p>
          <a:p>
            <a:r>
              <a:rPr lang="en-US" b="1" dirty="0"/>
              <a:t>Track Manager   </a:t>
            </a:r>
          </a:p>
          <a:p>
            <a:r>
              <a:rPr lang="en-US" b="1" dirty="0"/>
              <a:t>Announcer  </a:t>
            </a:r>
          </a:p>
          <a:p>
            <a:r>
              <a:rPr lang="en-US" b="1" dirty="0"/>
              <a:t>Program Director  </a:t>
            </a:r>
          </a:p>
          <a:p>
            <a:r>
              <a:rPr lang="en-US" b="1" dirty="0"/>
              <a:t>Facility </a:t>
            </a:r>
            <a:r>
              <a:rPr lang="en-US" b="1" dirty="0" err="1" smtClean="0"/>
              <a:t>Maint</a:t>
            </a:r>
            <a:r>
              <a:rPr lang="en-US" b="1" dirty="0" smtClean="0"/>
              <a:t>. Engineer  </a:t>
            </a:r>
            <a:endParaRPr lang="en-US" b="1" dirty="0"/>
          </a:p>
          <a:p>
            <a:r>
              <a:rPr lang="en-US" b="1" dirty="0"/>
              <a:t>Trainer   </a:t>
            </a:r>
          </a:p>
          <a:p>
            <a:r>
              <a:rPr lang="en-US" b="1" dirty="0"/>
              <a:t>Jockey   </a:t>
            </a:r>
          </a:p>
          <a:p>
            <a:r>
              <a:rPr lang="en-US" b="1" dirty="0"/>
              <a:t>Exercise Rider </a:t>
            </a:r>
          </a:p>
        </p:txBody>
      </p:sp>
    </p:spTree>
    <p:extLst>
      <p:ext uri="{BB962C8B-B14F-4D97-AF65-F5344CB8AC3E}">
        <p14:creationId xmlns:p14="http://schemas.microsoft.com/office/powerpoint/2010/main" val="123631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By </a:t>
            </a:r>
            <a:r>
              <a:rPr lang="en-US" b="1" dirty="0" smtClean="0"/>
              <a:t>the late 1800’s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Towns and cities had growing needs for </a:t>
            </a:r>
            <a:r>
              <a:rPr lang="en-US" b="1" dirty="0" smtClean="0"/>
              <a:t>horses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Central </a:t>
            </a:r>
            <a:r>
              <a:rPr lang="en-US" b="1" dirty="0" smtClean="0"/>
              <a:t>element in urban life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Horses created much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Revenue throughout the country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Exploration of the new frontier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Further increased the needs for the horse</a:t>
            </a:r>
          </a:p>
        </p:txBody>
      </p:sp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Colonization of North America</a:t>
            </a:r>
          </a:p>
        </p:txBody>
      </p:sp>
    </p:spTree>
    <p:extLst>
      <p:ext uri="{BB962C8B-B14F-4D97-AF65-F5344CB8AC3E}">
        <p14:creationId xmlns:p14="http://schemas.microsoft.com/office/powerpoint/2010/main" val="277529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1800’s</a:t>
            </a:r>
          </a:p>
          <a:p>
            <a:pPr lvl="1"/>
            <a:r>
              <a:rPr lang="en-US" b="1" dirty="0" smtClean="0"/>
              <a:t>Horse population grew rapidly</a:t>
            </a:r>
            <a:endParaRPr lang="en-US" b="1" dirty="0" smtClean="0"/>
          </a:p>
          <a:p>
            <a:pPr eaLnBrk="1" hangingPunct="1"/>
            <a:endParaRPr lang="en-US" sz="1600" b="1" dirty="0" smtClean="0"/>
          </a:p>
          <a:p>
            <a:pPr eaLnBrk="1" hangingPunct="1"/>
            <a:r>
              <a:rPr lang="en-US" b="1" dirty="0" smtClean="0"/>
              <a:t>Rural horse populations estimated </a:t>
            </a:r>
          </a:p>
          <a:p>
            <a:pPr lvl="1" eaLnBrk="1" hangingPunct="1"/>
            <a:r>
              <a:rPr lang="en-US" b="1" dirty="0" smtClean="0"/>
              <a:t>~ 8 million</a:t>
            </a:r>
          </a:p>
          <a:p>
            <a:pPr eaLnBrk="1" hangingPunct="1"/>
            <a:endParaRPr lang="en-US" sz="1600" b="1" dirty="0" smtClean="0"/>
          </a:p>
          <a:p>
            <a:pPr eaLnBrk="1" hangingPunct="1"/>
            <a:r>
              <a:rPr lang="en-US" b="1" dirty="0" smtClean="0"/>
              <a:t>Mules also increased in numbers due to</a:t>
            </a:r>
          </a:p>
          <a:p>
            <a:pPr lvl="1" eaLnBrk="1" hangingPunct="1"/>
            <a:r>
              <a:rPr lang="en-US" b="1" dirty="0" smtClean="0"/>
              <a:t>Bigger and heavier farm equipment</a:t>
            </a:r>
          </a:p>
          <a:p>
            <a:pPr lvl="1" eaLnBrk="1" hangingPunct="1"/>
            <a:r>
              <a:rPr lang="en-US" b="1" dirty="0" smtClean="0"/>
              <a:t>Especially valued in coal mines</a:t>
            </a:r>
          </a:p>
          <a:p>
            <a:pPr lvl="1" eaLnBrk="1" hangingPunct="1"/>
            <a:endParaRPr lang="en-US" b="1" dirty="0" smtClean="0"/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Colonization of North America</a:t>
            </a:r>
          </a:p>
        </p:txBody>
      </p:sp>
    </p:spTree>
    <p:extLst>
      <p:ext uri="{BB962C8B-B14F-4D97-AF65-F5344CB8AC3E}">
        <p14:creationId xmlns:p14="http://schemas.microsoft.com/office/powerpoint/2010/main" val="304796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 the 1850’s</a:t>
            </a:r>
          </a:p>
          <a:p>
            <a:pPr lvl="1" eaLnBrk="1" hangingPunct="1"/>
            <a:r>
              <a:rPr lang="en-US" b="1" dirty="0" smtClean="0"/>
              <a:t>Became an essential part of urban fire protection</a:t>
            </a:r>
          </a:p>
          <a:p>
            <a:pPr eaLnBrk="1" hangingPunct="1"/>
            <a:endParaRPr lang="en-US" sz="900" b="1" dirty="0" smtClean="0"/>
          </a:p>
          <a:p>
            <a:pPr lvl="1" eaLnBrk="1" hangingPunct="1"/>
            <a:r>
              <a:rPr lang="en-US" b="1" dirty="0" smtClean="0"/>
              <a:t>Transportation</a:t>
            </a:r>
          </a:p>
          <a:p>
            <a:pPr eaLnBrk="1" hangingPunct="1"/>
            <a:endParaRPr lang="en-US" sz="900" b="1" dirty="0" smtClean="0"/>
          </a:p>
          <a:p>
            <a:pPr lvl="1" eaLnBrk="1" hangingPunct="1"/>
            <a:r>
              <a:rPr lang="en-US" b="1" dirty="0" smtClean="0"/>
              <a:t>Agriculture</a:t>
            </a:r>
          </a:p>
          <a:p>
            <a:pPr eaLnBrk="1" hangingPunct="1"/>
            <a:endParaRPr lang="en-US" sz="900" b="1" dirty="0" smtClean="0"/>
          </a:p>
          <a:p>
            <a:pPr lvl="1" eaLnBrk="1" hangingPunct="1"/>
            <a:r>
              <a:rPr lang="en-US" b="1" dirty="0" smtClean="0"/>
              <a:t>Military</a:t>
            </a:r>
          </a:p>
          <a:p>
            <a:pPr eaLnBrk="1" hangingPunct="1"/>
            <a:endParaRPr lang="en-US" b="1" dirty="0" smtClean="0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Urban Growth</a:t>
            </a:r>
          </a:p>
        </p:txBody>
      </p:sp>
    </p:spTree>
    <p:extLst>
      <p:ext uri="{BB962C8B-B14F-4D97-AF65-F5344CB8AC3E}">
        <p14:creationId xmlns:p14="http://schemas.microsoft.com/office/powerpoint/2010/main" val="244437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S</a:t>
            </a:r>
            <a:r>
              <a:rPr lang="en-US" b="1" dirty="0" smtClean="0"/>
              <a:t>ignificant </a:t>
            </a:r>
            <a:r>
              <a:rPr lang="en-US" b="1" dirty="0" smtClean="0"/>
              <a:t>role in the growth of urban America?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/>
              <a:t>D</a:t>
            </a:r>
            <a:r>
              <a:rPr lang="en-US" b="1" dirty="0" smtClean="0"/>
              <a:t>raft </a:t>
            </a:r>
            <a:r>
              <a:rPr lang="en-US" b="1" dirty="0" smtClean="0"/>
              <a:t>horse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First means of public </a:t>
            </a:r>
            <a:r>
              <a:rPr lang="en-US" b="1" dirty="0" smtClean="0"/>
              <a:t>transit 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Horse cars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By 1886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Over 100,000 horses and </a:t>
            </a:r>
            <a:r>
              <a:rPr lang="en-US" b="1" dirty="0" smtClean="0"/>
              <a:t>mules used in &gt;300 </a:t>
            </a:r>
            <a:r>
              <a:rPr lang="en-US" b="1" dirty="0" smtClean="0"/>
              <a:t>cities</a:t>
            </a:r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Urban Growth</a:t>
            </a:r>
          </a:p>
        </p:txBody>
      </p:sp>
    </p:spTree>
    <p:extLst>
      <p:ext uri="{BB962C8B-B14F-4D97-AF65-F5344CB8AC3E}">
        <p14:creationId xmlns:p14="http://schemas.microsoft.com/office/powerpoint/2010/main" val="243978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8229600" cy="4038600"/>
          </a:xfrm>
        </p:spPr>
        <p:txBody>
          <a:bodyPr/>
          <a:lstStyle/>
          <a:p>
            <a:pPr eaLnBrk="1" hangingPunct="1"/>
            <a:r>
              <a:rPr lang="en-US" b="1" dirty="0" smtClean="0"/>
              <a:t>What has occurred in the last 100 years?</a:t>
            </a:r>
          </a:p>
          <a:p>
            <a:pPr lvl="1" eaLnBrk="1" hangingPunct="1"/>
            <a:r>
              <a:rPr lang="en-US" b="1" dirty="0" smtClean="0"/>
              <a:t>Work </a:t>
            </a:r>
            <a:r>
              <a:rPr lang="en-US" b="1" dirty="0" smtClean="0">
                <a:sym typeface="Wingdings" pitchFamily="2" charset="2"/>
              </a:rPr>
              <a:t> Pleasure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>
              <a:sym typeface="Wingdings" pitchFamily="2" charset="2"/>
            </a:endParaRPr>
          </a:p>
          <a:p>
            <a:pPr eaLnBrk="1" hangingPunct="1"/>
            <a:r>
              <a:rPr lang="en-US" b="1" dirty="0" smtClean="0">
                <a:sym typeface="Wingdings" pitchFamily="2" charset="2"/>
              </a:rPr>
              <a:t>According to USDA how many horses in US in 1915?</a:t>
            </a:r>
          </a:p>
          <a:p>
            <a:pPr lvl="1" eaLnBrk="1" hangingPunct="1"/>
            <a:r>
              <a:rPr lang="en-US" b="1" dirty="0" smtClean="0">
                <a:sym typeface="Wingdings" pitchFamily="2" charset="2"/>
              </a:rPr>
              <a:t>~23 million	</a:t>
            </a:r>
          </a:p>
          <a:p>
            <a:pPr lvl="1" eaLnBrk="1" hangingPunct="1"/>
            <a:r>
              <a:rPr lang="en-US" b="1" dirty="0">
                <a:sym typeface="Wingdings" pitchFamily="2" charset="2"/>
              </a:rPr>
              <a:t>&gt;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95% used for work</a:t>
            </a:r>
          </a:p>
          <a:p>
            <a:pPr eaLnBrk="1" hangingPunct="1">
              <a:buFont typeface="Wingdings" pitchFamily="2" charset="2"/>
              <a:buNone/>
            </a:pPr>
            <a:endParaRPr lang="en-US" sz="1000" b="1" dirty="0" smtClean="0">
              <a:sym typeface="Wingdings" pitchFamily="2" charset="2"/>
            </a:endParaRPr>
          </a:p>
        </p:txBody>
      </p:sp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Modern Day Use</a:t>
            </a:r>
          </a:p>
        </p:txBody>
      </p:sp>
    </p:spTree>
    <p:extLst>
      <p:ext uri="{BB962C8B-B14F-4D97-AF65-F5344CB8AC3E}">
        <p14:creationId xmlns:p14="http://schemas.microsoft.com/office/powerpoint/2010/main" val="404728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ym typeface="Wingdings" pitchFamily="2" charset="2"/>
              </a:rPr>
              <a:t>How many horses in U.S&gt; in 1960’s?</a:t>
            </a:r>
          </a:p>
          <a:p>
            <a:pPr lvl="1" eaLnBrk="1" hangingPunct="1"/>
            <a:r>
              <a:rPr lang="en-US" b="1" dirty="0" smtClean="0">
                <a:sym typeface="Wingdings" pitchFamily="2" charset="2"/>
              </a:rPr>
              <a:t>&lt; 3 million</a:t>
            </a:r>
          </a:p>
          <a:p>
            <a:pPr eaLnBrk="1" hangingPunct="1"/>
            <a:endParaRPr lang="en-US" sz="2000" b="1" dirty="0" smtClean="0">
              <a:sym typeface="Wingdings" pitchFamily="2" charset="2"/>
            </a:endParaRPr>
          </a:p>
          <a:p>
            <a:pPr eaLnBrk="1" hangingPunct="1"/>
            <a:r>
              <a:rPr lang="en-US" b="1" dirty="0" smtClean="0">
                <a:sym typeface="Wingdings" pitchFamily="2" charset="2"/>
              </a:rPr>
              <a:t>Present Day Numbers?</a:t>
            </a:r>
          </a:p>
          <a:p>
            <a:pPr lvl="1" eaLnBrk="1" hangingPunct="1"/>
            <a:r>
              <a:rPr lang="en-US" b="1" dirty="0" smtClean="0">
                <a:sym typeface="Wingdings" pitchFamily="2" charset="2"/>
              </a:rPr>
              <a:t>Exceed 10 million</a:t>
            </a:r>
            <a:r>
              <a:rPr lang="en-US" sz="1600" b="1" dirty="0" smtClean="0">
                <a:sym typeface="Wingdings" pitchFamily="2" charset="2"/>
              </a:rPr>
              <a:t> </a:t>
            </a:r>
          </a:p>
          <a:p>
            <a:pPr lvl="1" eaLnBrk="1" hangingPunct="1"/>
            <a:r>
              <a:rPr lang="en-US" b="1" dirty="0" smtClean="0">
                <a:sym typeface="Wingdings" pitchFamily="2" charset="2"/>
              </a:rPr>
              <a:t>Used </a:t>
            </a:r>
            <a:r>
              <a:rPr lang="en-US" b="1" dirty="0" smtClean="0">
                <a:sym typeface="Wingdings" pitchFamily="2" charset="2"/>
              </a:rPr>
              <a:t>mostly </a:t>
            </a:r>
            <a:r>
              <a:rPr lang="en-US" b="1" dirty="0" smtClean="0">
                <a:sym typeface="Wingdings" pitchFamily="2" charset="2"/>
              </a:rPr>
              <a:t>for what?</a:t>
            </a:r>
          </a:p>
          <a:p>
            <a:pPr lvl="2" eaLnBrk="1" hangingPunct="1"/>
            <a:r>
              <a:rPr lang="en-US" b="1" dirty="0" smtClean="0">
                <a:sym typeface="Wingdings" pitchFamily="2" charset="2"/>
              </a:rPr>
              <a:t>Pleasure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3300"/>
                </a:solidFill>
              </a:rPr>
              <a:t>Modern Day Use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5846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can 1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685800"/>
            <a:ext cx="8621713" cy="5534025"/>
          </a:xfrm>
          <a:noFill/>
        </p:spPr>
      </p:pic>
    </p:spTree>
    <p:extLst>
      <p:ext uri="{BB962C8B-B14F-4D97-AF65-F5344CB8AC3E}">
        <p14:creationId xmlns:p14="http://schemas.microsoft.com/office/powerpoint/2010/main" val="33767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142</TotalTime>
  <Words>727</Words>
  <Application>Microsoft Office PowerPoint</Application>
  <PresentationFormat>On-screen Show (4:3)</PresentationFormat>
  <Paragraphs>239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Hardcover</vt:lpstr>
      <vt:lpstr>Horse Industry History and Economic Impact</vt:lpstr>
      <vt:lpstr>Domestication &amp; Early Use</vt:lpstr>
      <vt:lpstr>Colonization of North America</vt:lpstr>
      <vt:lpstr>Colonization of North America</vt:lpstr>
      <vt:lpstr>Urban Growth</vt:lpstr>
      <vt:lpstr>Urban Growth</vt:lpstr>
      <vt:lpstr>Modern Day Use</vt:lpstr>
      <vt:lpstr>Modern Day Use</vt:lpstr>
      <vt:lpstr>PowerPoint Presentation</vt:lpstr>
      <vt:lpstr>Status and Future of the Horse Industry</vt:lpstr>
      <vt:lpstr>Status and Future of the Horse Industry</vt:lpstr>
      <vt:lpstr>PowerPoint Presentation</vt:lpstr>
      <vt:lpstr>Distribution of Donkeys and Mules</vt:lpstr>
      <vt:lpstr>U.S. Domestic Horse Industry</vt:lpstr>
      <vt:lpstr>U.S. Domestic Horse Industry</vt:lpstr>
      <vt:lpstr>U.S. Domestic Horse Industry</vt:lpstr>
      <vt:lpstr>Texas Horse Industry</vt:lpstr>
      <vt:lpstr>Texas Horse Industry</vt:lpstr>
      <vt:lpstr>Texas Horse Industry</vt:lpstr>
      <vt:lpstr>Texas Horse Industry</vt:lpstr>
      <vt:lpstr>Texas Horse Industry</vt:lpstr>
      <vt:lpstr>Primary Careers Requiring Daily Contact with Horses </vt:lpstr>
      <vt:lpstr>Support Positions Without Daily Contact with Horses</vt:lpstr>
      <vt:lpstr>Careers In Racing Industry 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Horse Industry</dc:title>
  <dc:creator>Computer Services</dc:creator>
  <cp:lastModifiedBy>Computer Services</cp:lastModifiedBy>
  <cp:revision>11</cp:revision>
  <dcterms:created xsi:type="dcterms:W3CDTF">2012-01-24T14:47:30Z</dcterms:created>
  <dcterms:modified xsi:type="dcterms:W3CDTF">2012-01-31T17:16:35Z</dcterms:modified>
</cp:coreProperties>
</file>