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74" r:id="rId8"/>
    <p:sldId id="262" r:id="rId9"/>
    <p:sldId id="276" r:id="rId10"/>
    <p:sldId id="275" r:id="rId11"/>
    <p:sldId id="265" r:id="rId12"/>
    <p:sldId id="277" r:id="rId13"/>
    <p:sldId id="264" r:id="rId14"/>
    <p:sldId id="267" r:id="rId15"/>
    <p:sldId id="268" r:id="rId16"/>
    <p:sldId id="278" r:id="rId17"/>
    <p:sldId id="269" r:id="rId18"/>
    <p:sldId id="270" r:id="rId19"/>
    <p:sldId id="271" r:id="rId20"/>
    <p:sldId id="279" r:id="rId21"/>
    <p:sldId id="285" r:id="rId22"/>
    <p:sldId id="284" r:id="rId23"/>
    <p:sldId id="280" r:id="rId24"/>
    <p:sldId id="281" r:id="rId25"/>
    <p:sldId id="282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F4CDF2-B402-4EE0-A805-5A74678883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E6221-3B60-4CF8-BE3F-74E0CE708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CEB2-24FE-424F-BB13-9D502ED7F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273B7-3183-4962-B20A-5B3E7A8FDE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455F7-8D48-4A3F-B8F2-E19692101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48FB3-B1EF-4A48-85A2-EC5EE290ED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3D0D0-1FFE-4A0A-AE9B-0A27CA1260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A2C79-2D1F-4A58-B49F-DC483F1BA6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EF90E-B846-4C16-B96B-86284BC70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48964-B2D5-4B18-962A-FD20F9D29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F297E-7224-4AD3-A564-37493FF9A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F99FE3-1359-4556-BFE1-C24A6607B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Equine Nutrition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/>
              <a:t>Macro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153400" cy="3724275"/>
          </a:xfrm>
        </p:spPr>
        <p:txBody>
          <a:bodyPr/>
          <a:lstStyle/>
          <a:p>
            <a:r>
              <a:rPr lang="en-US" b="1" dirty="0" smtClean="0"/>
              <a:t>Other factors affecting Ca absorption include:</a:t>
            </a:r>
          </a:p>
          <a:p>
            <a:endParaRPr lang="en-US" sz="1050" b="1" dirty="0" smtClean="0"/>
          </a:p>
          <a:p>
            <a:pPr lvl="1"/>
            <a:r>
              <a:rPr lang="en-US" b="1" dirty="0" smtClean="0">
                <a:cs typeface="Arial"/>
              </a:rPr>
              <a:t>↑ on </a:t>
            </a:r>
            <a:r>
              <a:rPr lang="en-US" b="1" dirty="0" smtClean="0"/>
              <a:t>alfalfa diet when compared to </a:t>
            </a:r>
            <a:r>
              <a:rPr lang="en-US" b="1" dirty="0" err="1" smtClean="0"/>
              <a:t>Bermudagrass</a:t>
            </a:r>
            <a:endParaRPr lang="en-US" b="1" dirty="0" smtClean="0"/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>
                <a:cs typeface="Arial"/>
              </a:rPr>
              <a:t>↑ dietary Mg, ↑ Ca absorption in S.I.</a:t>
            </a:r>
          </a:p>
          <a:p>
            <a:pPr lvl="1"/>
            <a:endParaRPr lang="en-US" sz="1000" b="1" dirty="0" smtClean="0">
              <a:cs typeface="Arial"/>
            </a:endParaRPr>
          </a:p>
          <a:p>
            <a:pPr lvl="1"/>
            <a:r>
              <a:rPr lang="en-US" b="1" dirty="0" smtClean="0">
                <a:cs typeface="Arial"/>
              </a:rPr>
              <a:t>↑ dietary P, ↓ Ca absorption in S.I.</a:t>
            </a:r>
          </a:p>
          <a:p>
            <a:endParaRPr lang="en-US" dirty="0" smtClean="0">
              <a:cs typeface="Arial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Calcium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Deficiencies?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 smtClean="0"/>
              <a:t>Can </a:t>
            </a:r>
            <a:r>
              <a:rPr lang="en-US" b="1" dirty="0" smtClean="0"/>
              <a:t>lead to rickets in the foal</a:t>
            </a:r>
          </a:p>
          <a:p>
            <a:pPr lvl="2" eaLnBrk="1" hangingPunct="1"/>
            <a:r>
              <a:rPr lang="en-US" b="1" dirty="0" smtClean="0"/>
              <a:t>Characterized by poor mineralization of the </a:t>
            </a:r>
            <a:r>
              <a:rPr lang="en-US" b="1" dirty="0" err="1" smtClean="0"/>
              <a:t>osteoid</a:t>
            </a:r>
            <a:r>
              <a:rPr lang="en-US" b="1" dirty="0" smtClean="0"/>
              <a:t> tissue and probable enlargement of the joints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 mature horses, deficiencies can result in</a:t>
            </a:r>
          </a:p>
          <a:p>
            <a:pPr lvl="2" eaLnBrk="1" hangingPunct="1"/>
            <a:r>
              <a:rPr lang="en-US" b="1" dirty="0" smtClean="0"/>
              <a:t>Weakening of the bones and lameness</a:t>
            </a:r>
          </a:p>
        </p:txBody>
      </p:sp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Calcium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153400" cy="3724275"/>
          </a:xfrm>
        </p:spPr>
        <p:txBody>
          <a:bodyPr/>
          <a:lstStyle/>
          <a:p>
            <a:r>
              <a:rPr lang="en-US" sz="2400" b="1" dirty="0" smtClean="0"/>
              <a:t>Excesses:</a:t>
            </a:r>
          </a:p>
          <a:p>
            <a:pPr lvl="1"/>
            <a:r>
              <a:rPr lang="en-US" b="1" dirty="0" smtClean="0"/>
              <a:t>Research has shown no differences between </a:t>
            </a:r>
            <a:endParaRPr lang="en-US" b="1" dirty="0" smtClean="0"/>
          </a:p>
          <a:p>
            <a:pPr lvl="2"/>
            <a:r>
              <a:rPr lang="en-US" b="1" dirty="0"/>
              <a:t>G</a:t>
            </a:r>
            <a:r>
              <a:rPr lang="en-US" b="1" dirty="0" smtClean="0"/>
              <a:t>rowing </a:t>
            </a:r>
            <a:r>
              <a:rPr lang="en-US" b="1" dirty="0" smtClean="0"/>
              <a:t>horses on diets that </a:t>
            </a:r>
            <a:r>
              <a:rPr lang="en-US" b="1" dirty="0" smtClean="0"/>
              <a:t>contain:</a:t>
            </a:r>
            <a:endParaRPr lang="en-US" b="1" dirty="0" smtClean="0"/>
          </a:p>
          <a:p>
            <a:pPr lvl="3"/>
            <a:r>
              <a:rPr lang="en-US" b="1" dirty="0" smtClean="0"/>
              <a:t>1.16:1 and 4.12:1 </a:t>
            </a:r>
            <a:r>
              <a:rPr lang="en-US" b="1" dirty="0" err="1" smtClean="0"/>
              <a:t>Ca:P</a:t>
            </a:r>
            <a:r>
              <a:rPr lang="en-US" b="1" dirty="0" smtClean="0"/>
              <a:t> diets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000" b="1" dirty="0" smtClean="0"/>
              <a:t>Some </a:t>
            </a:r>
            <a:r>
              <a:rPr lang="en-US" sz="2000" b="1" dirty="0" smtClean="0"/>
              <a:t>proposed </a:t>
            </a:r>
            <a:r>
              <a:rPr lang="en-US" sz="2000" b="1" dirty="0" err="1" smtClean="0"/>
              <a:t>ostechondrosis</a:t>
            </a:r>
            <a:r>
              <a:rPr lang="en-US" sz="2000" b="1" dirty="0"/>
              <a:t> </a:t>
            </a:r>
            <a:r>
              <a:rPr lang="en-US" sz="2000" b="1" dirty="0" smtClean="0"/>
              <a:t>w</a:t>
            </a:r>
            <a:r>
              <a:rPr lang="en-US" sz="2000" b="1" dirty="0" smtClean="0"/>
              <a:t>hen </a:t>
            </a:r>
            <a:r>
              <a:rPr lang="en-US" sz="2000" b="1" dirty="0" smtClean="0"/>
              <a:t>feeding high Ca diets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000" b="1" dirty="0" smtClean="0"/>
              <a:t>However, Ca has been fed 5 times normal dose without </a:t>
            </a:r>
          </a:p>
          <a:p>
            <a:pPr lvl="2"/>
            <a:r>
              <a:rPr lang="en-US" b="1" dirty="0"/>
              <a:t>I</a:t>
            </a:r>
            <a:r>
              <a:rPr lang="en-US" b="1" dirty="0" smtClean="0"/>
              <a:t>ll </a:t>
            </a:r>
            <a:r>
              <a:rPr lang="en-US" b="1" dirty="0" smtClean="0"/>
              <a:t>effects as long as P levels were adequate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Calcium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1534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Any </a:t>
            </a:r>
            <a:r>
              <a:rPr lang="en-US" sz="2400" b="1" dirty="0" smtClean="0">
                <a:latin typeface="Arial"/>
                <a:cs typeface="Arial"/>
              </a:rPr>
              <a:t>↑</a:t>
            </a:r>
            <a:r>
              <a:rPr lang="en-US" sz="2400" b="1" dirty="0" smtClean="0"/>
              <a:t> </a:t>
            </a:r>
            <a:r>
              <a:rPr lang="en-US" sz="2400" b="1" dirty="0" smtClean="0"/>
              <a:t>in Ca associated with work </a:t>
            </a:r>
            <a:endParaRPr lang="en-US" sz="2400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sz="2200" b="1" dirty="0" smtClean="0"/>
              <a:t>ppears </a:t>
            </a:r>
            <a:r>
              <a:rPr lang="en-US" sz="2200" b="1" dirty="0" smtClean="0"/>
              <a:t>to be </a:t>
            </a:r>
            <a:r>
              <a:rPr lang="en-US" sz="2200" b="1" dirty="0" smtClean="0"/>
              <a:t>readily </a:t>
            </a:r>
            <a:r>
              <a:rPr lang="en-US" sz="2200" b="1" dirty="0" smtClean="0"/>
              <a:t>met by </a:t>
            </a:r>
            <a:r>
              <a:rPr lang="en-US" sz="2000" b="1" dirty="0">
                <a:latin typeface="Arial"/>
                <a:cs typeface="Arial"/>
              </a:rPr>
              <a:t>↑ </a:t>
            </a:r>
            <a:r>
              <a:rPr lang="en-US" sz="2000" b="1" dirty="0" smtClean="0"/>
              <a:t>DM consumption</a:t>
            </a:r>
          </a:p>
          <a:p>
            <a:pPr lvl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endParaRPr lang="en-US" sz="900" b="1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cs typeface="Arial"/>
              </a:rPr>
              <a:t>N</a:t>
            </a:r>
            <a:r>
              <a:rPr lang="en-US" b="1" dirty="0" smtClean="0"/>
              <a:t>eeds </a:t>
            </a:r>
            <a:r>
              <a:rPr lang="en-US" b="1" dirty="0">
                <a:cs typeface="Arial"/>
              </a:rPr>
              <a:t>↑ </a:t>
            </a:r>
            <a:r>
              <a:rPr lang="en-US" b="1" dirty="0" smtClean="0"/>
              <a:t>in 9</a:t>
            </a:r>
            <a:r>
              <a:rPr lang="en-US" b="1" dirty="0" smtClean="0"/>
              <a:t>, </a:t>
            </a:r>
            <a:r>
              <a:rPr lang="en-US" b="1" dirty="0" smtClean="0"/>
              <a:t>10, and 11 </a:t>
            </a:r>
            <a:r>
              <a:rPr lang="en-US" b="1" dirty="0" smtClean="0"/>
              <a:t>month </a:t>
            </a:r>
            <a:r>
              <a:rPr lang="en-US" b="1" dirty="0" smtClean="0"/>
              <a:t>of </a:t>
            </a:r>
            <a:r>
              <a:rPr lang="en-US" b="1" dirty="0" smtClean="0"/>
              <a:t>gestation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Requirements </a:t>
            </a:r>
            <a:r>
              <a:rPr lang="en-US" sz="2400" b="1" dirty="0" smtClean="0">
                <a:cs typeface="Arial"/>
              </a:rPr>
              <a:t>↓</a:t>
            </a:r>
            <a:r>
              <a:rPr lang="en-US" sz="2400" b="1" dirty="0" smtClean="0"/>
              <a:t> from late gestation to late lactation</a:t>
            </a:r>
          </a:p>
        </p:txBody>
      </p:sp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Calcium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077200" cy="3724275"/>
          </a:xfrm>
        </p:spPr>
        <p:txBody>
          <a:bodyPr/>
          <a:lstStyle/>
          <a:p>
            <a:pPr eaLnBrk="1" hangingPunct="1"/>
            <a:r>
              <a:rPr lang="en-US" b="1" dirty="0" smtClean="0"/>
              <a:t>Makes up what % of the skeleton?</a:t>
            </a:r>
          </a:p>
          <a:p>
            <a:pPr lvl="1" eaLnBrk="1" hangingPunct="1"/>
            <a:r>
              <a:rPr lang="en-US" b="1" dirty="0" smtClean="0"/>
              <a:t>14-17%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Required for:</a:t>
            </a:r>
          </a:p>
          <a:p>
            <a:pPr lvl="1" eaLnBrk="1" hangingPunct="1"/>
            <a:r>
              <a:rPr lang="en-US" b="1" dirty="0" smtClean="0"/>
              <a:t>Many energy transfer reactions – ATP and ADP</a:t>
            </a:r>
          </a:p>
          <a:p>
            <a:pPr lvl="1" eaLnBrk="1" hangingPunct="1"/>
            <a:r>
              <a:rPr lang="en-US" b="1" dirty="0" smtClean="0"/>
              <a:t>Synthesis for:</a:t>
            </a:r>
          </a:p>
          <a:p>
            <a:pPr lvl="2" eaLnBrk="1" hangingPunct="1"/>
            <a:r>
              <a:rPr lang="en-US" b="1" dirty="0" smtClean="0"/>
              <a:t>Phospholipids </a:t>
            </a:r>
          </a:p>
          <a:p>
            <a:pPr lvl="2" eaLnBrk="1" hangingPunct="1"/>
            <a:r>
              <a:rPr lang="en-US" b="1" dirty="0" smtClean="0"/>
              <a:t>Nucleic acids</a:t>
            </a:r>
          </a:p>
          <a:p>
            <a:pPr lvl="2" eaLnBrk="1" hangingPunct="1"/>
            <a:r>
              <a:rPr lang="en-US" b="1" dirty="0" err="1" smtClean="0"/>
              <a:t>Phosphoproteins</a:t>
            </a:r>
            <a:endParaRPr lang="en-US" b="1" dirty="0" smtClean="0"/>
          </a:p>
        </p:txBody>
      </p:sp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Phosphorus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Efficiency of true absorption ~30 to </a:t>
            </a:r>
            <a:r>
              <a:rPr lang="en-US" sz="2400" b="1" dirty="0" smtClean="0"/>
              <a:t>55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What causes variation in absorption efficiency?</a:t>
            </a:r>
            <a:endParaRPr lang="en-US" sz="2400" b="1" dirty="0" smtClean="0"/>
          </a:p>
          <a:p>
            <a:pPr lvl="1" eaLnBrk="1" hangingPunct="1"/>
            <a:r>
              <a:rPr lang="en-US" sz="2000" b="1" dirty="0" smtClean="0"/>
              <a:t>Other dietary constituents</a:t>
            </a:r>
          </a:p>
          <a:p>
            <a:pPr lvl="1" eaLnBrk="1" hangingPunct="1"/>
            <a:r>
              <a:rPr lang="en-US" sz="2000" b="1" dirty="0" smtClean="0"/>
              <a:t>How much and what type of P fed</a:t>
            </a:r>
          </a:p>
          <a:p>
            <a:pPr lvl="1" eaLnBrk="1" hangingPunct="1"/>
            <a:r>
              <a:rPr lang="en-US" sz="2000" b="1" dirty="0" smtClean="0"/>
              <a:t>Age of horse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>
                <a:cs typeface="Arial"/>
              </a:rPr>
              <a:t>↑ </a:t>
            </a:r>
            <a:r>
              <a:rPr lang="en-US" sz="2400" b="1" dirty="0" err="1" smtClean="0"/>
              <a:t>NaCl</a:t>
            </a:r>
            <a:r>
              <a:rPr lang="en-US" sz="2400" b="1" dirty="0" smtClean="0"/>
              <a:t> diets </a:t>
            </a:r>
            <a:r>
              <a:rPr lang="en-US" sz="2400" b="1" dirty="0" smtClean="0">
                <a:cs typeface="Arial"/>
              </a:rPr>
              <a:t>↑ P from 1 to 5% absorption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High dietary Ca depresses P absorption</a:t>
            </a:r>
          </a:p>
          <a:p>
            <a:pPr lvl="1" eaLnBrk="1" hangingPunct="1"/>
            <a:r>
              <a:rPr lang="en-US" sz="2000" b="1" dirty="0" smtClean="0"/>
              <a:t>.89% Ca reduces P absorption to 25%</a:t>
            </a:r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Phosphorus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Oxalates depress P absorption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b="1" dirty="0" err="1" smtClean="0"/>
              <a:t>Phytate</a:t>
            </a:r>
            <a:endParaRPr lang="en-US" b="1" dirty="0"/>
          </a:p>
          <a:p>
            <a:pPr lvl="1"/>
            <a:r>
              <a:rPr lang="en-US" b="1" dirty="0" smtClean="0"/>
              <a:t>P</a:t>
            </a:r>
            <a:r>
              <a:rPr lang="en-US" b="1" dirty="0" smtClean="0"/>
              <a:t>redominant </a:t>
            </a:r>
            <a:r>
              <a:rPr lang="en-US" b="1" dirty="0" smtClean="0"/>
              <a:t>form of P in </a:t>
            </a:r>
            <a:r>
              <a:rPr lang="en-US" b="1" dirty="0" smtClean="0"/>
              <a:t>plants</a:t>
            </a:r>
          </a:p>
          <a:p>
            <a:pPr lvl="2"/>
            <a:r>
              <a:rPr lang="en-US" b="1" dirty="0" smtClean="0"/>
              <a:t>Poorly </a:t>
            </a:r>
            <a:r>
              <a:rPr lang="en-US" b="1" dirty="0" smtClean="0"/>
              <a:t>absorbed</a:t>
            </a:r>
          </a:p>
          <a:p>
            <a:pPr lvl="2"/>
            <a:r>
              <a:rPr lang="en-US" b="1" dirty="0" smtClean="0"/>
              <a:t>May be partially available due </a:t>
            </a:r>
            <a:r>
              <a:rPr lang="en-US" b="1" dirty="0" smtClean="0"/>
              <a:t>to </a:t>
            </a:r>
            <a:r>
              <a:rPr lang="en-US" b="1" dirty="0" err="1" smtClean="0"/>
              <a:t>phytase</a:t>
            </a:r>
            <a:r>
              <a:rPr lang="en-US" b="1" dirty="0" smtClean="0"/>
              <a:t> </a:t>
            </a:r>
            <a:r>
              <a:rPr lang="en-US" b="1" dirty="0" smtClean="0"/>
              <a:t>in lower gut</a:t>
            </a:r>
          </a:p>
          <a:p>
            <a:pPr lvl="1" eaLnBrk="1" hangingPunct="1"/>
            <a:endParaRPr lang="en-US" sz="2000" b="1" dirty="0" smtClean="0"/>
          </a:p>
          <a:p>
            <a:pPr eaLnBrk="1" hangingPunct="1"/>
            <a:r>
              <a:rPr lang="en-US" b="1" dirty="0" smtClean="0"/>
              <a:t>To meet P requirements</a:t>
            </a:r>
          </a:p>
          <a:p>
            <a:pPr lvl="1" eaLnBrk="1" hangingPunct="1"/>
            <a:r>
              <a:rPr lang="en-US" sz="2000" b="1" dirty="0" smtClean="0"/>
              <a:t>Inorganic phosphates are often added to the diets</a:t>
            </a:r>
          </a:p>
          <a:p>
            <a:pPr lvl="1" eaLnBrk="1" hangingPunct="1"/>
            <a:r>
              <a:rPr lang="en-US" sz="2000" b="1" dirty="0" err="1" smtClean="0"/>
              <a:t>Phytase</a:t>
            </a:r>
            <a:r>
              <a:rPr lang="en-US" sz="2000" b="1" dirty="0" smtClean="0"/>
              <a:t> has been found to be </a:t>
            </a:r>
            <a:endParaRPr lang="en-US" sz="2000" b="1" dirty="0" smtClean="0"/>
          </a:p>
          <a:p>
            <a:pPr lvl="2"/>
            <a:r>
              <a:rPr lang="en-US" sz="2100" b="1" dirty="0" smtClean="0"/>
              <a:t>ineffective </a:t>
            </a:r>
            <a:r>
              <a:rPr lang="en-US" sz="2100" b="1" dirty="0" smtClean="0"/>
              <a:t>on </a:t>
            </a:r>
            <a:r>
              <a:rPr lang="en-US" sz="2100" b="1" dirty="0" err="1" smtClean="0"/>
              <a:t>phytate</a:t>
            </a:r>
            <a:r>
              <a:rPr lang="en-US" sz="2100" b="1" dirty="0" smtClean="0"/>
              <a:t> absorption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endParaRPr lang="en-US" sz="1000" b="1" dirty="0" smtClean="0"/>
          </a:p>
          <a:p>
            <a:pPr eaLnBrk="1" hangingPunct="1"/>
            <a:endParaRPr lang="en-US" sz="1050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Phosphorus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458200" cy="3724275"/>
          </a:xfrm>
        </p:spPr>
        <p:txBody>
          <a:bodyPr/>
          <a:lstStyle/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Absorption is likely to be higher in foals fed milk</a:t>
            </a:r>
          </a:p>
          <a:p>
            <a:pPr eaLnBrk="1" hangingPunct="1">
              <a:buNone/>
            </a:pPr>
            <a:endParaRPr lang="en-US" sz="1000" b="1" dirty="0" smtClean="0"/>
          </a:p>
          <a:p>
            <a:pPr eaLnBrk="1" hangingPunct="1"/>
            <a:r>
              <a:rPr lang="en-US" sz="2400" b="1" dirty="0" smtClean="0"/>
              <a:t>It is assumed that true absorption efficiency for P is </a:t>
            </a:r>
          </a:p>
          <a:p>
            <a:pPr lvl="1" eaLnBrk="1" hangingPunct="1"/>
            <a:r>
              <a:rPr lang="en-US" sz="2000" b="1" dirty="0" smtClean="0"/>
              <a:t>35% in idle, gestating, &amp; working horses </a:t>
            </a:r>
            <a:r>
              <a:rPr lang="en-US" sz="1600" b="1" dirty="0" smtClean="0"/>
              <a:t>(primarily plant sources)</a:t>
            </a:r>
          </a:p>
          <a:p>
            <a:pPr lvl="1" eaLnBrk="1" hangingPunct="1"/>
            <a:r>
              <a:rPr lang="en-US" sz="2000" b="1" dirty="0" smtClean="0"/>
              <a:t>45% for lactating mares – supplemented sources</a:t>
            </a:r>
          </a:p>
          <a:p>
            <a:pPr lvl="1" eaLnBrk="1" hangingPunct="1"/>
            <a:r>
              <a:rPr lang="en-US" sz="2000" b="1" dirty="0" smtClean="0"/>
              <a:t>8 mo. of age </a:t>
            </a:r>
            <a:r>
              <a:rPr lang="en-US" sz="2000" b="1" dirty="0" smtClean="0">
                <a:cs typeface="Arial"/>
              </a:rPr>
              <a:t>↑ requirement than 12 mo.</a:t>
            </a:r>
          </a:p>
          <a:p>
            <a:pPr lvl="1" eaLnBrk="1" hangingPunct="1"/>
            <a:r>
              <a:rPr lang="en-US" sz="2000" b="1" dirty="0" smtClean="0">
                <a:cs typeface="Arial"/>
              </a:rPr>
              <a:t>Horses housed in warm barns ↓ requirement than cold barn</a:t>
            </a:r>
          </a:p>
          <a:p>
            <a:pPr lvl="1" eaLnBrk="1" hangingPunct="1"/>
            <a:r>
              <a:rPr lang="en-US" sz="2000" b="1" dirty="0" smtClean="0">
                <a:cs typeface="Arial"/>
              </a:rPr>
              <a:t>↑ efficiency when demand for P ↑</a:t>
            </a:r>
            <a:endParaRPr lang="en-US" sz="2000" b="1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Phosphorus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Deficiencies?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Bone problems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Excesses?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Reduces rate of Ca absorption</a:t>
            </a:r>
          </a:p>
          <a:p>
            <a:pPr lvl="2" eaLnBrk="1" hangingPunct="1"/>
            <a:r>
              <a:rPr lang="en-US" b="1" dirty="0" smtClean="0"/>
              <a:t>Hyperparathyroidism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is the maximum </a:t>
            </a:r>
            <a:r>
              <a:rPr lang="en-US" b="1" dirty="0" smtClean="0"/>
              <a:t>tolerable </a:t>
            </a:r>
            <a:r>
              <a:rPr lang="en-US" b="1" dirty="0" smtClean="0"/>
              <a:t>in total diet?</a:t>
            </a:r>
          </a:p>
          <a:p>
            <a:pPr lvl="1"/>
            <a:r>
              <a:rPr lang="en-US" b="1" dirty="0" smtClean="0"/>
              <a:t>1%</a:t>
            </a:r>
            <a:endParaRPr lang="en-US" b="1" dirty="0" smtClean="0"/>
          </a:p>
        </p:txBody>
      </p:sp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Phosphorus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83820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Why is it important </a:t>
            </a:r>
            <a:r>
              <a:rPr lang="en-US" b="1" dirty="0" smtClean="0"/>
              <a:t>that Ca intake is not lower than </a:t>
            </a:r>
            <a:r>
              <a:rPr lang="en-US" b="1" dirty="0" smtClean="0"/>
              <a:t>P?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Ratios &lt; 1:1 are detrimental to Ca absorption</a:t>
            </a:r>
          </a:p>
          <a:p>
            <a:pPr lvl="1" eaLnBrk="1" hangingPunct="1">
              <a:lnSpc>
                <a:spcPct val="90000"/>
              </a:lnSpc>
            </a:pPr>
            <a:endParaRPr lang="en-US" sz="2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Excess P can also be very detrimental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Ratios of Ca to P as high as 6:1 in diets of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G</a:t>
            </a:r>
            <a:r>
              <a:rPr lang="en-US" b="1" dirty="0" smtClean="0"/>
              <a:t>rowing </a:t>
            </a:r>
            <a:r>
              <a:rPr lang="en-US" b="1" dirty="0" smtClean="0"/>
              <a:t>foals may not be detrimental 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If P intake is adequate</a:t>
            </a:r>
          </a:p>
        </p:txBody>
      </p:sp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Calcium-Phosphorus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229600" cy="3724275"/>
          </a:xfrm>
        </p:spPr>
        <p:txBody>
          <a:bodyPr/>
          <a:lstStyle/>
          <a:p>
            <a:r>
              <a:rPr lang="en-US" sz="2600" b="1" dirty="0" smtClean="0"/>
              <a:t>What are minerals?</a:t>
            </a:r>
          </a:p>
          <a:p>
            <a:endParaRPr lang="en-US" sz="1000" b="1" dirty="0" smtClean="0"/>
          </a:p>
          <a:p>
            <a:r>
              <a:rPr lang="en-US" sz="2600" b="1" dirty="0" smtClean="0"/>
              <a:t>What are macro minerals?</a:t>
            </a:r>
          </a:p>
          <a:p>
            <a:endParaRPr lang="en-US" sz="1000" b="1" dirty="0" smtClean="0"/>
          </a:p>
          <a:p>
            <a:r>
              <a:rPr lang="en-US" sz="2600" b="1" dirty="0" smtClean="0"/>
              <a:t>Are they more important than micro minerals?</a:t>
            </a:r>
          </a:p>
          <a:p>
            <a:endParaRPr lang="en-US" sz="1000" b="1" dirty="0" smtClean="0"/>
          </a:p>
          <a:p>
            <a:r>
              <a:rPr lang="en-US" sz="2600" b="1" dirty="0" smtClean="0"/>
              <a:t>Organic or inorganic?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600" b="1" dirty="0" smtClean="0"/>
              <a:t>Importance?</a:t>
            </a: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Minerals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Constitutes what % of body mass?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 smtClean="0"/>
              <a:t>~ </a:t>
            </a:r>
            <a:r>
              <a:rPr lang="en-US" sz="2600" b="1" dirty="0" smtClean="0"/>
              <a:t>0.05</a:t>
            </a:r>
            <a:r>
              <a:rPr lang="en-US" sz="2600" b="1" dirty="0" smtClean="0"/>
              <a:t>%</a:t>
            </a:r>
            <a:endParaRPr lang="en-US" sz="2600" b="1" dirty="0" smtClean="0"/>
          </a:p>
          <a:p>
            <a:pPr lvl="2">
              <a:lnSpc>
                <a:spcPct val="90000"/>
              </a:lnSpc>
              <a:defRPr/>
            </a:pPr>
            <a:r>
              <a:rPr lang="en-US" b="1" dirty="0" smtClean="0"/>
              <a:t>~ 60% is associated with skeleton</a:t>
            </a:r>
          </a:p>
          <a:p>
            <a:pPr lvl="2">
              <a:lnSpc>
                <a:spcPct val="90000"/>
              </a:lnSpc>
              <a:defRPr/>
            </a:pPr>
            <a:r>
              <a:rPr lang="en-US" b="1" dirty="0" smtClean="0"/>
              <a:t>~ 30% found in muscle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Importance?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Ion in the blood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Co-enzyme factor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Muscle contraction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9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Magnesium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Absorption </a:t>
            </a:r>
            <a:r>
              <a:rPr lang="en-US" b="1" dirty="0" smtClean="0"/>
              <a:t>range?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/>
              <a:t>40 </a:t>
            </a:r>
            <a:r>
              <a:rPr lang="en-US" b="1" dirty="0" smtClean="0"/>
              <a:t>- 60% in feedstuffs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Inorganic supplemental sources include: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Magnesium oxide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Magnesium sulfate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Magnesium carbonate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/>
              <a:t>70% absorption rate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b="1" dirty="0" smtClean="0"/>
              <a:t>Higher than natural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Magnesium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bsorption </a:t>
            </a:r>
            <a:r>
              <a:rPr lang="en-US" b="1" dirty="0">
                <a:latin typeface="Arial"/>
                <a:cs typeface="Arial"/>
              </a:rPr>
              <a:t>↑ </a:t>
            </a:r>
            <a:r>
              <a:rPr lang="en-US" b="1" dirty="0" smtClean="0"/>
              <a:t>when </a:t>
            </a:r>
            <a:r>
              <a:rPr lang="en-US" b="1" dirty="0" smtClean="0"/>
              <a:t>fed </a:t>
            </a:r>
            <a:endParaRPr lang="en-US" b="1" dirty="0" smtClean="0"/>
          </a:p>
          <a:p>
            <a:pPr lvl="1"/>
            <a:r>
              <a:rPr lang="en-US" b="1" dirty="0" smtClean="0"/>
              <a:t>ALF rather than </a:t>
            </a:r>
            <a:r>
              <a:rPr lang="en-US" b="1" dirty="0" smtClean="0"/>
              <a:t>concentrate</a:t>
            </a:r>
          </a:p>
          <a:p>
            <a:endParaRPr lang="en-US" sz="1000" b="1" dirty="0" smtClean="0"/>
          </a:p>
          <a:p>
            <a:r>
              <a:rPr lang="en-US" b="1" dirty="0" smtClean="0"/>
              <a:t>Oxalates </a:t>
            </a:r>
            <a:r>
              <a:rPr lang="en-US" b="1" dirty="0" smtClean="0"/>
              <a:t>do not affect </a:t>
            </a:r>
            <a:r>
              <a:rPr lang="en-US" b="1" dirty="0" smtClean="0"/>
              <a:t>absorption</a:t>
            </a:r>
          </a:p>
          <a:p>
            <a:endParaRPr lang="en-US" sz="1000" b="1" dirty="0" smtClean="0"/>
          </a:p>
          <a:p>
            <a:r>
              <a:rPr lang="en-US" b="1" dirty="0" smtClean="0"/>
              <a:t>Excess P caused</a:t>
            </a:r>
            <a:r>
              <a:rPr lang="en-US" b="1" dirty="0" smtClean="0">
                <a:cs typeface="Arial"/>
              </a:rPr>
              <a:t> ↓ in Mg absorption</a:t>
            </a:r>
          </a:p>
          <a:p>
            <a:endParaRPr lang="en-US" sz="1000" b="1" dirty="0" smtClean="0">
              <a:cs typeface="Arial"/>
            </a:endParaRPr>
          </a:p>
          <a:p>
            <a:r>
              <a:rPr lang="en-US" b="1" dirty="0" smtClean="0">
                <a:cs typeface="Arial"/>
              </a:rPr>
              <a:t>Absorbed from both the S.I. and L.I.</a:t>
            </a:r>
          </a:p>
          <a:p>
            <a:pPr lvl="1"/>
            <a:r>
              <a:rPr lang="en-US" b="1" dirty="0" smtClean="0">
                <a:cs typeface="Arial"/>
              </a:rPr>
              <a:t>Majority in S.I.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Magnesium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Deficiencies and Excess:</a:t>
            </a:r>
          </a:p>
          <a:p>
            <a:pPr lvl="1" eaLnBrk="1" hangingPunct="1">
              <a:defRPr/>
            </a:pPr>
            <a:r>
              <a:rPr lang="en-US" b="1" dirty="0" smtClean="0"/>
              <a:t>5 to 6 mg/kg of BW/d resulted in </a:t>
            </a:r>
            <a:r>
              <a:rPr lang="en-US" b="1" dirty="0" err="1" smtClean="0"/>
              <a:t>hypomagnesia</a:t>
            </a:r>
            <a:endParaRPr lang="en-US" b="1" dirty="0" smtClean="0"/>
          </a:p>
          <a:p>
            <a:pPr lvl="1" eaLnBrk="1" hangingPunct="1">
              <a:defRPr/>
            </a:pPr>
            <a:r>
              <a:rPr lang="en-US" b="1" dirty="0" smtClean="0"/>
              <a:t>20mg/kg of BW/d resulted in normal serum levels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Deficiencies will result </a:t>
            </a:r>
            <a:r>
              <a:rPr lang="en-US" sz="2400" b="1" dirty="0" smtClean="0"/>
              <a:t>in</a:t>
            </a:r>
            <a:r>
              <a:rPr lang="en-US" sz="2400" b="1" dirty="0"/>
              <a:t>?</a:t>
            </a:r>
            <a:endParaRPr lang="en-US" sz="2400" b="1" dirty="0" smtClean="0"/>
          </a:p>
          <a:p>
            <a:pPr lvl="2" eaLnBrk="1" hangingPunct="1">
              <a:defRPr/>
            </a:pPr>
            <a:r>
              <a:rPr lang="en-US" sz="2000" b="1" dirty="0" smtClean="0"/>
              <a:t>Nervousness and </a:t>
            </a:r>
            <a:r>
              <a:rPr lang="en-US" b="1" dirty="0"/>
              <a:t>m</a:t>
            </a:r>
            <a:r>
              <a:rPr lang="en-US" sz="2000" b="1" dirty="0" smtClean="0"/>
              <a:t>uscle </a:t>
            </a:r>
            <a:r>
              <a:rPr lang="en-US" sz="2000" b="1" dirty="0" smtClean="0"/>
              <a:t>tremors</a:t>
            </a:r>
          </a:p>
          <a:p>
            <a:pPr lvl="2" eaLnBrk="1" hangingPunct="1">
              <a:defRPr/>
            </a:pPr>
            <a:r>
              <a:rPr lang="en-US" b="1" dirty="0" smtClean="0"/>
              <a:t>A</a:t>
            </a:r>
            <a:r>
              <a:rPr lang="en-US" sz="2000" b="1" dirty="0" smtClean="0"/>
              <a:t>taxia (lack of muscle coordination)</a:t>
            </a:r>
            <a:endParaRPr lang="en-US" sz="1000" b="1" dirty="0" smtClean="0"/>
          </a:p>
          <a:p>
            <a:pPr lvl="3" eaLnBrk="1" hangingPunct="1">
              <a:defRPr/>
            </a:pPr>
            <a:r>
              <a:rPr lang="en-US" b="1" dirty="0" smtClean="0"/>
              <a:t>After initial signs:</a:t>
            </a:r>
          </a:p>
          <a:p>
            <a:pPr lvl="4" eaLnBrk="1" hangingPunct="1">
              <a:defRPr/>
            </a:pPr>
            <a:r>
              <a:rPr lang="en-US" b="1" dirty="0" smtClean="0"/>
              <a:t>Collapse, profuse sweating, convulsive paddling, and death in some instances</a:t>
            </a:r>
          </a:p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Magnesium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/>
              <a:t>Hypomagnesemia</a:t>
            </a:r>
            <a:r>
              <a:rPr lang="en-US" sz="2400" b="1" dirty="0" smtClean="0"/>
              <a:t> induces </a:t>
            </a:r>
          </a:p>
          <a:p>
            <a:pPr lvl="1" eaLnBrk="1" hangingPunct="1">
              <a:defRPr/>
            </a:pPr>
            <a:r>
              <a:rPr lang="en-US" sz="2000" b="1" dirty="0" smtClean="0"/>
              <a:t>Ca and P mineralization in the aorta</a:t>
            </a:r>
          </a:p>
          <a:p>
            <a:pPr lvl="1" eaLnBrk="1" hangingPunct="1">
              <a:defRPr/>
            </a:pPr>
            <a:r>
              <a:rPr lang="en-US" sz="2000" b="1" dirty="0" smtClean="0"/>
              <a:t>Histological changes occur within 30 d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Pastures that are conducive to Mg deficiency (</a:t>
            </a:r>
            <a:r>
              <a:rPr lang="en-US" sz="2400" b="1" dirty="0" err="1" smtClean="0"/>
              <a:t>tetany</a:t>
            </a:r>
            <a:r>
              <a:rPr lang="en-US" sz="2400" b="1" dirty="0" smtClean="0"/>
              <a:t>)</a:t>
            </a:r>
          </a:p>
          <a:p>
            <a:pPr lvl="1" eaLnBrk="1" hangingPunct="1">
              <a:defRPr/>
            </a:pPr>
            <a:r>
              <a:rPr lang="en-US" sz="2000" b="1" dirty="0" smtClean="0"/>
              <a:t>Death in ruminants do not affect horses similarly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However:</a:t>
            </a:r>
          </a:p>
          <a:p>
            <a:pPr lvl="1">
              <a:defRPr/>
            </a:pPr>
            <a:r>
              <a:rPr lang="en-US" sz="2000" b="1" dirty="0" err="1"/>
              <a:t>T</a:t>
            </a:r>
            <a:r>
              <a:rPr lang="en-US" sz="2000" b="1" dirty="0" err="1" smtClean="0"/>
              <a:t>etany</a:t>
            </a:r>
            <a:r>
              <a:rPr lang="en-US" sz="2000" b="1" dirty="0" smtClean="0"/>
              <a:t> </a:t>
            </a:r>
            <a:r>
              <a:rPr lang="en-US" sz="2000" b="1" dirty="0" smtClean="0"/>
              <a:t>in transported horses has been attributed to </a:t>
            </a:r>
            <a:r>
              <a:rPr lang="en-US" sz="2000" b="1" dirty="0" err="1" smtClean="0"/>
              <a:t>hypomagnesemia</a:t>
            </a:r>
            <a:endParaRPr lang="en-US" sz="2000" b="1" dirty="0" smtClean="0"/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Magnesium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Maximum tolerable levels are estimated </a:t>
            </a:r>
            <a:r>
              <a:rPr lang="en-US" sz="2400" b="1" dirty="0" smtClean="0"/>
              <a:t>at </a:t>
            </a:r>
            <a:r>
              <a:rPr lang="en-US" sz="2400" b="1" dirty="0" smtClean="0"/>
              <a:t>0.3%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However, some alfalfa hays with 0.5% have been </a:t>
            </a:r>
          </a:p>
          <a:p>
            <a:pPr lvl="1" eaLnBrk="1" hangingPunct="1">
              <a:defRPr/>
            </a:pPr>
            <a:r>
              <a:rPr lang="en-US" sz="2000" b="1" dirty="0" smtClean="0"/>
              <a:t>Fed without any negative affects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Other research has indicated that as high as .86% has been fed from </a:t>
            </a:r>
            <a:r>
              <a:rPr lang="en-US" sz="2400" b="1" dirty="0" err="1" smtClean="0"/>
              <a:t>MgO</a:t>
            </a:r>
            <a:r>
              <a:rPr lang="en-US" sz="2400" b="1" dirty="0" smtClean="0"/>
              <a:t> sources for 1 month </a:t>
            </a:r>
          </a:p>
          <a:p>
            <a:pPr lvl="1" eaLnBrk="1" hangingPunct="1">
              <a:defRPr/>
            </a:pPr>
            <a:r>
              <a:rPr lang="en-US" sz="2000" b="1" dirty="0" smtClean="0"/>
              <a:t>Without negative affects</a:t>
            </a: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Magnesium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Major intracellular </a:t>
            </a:r>
            <a:r>
              <a:rPr lang="en-US" sz="2400" b="1" dirty="0" err="1" smtClean="0"/>
              <a:t>cation</a:t>
            </a:r>
            <a:endParaRPr lang="en-US" sz="2400" b="1" dirty="0" smtClean="0"/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Most body K found in skeletal muscle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Involved in the maintenance of </a:t>
            </a:r>
          </a:p>
          <a:p>
            <a:pPr lvl="1" eaLnBrk="1" hangingPunct="1">
              <a:defRPr/>
            </a:pPr>
            <a:r>
              <a:rPr lang="en-US" sz="2000" b="1" dirty="0" smtClean="0"/>
              <a:t>Acid-base balance and osmotic pressure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Forages and oilseeds generally contain </a:t>
            </a:r>
          </a:p>
          <a:p>
            <a:pPr lvl="1" eaLnBrk="1" hangingPunct="1">
              <a:defRPr/>
            </a:pPr>
            <a:r>
              <a:rPr lang="en-US" sz="2000" b="1" dirty="0" smtClean="0"/>
              <a:t>1 to 2% K (DM basis)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Cereal grains typically contain 0.3 to 0.4%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Potassium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Required concentration in a purified-type diet for growing foals ~ 1%</a:t>
            </a:r>
          </a:p>
          <a:p>
            <a:pPr eaLnBrk="1" hangingPunct="1">
              <a:defRPr/>
            </a:pPr>
            <a:endParaRPr lang="en-US" sz="1000" b="1" smtClean="0"/>
          </a:p>
          <a:p>
            <a:pPr eaLnBrk="1" hangingPunct="1">
              <a:defRPr/>
            </a:pPr>
            <a:r>
              <a:rPr lang="en-US" b="1" smtClean="0"/>
              <a:t>Mature horses require ~0.4%</a:t>
            </a:r>
          </a:p>
          <a:p>
            <a:pPr eaLnBrk="1" hangingPunct="1">
              <a:defRPr/>
            </a:pPr>
            <a:endParaRPr lang="en-US" sz="1000" b="1" smtClean="0"/>
          </a:p>
          <a:p>
            <a:pPr eaLnBrk="1" hangingPunct="1">
              <a:defRPr/>
            </a:pPr>
            <a:r>
              <a:rPr lang="en-US" b="1" smtClean="0"/>
              <a:t>Because forages usually makeup a significant portion of the diet</a:t>
            </a:r>
          </a:p>
          <a:p>
            <a:pPr lvl="1" eaLnBrk="1" hangingPunct="1">
              <a:defRPr/>
            </a:pPr>
            <a:r>
              <a:rPr lang="en-US" b="1" smtClean="0"/>
              <a:t>K requirements should be easily met</a:t>
            </a: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Potassium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Deficiencies:</a:t>
            </a:r>
          </a:p>
          <a:p>
            <a:pPr lvl="1" eaLnBrk="1" hangingPunct="1">
              <a:defRPr/>
            </a:pPr>
            <a:r>
              <a:rPr lang="en-US" b="1" smtClean="0"/>
              <a:t>Foals fed K deficient diets </a:t>
            </a:r>
          </a:p>
          <a:p>
            <a:pPr lvl="1" eaLnBrk="1" hangingPunct="1">
              <a:defRPr/>
            </a:pPr>
            <a:endParaRPr lang="en-US" sz="1000" b="1" smtClean="0"/>
          </a:p>
          <a:p>
            <a:pPr lvl="1" eaLnBrk="1" hangingPunct="1">
              <a:defRPr/>
            </a:pPr>
            <a:r>
              <a:rPr lang="en-US" b="1" smtClean="0"/>
              <a:t>Gradually refused to eat and lost weight</a:t>
            </a:r>
          </a:p>
          <a:p>
            <a:pPr lvl="1" eaLnBrk="1" hangingPunct="1">
              <a:defRPr/>
            </a:pPr>
            <a:endParaRPr lang="en-US" sz="1000" b="1" smtClean="0"/>
          </a:p>
          <a:p>
            <a:pPr lvl="1" eaLnBrk="1" hangingPunct="1">
              <a:defRPr/>
            </a:pPr>
            <a:r>
              <a:rPr lang="en-US" b="1" smtClean="0"/>
              <a:t>Also became unthrifty in appearance</a:t>
            </a:r>
          </a:p>
          <a:p>
            <a:pPr lvl="1" eaLnBrk="1" hangingPunct="1">
              <a:defRPr/>
            </a:pPr>
            <a:endParaRPr lang="en-US" sz="1000" b="1" smtClean="0"/>
          </a:p>
          <a:p>
            <a:pPr lvl="1" eaLnBrk="1" hangingPunct="1">
              <a:defRPr/>
            </a:pPr>
            <a:r>
              <a:rPr lang="en-US" b="1" smtClean="0"/>
              <a:t>After K was entered back into the diet, normal feed intake resumed</a:t>
            </a:r>
          </a:p>
          <a:p>
            <a:pPr eaLnBrk="1" hangingPunct="1">
              <a:defRPr/>
            </a:pPr>
            <a:endParaRPr lang="en-US" b="1" smtClean="0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Potassium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Excesses:</a:t>
            </a:r>
          </a:p>
          <a:p>
            <a:pPr lvl="1" eaLnBrk="1" hangingPunct="1">
              <a:defRPr/>
            </a:pPr>
            <a:r>
              <a:rPr lang="en-US" b="1" smtClean="0"/>
              <a:t>Excreted readily via urine</a:t>
            </a:r>
          </a:p>
          <a:p>
            <a:pPr lvl="1" eaLnBrk="1" hangingPunct="1">
              <a:defRPr/>
            </a:pPr>
            <a:endParaRPr lang="en-US" sz="1000" b="1" smtClean="0"/>
          </a:p>
          <a:p>
            <a:pPr lvl="1" eaLnBrk="1" hangingPunct="1">
              <a:defRPr/>
            </a:pPr>
            <a:r>
              <a:rPr lang="en-US" b="1" smtClean="0"/>
              <a:t>Adequate water very important</a:t>
            </a:r>
          </a:p>
          <a:p>
            <a:pPr lvl="1" eaLnBrk="1" hangingPunct="1">
              <a:defRPr/>
            </a:pPr>
            <a:endParaRPr lang="en-US" sz="1000" b="1" smtClean="0"/>
          </a:p>
          <a:p>
            <a:pPr lvl="1" eaLnBrk="1" hangingPunct="1">
              <a:defRPr/>
            </a:pPr>
            <a:r>
              <a:rPr lang="en-US" b="1" smtClean="0"/>
              <a:t>Excesses not heavily studied</a:t>
            </a:r>
          </a:p>
          <a:p>
            <a:pPr lvl="1" eaLnBrk="1" hangingPunct="1">
              <a:defRPr/>
            </a:pPr>
            <a:endParaRPr lang="en-US" sz="1000" b="1" smtClean="0"/>
          </a:p>
          <a:p>
            <a:pPr lvl="1" eaLnBrk="1" hangingPunct="1">
              <a:defRPr/>
            </a:pPr>
            <a:r>
              <a:rPr lang="en-US" b="1" smtClean="0"/>
              <a:t>Assumed that extreme excesses could lead to hyperkalemia</a:t>
            </a:r>
          </a:p>
          <a:p>
            <a:pPr lvl="2" eaLnBrk="1" hangingPunct="1">
              <a:defRPr/>
            </a:pPr>
            <a:r>
              <a:rPr lang="en-US" b="1" smtClean="0"/>
              <a:t>Would be expected to cause cardiac arrest</a:t>
            </a: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Potassium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153400" cy="37242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Involved in a number of functions including</a:t>
            </a:r>
            <a:r>
              <a:rPr lang="en-US" b="1" dirty="0" smtClean="0"/>
              <a:t>:</a:t>
            </a:r>
            <a:endParaRPr lang="en-US" sz="1000" b="1" dirty="0" smtClean="0"/>
          </a:p>
          <a:p>
            <a:pPr lvl="1" eaLnBrk="1" hangingPunct="1"/>
            <a:r>
              <a:rPr lang="en-US" b="1" dirty="0" smtClean="0"/>
              <a:t>Acid-base balance</a:t>
            </a:r>
          </a:p>
          <a:p>
            <a:pPr lvl="1" eaLnBrk="1" hangingPunct="1"/>
            <a:r>
              <a:rPr lang="en-US" b="1" dirty="0" smtClean="0"/>
              <a:t>Formation of structural components</a:t>
            </a:r>
          </a:p>
          <a:p>
            <a:pPr lvl="1" eaLnBrk="1" hangingPunct="1"/>
            <a:r>
              <a:rPr lang="en-US" b="1" dirty="0" smtClean="0"/>
              <a:t>Enzymatic cofactors</a:t>
            </a:r>
          </a:p>
          <a:p>
            <a:pPr lvl="1" eaLnBrk="1" hangingPunct="1"/>
            <a:r>
              <a:rPr lang="en-US" b="1" dirty="0" smtClean="0"/>
              <a:t>Energy Transfer</a:t>
            </a:r>
          </a:p>
          <a:p>
            <a:pPr lvl="1" eaLnBrk="1" hangingPunct="1"/>
            <a:endParaRPr lang="en-US" sz="2000" b="1" dirty="0" smtClean="0"/>
          </a:p>
          <a:p>
            <a:pPr eaLnBrk="1" hangingPunct="1"/>
            <a:r>
              <a:rPr lang="en-US" b="1" dirty="0" smtClean="0"/>
              <a:t>Examples of necessary body components?</a:t>
            </a:r>
          </a:p>
          <a:p>
            <a:pPr lvl="1"/>
            <a:r>
              <a:rPr lang="en-US" b="1" dirty="0"/>
              <a:t>A</a:t>
            </a:r>
            <a:r>
              <a:rPr lang="en-US" b="1" dirty="0" smtClean="0"/>
              <a:t>mino acids</a:t>
            </a:r>
          </a:p>
          <a:p>
            <a:pPr lvl="1"/>
            <a:r>
              <a:rPr lang="en-US" b="1" dirty="0" smtClean="0"/>
              <a:t>Hormones</a:t>
            </a:r>
          </a:p>
          <a:p>
            <a:pPr lvl="1"/>
            <a:r>
              <a:rPr lang="en-US" b="1" dirty="0" smtClean="0"/>
              <a:t>Vitamins</a:t>
            </a:r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Major extracellular </a:t>
            </a:r>
            <a:r>
              <a:rPr lang="en-US" sz="2400" b="1" dirty="0" err="1" smtClean="0"/>
              <a:t>cation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Major electrolyte involved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Maintenance of acid-base balance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Osmotic regulation of body fluids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Typical concentrations of feedstuffs are &gt; 0.1%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/>
              <a:t>NaCl</a:t>
            </a:r>
            <a:r>
              <a:rPr lang="en-US" sz="2400" b="1" dirty="0" smtClean="0"/>
              <a:t> is often added to concentrates at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0.5 to 1.0% or fed free choice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Sodium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362200"/>
            <a:ext cx="8153400" cy="37242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Endogenous losses in the idle adult horse</a:t>
            </a:r>
          </a:p>
          <a:p>
            <a:pPr lvl="1" eaLnBrk="1" hangingPunct="1">
              <a:defRPr/>
            </a:pPr>
            <a:r>
              <a:rPr lang="en-US" sz="2000" b="1" dirty="0" smtClean="0"/>
              <a:t>~15 to20 mg/kg of BW/d</a:t>
            </a:r>
          </a:p>
          <a:p>
            <a:pPr eaLnBrk="1" hangingPunct="1">
              <a:defRPr/>
            </a:pPr>
            <a:endParaRPr lang="en-US" sz="2000" b="1" dirty="0" smtClean="0"/>
          </a:p>
          <a:p>
            <a:pPr eaLnBrk="1" hangingPunct="1">
              <a:defRPr/>
            </a:pPr>
            <a:r>
              <a:rPr lang="en-US" sz="2400" b="1" dirty="0" smtClean="0"/>
              <a:t>Prolonged exercise and elevated temperatures </a:t>
            </a:r>
          </a:p>
          <a:p>
            <a:pPr lvl="1" eaLnBrk="1" hangingPunct="1">
              <a:defRPr/>
            </a:pPr>
            <a:r>
              <a:rPr lang="en-US" sz="2000" b="1" dirty="0" smtClean="0">
                <a:cs typeface="Arial" charset="0"/>
              </a:rPr>
              <a:t>↑ Na requirements</a:t>
            </a:r>
          </a:p>
          <a:p>
            <a:pPr eaLnBrk="1" hangingPunct="1">
              <a:defRPr/>
            </a:pPr>
            <a:endParaRPr lang="en-US" sz="2000" b="1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Arial" charset="0"/>
              </a:rPr>
              <a:t>Na concentrations in maintenance diet should be </a:t>
            </a:r>
          </a:p>
          <a:p>
            <a:pPr lvl="1" eaLnBrk="1" hangingPunct="1">
              <a:defRPr/>
            </a:pPr>
            <a:r>
              <a:rPr lang="en-US" sz="2000" b="1" dirty="0" smtClean="0">
                <a:cs typeface="Arial" charset="0"/>
              </a:rPr>
              <a:t>At least 0.1%</a:t>
            </a:r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Sodium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Deficiencies: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b="1" dirty="0" smtClean="0"/>
              <a:t>Chronic depletion results in </a:t>
            </a:r>
          </a:p>
          <a:p>
            <a:pPr lvl="2" eaLnBrk="1" hangingPunct="1">
              <a:defRPr/>
            </a:pPr>
            <a:r>
              <a:rPr lang="en-US" b="1" dirty="0" smtClean="0">
                <a:cs typeface="Arial" charset="0"/>
              </a:rPr>
              <a:t>↓skin </a:t>
            </a:r>
            <a:r>
              <a:rPr lang="en-US" b="1" dirty="0" err="1" smtClean="0">
                <a:cs typeface="Arial" charset="0"/>
              </a:rPr>
              <a:t>turgor</a:t>
            </a:r>
            <a:endParaRPr lang="en-US" b="1" dirty="0" smtClean="0">
              <a:cs typeface="Arial" charset="0"/>
            </a:endParaRPr>
          </a:p>
          <a:p>
            <a:pPr eaLnBrk="1" hangingPunct="1">
              <a:defRPr/>
            </a:pPr>
            <a:endParaRPr lang="en-US" sz="1000" b="1" dirty="0" smtClean="0">
              <a:cs typeface="Arial" charset="0"/>
            </a:endParaRPr>
          </a:p>
          <a:p>
            <a:pPr lvl="1" eaLnBrk="1" hangingPunct="1">
              <a:defRPr/>
            </a:pPr>
            <a:r>
              <a:rPr lang="en-US" b="1" dirty="0" smtClean="0">
                <a:cs typeface="Arial" charset="0"/>
              </a:rPr>
              <a:t>Slowed rate of eating </a:t>
            </a:r>
          </a:p>
          <a:p>
            <a:pPr eaLnBrk="1" hangingPunct="1">
              <a:defRPr/>
            </a:pPr>
            <a:endParaRPr lang="en-US" sz="1000" b="1" dirty="0" smtClean="0">
              <a:cs typeface="Arial" charset="0"/>
            </a:endParaRPr>
          </a:p>
          <a:p>
            <a:pPr lvl="1" eaLnBrk="1" hangingPunct="1">
              <a:defRPr/>
            </a:pPr>
            <a:r>
              <a:rPr lang="en-US" b="1" dirty="0" smtClean="0">
                <a:cs typeface="Arial" charset="0"/>
              </a:rPr>
              <a:t>Decreased water intake</a:t>
            </a:r>
          </a:p>
          <a:p>
            <a:pPr eaLnBrk="1" hangingPunct="1">
              <a:defRPr/>
            </a:pPr>
            <a:endParaRPr lang="en-US" sz="1000" b="1" dirty="0" smtClean="0">
              <a:cs typeface="Arial" charset="0"/>
            </a:endParaRPr>
          </a:p>
          <a:p>
            <a:pPr lvl="1" eaLnBrk="1" hangingPunct="1">
              <a:defRPr/>
            </a:pPr>
            <a:r>
              <a:rPr lang="en-US" b="1" dirty="0" smtClean="0">
                <a:cs typeface="Arial" charset="0"/>
              </a:rPr>
              <a:t>Eventual cessation of eating</a:t>
            </a:r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Sodium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Deficiencies:</a:t>
            </a:r>
          </a:p>
          <a:p>
            <a:pPr lvl="1" eaLnBrk="1" hangingPunct="1">
              <a:defRPr/>
            </a:pPr>
            <a:r>
              <a:rPr lang="en-US" b="1" dirty="0" smtClean="0"/>
              <a:t>Acute depletion lead to muscle contractions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b="1" dirty="0" smtClean="0"/>
              <a:t>Uncoordinated chewing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b="1" dirty="0" smtClean="0"/>
              <a:t>Unsteady gait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Excesses have not been reported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Sodium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Important extracellular anion </a:t>
            </a:r>
          </a:p>
          <a:p>
            <a:pPr lvl="1" eaLnBrk="1" hangingPunct="1">
              <a:defRPr/>
            </a:pPr>
            <a:r>
              <a:rPr lang="en-US" sz="2000" b="1" dirty="0" smtClean="0"/>
              <a:t>Normally accompanies Na</a:t>
            </a:r>
          </a:p>
          <a:p>
            <a:pPr eaLnBrk="1" hangingPunct="1">
              <a:buNone/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Involved in </a:t>
            </a:r>
          </a:p>
          <a:p>
            <a:pPr lvl="1" eaLnBrk="1" hangingPunct="1">
              <a:defRPr/>
            </a:pPr>
            <a:r>
              <a:rPr lang="en-US" sz="2000" b="1" dirty="0" smtClean="0"/>
              <a:t>Acid-base balance</a:t>
            </a:r>
          </a:p>
          <a:p>
            <a:pPr lvl="1" eaLnBrk="1" hangingPunct="1">
              <a:defRPr/>
            </a:pPr>
            <a:r>
              <a:rPr lang="en-US" sz="2000" b="1" dirty="0" smtClean="0"/>
              <a:t>Osmotic regulation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Essential component of </a:t>
            </a:r>
          </a:p>
          <a:p>
            <a:pPr lvl="1" eaLnBrk="1" hangingPunct="1">
              <a:defRPr/>
            </a:pPr>
            <a:r>
              <a:rPr lang="en-US" sz="2000" b="1" dirty="0" smtClean="0"/>
              <a:t>Bile</a:t>
            </a:r>
          </a:p>
          <a:p>
            <a:pPr lvl="1" eaLnBrk="1" hangingPunct="1">
              <a:defRPr/>
            </a:pPr>
            <a:r>
              <a:rPr lang="en-US" sz="2000" b="1" dirty="0" err="1" smtClean="0"/>
              <a:t>HCl</a:t>
            </a:r>
            <a:endParaRPr lang="en-US" sz="2000" b="1" dirty="0" smtClean="0"/>
          </a:p>
          <a:p>
            <a:pPr eaLnBrk="1" hangingPunct="1">
              <a:defRPr/>
            </a:pPr>
            <a:endParaRPr lang="en-US" b="1" dirty="0" smtClean="0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Requirements have not been specifically established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Presumed to be adequate when </a:t>
            </a:r>
          </a:p>
          <a:p>
            <a:pPr lvl="1" eaLnBrk="1" hangingPunct="1">
              <a:defRPr/>
            </a:pPr>
            <a:r>
              <a:rPr lang="en-US" sz="2000" b="1" dirty="0" smtClean="0"/>
              <a:t>Na requirements are met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Common feedstuffs range from </a:t>
            </a:r>
          </a:p>
          <a:p>
            <a:pPr lvl="1" eaLnBrk="1" hangingPunct="1">
              <a:defRPr/>
            </a:pPr>
            <a:r>
              <a:rPr lang="en-US" sz="2000" b="1" dirty="0" smtClean="0"/>
              <a:t>0.05% in corn to 3.0% in molasses</a:t>
            </a: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Deficiencies:</a:t>
            </a:r>
          </a:p>
          <a:p>
            <a:pPr lvl="1" eaLnBrk="1" hangingPunct="1">
              <a:defRPr/>
            </a:pPr>
            <a:r>
              <a:rPr lang="en-US" b="1" dirty="0" smtClean="0"/>
              <a:t>Not been described in horses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b="1" dirty="0" smtClean="0"/>
              <a:t>However, if occurred, would result in </a:t>
            </a:r>
          </a:p>
          <a:p>
            <a:pPr lvl="2" eaLnBrk="1" hangingPunct="1">
              <a:defRPr/>
            </a:pPr>
            <a:r>
              <a:rPr lang="en-US" b="1" dirty="0" smtClean="0"/>
              <a:t>Blood alkalosis because of compensatory </a:t>
            </a:r>
            <a:r>
              <a:rPr lang="en-US" b="1" dirty="0" smtClean="0">
                <a:cs typeface="Arial" charset="0"/>
              </a:rPr>
              <a:t>↑ in bicarbonate</a:t>
            </a:r>
          </a:p>
          <a:p>
            <a:pPr eaLnBrk="1" hangingPunct="1">
              <a:defRPr/>
            </a:pPr>
            <a:endParaRPr lang="en-US" sz="1200" b="1" dirty="0" smtClean="0">
              <a:cs typeface="Arial" charset="0"/>
            </a:endParaRPr>
          </a:p>
          <a:p>
            <a:pPr lvl="1" eaLnBrk="1" hangingPunct="1">
              <a:defRPr/>
            </a:pPr>
            <a:r>
              <a:rPr lang="en-US" b="1" dirty="0" smtClean="0">
                <a:cs typeface="Arial" charset="0"/>
              </a:rPr>
              <a:t>Clinical signs would include </a:t>
            </a:r>
          </a:p>
          <a:p>
            <a:pPr lvl="2" eaLnBrk="1" hangingPunct="1">
              <a:defRPr/>
            </a:pPr>
            <a:r>
              <a:rPr lang="en-US" b="1" dirty="0" smtClean="0">
                <a:cs typeface="Arial" charset="0"/>
              </a:rPr>
              <a:t>↓ food intake, weight loss, muscle weakness, ↓ milk production, dehydration, and constipation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Horses are considered tolerant to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High levels of salt in their diets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Given ad-</a:t>
            </a:r>
            <a:r>
              <a:rPr lang="en-US" sz="2000" b="1" dirty="0" err="1" smtClean="0"/>
              <a:t>libitum</a:t>
            </a:r>
            <a:r>
              <a:rPr lang="en-US" sz="2000" b="1" dirty="0" smtClean="0"/>
              <a:t> water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High salt concentrations are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sometimes used to limit feed intake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Example: supplements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Arial" charset="0"/>
              </a:rPr>
              <a:t>↑ salt ↑ water intake</a:t>
            </a:r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 the form of:</a:t>
            </a:r>
          </a:p>
          <a:p>
            <a:pPr lvl="1" eaLnBrk="1" hangingPunct="1">
              <a:defRPr/>
            </a:pPr>
            <a:r>
              <a:rPr lang="en-US" b="1" dirty="0" smtClean="0"/>
              <a:t>Sulfur-containing amino acids</a:t>
            </a:r>
          </a:p>
          <a:p>
            <a:pPr lvl="1" eaLnBrk="1" hangingPunct="1">
              <a:defRPr/>
            </a:pPr>
            <a:r>
              <a:rPr lang="en-US" b="1" dirty="0" smtClean="0"/>
              <a:t>Biotin </a:t>
            </a:r>
          </a:p>
          <a:p>
            <a:pPr lvl="1" eaLnBrk="1" hangingPunct="1">
              <a:defRPr/>
            </a:pPr>
            <a:r>
              <a:rPr lang="en-US" b="1" dirty="0" smtClean="0"/>
              <a:t>Heparin </a:t>
            </a:r>
          </a:p>
          <a:p>
            <a:pPr lvl="1" eaLnBrk="1" hangingPunct="1">
              <a:defRPr/>
            </a:pPr>
            <a:r>
              <a:rPr lang="en-US" b="1" dirty="0" smtClean="0"/>
              <a:t>Thiamin</a:t>
            </a:r>
          </a:p>
          <a:p>
            <a:pPr lvl="1" eaLnBrk="1" hangingPunct="1">
              <a:defRPr/>
            </a:pPr>
            <a:r>
              <a:rPr lang="en-US" b="1" dirty="0" smtClean="0"/>
              <a:t>Insulin</a:t>
            </a:r>
          </a:p>
          <a:p>
            <a:pPr lvl="1" eaLnBrk="1" hangingPunct="1">
              <a:defRPr/>
            </a:pPr>
            <a:r>
              <a:rPr lang="en-US" b="1" dirty="0" smtClean="0"/>
              <a:t>Chondroitin sulfate </a:t>
            </a:r>
            <a:endParaRPr lang="en-US" b="1" dirty="0" smtClean="0"/>
          </a:p>
          <a:p>
            <a:pPr lvl="1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Make up ~0.15% of BW</a:t>
            </a:r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Sulfur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/>
              <a:t>Requirements </a:t>
            </a:r>
            <a:r>
              <a:rPr lang="en-US" sz="2400" b="1" dirty="0" smtClean="0"/>
              <a:t>not established</a:t>
            </a:r>
            <a:endParaRPr lang="en-US" sz="2400" b="1" dirty="0" smtClean="0"/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High quality dietary protein usually provides </a:t>
            </a:r>
          </a:p>
          <a:p>
            <a:pPr lvl="1" eaLnBrk="1" hangingPunct="1">
              <a:defRPr/>
            </a:pPr>
            <a:r>
              <a:rPr lang="en-US" sz="2000" b="1" dirty="0" smtClean="0"/>
              <a:t>At least 0.15% organic sulfur</a:t>
            </a:r>
          </a:p>
          <a:p>
            <a:pPr lvl="2">
              <a:defRPr/>
            </a:pPr>
            <a:r>
              <a:rPr lang="en-US" sz="1800" b="1" dirty="0"/>
              <a:t>A</a:t>
            </a:r>
            <a:r>
              <a:rPr lang="en-US" sz="1800" b="1" dirty="0" smtClean="0"/>
              <a:t>ppears </a:t>
            </a:r>
            <a:r>
              <a:rPr lang="en-US" sz="1800" b="1" dirty="0" smtClean="0"/>
              <a:t>to </a:t>
            </a:r>
            <a:r>
              <a:rPr lang="en-US" sz="1800" b="1" dirty="0" smtClean="0"/>
              <a:t>meet </a:t>
            </a:r>
            <a:r>
              <a:rPr lang="en-US" sz="1800" b="1" dirty="0" smtClean="0"/>
              <a:t>requirements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300" b="1" dirty="0" smtClean="0"/>
              <a:t>Deficiencies </a:t>
            </a:r>
            <a:r>
              <a:rPr lang="en-US" sz="2300" b="1" dirty="0" smtClean="0"/>
              <a:t>and maximum tolerable levels not described</a:t>
            </a:r>
            <a:endParaRPr lang="en-US" sz="2300" b="1" dirty="0" smtClean="0"/>
          </a:p>
          <a:p>
            <a:pPr marL="0" indent="0" eaLnBrk="1" hangingPunct="1">
              <a:buNone/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400" b="1" dirty="0" smtClean="0"/>
              <a:t>Research reports that excessive sulfur </a:t>
            </a:r>
          </a:p>
          <a:p>
            <a:pPr lvl="1" eaLnBrk="1" hangingPunct="1">
              <a:defRPr/>
            </a:pPr>
            <a:r>
              <a:rPr lang="en-US" sz="2000" b="1" dirty="0" smtClean="0"/>
              <a:t>May lead to ill effects including death</a:t>
            </a:r>
          </a:p>
          <a:p>
            <a:pPr lvl="1" eaLnBrk="1" hangingPunct="1">
              <a:defRPr/>
            </a:pPr>
            <a:endParaRPr lang="en-US" sz="2000" b="1" dirty="0" smtClean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Sulfur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Where do horses obtain most minerals?</a:t>
            </a:r>
          </a:p>
          <a:p>
            <a:pPr lvl="1" eaLnBrk="1" hangingPunct="1"/>
            <a:r>
              <a:rPr lang="en-US" b="1" dirty="0" smtClean="0"/>
              <a:t>Forages</a:t>
            </a:r>
          </a:p>
          <a:p>
            <a:pPr lvl="1" eaLnBrk="1" hangingPunct="1"/>
            <a:r>
              <a:rPr lang="en-US" b="1" dirty="0" smtClean="0"/>
              <a:t>Concentrates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effects availability?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Soil mineral concentrations</a:t>
            </a:r>
          </a:p>
          <a:p>
            <a:pPr lvl="1" eaLnBrk="1" hangingPunct="1"/>
            <a:r>
              <a:rPr lang="en-US" b="1" dirty="0" smtClean="0"/>
              <a:t>Plant species</a:t>
            </a:r>
          </a:p>
          <a:p>
            <a:pPr lvl="1" eaLnBrk="1" hangingPunct="1"/>
            <a:r>
              <a:rPr lang="en-US" b="1" dirty="0" smtClean="0"/>
              <a:t>Stage of maturity</a:t>
            </a:r>
          </a:p>
          <a:p>
            <a:pPr lvl="1" eaLnBrk="1" hangingPunct="1"/>
            <a:r>
              <a:rPr lang="en-US" b="1" dirty="0" smtClean="0"/>
              <a:t>Conditions of harvesting</a:t>
            </a:r>
          </a:p>
        </p:txBody>
      </p:sp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82296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Seven </a:t>
            </a:r>
            <a:r>
              <a:rPr lang="en-US" b="1" dirty="0" smtClean="0"/>
              <a:t>Macro-minerals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b="1" dirty="0" smtClean="0"/>
              <a:t>Generally expressed as % in the diet</a:t>
            </a:r>
          </a:p>
          <a:p>
            <a:pPr lvl="2" eaLnBrk="1" hangingPunct="1"/>
            <a:r>
              <a:rPr lang="en-US" b="1" dirty="0" smtClean="0"/>
              <a:t>Ca &amp; P</a:t>
            </a:r>
          </a:p>
          <a:p>
            <a:pPr lvl="2" eaLnBrk="1" hangingPunct="1"/>
            <a:r>
              <a:rPr lang="en-US" b="1" dirty="0" smtClean="0"/>
              <a:t>Mg &amp; K</a:t>
            </a:r>
          </a:p>
          <a:p>
            <a:pPr lvl="2" eaLnBrk="1" hangingPunct="1"/>
            <a:r>
              <a:rPr lang="en-US" b="1" dirty="0" smtClean="0"/>
              <a:t>Na &amp; </a:t>
            </a:r>
            <a:r>
              <a:rPr lang="en-US" b="1" dirty="0" err="1" smtClean="0"/>
              <a:t>Cl</a:t>
            </a:r>
            <a:endParaRPr lang="en-US" b="1" dirty="0" smtClean="0"/>
          </a:p>
          <a:p>
            <a:pPr lvl="2" eaLnBrk="1" hangingPunct="1"/>
            <a:r>
              <a:rPr lang="en-US" b="1" dirty="0" smtClean="0"/>
              <a:t>S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Why should ratios of minerals be considered?</a:t>
            </a:r>
            <a:endParaRPr lang="en-US" sz="2400" b="1" dirty="0" smtClean="0"/>
          </a:p>
          <a:p>
            <a:pPr lvl="2"/>
            <a:r>
              <a:rPr lang="en-US" b="1" dirty="0" smtClean="0"/>
              <a:t>Often influence: absorption</a:t>
            </a:r>
            <a:r>
              <a:rPr lang="en-US" b="1" dirty="0" smtClean="0"/>
              <a:t>, metabolism, and </a:t>
            </a:r>
            <a:r>
              <a:rPr lang="en-US" b="1" dirty="0" smtClean="0"/>
              <a:t>excretion</a:t>
            </a:r>
            <a:endParaRPr lang="en-US" b="1" dirty="0" smtClean="0"/>
          </a:p>
        </p:txBody>
      </p:sp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99% of Ca in body is found where?</a:t>
            </a:r>
          </a:p>
          <a:p>
            <a:pPr lvl="1" eaLnBrk="1" hangingPunct="1"/>
            <a:r>
              <a:rPr lang="en-US" b="1" dirty="0" smtClean="0"/>
              <a:t>Bones and teeth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Makes up ~35% of bone structure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Also involved in what?</a:t>
            </a:r>
          </a:p>
          <a:p>
            <a:pPr lvl="1" eaLnBrk="1" hangingPunct="1"/>
            <a:r>
              <a:rPr lang="en-US" b="1" dirty="0" smtClean="0"/>
              <a:t>Muscle contraction</a:t>
            </a:r>
          </a:p>
          <a:p>
            <a:pPr lvl="1" eaLnBrk="1" hangingPunct="1"/>
            <a:r>
              <a:rPr lang="en-US" b="1" dirty="0" smtClean="0"/>
              <a:t>Function of cell membranes</a:t>
            </a:r>
          </a:p>
          <a:p>
            <a:pPr lvl="1" eaLnBrk="1" hangingPunct="1"/>
            <a:r>
              <a:rPr lang="en-US" b="1" dirty="0" smtClean="0"/>
              <a:t>Blood coagulation</a:t>
            </a:r>
          </a:p>
          <a:p>
            <a:pPr lvl="1" eaLnBrk="1" hangingPunct="1"/>
            <a:r>
              <a:rPr lang="en-US" b="1" dirty="0" smtClean="0"/>
              <a:t>Regulation of enzymes</a:t>
            </a:r>
          </a:p>
        </p:txBody>
      </p:sp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Calcium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382000" cy="3724275"/>
          </a:xfrm>
        </p:spPr>
        <p:txBody>
          <a:bodyPr/>
          <a:lstStyle/>
          <a:p>
            <a:r>
              <a:rPr lang="en-US" b="1" dirty="0" smtClean="0"/>
              <a:t>What are some common inorganic forms of Ca?</a:t>
            </a:r>
          </a:p>
          <a:p>
            <a:pPr lvl="1"/>
            <a:r>
              <a:rPr lang="en-US" b="1" dirty="0" smtClean="0"/>
              <a:t>Calcium carbonate</a:t>
            </a:r>
          </a:p>
          <a:p>
            <a:pPr lvl="1"/>
            <a:r>
              <a:rPr lang="en-US" b="1" dirty="0" smtClean="0"/>
              <a:t>Calcium sulfate</a:t>
            </a:r>
          </a:p>
          <a:p>
            <a:pPr lvl="1"/>
            <a:r>
              <a:rPr lang="en-US" b="1" dirty="0" smtClean="0"/>
              <a:t>Calcium </a:t>
            </a:r>
            <a:r>
              <a:rPr lang="en-US" b="1" dirty="0" smtClean="0"/>
              <a:t>oxide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Studies have shown that organic calcium </a:t>
            </a:r>
            <a:endParaRPr lang="en-US" b="1" dirty="0" smtClean="0"/>
          </a:p>
          <a:p>
            <a:pPr lvl="1"/>
            <a:r>
              <a:rPr lang="en-US" b="1" dirty="0" smtClean="0"/>
              <a:t>did </a:t>
            </a:r>
            <a:r>
              <a:rPr lang="en-US" b="1" dirty="0" smtClean="0"/>
              <a:t>not differ in absorption rate from calcium carbonate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Calcium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True absorption </a:t>
            </a:r>
            <a:r>
              <a:rPr lang="en-US" b="1" dirty="0" smtClean="0"/>
              <a:t>efficiency declines </a:t>
            </a:r>
            <a:r>
              <a:rPr lang="en-US" b="1" dirty="0" smtClean="0"/>
              <a:t>with </a:t>
            </a:r>
            <a:r>
              <a:rPr lang="en-US" b="1" dirty="0" smtClean="0"/>
              <a:t>what?</a:t>
            </a:r>
          </a:p>
          <a:p>
            <a:pPr lvl="1"/>
            <a:r>
              <a:rPr lang="en-US" b="1" dirty="0" smtClean="0"/>
              <a:t>Age</a:t>
            </a:r>
          </a:p>
          <a:p>
            <a:pPr lvl="1"/>
            <a:endParaRPr lang="en-US" sz="1100" b="1" dirty="0" smtClean="0"/>
          </a:p>
          <a:p>
            <a:pPr eaLnBrk="1" hangingPunct="1"/>
            <a:r>
              <a:rPr lang="en-US" b="1" dirty="0" smtClean="0"/>
              <a:t>Where does absorption take place?</a:t>
            </a:r>
          </a:p>
          <a:p>
            <a:pPr lvl="1"/>
            <a:r>
              <a:rPr lang="en-US" b="1" dirty="0" smtClean="0"/>
              <a:t>Small Intestine</a:t>
            </a:r>
          </a:p>
          <a:p>
            <a:pPr lvl="1"/>
            <a:endParaRPr lang="en-US" sz="1100" b="1" dirty="0" smtClean="0"/>
          </a:p>
          <a:p>
            <a:pPr eaLnBrk="1" hangingPunct="1"/>
            <a:r>
              <a:rPr lang="en-US" b="1" dirty="0" smtClean="0"/>
              <a:t>Absorption Efficiency of Young Horse?</a:t>
            </a:r>
          </a:p>
          <a:p>
            <a:pPr lvl="1"/>
            <a:r>
              <a:rPr lang="en-US" b="1" dirty="0" smtClean="0"/>
              <a:t>70%</a:t>
            </a:r>
          </a:p>
          <a:p>
            <a:pPr lvl="1"/>
            <a:endParaRPr lang="en-US" sz="1000" b="1" dirty="0" smtClean="0"/>
          </a:p>
          <a:p>
            <a:pPr eaLnBrk="1" hangingPunct="1"/>
            <a:r>
              <a:rPr lang="en-US" b="1" dirty="0" smtClean="0"/>
              <a:t>Absorption Efficiency of Mature Horse?</a:t>
            </a:r>
          </a:p>
          <a:p>
            <a:pPr lvl="1"/>
            <a:r>
              <a:rPr lang="en-US" b="1" dirty="0" smtClean="0"/>
              <a:t>50%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</p:txBody>
      </p:sp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Calcium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 Head Disease</a:t>
            </a:r>
            <a:endParaRPr lang="en-US" b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6705600" y="2209800"/>
            <a:ext cx="196105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5800" y="2209800"/>
            <a:ext cx="6019800" cy="3877056"/>
          </a:xfrm>
        </p:spPr>
        <p:txBody>
          <a:bodyPr/>
          <a:lstStyle/>
          <a:p>
            <a:r>
              <a:rPr lang="en-US" sz="2300" b="1" dirty="0"/>
              <a:t>What other factors effect </a:t>
            </a:r>
            <a:r>
              <a:rPr lang="en-US" sz="2300" b="1" dirty="0" err="1"/>
              <a:t>Ca</a:t>
            </a:r>
            <a:r>
              <a:rPr lang="en-US" sz="2300" b="1" dirty="0"/>
              <a:t> absorption</a:t>
            </a:r>
            <a:r>
              <a:rPr lang="en-US" sz="2300" b="1" dirty="0" smtClean="0"/>
              <a:t>?</a:t>
            </a:r>
          </a:p>
          <a:p>
            <a:endParaRPr lang="en-US" sz="1000" b="1" dirty="0"/>
          </a:p>
          <a:p>
            <a:pPr lvl="1"/>
            <a:r>
              <a:rPr lang="en-US" sz="2100" b="1" dirty="0"/>
              <a:t>Dietary </a:t>
            </a:r>
            <a:r>
              <a:rPr lang="en-US" sz="2100" b="1" dirty="0" smtClean="0"/>
              <a:t>concentration of </a:t>
            </a:r>
            <a:r>
              <a:rPr lang="en-US" sz="2100" b="1" dirty="0" err="1" smtClean="0"/>
              <a:t>Ca</a:t>
            </a:r>
            <a:r>
              <a:rPr lang="en-US" sz="2100" b="1" dirty="0" smtClean="0"/>
              <a:t> </a:t>
            </a:r>
            <a:r>
              <a:rPr lang="en-US" sz="2100" b="1" dirty="0"/>
              <a:t>&amp; </a:t>
            </a:r>
            <a:r>
              <a:rPr lang="en-US" sz="2100" b="1" dirty="0" smtClean="0"/>
              <a:t>P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100" b="1" dirty="0" smtClean="0"/>
              <a:t>Presences of Oxalate </a:t>
            </a:r>
            <a:r>
              <a:rPr lang="en-US" sz="2100" b="1" dirty="0"/>
              <a:t>&amp; </a:t>
            </a:r>
            <a:r>
              <a:rPr lang="en-US" sz="2100" b="1" dirty="0" err="1" smtClean="0"/>
              <a:t>Phytate</a:t>
            </a:r>
            <a:endParaRPr lang="en-US" sz="2100" b="1" dirty="0" smtClean="0"/>
          </a:p>
          <a:p>
            <a:pPr lvl="1"/>
            <a:endParaRPr lang="en-US" sz="1000" b="1" dirty="0" smtClean="0"/>
          </a:p>
          <a:p>
            <a:pPr lvl="2"/>
            <a:r>
              <a:rPr lang="en-US" b="1" dirty="0" smtClean="0"/>
              <a:t>Could </a:t>
            </a:r>
            <a:r>
              <a:rPr lang="en-US" b="1" dirty="0"/>
              <a:t>lead to </a:t>
            </a:r>
            <a:r>
              <a:rPr lang="en-US" b="1" dirty="0" smtClean="0"/>
              <a:t>hyperparathyroidism</a:t>
            </a:r>
          </a:p>
          <a:p>
            <a:pPr lvl="2"/>
            <a:endParaRPr lang="en-US" sz="1000" b="1" dirty="0" smtClean="0"/>
          </a:p>
          <a:p>
            <a:pPr lvl="2"/>
            <a:r>
              <a:rPr lang="en-US" b="1" dirty="0" smtClean="0"/>
              <a:t>1</a:t>
            </a:r>
            <a:r>
              <a:rPr lang="en-US" b="1" dirty="0"/>
              <a:t>% oxalic acid in the diet reduced absorption ~</a:t>
            </a:r>
            <a:r>
              <a:rPr lang="en-US" b="1" dirty="0" smtClean="0"/>
              <a:t>66%</a:t>
            </a:r>
          </a:p>
          <a:p>
            <a:pPr lvl="2"/>
            <a:endParaRPr lang="en-US" sz="1000" b="1" dirty="0" smtClean="0"/>
          </a:p>
          <a:p>
            <a:pPr lvl="2"/>
            <a:r>
              <a:rPr lang="en-US" b="1" dirty="0" smtClean="0"/>
              <a:t>More </a:t>
            </a:r>
            <a:r>
              <a:rPr lang="en-US" b="1" dirty="0"/>
              <a:t>can create a </a:t>
            </a:r>
            <a:r>
              <a:rPr lang="en-US" b="1" dirty="0" smtClean="0"/>
              <a:t>negative </a:t>
            </a:r>
            <a:r>
              <a:rPr lang="en-US" b="1" dirty="0" err="1"/>
              <a:t>Ca</a:t>
            </a:r>
            <a:r>
              <a:rPr lang="en-US" b="1" dirty="0"/>
              <a:t> balance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486</TotalTime>
  <Words>1392</Words>
  <Application>Microsoft Office PowerPoint</Application>
  <PresentationFormat>On-screen Show (4:3)</PresentationFormat>
  <Paragraphs>380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Hardcover</vt:lpstr>
      <vt:lpstr>Equine Nutrition</vt:lpstr>
      <vt:lpstr>Minerals</vt:lpstr>
      <vt:lpstr>Introduction</vt:lpstr>
      <vt:lpstr>Introduction</vt:lpstr>
      <vt:lpstr>Introduction</vt:lpstr>
      <vt:lpstr>Calcium</vt:lpstr>
      <vt:lpstr>Calcium</vt:lpstr>
      <vt:lpstr>Calcium</vt:lpstr>
      <vt:lpstr>Big Head Disease</vt:lpstr>
      <vt:lpstr>Calcium</vt:lpstr>
      <vt:lpstr>Calcium</vt:lpstr>
      <vt:lpstr>Calcium</vt:lpstr>
      <vt:lpstr>Calcium</vt:lpstr>
      <vt:lpstr>Phosphorus</vt:lpstr>
      <vt:lpstr>Phosphorus</vt:lpstr>
      <vt:lpstr>Phosphorus</vt:lpstr>
      <vt:lpstr>Phosphorus</vt:lpstr>
      <vt:lpstr>Phosphorus</vt:lpstr>
      <vt:lpstr>Calcium-Phosphorus Ratio</vt:lpstr>
      <vt:lpstr>Magnesium</vt:lpstr>
      <vt:lpstr>Magnesium</vt:lpstr>
      <vt:lpstr>Magnesium</vt:lpstr>
      <vt:lpstr>Magnesium</vt:lpstr>
      <vt:lpstr>Magnesium</vt:lpstr>
      <vt:lpstr>Magnesium</vt:lpstr>
      <vt:lpstr>Potassium</vt:lpstr>
      <vt:lpstr>Potassium</vt:lpstr>
      <vt:lpstr>Potassium</vt:lpstr>
      <vt:lpstr>Potassium</vt:lpstr>
      <vt:lpstr>Sodium</vt:lpstr>
      <vt:lpstr>Sodium</vt:lpstr>
      <vt:lpstr>Sodium</vt:lpstr>
      <vt:lpstr>Sodium</vt:lpstr>
      <vt:lpstr>Chloride</vt:lpstr>
      <vt:lpstr>Chloride</vt:lpstr>
      <vt:lpstr>Chloride</vt:lpstr>
      <vt:lpstr>Chloride</vt:lpstr>
      <vt:lpstr>Sulfur</vt:lpstr>
      <vt:lpstr>Sulfur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Nutrition</dc:title>
  <dc:creator>shsu</dc:creator>
  <cp:lastModifiedBy>Computer Services</cp:lastModifiedBy>
  <cp:revision>11</cp:revision>
  <dcterms:created xsi:type="dcterms:W3CDTF">2006-07-17T11:30:10Z</dcterms:created>
  <dcterms:modified xsi:type="dcterms:W3CDTF">2011-11-15T20:35:59Z</dcterms:modified>
</cp:coreProperties>
</file>