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88" r:id="rId3"/>
    <p:sldId id="311" r:id="rId4"/>
    <p:sldId id="312" r:id="rId5"/>
    <p:sldId id="304" r:id="rId6"/>
    <p:sldId id="310" r:id="rId7"/>
    <p:sldId id="305" r:id="rId8"/>
    <p:sldId id="306" r:id="rId9"/>
    <p:sldId id="309" r:id="rId10"/>
    <p:sldId id="307" r:id="rId11"/>
    <p:sldId id="308" r:id="rId12"/>
    <p:sldId id="314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13" r:id="rId21"/>
    <p:sldId id="323" r:id="rId22"/>
    <p:sldId id="276" r:id="rId23"/>
    <p:sldId id="282" r:id="rId24"/>
    <p:sldId id="283" r:id="rId25"/>
    <p:sldId id="284" r:id="rId26"/>
    <p:sldId id="285" r:id="rId27"/>
    <p:sldId id="300" r:id="rId28"/>
    <p:sldId id="324" r:id="rId29"/>
    <p:sldId id="281" r:id="rId30"/>
    <p:sldId id="301" r:id="rId31"/>
    <p:sldId id="325" r:id="rId32"/>
    <p:sldId id="286" r:id="rId33"/>
    <p:sldId id="303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>
      <p:cViewPr varScale="1">
        <p:scale>
          <a:sx n="71" d="100"/>
          <a:sy n="71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3FD8885-23E9-4B33-8EE4-D4658C39AC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9624D-1192-44E7-9104-B5899B8DF1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A8BEF-FB91-472D-AC0E-0FE0106DA3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B52EB-8885-4846-B4E6-7C576EFA6E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CB86F-952D-4554-B180-C0508FC3B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3BAA9-0DB3-42AD-844A-EF65BB22D2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512A8-1449-44E8-884D-2F1B4A385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34145-4F57-44E3-9364-D685A3B3E1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DD44F-1168-43CC-A9F9-52211330C2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A2723-AD4A-4D1C-B2AE-06CFAA6B1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1D9D9-E8C7-43A6-9DC8-1EFA48E60A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66DE502F-1D0C-4C83-BE54-F06A0E24E9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Lecture 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Micro Minerals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0"/>
            <a:ext cx="3403663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Selenium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7186108" cy="3508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WMD </a:t>
            </a:r>
            <a:r>
              <a:rPr lang="en-US" b="1" dirty="0"/>
              <a:t>involves skeletal and cardiac muscles 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Associated with low GSP-</a:t>
            </a:r>
            <a:r>
              <a:rPr lang="en-US" b="1" dirty="0" err="1"/>
              <a:t>px</a:t>
            </a:r>
            <a:r>
              <a:rPr lang="en-US" b="1" dirty="0"/>
              <a:t> values</a:t>
            </a:r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b="1" dirty="0"/>
              <a:t>Results in: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Weakness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Impaired locomotion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Difficulty in suckling and swallowing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Respiratory distress 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Impaired cardiac function</a:t>
            </a:r>
          </a:p>
        </p:txBody>
      </p:sp>
    </p:spTree>
    <p:extLst>
      <p:ext uri="{BB962C8B-B14F-4D97-AF65-F5344CB8AC3E}">
        <p14:creationId xmlns:p14="http://schemas.microsoft.com/office/powerpoint/2010/main" val="19951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Selenium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/>
              <a:t>Maximum tolerable levels </a:t>
            </a:r>
            <a:endParaRPr lang="en-US" sz="2800" b="1" dirty="0" smtClean="0"/>
          </a:p>
          <a:p>
            <a:pPr lvl="1"/>
            <a:r>
              <a:rPr lang="en-US" sz="2300" b="1" dirty="0" smtClean="0"/>
              <a:t>~</a:t>
            </a:r>
            <a:r>
              <a:rPr lang="en-US" sz="2300" b="1" dirty="0"/>
              <a:t>2 </a:t>
            </a:r>
            <a:r>
              <a:rPr lang="en-US" sz="2300" b="1" dirty="0" err="1"/>
              <a:t>ppm</a:t>
            </a:r>
            <a:r>
              <a:rPr lang="en-US" sz="2300" b="1" dirty="0"/>
              <a:t> of total diet</a:t>
            </a:r>
          </a:p>
          <a:p>
            <a:endParaRPr lang="en-US" sz="1000" b="1" dirty="0"/>
          </a:p>
          <a:p>
            <a:r>
              <a:rPr lang="en-US" sz="2800" b="1" dirty="0"/>
              <a:t>Toxicity includes:</a:t>
            </a:r>
          </a:p>
          <a:p>
            <a:pPr lvl="1"/>
            <a:r>
              <a:rPr lang="en-US" sz="2400" b="1" dirty="0"/>
              <a:t>Blind staggers</a:t>
            </a:r>
          </a:p>
          <a:p>
            <a:pPr lvl="1"/>
            <a:r>
              <a:rPr lang="en-US" sz="2400" b="1" dirty="0"/>
              <a:t>Perspiration</a:t>
            </a:r>
          </a:p>
          <a:p>
            <a:pPr lvl="1"/>
            <a:r>
              <a:rPr lang="en-US" sz="2400" b="1" dirty="0"/>
              <a:t>Abdominal Pain</a:t>
            </a:r>
          </a:p>
          <a:p>
            <a:pPr lvl="1"/>
            <a:r>
              <a:rPr lang="en-US" sz="2400" b="1" dirty="0"/>
              <a:t>Colic</a:t>
            </a:r>
          </a:p>
          <a:p>
            <a:pPr lvl="1"/>
            <a:r>
              <a:rPr lang="en-US" sz="2400" b="1" dirty="0"/>
              <a:t>Diarrhea</a:t>
            </a:r>
          </a:p>
          <a:p>
            <a:pPr lvl="1"/>
            <a:r>
              <a:rPr lang="en-US" sz="2400" b="1" dirty="0">
                <a:latin typeface="Arial" charset="0"/>
                <a:cs typeface="Arial" charset="0"/>
              </a:rPr>
              <a:t>↑ </a:t>
            </a:r>
            <a:r>
              <a:rPr lang="en-US" sz="2400" b="1" dirty="0">
                <a:cs typeface="Arial" charset="0"/>
              </a:rPr>
              <a:t>Heart rate and respiration rate</a:t>
            </a:r>
          </a:p>
          <a:p>
            <a:pPr lvl="1"/>
            <a:r>
              <a:rPr lang="en-US" sz="2400" b="1" dirty="0">
                <a:cs typeface="Arial" charset="0"/>
              </a:rPr>
              <a:t>Lethargy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5229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Manganese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777317" cy="37723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Essential for CHO and lipid metabolism</a:t>
            </a:r>
          </a:p>
          <a:p>
            <a:endParaRPr lang="en-US" sz="1000" b="1" dirty="0"/>
          </a:p>
          <a:p>
            <a:r>
              <a:rPr lang="en-US" b="1" dirty="0"/>
              <a:t>Necessary for </a:t>
            </a:r>
            <a:r>
              <a:rPr lang="en-US" b="1" dirty="0" smtClean="0"/>
              <a:t>synthesis of: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hondroitin sulfate and cartilage formation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Superoxide scavenger</a:t>
            </a:r>
          </a:p>
          <a:p>
            <a:endParaRPr lang="en-US" sz="1000" b="1" dirty="0" smtClean="0"/>
          </a:p>
          <a:p>
            <a:r>
              <a:rPr lang="en-US" b="1" dirty="0" smtClean="0"/>
              <a:t>Requirements not established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 smtClean="0"/>
              <a:t>Deficiencies not normal</a:t>
            </a:r>
          </a:p>
          <a:p>
            <a:endParaRPr lang="en-US" sz="1200" b="1" dirty="0"/>
          </a:p>
          <a:p>
            <a:pPr>
              <a:defRPr/>
            </a:pPr>
            <a:r>
              <a:rPr lang="en-US" b="1" dirty="0"/>
              <a:t>Found in feed rations in both </a:t>
            </a:r>
          </a:p>
          <a:p>
            <a:pPr lvl="1">
              <a:defRPr/>
            </a:pPr>
            <a:r>
              <a:rPr lang="en-US" sz="2100" b="1" dirty="0"/>
              <a:t>Organic and inorganic forms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82010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Copper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2286000"/>
            <a:ext cx="7543800" cy="38130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Essential for </a:t>
            </a:r>
            <a:r>
              <a:rPr lang="en-US" b="1" dirty="0" smtClean="0"/>
              <a:t>several enzymes</a:t>
            </a:r>
            <a:endParaRPr lang="en-US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Involved </a:t>
            </a:r>
            <a:r>
              <a:rPr lang="en-US" b="1" dirty="0" smtClean="0"/>
              <a:t>in synthesis </a:t>
            </a:r>
            <a:r>
              <a:rPr lang="en-US" b="1" dirty="0" smtClean="0"/>
              <a:t>and maintenance of: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200" b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/>
              <a:t>Elastic connective tissue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/>
              <a:t>Mobilization of iron stores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/>
              <a:t>Preservation of the integrity of mitochondria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/>
              <a:t>Melanin synthesis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/>
              <a:t>Detoxification of superoxide</a:t>
            </a:r>
          </a:p>
        </p:txBody>
      </p:sp>
    </p:spTree>
    <p:extLst>
      <p:ext uri="{BB962C8B-B14F-4D97-AF65-F5344CB8AC3E}">
        <p14:creationId xmlns:p14="http://schemas.microsoft.com/office/powerpoint/2010/main" val="46874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Copper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990600" y="2286000"/>
            <a:ext cx="7158317" cy="38862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2800" b="1" dirty="0" smtClean="0"/>
              <a:t>Cu concentrations of feedstuffs </a:t>
            </a:r>
            <a:r>
              <a:rPr lang="en-US" sz="2800" b="1" dirty="0" smtClean="0"/>
              <a:t>range </a:t>
            </a:r>
            <a:r>
              <a:rPr lang="en-US" sz="2800" b="1" dirty="0" smtClean="0"/>
              <a:t>from </a:t>
            </a:r>
          </a:p>
          <a:p>
            <a:pPr lvl="1">
              <a:defRPr/>
            </a:pPr>
            <a:r>
              <a:rPr lang="en-US" sz="2300" b="1" dirty="0" smtClean="0"/>
              <a:t>1 ppm (</a:t>
            </a:r>
            <a:r>
              <a:rPr lang="en-US" sz="2300" b="1" dirty="0" smtClean="0"/>
              <a:t>corn)</a:t>
            </a:r>
          </a:p>
          <a:p>
            <a:pPr lvl="1">
              <a:defRPr/>
            </a:pPr>
            <a:r>
              <a:rPr lang="en-US" sz="2300" b="1" dirty="0" smtClean="0"/>
              <a:t>80 </a:t>
            </a:r>
            <a:r>
              <a:rPr lang="en-US" sz="2300" b="1" dirty="0" smtClean="0"/>
              <a:t>ppm (molasses)</a:t>
            </a:r>
          </a:p>
          <a:p>
            <a:pPr eaLnBrk="1" hangingPunct="1">
              <a:defRPr/>
            </a:pPr>
            <a:endParaRPr lang="en-US" sz="900" b="1" dirty="0" smtClean="0"/>
          </a:p>
          <a:p>
            <a:pPr eaLnBrk="1" hangingPunct="1">
              <a:defRPr/>
            </a:pPr>
            <a:r>
              <a:rPr lang="en-US" sz="2800" b="1" dirty="0" smtClean="0"/>
              <a:t>Recommended at least </a:t>
            </a:r>
            <a:endParaRPr lang="en-US" sz="2800" b="1" dirty="0" smtClean="0"/>
          </a:p>
          <a:p>
            <a:pPr lvl="1">
              <a:defRPr/>
            </a:pPr>
            <a:r>
              <a:rPr lang="en-US" sz="2600" b="1" dirty="0" smtClean="0"/>
              <a:t>10 </a:t>
            </a:r>
            <a:r>
              <a:rPr lang="en-US" sz="2600" b="1" dirty="0" smtClean="0"/>
              <a:t>ppm in all diets</a:t>
            </a:r>
          </a:p>
          <a:p>
            <a:pPr eaLnBrk="1" hangingPunct="1">
              <a:defRPr/>
            </a:pPr>
            <a:endParaRPr lang="en-US" sz="900" b="1" dirty="0" smtClean="0"/>
          </a:p>
          <a:p>
            <a:pPr eaLnBrk="1" hangingPunct="1">
              <a:defRPr/>
            </a:pPr>
            <a:r>
              <a:rPr lang="en-US" sz="2800" b="1" dirty="0" smtClean="0"/>
              <a:t>Several factors influence Cu metabolism</a:t>
            </a:r>
          </a:p>
          <a:p>
            <a:pPr eaLnBrk="1" hangingPunct="1">
              <a:defRPr/>
            </a:pPr>
            <a:endParaRPr lang="en-US" sz="900" b="1" dirty="0" smtClean="0"/>
          </a:p>
          <a:p>
            <a:pPr eaLnBrk="1" hangingPunct="1">
              <a:defRPr/>
            </a:pPr>
            <a:r>
              <a:rPr lang="en-US" sz="2800" b="1" dirty="0" smtClean="0"/>
              <a:t>Interacts with many other minerals including </a:t>
            </a:r>
            <a:endParaRPr lang="en-US" sz="2800" b="1" dirty="0" smtClean="0"/>
          </a:p>
          <a:p>
            <a:pPr lvl="1">
              <a:defRPr/>
            </a:pPr>
            <a:r>
              <a:rPr lang="en-US" sz="2600" b="1" dirty="0" smtClean="0"/>
              <a:t>Mo</a:t>
            </a:r>
            <a:r>
              <a:rPr lang="en-US" sz="2600" b="1" dirty="0" smtClean="0"/>
              <a:t>, S, Zn, Se, Si, Cd, Fe, </a:t>
            </a:r>
            <a:r>
              <a:rPr lang="en-US" sz="2600" b="1" dirty="0" err="1" smtClean="0"/>
              <a:t>Pb</a:t>
            </a:r>
            <a:endParaRPr lang="en-US" sz="1000" b="1" dirty="0" smtClean="0"/>
          </a:p>
          <a:p>
            <a:pPr lvl="1">
              <a:defRPr/>
            </a:pPr>
            <a:r>
              <a:rPr lang="en-US" sz="2600" b="1" dirty="0" smtClean="0"/>
              <a:t>Mo and Zn may reduce Cu absorption</a:t>
            </a:r>
          </a:p>
        </p:txBody>
      </p:sp>
    </p:spTree>
    <p:extLst>
      <p:ext uri="{BB962C8B-B14F-4D97-AF65-F5344CB8AC3E}">
        <p14:creationId xmlns:p14="http://schemas.microsoft.com/office/powerpoint/2010/main" val="248091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Copper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2286000"/>
            <a:ext cx="7620000" cy="38130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 err="1" smtClean="0"/>
              <a:t>Osteochondrosis</a:t>
            </a:r>
            <a:r>
              <a:rPr lang="en-US" sz="2600" b="1" dirty="0" smtClean="0"/>
              <a:t> </a:t>
            </a:r>
            <a:r>
              <a:rPr lang="en-US" sz="2600" b="1" dirty="0" smtClean="0"/>
              <a:t>associated </a:t>
            </a:r>
            <a:r>
              <a:rPr lang="en-US" sz="2600" b="1" dirty="0" smtClean="0"/>
              <a:t>with</a:t>
            </a:r>
            <a:r>
              <a:rPr lang="en-US" sz="2800" b="1" dirty="0" smtClean="0"/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b="1" dirty="0" err="1" smtClean="0"/>
              <a:t>Hypocupremia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/>
              <a:t>S</a:t>
            </a:r>
            <a:r>
              <a:rPr lang="en-US" sz="2600" b="1" dirty="0" smtClean="0"/>
              <a:t>ignificant </a:t>
            </a:r>
            <a:r>
              <a:rPr lang="en-US" sz="2600" b="1" dirty="0" smtClean="0">
                <a:latin typeface="Arial"/>
                <a:cs typeface="Arial"/>
              </a:rPr>
              <a:t>↓</a:t>
            </a:r>
            <a:r>
              <a:rPr lang="en-US" sz="2600" b="1" dirty="0" smtClean="0"/>
              <a:t> </a:t>
            </a:r>
            <a:r>
              <a:rPr lang="en-US" sz="2600" b="1" dirty="0" smtClean="0"/>
              <a:t>in serum Cu in aged mares </a:t>
            </a:r>
          </a:p>
          <a:p>
            <a:pPr lvl="1">
              <a:defRPr/>
            </a:pPr>
            <a:r>
              <a:rPr lang="en-US" sz="2100" b="1" dirty="0" smtClean="0"/>
              <a:t>Appears to be related </a:t>
            </a:r>
            <a:r>
              <a:rPr lang="en-US" sz="2100" b="1" dirty="0" smtClean="0"/>
              <a:t>to rupture </a:t>
            </a:r>
            <a:r>
              <a:rPr lang="en-US" sz="2100" b="1" dirty="0" smtClean="0"/>
              <a:t>of the uterine artery</a:t>
            </a:r>
          </a:p>
          <a:p>
            <a:pPr>
              <a:defRPr/>
            </a:pPr>
            <a:endParaRPr lang="en-US" sz="1000" b="1" dirty="0" smtClean="0"/>
          </a:p>
          <a:p>
            <a:pPr>
              <a:defRPr/>
            </a:pPr>
            <a:r>
              <a:rPr lang="en-US" b="1" dirty="0" smtClean="0"/>
              <a:t>Horses are relatively tolerant to high Cu </a:t>
            </a:r>
            <a:r>
              <a:rPr lang="en-US" b="1" dirty="0" smtClean="0"/>
              <a:t>levels</a:t>
            </a:r>
            <a:endParaRPr lang="en-US" sz="2300" b="1" dirty="0"/>
          </a:p>
          <a:p>
            <a:pPr>
              <a:defRPr/>
            </a:pPr>
            <a:endParaRPr lang="en-US" sz="1000" b="1" dirty="0" smtClean="0"/>
          </a:p>
          <a:p>
            <a:pPr>
              <a:defRPr/>
            </a:pPr>
            <a:r>
              <a:rPr lang="en-US" b="1" dirty="0" smtClean="0"/>
              <a:t>Found in feed rations in both </a:t>
            </a:r>
          </a:p>
          <a:p>
            <a:pPr lvl="1">
              <a:defRPr/>
            </a:pPr>
            <a:r>
              <a:rPr lang="en-US" sz="2100" b="1" dirty="0" smtClean="0"/>
              <a:t>Organic and inorganic forms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61613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Zinc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7262308" cy="3508977"/>
          </a:xfrm>
        </p:spPr>
        <p:txBody>
          <a:bodyPr/>
          <a:lstStyle/>
          <a:p>
            <a:r>
              <a:rPr lang="en-US" b="1" dirty="0"/>
              <a:t>Present in the body as a component of </a:t>
            </a:r>
            <a:r>
              <a:rPr lang="en-US" b="1" dirty="0" smtClean="0"/>
              <a:t>many:</a:t>
            </a:r>
            <a:endParaRPr lang="en-US" b="1" dirty="0"/>
          </a:p>
          <a:p>
            <a:pPr lvl="1"/>
            <a:r>
              <a:rPr lang="en-US" b="1" dirty="0" err="1"/>
              <a:t>M</a:t>
            </a:r>
            <a:r>
              <a:rPr lang="en-US" b="1" dirty="0" err="1" smtClean="0"/>
              <a:t>etalloenzymes</a:t>
            </a:r>
            <a:r>
              <a:rPr lang="en-US" b="1" dirty="0" smtClean="0"/>
              <a:t>:</a:t>
            </a:r>
            <a:endParaRPr lang="en-US" sz="800" b="1" dirty="0"/>
          </a:p>
          <a:p>
            <a:pPr lvl="2"/>
            <a:r>
              <a:rPr lang="en-US" b="1" dirty="0"/>
              <a:t>Carbonic </a:t>
            </a:r>
            <a:r>
              <a:rPr lang="en-US" b="1" dirty="0" err="1"/>
              <a:t>Anhydrase</a:t>
            </a:r>
            <a:endParaRPr lang="en-US" b="1" dirty="0"/>
          </a:p>
          <a:p>
            <a:pPr lvl="2"/>
            <a:r>
              <a:rPr lang="en-US" b="1" dirty="0"/>
              <a:t>Alkaline </a:t>
            </a:r>
            <a:r>
              <a:rPr lang="en-US" b="1" dirty="0" err="1"/>
              <a:t>Phosphatase</a:t>
            </a:r>
            <a:endParaRPr lang="en-US" b="1" dirty="0"/>
          </a:p>
          <a:p>
            <a:pPr lvl="2"/>
            <a:r>
              <a:rPr lang="en-US" b="1" dirty="0" err="1"/>
              <a:t>Carboxypeptidase</a:t>
            </a:r>
            <a:endParaRPr lang="en-US" b="1" dirty="0"/>
          </a:p>
          <a:p>
            <a:pPr lvl="1"/>
            <a:endParaRPr lang="en-US" sz="1000" b="1" dirty="0"/>
          </a:p>
          <a:p>
            <a:r>
              <a:rPr lang="en-US" b="1" dirty="0"/>
              <a:t>B</a:t>
            </a:r>
            <a:r>
              <a:rPr lang="en-US" b="1" dirty="0" smtClean="0"/>
              <a:t>iochemical </a:t>
            </a:r>
            <a:r>
              <a:rPr lang="en-US" b="1" dirty="0"/>
              <a:t>role of zinc relates largely to </a:t>
            </a:r>
            <a:endParaRPr lang="en-US" b="1" dirty="0" smtClean="0"/>
          </a:p>
          <a:p>
            <a:pPr lvl="1"/>
            <a:r>
              <a:rPr lang="en-US" b="1" dirty="0"/>
              <a:t>F</a:t>
            </a:r>
            <a:r>
              <a:rPr lang="en-US" b="1" dirty="0" smtClean="0"/>
              <a:t>unctions </a:t>
            </a:r>
            <a:r>
              <a:rPr lang="en-US" b="1" dirty="0"/>
              <a:t>of these enzymes</a:t>
            </a:r>
          </a:p>
        </p:txBody>
      </p:sp>
    </p:spTree>
    <p:extLst>
      <p:ext uri="{BB962C8B-B14F-4D97-AF65-F5344CB8AC3E}">
        <p14:creationId xmlns:p14="http://schemas.microsoft.com/office/powerpoint/2010/main" val="11229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Zinc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7033708" cy="3508977"/>
          </a:xfrm>
        </p:spPr>
        <p:txBody>
          <a:bodyPr>
            <a:normAutofit/>
          </a:bodyPr>
          <a:lstStyle/>
          <a:p>
            <a:r>
              <a:rPr lang="en-US" b="1" dirty="0"/>
              <a:t>Highest concentrations occur  in </a:t>
            </a:r>
          </a:p>
          <a:p>
            <a:pPr lvl="1"/>
            <a:r>
              <a:rPr lang="en-US" b="1" dirty="0"/>
              <a:t>Choroid and iris of the eye</a:t>
            </a:r>
          </a:p>
          <a:p>
            <a:pPr lvl="1"/>
            <a:r>
              <a:rPr lang="en-US" b="1" dirty="0"/>
              <a:t>Prostate gland</a:t>
            </a:r>
          </a:p>
          <a:p>
            <a:endParaRPr lang="en-US" sz="1000" b="1" dirty="0"/>
          </a:p>
          <a:p>
            <a:r>
              <a:rPr lang="en-US" b="1" dirty="0"/>
              <a:t>Intermediate concentrations are present </a:t>
            </a:r>
            <a:r>
              <a:rPr lang="en-US" b="1" dirty="0" smtClean="0"/>
              <a:t>in: </a:t>
            </a:r>
            <a:endParaRPr lang="en-US" b="1" dirty="0"/>
          </a:p>
          <a:p>
            <a:pPr lvl="1"/>
            <a:r>
              <a:rPr lang="en-US" b="1" dirty="0"/>
              <a:t>Skin, liver, bone, and muscle</a:t>
            </a:r>
          </a:p>
          <a:p>
            <a:endParaRPr lang="en-US" sz="1000" b="1" dirty="0"/>
          </a:p>
          <a:p>
            <a:r>
              <a:rPr lang="en-US" b="1" dirty="0"/>
              <a:t>Low concentrations are found</a:t>
            </a:r>
          </a:p>
          <a:p>
            <a:pPr lvl="1"/>
            <a:r>
              <a:rPr lang="en-US" b="1" dirty="0"/>
              <a:t>Blood, milk, lungs, and brain</a:t>
            </a:r>
          </a:p>
        </p:txBody>
      </p:sp>
    </p:spTree>
    <p:extLst>
      <p:ext uri="{BB962C8B-B14F-4D97-AF65-F5344CB8AC3E}">
        <p14:creationId xmlns:p14="http://schemas.microsoft.com/office/powerpoint/2010/main" val="216090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Zinc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Absorption is regulated </a:t>
            </a:r>
            <a:r>
              <a:rPr lang="en-US" sz="2800" b="1" dirty="0" smtClean="0"/>
              <a:t>by </a:t>
            </a:r>
          </a:p>
          <a:p>
            <a:pPr lvl="1">
              <a:lnSpc>
                <a:spcPct val="90000"/>
              </a:lnSpc>
            </a:pPr>
            <a:r>
              <a:rPr lang="en-US" sz="2300" b="1" dirty="0" smtClean="0"/>
              <a:t>Status </a:t>
            </a:r>
            <a:r>
              <a:rPr lang="en-US" sz="2300" b="1" dirty="0"/>
              <a:t>of the </a:t>
            </a:r>
            <a:r>
              <a:rPr lang="en-US" sz="2300" b="1" dirty="0" smtClean="0"/>
              <a:t>animal</a:t>
            </a:r>
          </a:p>
          <a:p>
            <a:pPr lvl="1">
              <a:lnSpc>
                <a:spcPct val="90000"/>
              </a:lnSpc>
            </a:pPr>
            <a:r>
              <a:rPr lang="en-US" sz="2300" b="1" dirty="0" smtClean="0"/>
              <a:t>May range from 5 to 10</a:t>
            </a:r>
            <a:r>
              <a:rPr lang="en-US" sz="2300" b="1" dirty="0" smtClean="0"/>
              <a:t>%</a:t>
            </a:r>
          </a:p>
          <a:p>
            <a:pPr lvl="1"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endParaRPr lang="en-US" sz="10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Common feedstuffs contain </a:t>
            </a:r>
            <a:endParaRPr lang="en-US" sz="2800" b="1" dirty="0" smtClean="0"/>
          </a:p>
          <a:p>
            <a:pPr lvl="1">
              <a:lnSpc>
                <a:spcPct val="90000"/>
              </a:lnSpc>
            </a:pPr>
            <a:r>
              <a:rPr lang="en-US" sz="2300" b="1" dirty="0" smtClean="0"/>
              <a:t>15 </a:t>
            </a:r>
            <a:r>
              <a:rPr lang="en-US" sz="2300" b="1" dirty="0"/>
              <a:t>to 40 </a:t>
            </a:r>
            <a:r>
              <a:rPr lang="en-US" sz="2300" b="1" dirty="0" err="1"/>
              <a:t>ppm</a:t>
            </a:r>
            <a:endParaRPr lang="en-US" sz="2300" b="1" dirty="0"/>
          </a:p>
          <a:p>
            <a:pPr lvl="1">
              <a:lnSpc>
                <a:spcPct val="90000"/>
              </a:lnSpc>
            </a:pPr>
            <a:r>
              <a:rPr lang="en-US" sz="2300" b="1" dirty="0"/>
              <a:t>Sources include: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Zinc </a:t>
            </a:r>
            <a:r>
              <a:rPr lang="en-US" b="1" dirty="0" smtClean="0"/>
              <a:t>sulfate &amp; Zinc </a:t>
            </a:r>
            <a:r>
              <a:rPr lang="en-US" b="1" dirty="0"/>
              <a:t>oxide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Zinc </a:t>
            </a:r>
            <a:r>
              <a:rPr lang="en-US" b="1" dirty="0"/>
              <a:t>chelates or </a:t>
            </a:r>
            <a:r>
              <a:rPr lang="en-US" b="1" dirty="0" err="1"/>
              <a:t>proteonates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381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Zinc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Research has </a:t>
            </a:r>
            <a:r>
              <a:rPr lang="en-US" b="1" dirty="0" smtClean="0"/>
              <a:t>found</a:t>
            </a:r>
          </a:p>
          <a:p>
            <a:pPr lvl="1"/>
            <a:r>
              <a:rPr lang="en-US" b="1" dirty="0" smtClean="0"/>
              <a:t>40 </a:t>
            </a:r>
            <a:r>
              <a:rPr lang="en-US" b="1" dirty="0"/>
              <a:t>ppm in diet is </a:t>
            </a:r>
            <a:r>
              <a:rPr lang="en-US" b="1" dirty="0" smtClean="0"/>
              <a:t>sufficient</a:t>
            </a:r>
            <a:endParaRPr lang="en-US" b="1" dirty="0"/>
          </a:p>
          <a:p>
            <a:pPr marL="365760" lvl="1" indent="0">
              <a:buNone/>
            </a:pPr>
            <a:endParaRPr lang="en-US" sz="1100" b="1" dirty="0" smtClean="0">
              <a:latin typeface="Arial" charset="0"/>
              <a:cs typeface="Arial" charset="0"/>
            </a:endParaRPr>
          </a:p>
          <a:p>
            <a:r>
              <a:rPr lang="en-US" b="1" dirty="0"/>
              <a:t>T</a:t>
            </a:r>
            <a:r>
              <a:rPr lang="en-US" b="1" dirty="0" smtClean="0"/>
              <a:t>olerant </a:t>
            </a:r>
            <a:r>
              <a:rPr lang="en-US" b="1" dirty="0" smtClean="0"/>
              <a:t>to excesses</a:t>
            </a:r>
          </a:p>
          <a:p>
            <a:endParaRPr lang="en-US" sz="1000" b="1" dirty="0" smtClean="0"/>
          </a:p>
          <a:p>
            <a:r>
              <a:rPr lang="en-US" b="1" dirty="0"/>
              <a:t>C</a:t>
            </a:r>
            <a:r>
              <a:rPr lang="en-US" b="1" dirty="0" smtClean="0"/>
              <a:t>an </a:t>
            </a:r>
            <a:r>
              <a:rPr lang="en-US" b="1" dirty="0" smtClean="0"/>
              <a:t>inhibit </a:t>
            </a:r>
          </a:p>
          <a:p>
            <a:pPr lvl="1"/>
            <a:r>
              <a:rPr lang="en-US" b="1" dirty="0" smtClean="0"/>
              <a:t>Cu </a:t>
            </a:r>
            <a:r>
              <a:rPr lang="en-US" b="1" dirty="0" smtClean="0"/>
              <a:t>availability</a:t>
            </a:r>
          </a:p>
          <a:p>
            <a:pPr lvl="1"/>
            <a:r>
              <a:rPr lang="en-US" b="1" dirty="0"/>
              <a:t>C</a:t>
            </a:r>
            <a:r>
              <a:rPr lang="en-US" b="1" dirty="0" smtClean="0"/>
              <a:t>ause </a:t>
            </a:r>
            <a:r>
              <a:rPr lang="en-US" b="1" dirty="0" err="1" smtClean="0"/>
              <a:t>hypocupremia</a:t>
            </a:r>
            <a:endParaRPr lang="en-US" b="1" dirty="0" smtClean="0"/>
          </a:p>
          <a:p>
            <a:pPr lvl="1"/>
            <a:endParaRPr lang="en-US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5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Introduction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Eight Micro-minerals</a:t>
            </a:r>
            <a:r>
              <a:rPr lang="en-US" b="1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Se &amp; </a:t>
            </a:r>
            <a:r>
              <a:rPr lang="en-US" b="1" dirty="0" err="1" smtClean="0"/>
              <a:t>Mn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Cu</a:t>
            </a:r>
            <a:r>
              <a:rPr lang="en-US" b="1" dirty="0" smtClean="0"/>
              <a:t> &amp; Zn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Mo &amp; 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I &amp; Fe</a:t>
            </a:r>
            <a:endParaRPr lang="en-US" b="1" dirty="0" smtClean="0"/>
          </a:p>
          <a:p>
            <a:pPr lvl="1" eaLnBrk="1" hangingPunct="1">
              <a:lnSpc>
                <a:spcPct val="90000"/>
              </a:lnSpc>
            </a:pPr>
            <a:endParaRPr lang="en-US" b="1" dirty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Generally expressed as mg/kg or ppm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09600" y="786653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n-US" sz="3200" b="1" dirty="0">
                <a:solidFill>
                  <a:srgbClr val="FF3300"/>
                </a:solidFill>
              </a:rPr>
              <a:t>Broodmare Intake </a:t>
            </a:r>
            <a:r>
              <a:rPr lang="en-US" sz="3200" b="1" dirty="0" err="1">
                <a:solidFill>
                  <a:srgbClr val="FF3300"/>
                </a:solidFill>
              </a:rPr>
              <a:t>vs</a:t>
            </a:r>
            <a:r>
              <a:rPr lang="en-US" sz="3200" b="1" dirty="0">
                <a:solidFill>
                  <a:srgbClr val="FF3300"/>
                </a:solidFill>
              </a:rPr>
              <a:t> Requirement </a:t>
            </a:r>
            <a:br>
              <a:rPr lang="en-US" sz="3200" b="1" dirty="0">
                <a:solidFill>
                  <a:srgbClr val="FF3300"/>
                </a:solidFill>
              </a:rPr>
            </a:br>
            <a:r>
              <a:rPr lang="en-US" sz="3200" b="1" dirty="0">
                <a:solidFill>
                  <a:srgbClr val="FF3300"/>
                </a:solidFill>
              </a:rPr>
              <a:t> (1st Half Gestation)</a:t>
            </a:r>
          </a:p>
        </p:txBody>
      </p:sp>
      <p:graphicFrame>
        <p:nvGraphicFramePr>
          <p:cNvPr id="4098" name="Object 3"/>
          <p:cNvGraphicFramePr>
            <a:graphicFrameLocks/>
          </p:cNvGraphicFramePr>
          <p:nvPr/>
        </p:nvGraphicFramePr>
        <p:xfrm>
          <a:off x="647700" y="1981200"/>
          <a:ext cx="776287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3" imgW="7772535" imgH="4114935" progId="MSGraph.Chart.8">
                  <p:embed followColorScheme="full"/>
                </p:oleObj>
              </mc:Choice>
              <mc:Fallback>
                <p:oleObj name="Chart" r:id="rId3" imgW="7772535" imgH="411493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1981200"/>
                        <a:ext cx="7762875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647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Molybdenum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Involved in synthesis of several enzymes</a:t>
            </a:r>
          </a:p>
          <a:p>
            <a:pPr lvl="1"/>
            <a:r>
              <a:rPr lang="en-US" b="1" dirty="0" smtClean="0"/>
              <a:t>Particularly xanthine oxidase</a:t>
            </a:r>
          </a:p>
          <a:p>
            <a:pPr lvl="2"/>
            <a:r>
              <a:rPr lang="en-US" b="1" dirty="0" smtClean="0"/>
              <a:t>Involved in degradation of purines to urine</a:t>
            </a:r>
          </a:p>
          <a:p>
            <a:pPr lvl="2"/>
            <a:endParaRPr lang="en-US" sz="1000" b="1" dirty="0" smtClean="0"/>
          </a:p>
          <a:p>
            <a:r>
              <a:rPr lang="en-US" b="1" dirty="0" smtClean="0"/>
              <a:t>Deficiency and excess not determined</a:t>
            </a:r>
          </a:p>
          <a:p>
            <a:endParaRPr lang="en-US" sz="1000" b="1" dirty="0" smtClean="0"/>
          </a:p>
          <a:p>
            <a:r>
              <a:rPr lang="en-US" b="1" dirty="0" smtClean="0"/>
              <a:t>Major concern is excess</a:t>
            </a:r>
          </a:p>
          <a:p>
            <a:pPr lvl="1"/>
            <a:r>
              <a:rPr lang="en-US" b="1" dirty="0" smtClean="0"/>
              <a:t>Interferes with Cu utilization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1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Cobalt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43492" y="2323652"/>
            <a:ext cx="7719508" cy="350897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err="1" smtClean="0"/>
              <a:t>Cecal</a:t>
            </a:r>
            <a:r>
              <a:rPr lang="en-US" b="1" dirty="0" smtClean="0"/>
              <a:t> and colonic </a:t>
            </a:r>
            <a:r>
              <a:rPr lang="en-US" b="1" dirty="0" err="1" smtClean="0"/>
              <a:t>microflora</a:t>
            </a:r>
            <a:r>
              <a:rPr lang="en-US" b="1" dirty="0" smtClean="0"/>
              <a:t> use </a:t>
            </a:r>
          </a:p>
          <a:p>
            <a:pPr lvl="1">
              <a:defRPr/>
            </a:pPr>
            <a:r>
              <a:rPr lang="en-US" b="1" dirty="0" smtClean="0"/>
              <a:t>Dietary Co in the synthesis of B</a:t>
            </a:r>
            <a:r>
              <a:rPr lang="en-US" b="1" baseline="-25000" dirty="0" smtClean="0"/>
              <a:t>12</a:t>
            </a:r>
          </a:p>
          <a:p>
            <a:pPr>
              <a:defRPr/>
            </a:pPr>
            <a:endParaRPr lang="en-US" b="1" baseline="-25000" dirty="0" smtClean="0"/>
          </a:p>
          <a:p>
            <a:pPr eaLnBrk="1" hangingPunct="1">
              <a:defRPr/>
            </a:pPr>
            <a:r>
              <a:rPr lang="en-US" b="1" dirty="0" smtClean="0"/>
              <a:t>Interrelated with Fe and Cu in</a:t>
            </a:r>
          </a:p>
          <a:p>
            <a:pPr lvl="1">
              <a:defRPr/>
            </a:pPr>
            <a:r>
              <a:rPr lang="en-US" b="1" dirty="0" smtClean="0"/>
              <a:t>Blood cell formation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sz="2400" b="1" dirty="0" smtClean="0"/>
              <a:t>Requirements have not been studied specifically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Deficiencies unknown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Iodine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b="1" dirty="0" smtClean="0"/>
              <a:t>Essential for the synthesis of </a:t>
            </a:r>
          </a:p>
          <a:p>
            <a:pPr lvl="1" eaLnBrk="1" hangingPunct="1">
              <a:defRPr/>
            </a:pPr>
            <a:r>
              <a:rPr lang="en-US" b="1" dirty="0" smtClean="0"/>
              <a:t>Thyroxin (T4)</a:t>
            </a:r>
          </a:p>
          <a:p>
            <a:pPr lvl="1" eaLnBrk="1" hangingPunct="1">
              <a:defRPr/>
            </a:pPr>
            <a:r>
              <a:rPr lang="en-US" b="1" dirty="0" err="1" smtClean="0"/>
              <a:t>Triiodothyronine</a:t>
            </a:r>
            <a:r>
              <a:rPr lang="en-US" b="1" dirty="0" smtClean="0"/>
              <a:t> (T3)</a:t>
            </a:r>
          </a:p>
          <a:p>
            <a:pPr eaLnBrk="1" hangingPunct="1">
              <a:defRPr/>
            </a:pPr>
            <a:endParaRPr lang="en-US" sz="1200" b="1" dirty="0" smtClean="0"/>
          </a:p>
          <a:p>
            <a:pPr eaLnBrk="1" hangingPunct="1">
              <a:defRPr/>
            </a:pPr>
            <a:r>
              <a:rPr lang="en-US" b="1" dirty="0" smtClean="0"/>
              <a:t>Concentrations of feedstuffs range from </a:t>
            </a:r>
          </a:p>
          <a:p>
            <a:pPr lvl="1">
              <a:defRPr/>
            </a:pPr>
            <a:r>
              <a:rPr lang="en-US" b="1" dirty="0" smtClean="0"/>
              <a:t>0 to 2 </a:t>
            </a:r>
            <a:r>
              <a:rPr lang="en-US" b="1" dirty="0" err="1" smtClean="0"/>
              <a:t>ppm</a:t>
            </a:r>
            <a:endParaRPr lang="en-US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Supplements can include iodized salt blocks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Requirements are ~0.1-0.6 </a:t>
            </a:r>
            <a:r>
              <a:rPr lang="en-US" b="1" dirty="0" err="1" smtClean="0"/>
              <a:t>ppm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Iodine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43492" y="2323652"/>
            <a:ext cx="7338508" cy="350897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Deficiencies include:</a:t>
            </a:r>
          </a:p>
          <a:p>
            <a:pPr lvl="1">
              <a:defRPr/>
            </a:pPr>
            <a:r>
              <a:rPr lang="en-US" b="1" dirty="0" smtClean="0"/>
              <a:t>Dams have stillborn foals</a:t>
            </a:r>
          </a:p>
          <a:p>
            <a:pPr lvl="1">
              <a:defRPr/>
            </a:pPr>
            <a:r>
              <a:rPr lang="en-US" b="1" dirty="0" smtClean="0"/>
              <a:t>Dams may also have abnormal estrous cycles</a:t>
            </a:r>
          </a:p>
          <a:p>
            <a:pPr lvl="2">
              <a:defRPr/>
            </a:pPr>
            <a:r>
              <a:rPr lang="en-US" b="1" dirty="0" smtClean="0"/>
              <a:t>Usually do not have thyroid enlargement</a:t>
            </a:r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r>
              <a:rPr lang="en-US" b="1" dirty="0" smtClean="0"/>
              <a:t>Maximal tolerable levels ~5 </a:t>
            </a:r>
            <a:r>
              <a:rPr lang="en-US" b="1" dirty="0" err="1" smtClean="0"/>
              <a:t>ppm</a:t>
            </a:r>
            <a:r>
              <a:rPr lang="en-US" b="1" dirty="0" smtClean="0"/>
              <a:t> of 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Iron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What’s its role?</a:t>
            </a:r>
          </a:p>
          <a:p>
            <a:pPr lvl="1"/>
            <a:r>
              <a:rPr lang="en-US" b="1" dirty="0" smtClean="0"/>
              <a:t>Oxygen transport</a:t>
            </a:r>
          </a:p>
          <a:p>
            <a:pPr lvl="1"/>
            <a:r>
              <a:rPr lang="en-US" b="1" dirty="0" smtClean="0"/>
              <a:t>Cellular respiration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500 kg horse contains ~33g of Fe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60% in hemoglobin</a:t>
            </a:r>
          </a:p>
          <a:p>
            <a:pPr lvl="1"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20% in </a:t>
            </a:r>
            <a:r>
              <a:rPr lang="en-US" b="1" dirty="0" err="1" smtClean="0"/>
              <a:t>myoglobin</a:t>
            </a:r>
            <a:endParaRPr lang="en-US" b="1" dirty="0" smtClean="0"/>
          </a:p>
          <a:p>
            <a:pPr lvl="1"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20% in storage and transport forms</a:t>
            </a:r>
          </a:p>
          <a:p>
            <a:pPr lvl="1" eaLnBrk="1" hangingPunct="1">
              <a:defRPr/>
            </a:pPr>
            <a:endParaRPr lang="en-US" sz="1000" b="1" dirty="0" smtClean="0"/>
          </a:p>
          <a:p>
            <a:pPr lvl="1" eaLnBrk="1" hangingPunct="1">
              <a:defRPr/>
            </a:pPr>
            <a:r>
              <a:rPr lang="en-US" b="1" dirty="0" smtClean="0"/>
              <a:t>0.2% in </a:t>
            </a:r>
            <a:r>
              <a:rPr lang="en-US" b="1" dirty="0" err="1" smtClean="0"/>
              <a:t>cytochromic</a:t>
            </a:r>
            <a:r>
              <a:rPr lang="en-US" b="1" dirty="0" smtClean="0"/>
              <a:t> and other enzymes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Iron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43492" y="2323652"/>
            <a:ext cx="7490908" cy="369614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Forage and by-product ingredients usually contain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 smtClean="0"/>
              <a:t>100 to 250 </a:t>
            </a:r>
            <a:r>
              <a:rPr lang="en-US" sz="2600" b="1" dirty="0" smtClean="0"/>
              <a:t>ppm</a:t>
            </a:r>
          </a:p>
          <a:p>
            <a:pPr lvl="1">
              <a:lnSpc>
                <a:spcPct val="90000"/>
              </a:lnSpc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Grains usually contain less than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 smtClean="0"/>
              <a:t>100 </a:t>
            </a:r>
            <a:r>
              <a:rPr lang="en-US" sz="2600" b="1" dirty="0" smtClean="0"/>
              <a:t>ppm</a:t>
            </a:r>
          </a:p>
          <a:p>
            <a:pPr lvl="1">
              <a:lnSpc>
                <a:spcPct val="90000"/>
              </a:lnSpc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Dietary absorption is likely to be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300" b="1" dirty="0" smtClean="0"/>
              <a:t>15% or </a:t>
            </a:r>
            <a:r>
              <a:rPr lang="en-US" sz="2300" b="1" dirty="0" smtClean="0"/>
              <a:t>less</a:t>
            </a:r>
          </a:p>
          <a:p>
            <a:pPr lvl="1">
              <a:lnSpc>
                <a:spcPct val="90000"/>
              </a:lnSpc>
              <a:defRPr/>
            </a:pPr>
            <a:endParaRPr lang="en-U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Utilization increases </a:t>
            </a:r>
            <a:r>
              <a:rPr lang="en-US" sz="2800" b="1" dirty="0" smtClean="0"/>
              <a:t>in Iron-deficient diets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Iron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b="1" dirty="0"/>
              <a:t>Utilization decreases in the presence </a:t>
            </a:r>
            <a:r>
              <a:rPr lang="en-US" b="1" dirty="0" smtClean="0"/>
              <a:t>of: </a:t>
            </a:r>
            <a:endParaRPr lang="en-US" b="1" dirty="0"/>
          </a:p>
          <a:p>
            <a:pPr lvl="1">
              <a:lnSpc>
                <a:spcPct val="90000"/>
              </a:lnSpc>
              <a:defRPr/>
            </a:pPr>
            <a:r>
              <a:rPr lang="en-US" b="1" dirty="0" err="1"/>
              <a:t>Ca</a:t>
            </a:r>
            <a:r>
              <a:rPr lang="en-US" b="1" dirty="0"/>
              <a:t>, Co, Cu, </a:t>
            </a:r>
            <a:r>
              <a:rPr lang="en-US" b="1" dirty="0" err="1"/>
              <a:t>Mn</a:t>
            </a:r>
            <a:r>
              <a:rPr lang="en-US" b="1" dirty="0"/>
              <a:t>, and Zn</a:t>
            </a:r>
          </a:p>
          <a:p>
            <a:endParaRPr lang="en-US" sz="1000" b="1" dirty="0" smtClean="0"/>
          </a:p>
          <a:p>
            <a:r>
              <a:rPr lang="en-US" b="1" dirty="0" smtClean="0"/>
              <a:t>Deficiency </a:t>
            </a:r>
            <a:r>
              <a:rPr lang="en-US" b="1" dirty="0" smtClean="0"/>
              <a:t>is not a practical problem if </a:t>
            </a:r>
          </a:p>
          <a:p>
            <a:pPr lvl="1"/>
            <a:r>
              <a:rPr lang="en-US" b="1" dirty="0" smtClean="0"/>
              <a:t>Horses have access to soil</a:t>
            </a:r>
          </a:p>
          <a:p>
            <a:endParaRPr lang="en-US" sz="1000" b="1" dirty="0" smtClean="0"/>
          </a:p>
          <a:p>
            <a:r>
              <a:rPr lang="en-US" b="1" dirty="0" smtClean="0"/>
              <a:t>Common feedstuffs should </a:t>
            </a:r>
          </a:p>
          <a:p>
            <a:pPr lvl="1"/>
            <a:r>
              <a:rPr lang="en-US" b="1" dirty="0" smtClean="0"/>
              <a:t>Meet the minimal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Minerals of Interest in Equine Nutrition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Fluorine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62000" y="2323652"/>
            <a:ext cx="7772400" cy="392474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3100" b="1" dirty="0" smtClean="0"/>
              <a:t>Known to be involved in </a:t>
            </a:r>
          </a:p>
          <a:p>
            <a:pPr lvl="1" eaLnBrk="1" hangingPunct="1">
              <a:defRPr/>
            </a:pPr>
            <a:r>
              <a:rPr lang="en-US" sz="2800" b="1" dirty="0" smtClean="0"/>
              <a:t>Bone and teeth development in other species</a:t>
            </a:r>
          </a:p>
          <a:p>
            <a:pPr lvl="1" eaLnBrk="1" hangingPunct="1">
              <a:defRPr/>
            </a:pPr>
            <a:r>
              <a:rPr lang="en-US" sz="2800" b="1" dirty="0" smtClean="0"/>
              <a:t>Dietary necessity </a:t>
            </a:r>
            <a:r>
              <a:rPr lang="en-US" sz="2800" b="1" dirty="0" smtClean="0"/>
              <a:t>not established</a:t>
            </a:r>
            <a:endParaRPr lang="en-US" sz="2800" b="1" dirty="0" smtClean="0"/>
          </a:p>
          <a:p>
            <a:pPr eaLnBrk="1" hangingPunct="1">
              <a:defRPr/>
            </a:pPr>
            <a:endParaRPr lang="en-US" sz="1400" b="1" dirty="0" smtClean="0"/>
          </a:p>
          <a:p>
            <a:pPr eaLnBrk="1" hangingPunct="1">
              <a:defRPr/>
            </a:pPr>
            <a:r>
              <a:rPr lang="en-US" sz="3100" b="1" dirty="0"/>
              <a:t>T</a:t>
            </a:r>
            <a:r>
              <a:rPr lang="en-US" sz="3100" b="1" dirty="0" smtClean="0"/>
              <a:t>end </a:t>
            </a:r>
            <a:r>
              <a:rPr lang="en-US" sz="3100" b="1" dirty="0" smtClean="0"/>
              <a:t>to be more tolerant to excess than cattle</a:t>
            </a:r>
          </a:p>
          <a:p>
            <a:pPr eaLnBrk="1" hangingPunct="1">
              <a:defRPr/>
            </a:pPr>
            <a:endParaRPr lang="en-US" sz="1100" b="1" dirty="0" smtClean="0"/>
          </a:p>
          <a:p>
            <a:pPr>
              <a:defRPr/>
            </a:pPr>
            <a:r>
              <a:rPr lang="en-US" sz="3100" b="1" dirty="0" smtClean="0"/>
              <a:t>Excess intake leads to </a:t>
            </a:r>
          </a:p>
          <a:p>
            <a:pPr lvl="1">
              <a:defRPr/>
            </a:pPr>
            <a:r>
              <a:rPr lang="en-US" sz="2600" b="1" dirty="0" smtClean="0"/>
              <a:t>Colored teeth, bone lesions, lameness, and </a:t>
            </a:r>
            <a:r>
              <a:rPr lang="en-US" sz="2600" b="1" dirty="0" err="1" smtClean="0"/>
              <a:t>unthriftyness</a:t>
            </a:r>
            <a:endParaRPr lang="en-US" sz="2600" b="1" dirty="0" smtClean="0"/>
          </a:p>
          <a:p>
            <a:pPr>
              <a:defRPr/>
            </a:pPr>
            <a:endParaRPr lang="en-US" sz="1200" b="1" dirty="0" smtClean="0"/>
          </a:p>
          <a:p>
            <a:pPr>
              <a:defRPr/>
            </a:pPr>
            <a:r>
              <a:rPr lang="en-US" sz="3100" b="1" dirty="0" smtClean="0"/>
              <a:t>Horses can tolerate </a:t>
            </a:r>
          </a:p>
          <a:p>
            <a:pPr lvl="1">
              <a:defRPr/>
            </a:pPr>
            <a:r>
              <a:rPr lang="en-US" sz="2600" b="1" dirty="0" smtClean="0"/>
              <a:t>50 </a:t>
            </a:r>
            <a:r>
              <a:rPr lang="en-US" sz="2600" b="1" dirty="0" err="1" smtClean="0"/>
              <a:t>ppm</a:t>
            </a:r>
            <a:r>
              <a:rPr lang="en-US" sz="2600" b="1" dirty="0" smtClean="0"/>
              <a:t> for extended periods without detrimental effects</a:t>
            </a:r>
          </a:p>
          <a:p>
            <a:pPr eaLnBrk="1" hangingPunct="1">
              <a:defRPr/>
            </a:pPr>
            <a:endParaRPr lang="en-US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Selenium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1937 – identified to be toxic to livestock</a:t>
            </a:r>
          </a:p>
          <a:p>
            <a:endParaRPr lang="en-US" sz="1200" b="1" dirty="0" smtClean="0"/>
          </a:p>
          <a:p>
            <a:r>
              <a:rPr lang="en-US" b="1" dirty="0" smtClean="0"/>
              <a:t>1943- thought to be carcinogenic</a:t>
            </a:r>
          </a:p>
          <a:p>
            <a:endParaRPr lang="en-US" sz="1200" b="1" dirty="0" smtClean="0"/>
          </a:p>
          <a:p>
            <a:r>
              <a:rPr lang="en-US" b="1" dirty="0" smtClean="0"/>
              <a:t>Outlawed in livestock feeds</a:t>
            </a:r>
          </a:p>
          <a:p>
            <a:endParaRPr lang="en-US" sz="1100" b="1" dirty="0" smtClean="0"/>
          </a:p>
          <a:p>
            <a:r>
              <a:rPr lang="en-US" b="1" dirty="0"/>
              <a:t>1</a:t>
            </a:r>
            <a:r>
              <a:rPr lang="en-US" b="1" dirty="0" smtClean="0"/>
              <a:t>957 – identified as an essential trace mineral</a:t>
            </a:r>
          </a:p>
          <a:p>
            <a:endParaRPr lang="en-US" sz="1100" b="1" dirty="0" smtClean="0"/>
          </a:p>
          <a:p>
            <a:r>
              <a:rPr lang="en-US" b="1" dirty="0" smtClean="0"/>
              <a:t>1973 – found not to be carcinogenic</a:t>
            </a:r>
          </a:p>
          <a:p>
            <a:endParaRPr lang="en-US" sz="1100" b="1" dirty="0" smtClean="0"/>
          </a:p>
          <a:p>
            <a:r>
              <a:rPr lang="en-US" b="1" dirty="0" smtClean="0"/>
              <a:t>Discovered that deficiencies lead to WMD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38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Chromium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/>
          </a:bodyPr>
          <a:lstStyle/>
          <a:p>
            <a:r>
              <a:rPr lang="en-US" b="1" dirty="0" smtClean="0"/>
              <a:t>Why be concerned with</a:t>
            </a:r>
            <a:r>
              <a:rPr lang="en-US" b="1" dirty="0" smtClean="0"/>
              <a:t> Chromium?</a:t>
            </a:r>
          </a:p>
          <a:p>
            <a:pPr lvl="1"/>
            <a:r>
              <a:rPr lang="en-US" b="1" dirty="0" smtClean="0"/>
              <a:t>Plays role </a:t>
            </a:r>
            <a:r>
              <a:rPr lang="en-US" b="1" dirty="0" smtClean="0"/>
              <a:t>in CHO and lipid </a:t>
            </a:r>
            <a:r>
              <a:rPr lang="en-US" b="1" dirty="0" smtClean="0"/>
              <a:t>metabolism</a:t>
            </a:r>
          </a:p>
          <a:p>
            <a:pPr lvl="1"/>
            <a:r>
              <a:rPr lang="en-US" b="1" dirty="0" smtClean="0"/>
              <a:t>Aids </a:t>
            </a:r>
            <a:r>
              <a:rPr lang="en-US" b="1" dirty="0" smtClean="0"/>
              <a:t>in </a:t>
            </a:r>
            <a:r>
              <a:rPr lang="en-US" b="1" dirty="0" smtClean="0"/>
              <a:t>Insulin </a:t>
            </a:r>
            <a:r>
              <a:rPr lang="en-US" b="1" dirty="0" smtClean="0"/>
              <a:t>production</a:t>
            </a:r>
          </a:p>
          <a:p>
            <a:pPr lvl="1"/>
            <a:r>
              <a:rPr lang="en-US" b="1" dirty="0" smtClean="0"/>
              <a:t>Facilitates glucose </a:t>
            </a:r>
            <a:r>
              <a:rPr lang="en-US" b="1" dirty="0" smtClean="0"/>
              <a:t>clearance</a:t>
            </a:r>
          </a:p>
          <a:p>
            <a:pPr lvl="1"/>
            <a:endParaRPr lang="en-US" sz="1000" b="1" dirty="0" smtClean="0"/>
          </a:p>
          <a:p>
            <a:r>
              <a:rPr lang="en-US" b="1" dirty="0"/>
              <a:t>Has been suggested that </a:t>
            </a:r>
          </a:p>
          <a:p>
            <a:pPr lvl="1"/>
            <a:r>
              <a:rPr lang="en-US" b="1" dirty="0"/>
              <a:t>May be beneficial in calming</a:t>
            </a:r>
          </a:p>
          <a:p>
            <a:pPr lvl="1"/>
            <a:r>
              <a:rPr lang="en-US" b="1" dirty="0"/>
              <a:t>Aiding in </a:t>
            </a:r>
            <a:r>
              <a:rPr lang="en-US" b="1" dirty="0" err="1"/>
              <a:t>exertional</a:t>
            </a:r>
            <a:r>
              <a:rPr lang="en-US" b="1" dirty="0"/>
              <a:t> </a:t>
            </a:r>
            <a:r>
              <a:rPr lang="en-US" b="1" dirty="0" err="1" smtClean="0"/>
              <a:t>rhabdomyolysis</a:t>
            </a:r>
            <a:endParaRPr lang="en-US" b="1" dirty="0" smtClean="0"/>
          </a:p>
          <a:p>
            <a:pPr lvl="1"/>
            <a:r>
              <a:rPr lang="en-US" b="1" dirty="0" smtClean="0"/>
              <a:t>PSSM</a:t>
            </a:r>
            <a:endParaRPr lang="en-US" b="1" dirty="0"/>
          </a:p>
          <a:p>
            <a:pPr lvl="1"/>
            <a:endParaRPr lang="en-US" sz="1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Chromium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Organic form more </a:t>
            </a:r>
            <a:r>
              <a:rPr lang="en-US" b="1" dirty="0" smtClean="0"/>
              <a:t>available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/>
              <a:t>Requirements may be higher for </a:t>
            </a:r>
          </a:p>
          <a:p>
            <a:pPr lvl="1"/>
            <a:r>
              <a:rPr lang="en-US" b="1" dirty="0"/>
              <a:t>Exercising horses than for idle </a:t>
            </a:r>
            <a:endParaRPr lang="en-US" b="1" dirty="0" smtClean="0"/>
          </a:p>
          <a:p>
            <a:pPr lvl="1"/>
            <a:endParaRPr lang="en-US" sz="1000" b="1" dirty="0" smtClean="0"/>
          </a:p>
          <a:p>
            <a:r>
              <a:rPr lang="en-US" b="1" dirty="0" smtClean="0"/>
              <a:t>No </a:t>
            </a:r>
            <a:r>
              <a:rPr lang="en-US" b="1" dirty="0"/>
              <a:t>evidence of </a:t>
            </a:r>
            <a:r>
              <a:rPr lang="en-US" b="1" dirty="0" smtClean="0"/>
              <a:t>deficiency</a:t>
            </a:r>
            <a:endParaRPr lang="en-US" b="1" dirty="0"/>
          </a:p>
          <a:p>
            <a:endParaRPr lang="en-US" sz="1100" b="1" dirty="0"/>
          </a:p>
          <a:p>
            <a:r>
              <a:rPr lang="en-US" b="1" dirty="0"/>
              <a:t>In humans deficiency can lead to </a:t>
            </a:r>
          </a:p>
          <a:p>
            <a:pPr lvl="1"/>
            <a:r>
              <a:rPr lang="en-US" b="1" dirty="0"/>
              <a:t>Adult onset diabetes</a:t>
            </a:r>
          </a:p>
          <a:p>
            <a:pPr lvl="1"/>
            <a:r>
              <a:rPr lang="en-US" b="1" dirty="0"/>
              <a:t>Cardiovascular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Silicone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990600" y="2209800"/>
            <a:ext cx="7620000" cy="388924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Second most common element of Earth’s crust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Little is know of it’s nutritional importance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Involved in the formation of new bone</a:t>
            </a:r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r>
              <a:rPr lang="en-US" b="1" dirty="0" smtClean="0"/>
              <a:t>Important component of </a:t>
            </a:r>
          </a:p>
          <a:p>
            <a:pPr lvl="1">
              <a:defRPr/>
            </a:pPr>
            <a:r>
              <a:rPr lang="en-US" b="1" dirty="0" smtClean="0"/>
              <a:t>Connective tissue</a:t>
            </a:r>
          </a:p>
          <a:p>
            <a:pPr lvl="1">
              <a:defRPr/>
            </a:pPr>
            <a:r>
              <a:rPr lang="en-US" b="1" dirty="0" err="1" smtClean="0"/>
              <a:t>Hyaluronic</a:t>
            </a:r>
            <a:r>
              <a:rPr lang="en-US" b="1" dirty="0" smtClean="0"/>
              <a:t> acid</a:t>
            </a:r>
          </a:p>
          <a:p>
            <a:pPr lvl="1">
              <a:defRPr/>
            </a:pPr>
            <a:r>
              <a:rPr lang="en-US" b="1" dirty="0" err="1" smtClean="0"/>
              <a:t>Articular</a:t>
            </a:r>
            <a:r>
              <a:rPr lang="en-US" b="1" dirty="0" smtClean="0"/>
              <a:t> cartilage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Silicone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Grains are high in Silicone</a:t>
            </a:r>
          </a:p>
          <a:p>
            <a:endParaRPr lang="en-US" sz="1000" b="1" dirty="0" smtClean="0"/>
          </a:p>
          <a:p>
            <a:r>
              <a:rPr lang="en-US" b="1" dirty="0" smtClean="0"/>
              <a:t>Found in the environment as silica</a:t>
            </a:r>
          </a:p>
          <a:p>
            <a:endParaRPr lang="en-US" sz="1000" b="1" dirty="0" smtClean="0"/>
          </a:p>
          <a:p>
            <a:r>
              <a:rPr lang="en-US" b="1" dirty="0" smtClean="0"/>
              <a:t>Not easily absorbed</a:t>
            </a:r>
          </a:p>
          <a:p>
            <a:endParaRPr lang="en-US" sz="1100" b="1" dirty="0" smtClean="0"/>
          </a:p>
          <a:p>
            <a:r>
              <a:rPr lang="en-US" b="1" dirty="0" smtClean="0"/>
              <a:t>Sodium </a:t>
            </a:r>
            <a:r>
              <a:rPr lang="en-US" b="1" dirty="0" err="1" smtClean="0"/>
              <a:t>zeolite</a:t>
            </a:r>
            <a:r>
              <a:rPr lang="en-US" b="1" dirty="0" smtClean="0"/>
              <a:t> A (SZA) – supplement source</a:t>
            </a:r>
          </a:p>
          <a:p>
            <a:pPr lvl="1"/>
            <a:r>
              <a:rPr lang="en-US" b="1" dirty="0" smtClean="0"/>
              <a:t>Supplemented horses were found to go nearly twice the distance before experiencing injury</a:t>
            </a:r>
          </a:p>
          <a:p>
            <a:pPr lvl="1"/>
            <a:r>
              <a:rPr lang="en-US" b="1" dirty="0" smtClean="0"/>
              <a:t>Greater rates of bone formation also found</a:t>
            </a:r>
          </a:p>
          <a:p>
            <a:pPr lvl="1"/>
            <a:endParaRPr lang="en-US" sz="1000" b="1" dirty="0" smtClean="0"/>
          </a:p>
          <a:p>
            <a:r>
              <a:rPr lang="en-US" b="1" dirty="0" smtClean="0"/>
              <a:t>Much more research is still needed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Selenium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Current research:</a:t>
            </a:r>
          </a:p>
          <a:p>
            <a:pPr lvl="1"/>
            <a:r>
              <a:rPr lang="en-US" b="1" dirty="0" smtClean="0"/>
              <a:t>Increased immune function</a:t>
            </a:r>
          </a:p>
          <a:p>
            <a:pPr lvl="1"/>
            <a:r>
              <a:rPr lang="en-US" b="1" dirty="0" smtClean="0"/>
              <a:t>Increased Reproductive Status</a:t>
            </a:r>
          </a:p>
          <a:p>
            <a:pPr lvl="1"/>
            <a:r>
              <a:rPr lang="en-US" b="1" dirty="0" smtClean="0"/>
              <a:t>Reduction in lung, colon, prostate  cancer</a:t>
            </a:r>
          </a:p>
          <a:p>
            <a:pPr lvl="1"/>
            <a:r>
              <a:rPr lang="en-US" b="1" dirty="0" smtClean="0"/>
              <a:t>Reduction cardiovascular disease</a:t>
            </a:r>
          </a:p>
          <a:p>
            <a:pPr lvl="1"/>
            <a:r>
              <a:rPr lang="en-US" b="1" dirty="0" smtClean="0"/>
              <a:t>Reduction in Alzheimer's</a:t>
            </a:r>
          </a:p>
          <a:p>
            <a:pPr lvl="1"/>
            <a:r>
              <a:rPr lang="en-US" b="1" dirty="0" smtClean="0"/>
              <a:t>Helps in treatment of AIDS</a:t>
            </a:r>
          </a:p>
          <a:p>
            <a:pPr lvl="1"/>
            <a:r>
              <a:rPr lang="en-US" b="1" dirty="0" smtClean="0"/>
              <a:t>Protective against Viral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Selenium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Works with what Vitamin?</a:t>
            </a:r>
          </a:p>
          <a:p>
            <a:pPr lvl="1"/>
            <a:r>
              <a:rPr lang="en-US" sz="2400" b="1" dirty="0" smtClean="0"/>
              <a:t>E</a:t>
            </a:r>
          </a:p>
          <a:p>
            <a:pPr lvl="1"/>
            <a:endParaRPr lang="en-US" sz="1000" b="1" dirty="0" smtClean="0"/>
          </a:p>
          <a:p>
            <a:r>
              <a:rPr lang="en-US" sz="2800" b="1" dirty="0" smtClean="0"/>
              <a:t>Function?</a:t>
            </a:r>
          </a:p>
          <a:p>
            <a:pPr lvl="1"/>
            <a:r>
              <a:rPr lang="en-US" sz="2400" b="1" dirty="0" smtClean="0"/>
              <a:t>Works jointly in protecting body tissue</a:t>
            </a:r>
          </a:p>
          <a:p>
            <a:pPr lvl="2"/>
            <a:r>
              <a:rPr lang="en-US" sz="2400" b="1" dirty="0" smtClean="0"/>
              <a:t>Cell Membranes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sz="2600" b="1" dirty="0" smtClean="0"/>
              <a:t>What causes oxidation?</a:t>
            </a:r>
          </a:p>
          <a:p>
            <a:pPr lvl="2"/>
            <a:r>
              <a:rPr lang="en-US" sz="2400" b="1" dirty="0" smtClean="0"/>
              <a:t>Metabolism</a:t>
            </a:r>
          </a:p>
          <a:p>
            <a:pPr lvl="3"/>
            <a:r>
              <a:rPr lang="en-US" sz="2400" b="1" dirty="0"/>
              <a:t>P</a:t>
            </a:r>
            <a:r>
              <a:rPr lang="en-US" sz="2400" b="1" dirty="0" smtClean="0"/>
              <a:t>roduction of free radicals</a:t>
            </a:r>
          </a:p>
          <a:p>
            <a:endParaRPr lang="en-US" sz="2800" b="1" dirty="0" smtClean="0"/>
          </a:p>
          <a:p>
            <a:pPr lvl="1"/>
            <a:endParaRPr lang="en-US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283020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Selenium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23652"/>
            <a:ext cx="7848600" cy="3508977"/>
          </a:xfrm>
        </p:spPr>
        <p:txBody>
          <a:bodyPr>
            <a:normAutofit/>
          </a:bodyPr>
          <a:lstStyle/>
          <a:p>
            <a:r>
              <a:rPr lang="en-US" sz="2800" b="1" dirty="0"/>
              <a:t>So </a:t>
            </a:r>
            <a:r>
              <a:rPr lang="en-US" sz="2800" b="1" dirty="0" smtClean="0"/>
              <a:t>how does it protect against oxidation?</a:t>
            </a:r>
            <a:endParaRPr lang="en-US" sz="2800" b="1" dirty="0"/>
          </a:p>
          <a:p>
            <a:pPr lvl="1"/>
            <a:r>
              <a:rPr lang="en-US" sz="2600" b="1" dirty="0"/>
              <a:t>Essential in the production of anti-oxidants:</a:t>
            </a:r>
          </a:p>
          <a:p>
            <a:pPr lvl="2"/>
            <a:r>
              <a:rPr lang="en-US" sz="2400" b="1" dirty="0"/>
              <a:t>Glutathione Peroxidase</a:t>
            </a:r>
          </a:p>
          <a:p>
            <a:pPr marL="68580" indent="0">
              <a:buNone/>
            </a:pPr>
            <a:endParaRPr lang="en-US" sz="1000" b="1" dirty="0"/>
          </a:p>
          <a:p>
            <a:pPr lvl="1"/>
            <a:r>
              <a:rPr lang="en-US" sz="2600" b="1" dirty="0"/>
              <a:t>Also plays a role in the control </a:t>
            </a:r>
            <a:r>
              <a:rPr lang="en-US" sz="2600" b="1" dirty="0" smtClean="0"/>
              <a:t>of</a:t>
            </a:r>
          </a:p>
          <a:p>
            <a:pPr lvl="2"/>
            <a:r>
              <a:rPr lang="en-US" sz="2400" b="1" dirty="0"/>
              <a:t>T</a:t>
            </a:r>
            <a:r>
              <a:rPr lang="en-US" sz="2400" b="1" dirty="0" smtClean="0"/>
              <a:t>hyroid </a:t>
            </a:r>
            <a:r>
              <a:rPr lang="en-US" sz="2400" b="1" dirty="0"/>
              <a:t>hormone metabolism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6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Selenium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In forages and feed grains, normally present as organic selenium in the form of:</a:t>
            </a:r>
          </a:p>
          <a:p>
            <a:endParaRPr lang="en-US" sz="1000" b="1" dirty="0"/>
          </a:p>
          <a:p>
            <a:pPr lvl="1"/>
            <a:r>
              <a:rPr lang="en-US" b="1" dirty="0" err="1"/>
              <a:t>Selenocystine</a:t>
            </a:r>
            <a:endParaRPr lang="en-US" b="1" dirty="0"/>
          </a:p>
          <a:p>
            <a:pPr lvl="1"/>
            <a:r>
              <a:rPr lang="en-US" b="1" dirty="0" err="1"/>
              <a:t>Selenocysteine</a:t>
            </a:r>
            <a:endParaRPr lang="en-US" b="1" dirty="0"/>
          </a:p>
          <a:p>
            <a:pPr lvl="1"/>
            <a:r>
              <a:rPr lang="en-US" b="1" dirty="0" err="1"/>
              <a:t>Selenomethionine</a:t>
            </a:r>
            <a:endParaRPr lang="en-US" b="1" dirty="0"/>
          </a:p>
          <a:p>
            <a:pPr lvl="1"/>
            <a:endParaRPr lang="en-US" sz="1000" b="1" dirty="0"/>
          </a:p>
          <a:p>
            <a:r>
              <a:rPr lang="en-US" b="1" dirty="0" smtClean="0"/>
              <a:t>Inorganic forms </a:t>
            </a:r>
          </a:p>
          <a:p>
            <a:pPr lvl="1"/>
            <a:r>
              <a:rPr lang="en-US" b="1" dirty="0" smtClean="0"/>
              <a:t>Sodium </a:t>
            </a:r>
            <a:r>
              <a:rPr lang="en-US" b="1" dirty="0" err="1" smtClean="0"/>
              <a:t>selenite</a:t>
            </a:r>
            <a:endParaRPr lang="en-US" b="1" dirty="0" smtClean="0"/>
          </a:p>
          <a:p>
            <a:pPr lvl="1"/>
            <a:r>
              <a:rPr lang="en-US" b="1" dirty="0" smtClean="0"/>
              <a:t>Sodium </a:t>
            </a:r>
            <a:r>
              <a:rPr lang="en-US" b="1" dirty="0" err="1" smtClean="0"/>
              <a:t>selenate</a:t>
            </a:r>
            <a:endParaRPr lang="en-US" b="1" dirty="0" smtClean="0"/>
          </a:p>
          <a:p>
            <a:pPr lvl="1"/>
            <a:endParaRPr lang="en-US" sz="1100" b="1" dirty="0" smtClean="0"/>
          </a:p>
          <a:p>
            <a:r>
              <a:rPr lang="en-US" b="1" dirty="0" smtClean="0"/>
              <a:t>Research has shown organic forms to be much more available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284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Selenium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FDA limits selenium supplementation for </a:t>
            </a:r>
            <a:endParaRPr lang="en-US" b="1" dirty="0" smtClean="0"/>
          </a:p>
          <a:p>
            <a:pPr lvl="1"/>
            <a:r>
              <a:rPr lang="en-US" b="1" dirty="0" smtClean="0"/>
              <a:t>Cattle</a:t>
            </a:r>
            <a:r>
              <a:rPr lang="en-US" b="1" dirty="0"/>
              <a:t>, sheep, and goats to 0.3 </a:t>
            </a:r>
            <a:r>
              <a:rPr lang="en-US" b="1" dirty="0" err="1"/>
              <a:t>ppm</a:t>
            </a:r>
            <a:endParaRPr lang="en-US" b="1" dirty="0"/>
          </a:p>
          <a:p>
            <a:endParaRPr lang="en-US" sz="1000" b="1" dirty="0"/>
          </a:p>
          <a:p>
            <a:r>
              <a:rPr lang="en-US" b="1" dirty="0" smtClean="0"/>
              <a:t>Equine </a:t>
            </a:r>
            <a:r>
              <a:rPr lang="en-US" b="1" dirty="0"/>
              <a:t>rations are restricted only by </a:t>
            </a:r>
            <a:endParaRPr lang="en-US" b="1" dirty="0" smtClean="0"/>
          </a:p>
          <a:p>
            <a:pPr lvl="1"/>
            <a:r>
              <a:rPr lang="en-US" b="1" dirty="0" smtClean="0"/>
              <a:t>Nutritional </a:t>
            </a:r>
            <a:r>
              <a:rPr lang="en-US" b="1" dirty="0"/>
              <a:t>recommendations</a:t>
            </a:r>
          </a:p>
          <a:p>
            <a:endParaRPr lang="en-US" sz="1000" b="1" dirty="0"/>
          </a:p>
          <a:p>
            <a:r>
              <a:rPr lang="en-US" b="1" dirty="0"/>
              <a:t>Selenium deficiency is effected by </a:t>
            </a:r>
            <a:endParaRPr lang="en-US" b="1" dirty="0" smtClean="0"/>
          </a:p>
          <a:p>
            <a:pPr lvl="1"/>
            <a:r>
              <a:rPr lang="en-US" b="1" dirty="0" smtClean="0"/>
              <a:t>Vitamin </a:t>
            </a:r>
            <a:r>
              <a:rPr lang="en-US" b="1" dirty="0"/>
              <a:t>E status</a:t>
            </a:r>
          </a:p>
        </p:txBody>
      </p:sp>
    </p:spTree>
    <p:extLst>
      <p:ext uri="{BB962C8B-B14F-4D97-AF65-F5344CB8AC3E}">
        <p14:creationId xmlns:p14="http://schemas.microsoft.com/office/powerpoint/2010/main" val="354453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Selenium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23652"/>
            <a:ext cx="7391400" cy="3696148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Concentration in feedstuffs ranges from </a:t>
            </a:r>
          </a:p>
          <a:p>
            <a:pPr lvl="1"/>
            <a:r>
              <a:rPr lang="en-US" sz="2400" b="1" dirty="0"/>
              <a:t>0.05 to 0.3 ppm</a:t>
            </a:r>
          </a:p>
          <a:p>
            <a:endParaRPr lang="en-US" sz="1000" b="1" dirty="0"/>
          </a:p>
          <a:p>
            <a:r>
              <a:rPr lang="en-US" sz="2800" b="1" dirty="0"/>
              <a:t>Availability is influenced by </a:t>
            </a:r>
            <a:endParaRPr lang="en-US" sz="2800" b="1" dirty="0" smtClean="0"/>
          </a:p>
          <a:p>
            <a:pPr lvl="1"/>
            <a:r>
              <a:rPr lang="en-US" sz="2400" b="1" dirty="0" smtClean="0"/>
              <a:t>Variations </a:t>
            </a:r>
            <a:r>
              <a:rPr lang="en-US" sz="2400" b="1" dirty="0"/>
              <a:t>in soil selenium and </a:t>
            </a:r>
            <a:r>
              <a:rPr lang="en-US" sz="2400" b="1" dirty="0" smtClean="0"/>
              <a:t>pH</a:t>
            </a:r>
          </a:p>
          <a:p>
            <a:endParaRPr lang="en-US" sz="1100" b="1" dirty="0"/>
          </a:p>
          <a:p>
            <a:r>
              <a:rPr lang="en-US" sz="2800" b="1" dirty="0" smtClean="0"/>
              <a:t>Requirements are estimated at </a:t>
            </a:r>
          </a:p>
          <a:p>
            <a:pPr lvl="1"/>
            <a:r>
              <a:rPr lang="en-US" sz="2400" b="1" dirty="0" smtClean="0"/>
              <a:t>0.1 mg/kg DM</a:t>
            </a:r>
          </a:p>
          <a:p>
            <a:endParaRPr lang="en-US" sz="1100" b="1" dirty="0" smtClean="0"/>
          </a:p>
          <a:p>
            <a:r>
              <a:rPr lang="en-US" sz="2800" b="1" dirty="0" smtClean="0"/>
              <a:t>Signs of deficiency occur at </a:t>
            </a:r>
          </a:p>
          <a:p>
            <a:pPr lvl="1"/>
            <a:r>
              <a:rPr lang="en-US" sz="2400" b="1" dirty="0" smtClean="0"/>
              <a:t>0.05 ppm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2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899</TotalTime>
  <Words>1039</Words>
  <Application>Microsoft Office PowerPoint</Application>
  <PresentationFormat>On-screen Show (4:3)</PresentationFormat>
  <Paragraphs>324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Austin</vt:lpstr>
      <vt:lpstr>Chart</vt:lpstr>
      <vt:lpstr>Lecture 11</vt:lpstr>
      <vt:lpstr>Introduction</vt:lpstr>
      <vt:lpstr>History of Selenium</vt:lpstr>
      <vt:lpstr>History of Selenium</vt:lpstr>
      <vt:lpstr>Selenium</vt:lpstr>
      <vt:lpstr>Selenium</vt:lpstr>
      <vt:lpstr>Selenium</vt:lpstr>
      <vt:lpstr>Selenium</vt:lpstr>
      <vt:lpstr>Selenium</vt:lpstr>
      <vt:lpstr>Selenium</vt:lpstr>
      <vt:lpstr>Selenium</vt:lpstr>
      <vt:lpstr>Manganese</vt:lpstr>
      <vt:lpstr>Copper</vt:lpstr>
      <vt:lpstr>Copper</vt:lpstr>
      <vt:lpstr>Copper</vt:lpstr>
      <vt:lpstr>Zinc</vt:lpstr>
      <vt:lpstr>Zinc</vt:lpstr>
      <vt:lpstr>Zinc</vt:lpstr>
      <vt:lpstr>Zinc</vt:lpstr>
      <vt:lpstr>PowerPoint Presentation</vt:lpstr>
      <vt:lpstr>Molybdenum</vt:lpstr>
      <vt:lpstr>Cobalt</vt:lpstr>
      <vt:lpstr>Iodine</vt:lpstr>
      <vt:lpstr>Iodine</vt:lpstr>
      <vt:lpstr>Iron</vt:lpstr>
      <vt:lpstr>Iron</vt:lpstr>
      <vt:lpstr>Iron</vt:lpstr>
      <vt:lpstr>Other Minerals of Interest in Equine Nutrition</vt:lpstr>
      <vt:lpstr>Fluorine</vt:lpstr>
      <vt:lpstr>Chromium</vt:lpstr>
      <vt:lpstr>Chromium</vt:lpstr>
      <vt:lpstr>Silicone</vt:lpstr>
      <vt:lpstr>Silicone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 Nutrition</dc:title>
  <dc:creator>shsu</dc:creator>
  <cp:lastModifiedBy>Computer Services</cp:lastModifiedBy>
  <cp:revision>22</cp:revision>
  <dcterms:created xsi:type="dcterms:W3CDTF">2006-07-17T19:13:21Z</dcterms:created>
  <dcterms:modified xsi:type="dcterms:W3CDTF">2011-11-29T17:09:39Z</dcterms:modified>
</cp:coreProperties>
</file>