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73" r:id="rId3"/>
    <p:sldId id="274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451B943-4B5A-4A14-B840-1DA44D040F13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DA7DC6D-8286-4ED3-A516-1E20D4D35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Equine Nutrition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Energy Requirements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Energy Requirements For Growth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However, other research states that:</a:t>
            </a:r>
          </a:p>
          <a:p>
            <a:pPr eaLnBrk="1" hangingPunct="1"/>
            <a:endParaRPr lang="en-US" sz="1000" b="1" smtClean="0"/>
          </a:p>
          <a:p>
            <a:pPr eaLnBrk="1" hangingPunct="1"/>
            <a:r>
              <a:rPr lang="en-US" b="1" smtClean="0"/>
              <a:t>No orthopedic problems were discovered in rapidly growing foals</a:t>
            </a:r>
          </a:p>
          <a:p>
            <a:pPr lvl="1" eaLnBrk="1" hangingPunct="1"/>
            <a:endParaRPr lang="en-US" sz="1000" b="1" smtClean="0"/>
          </a:p>
          <a:p>
            <a:pPr lvl="2" eaLnBrk="1" hangingPunct="1"/>
            <a:r>
              <a:rPr lang="en-US" b="1" smtClean="0"/>
              <a:t>Vitamins and minerals also play significant roles in proper skeletal development</a:t>
            </a:r>
          </a:p>
          <a:p>
            <a:pPr lvl="1" eaLnBrk="1" hangingPunct="1"/>
            <a:endParaRPr lang="en-US" sz="1000" b="1" smtClean="0"/>
          </a:p>
          <a:p>
            <a:pPr lvl="2" eaLnBrk="1" hangingPunct="1"/>
            <a:r>
              <a:rPr lang="en-US" b="1" smtClean="0"/>
              <a:t>Environment and genetics may also play a role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Energy Requirements for Breeding Stallions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Generally considered to have higher </a:t>
            </a:r>
            <a:r>
              <a:rPr lang="en-US" sz="2800" b="1" dirty="0" err="1" smtClean="0"/>
              <a:t>maint</a:t>
            </a:r>
            <a:r>
              <a:rPr lang="en-US" sz="2800" b="1" dirty="0" smtClean="0"/>
              <a:t>. requirements than mares or geldings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Will depend on what?</a:t>
            </a:r>
          </a:p>
          <a:p>
            <a:pPr lvl="1"/>
            <a:r>
              <a:rPr lang="en-US" sz="2200" b="1" dirty="0" smtClean="0"/>
              <a:t>How many mounts per week</a:t>
            </a:r>
          </a:p>
          <a:p>
            <a:pPr lvl="1"/>
            <a:endParaRPr lang="en-US" sz="2200" b="1" dirty="0" smtClean="0"/>
          </a:p>
          <a:p>
            <a:r>
              <a:rPr lang="en-US" sz="2800" b="1" dirty="0" smtClean="0"/>
              <a:t>DE estimates to be 20% higher than maintenance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Reproduction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Breeding:</a:t>
            </a:r>
          </a:p>
          <a:p>
            <a:pPr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The body condition score of mares at the time of breeding can influence what?</a:t>
            </a:r>
          </a:p>
          <a:p>
            <a:pPr lvl="2" eaLnBrk="1" hangingPunct="1"/>
            <a:r>
              <a:rPr lang="en-US" b="1" smtClean="0"/>
              <a:t>Rate of conception</a:t>
            </a:r>
          </a:p>
          <a:p>
            <a:pPr lvl="1"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Research states that:</a:t>
            </a:r>
          </a:p>
          <a:p>
            <a:pPr lvl="2" eaLnBrk="1" hangingPunct="1"/>
            <a:r>
              <a:rPr lang="en-US" b="1" smtClean="0"/>
              <a:t>Thin mares gaining weight at the time of breeding were twice as likely to conceive as thin mares maintaining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Reproduction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Breeding: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Mares in good to fat condition have:</a:t>
            </a:r>
          </a:p>
          <a:p>
            <a:pPr lvl="1" eaLnBrk="1" hangingPunct="1"/>
            <a:endParaRPr lang="en-US" sz="1000" b="1" dirty="0" smtClean="0"/>
          </a:p>
          <a:p>
            <a:pPr lvl="2" eaLnBrk="1" hangingPunct="1"/>
            <a:r>
              <a:rPr lang="en-US" b="1" dirty="0" smtClean="0"/>
              <a:t>Higher conception rates even when losing or maintaining BW</a:t>
            </a:r>
          </a:p>
          <a:p>
            <a:pPr lvl="1" eaLnBrk="1" hangingPunct="1"/>
            <a:endParaRPr lang="en-US" sz="1000" b="1" dirty="0" smtClean="0"/>
          </a:p>
          <a:p>
            <a:pPr lvl="2" eaLnBrk="1" hangingPunct="1"/>
            <a:r>
              <a:rPr lang="en-US" b="1" dirty="0" smtClean="0"/>
              <a:t>Thus, the dietary energy needs for reproduction depends on what?</a:t>
            </a:r>
            <a:endParaRPr lang="en-US" sz="1000" b="1" dirty="0" smtClean="0"/>
          </a:p>
          <a:p>
            <a:pPr lvl="3" eaLnBrk="1" hangingPunct="1"/>
            <a:r>
              <a:rPr lang="en-US" b="1" dirty="0" smtClean="0"/>
              <a:t>The body condition of the mare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6" descr="BCS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6" descr="BCS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6"/>
            <a:ext cx="9144000" cy="684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Reproduction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Breeding:</a:t>
            </a:r>
          </a:p>
          <a:p>
            <a:pPr lvl="1" eaLnBrk="1" hangingPunct="1"/>
            <a:r>
              <a:rPr lang="en-US" b="1" smtClean="0"/>
              <a:t>QH mares at breeding time should have a minimum score of what?</a:t>
            </a:r>
          </a:p>
          <a:p>
            <a:pPr lvl="2" eaLnBrk="1" hangingPunct="1"/>
            <a:r>
              <a:rPr lang="en-US" b="1" smtClean="0"/>
              <a:t>5</a:t>
            </a:r>
          </a:p>
          <a:p>
            <a:pPr eaLnBrk="1" hangingPunct="1"/>
            <a:endParaRPr lang="en-US" sz="1000" b="1" smtClean="0"/>
          </a:p>
          <a:p>
            <a:pPr lvl="1" eaLnBrk="1" hangingPunct="1"/>
            <a:r>
              <a:rPr lang="en-US" b="1" smtClean="0">
                <a:cs typeface="Arial" pitchFamily="34" charset="0"/>
              </a:rPr>
              <a:t>↑ energy intake 10 to 15 % above the requirement should cause:</a:t>
            </a:r>
          </a:p>
          <a:p>
            <a:pPr lvl="1" eaLnBrk="1" hangingPunct="1"/>
            <a:endParaRPr lang="en-US" sz="1000" b="1" smtClean="0">
              <a:cs typeface="Arial" pitchFamily="34" charset="0"/>
            </a:endParaRPr>
          </a:p>
          <a:p>
            <a:pPr lvl="2" eaLnBrk="1" hangingPunct="1"/>
            <a:r>
              <a:rPr lang="en-US" b="1" smtClean="0">
                <a:cs typeface="Arial" pitchFamily="34" charset="0"/>
              </a:rPr>
              <a:t>Weight gain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Reproduction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Gestation:</a:t>
            </a:r>
          </a:p>
          <a:p>
            <a:pPr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DE requirements for fetal development are not greatly </a:t>
            </a:r>
            <a:r>
              <a:rPr lang="en-US" b="1" smtClean="0">
                <a:cs typeface="Arial" pitchFamily="34" charset="0"/>
              </a:rPr>
              <a:t>↑ until:</a:t>
            </a:r>
          </a:p>
          <a:p>
            <a:pPr lvl="1" eaLnBrk="1" hangingPunct="1"/>
            <a:endParaRPr lang="en-US" sz="900" b="1" smtClean="0">
              <a:cs typeface="Arial" pitchFamily="34" charset="0"/>
            </a:endParaRPr>
          </a:p>
          <a:p>
            <a:pPr lvl="2" eaLnBrk="1" hangingPunct="1"/>
            <a:r>
              <a:rPr lang="en-US" b="1" smtClean="0">
                <a:cs typeface="Arial" pitchFamily="34" charset="0"/>
              </a:rPr>
              <a:t>3</a:t>
            </a:r>
            <a:r>
              <a:rPr lang="en-US" b="1" baseline="30000" smtClean="0">
                <a:cs typeface="Arial" pitchFamily="34" charset="0"/>
              </a:rPr>
              <a:t>rd</a:t>
            </a:r>
            <a:r>
              <a:rPr lang="en-US" b="1" smtClean="0">
                <a:cs typeface="Arial" pitchFamily="34" charset="0"/>
              </a:rPr>
              <a:t> trimester</a:t>
            </a:r>
          </a:p>
          <a:p>
            <a:pPr lvl="1" eaLnBrk="1" hangingPunct="1"/>
            <a:endParaRPr lang="en-US" sz="1000" b="1" smtClean="0">
              <a:cs typeface="Arial" pitchFamily="34" charset="0"/>
            </a:endParaRPr>
          </a:p>
          <a:p>
            <a:pPr lvl="1" eaLnBrk="1" hangingPunct="1"/>
            <a:r>
              <a:rPr lang="en-US" b="1" smtClean="0">
                <a:cs typeface="Arial" pitchFamily="34" charset="0"/>
              </a:rPr>
              <a:t>Estimates of DE in 9</a:t>
            </a:r>
            <a:r>
              <a:rPr lang="en-US" b="1" baseline="30000" smtClean="0">
                <a:cs typeface="Arial" pitchFamily="34" charset="0"/>
              </a:rPr>
              <a:t>th</a:t>
            </a:r>
            <a:r>
              <a:rPr lang="en-US" b="1" smtClean="0">
                <a:cs typeface="Arial" pitchFamily="34" charset="0"/>
              </a:rPr>
              <a:t>, 10</a:t>
            </a:r>
            <a:r>
              <a:rPr lang="en-US" b="1" baseline="30000" smtClean="0">
                <a:cs typeface="Arial" pitchFamily="34" charset="0"/>
              </a:rPr>
              <a:t>th</a:t>
            </a:r>
            <a:r>
              <a:rPr lang="en-US" b="1" smtClean="0">
                <a:cs typeface="Arial" pitchFamily="34" charset="0"/>
              </a:rPr>
              <a:t>, and 11</a:t>
            </a:r>
            <a:r>
              <a:rPr lang="en-US" b="1" baseline="30000" smtClean="0">
                <a:cs typeface="Arial" pitchFamily="34" charset="0"/>
              </a:rPr>
              <a:t>th</a:t>
            </a:r>
            <a:r>
              <a:rPr lang="en-US" b="1" smtClean="0">
                <a:cs typeface="Arial" pitchFamily="34" charset="0"/>
              </a:rPr>
              <a:t> month are formulated by:</a:t>
            </a:r>
          </a:p>
          <a:p>
            <a:pPr lvl="1" eaLnBrk="1" hangingPunct="1"/>
            <a:endParaRPr lang="en-US" sz="1000" b="1" smtClean="0">
              <a:cs typeface="Arial" pitchFamily="34" charset="0"/>
            </a:endParaRPr>
          </a:p>
          <a:p>
            <a:pPr lvl="2" eaLnBrk="1" hangingPunct="1"/>
            <a:r>
              <a:rPr lang="en-US" b="1" smtClean="0">
                <a:cs typeface="Arial" pitchFamily="34" charset="0"/>
              </a:rPr>
              <a:t>Multiplying maintenance requirements by</a:t>
            </a:r>
          </a:p>
          <a:p>
            <a:pPr lvl="1" eaLnBrk="1" hangingPunct="1"/>
            <a:endParaRPr lang="en-US" sz="1000" b="1" smtClean="0">
              <a:cs typeface="Arial" pitchFamily="34" charset="0"/>
            </a:endParaRPr>
          </a:p>
          <a:p>
            <a:pPr lvl="2" eaLnBrk="1" hangingPunct="1"/>
            <a:r>
              <a:rPr lang="en-US" b="1" smtClean="0">
                <a:cs typeface="Arial" pitchFamily="34" charset="0"/>
              </a:rPr>
              <a:t>1.11, 1.13, and 1.20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Reproduction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Lactation:</a:t>
            </a:r>
          </a:p>
          <a:p>
            <a:pPr eaLnBrk="1" hangingPunct="1">
              <a:lnSpc>
                <a:spcPct val="90000"/>
              </a:lnSpc>
            </a:pPr>
            <a:endParaRPr lang="en-US" sz="1000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Depends on the composition and amount of milk being produced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Mares of light breeds produce amounts of milk equivalent to</a:t>
            </a:r>
            <a:endParaRPr lang="en-US" sz="1000" b="1" smtClean="0"/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3% BW (1-12 wks)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2% BW (13-24 wks)</a:t>
            </a:r>
          </a:p>
          <a:p>
            <a:pPr lvl="2" eaLnBrk="1" hangingPunct="1">
              <a:lnSpc>
                <a:spcPct val="90000"/>
              </a:lnSpc>
            </a:pPr>
            <a:endParaRPr lang="en-US" sz="1000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DE increased needs during lactation: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/>
              <a:t>792 kcal of DE/kg of milk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Reproduction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807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How much alfalfa hay would a 900 lb lactating horse need to receive to satisfy her daily DE requirements (assume she is producing 3% of her BW in milk/d)?   Also, what % BW in hay would she be receiving?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900lb / 2.2046 = 408kg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DE(</a:t>
            </a:r>
            <a:r>
              <a:rPr lang="en-US" sz="2000" b="1" dirty="0" err="1" smtClean="0"/>
              <a:t>Mcal</a:t>
            </a:r>
            <a:r>
              <a:rPr lang="en-US" sz="2000" b="1" dirty="0" smtClean="0"/>
              <a:t>/d) = 1.4 + 0.03W(408) = </a:t>
            </a:r>
            <a:r>
              <a:rPr lang="en-US" sz="2000" b="1" dirty="0" smtClean="0">
                <a:solidFill>
                  <a:schemeClr val="accent2"/>
                </a:solidFill>
              </a:rPr>
              <a:t>13.64 </a:t>
            </a:r>
            <a:r>
              <a:rPr lang="en-US" sz="2000" b="1" dirty="0" err="1" smtClean="0">
                <a:solidFill>
                  <a:schemeClr val="accent2"/>
                </a:solidFill>
              </a:rPr>
              <a:t>Mcal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408 x .03 = 12.24 kg of milk produced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12.24kg x 792kcal = 9694 kcal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9694kcal = </a:t>
            </a:r>
            <a:r>
              <a:rPr lang="en-US" sz="2000" b="1" dirty="0" smtClean="0">
                <a:solidFill>
                  <a:schemeClr val="accent2"/>
                </a:solidFill>
              </a:rPr>
              <a:t>9.6 </a:t>
            </a:r>
            <a:r>
              <a:rPr lang="en-US" sz="2000" b="1" dirty="0" err="1" smtClean="0">
                <a:solidFill>
                  <a:schemeClr val="accent2"/>
                </a:solidFill>
              </a:rPr>
              <a:t>Mcal</a:t>
            </a:r>
            <a:r>
              <a:rPr lang="en-US" sz="2000" b="1" dirty="0" smtClean="0">
                <a:solidFill>
                  <a:schemeClr val="accent2"/>
                </a:solidFill>
              </a:rPr>
              <a:t>/d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13.64 + 9.6 =</a:t>
            </a:r>
            <a:r>
              <a:rPr lang="en-US" sz="2000" b="1" dirty="0" smtClean="0">
                <a:solidFill>
                  <a:schemeClr val="accent2"/>
                </a:solidFill>
              </a:rPr>
              <a:t> 23.24Mcal/d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23.24/2.24=</a:t>
            </a:r>
            <a:r>
              <a:rPr lang="en-US" sz="2000" b="1" dirty="0" smtClean="0">
                <a:solidFill>
                  <a:schemeClr val="accent2"/>
                </a:solidFill>
              </a:rPr>
              <a:t>10.375 kg Alf hay/d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10.375 x 2.2046 =</a:t>
            </a:r>
            <a:r>
              <a:rPr lang="en-US" sz="2000" b="1" dirty="0" smtClean="0">
                <a:solidFill>
                  <a:schemeClr val="accent2"/>
                </a:solidFill>
              </a:rPr>
              <a:t> 22.87 lbs Alf hay/d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10.375/408kg = 2.5% BW/d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/>
              <a:t>Energy Requirements for Maintenance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Maintenance?</a:t>
            </a:r>
          </a:p>
          <a:p>
            <a:pPr lvl="1"/>
            <a:r>
              <a:rPr lang="en-US" b="1" dirty="0" smtClean="0"/>
              <a:t>Not pregnant, lactating, growing, or working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Definition:</a:t>
            </a:r>
          </a:p>
          <a:p>
            <a:pPr lvl="1"/>
            <a:r>
              <a:rPr lang="en-US" b="1" dirty="0" smtClean="0"/>
              <a:t>The amount of dietary energy needed to prevent a change in the total energy contained in the body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Requirements for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does DE  for work depend on?</a:t>
            </a:r>
          </a:p>
          <a:p>
            <a:pPr lvl="1"/>
            <a:r>
              <a:rPr lang="en-US" b="1" dirty="0" smtClean="0"/>
              <a:t>Duration and intensity of exercise</a:t>
            </a:r>
          </a:p>
          <a:p>
            <a:pPr lvl="2"/>
            <a:r>
              <a:rPr lang="en-US" b="1" dirty="0" smtClean="0"/>
              <a:t>Duration is easy to measure</a:t>
            </a:r>
          </a:p>
          <a:p>
            <a:pPr lvl="2"/>
            <a:r>
              <a:rPr lang="en-US" b="1" dirty="0" smtClean="0"/>
              <a:t>What about intensity?</a:t>
            </a:r>
          </a:p>
          <a:p>
            <a:pPr lvl="2"/>
            <a:endParaRPr lang="en-US" sz="1100" b="1" dirty="0" smtClean="0"/>
          </a:p>
          <a:p>
            <a:pPr lvl="1"/>
            <a:r>
              <a:rPr lang="en-US" b="1" dirty="0" smtClean="0"/>
              <a:t>What are factors that influence intensity of exercise?</a:t>
            </a:r>
          </a:p>
          <a:p>
            <a:pPr lvl="2"/>
            <a:r>
              <a:rPr lang="en-US" b="1" dirty="0" smtClean="0"/>
              <a:t>Speed of travel</a:t>
            </a:r>
          </a:p>
          <a:p>
            <a:pPr lvl="2"/>
            <a:r>
              <a:rPr lang="en-US" b="1" dirty="0" smtClean="0"/>
              <a:t>Ground resistance</a:t>
            </a:r>
          </a:p>
          <a:p>
            <a:pPr lvl="2"/>
            <a:r>
              <a:rPr lang="en-US" b="1" dirty="0" smtClean="0"/>
              <a:t>Incline</a:t>
            </a:r>
          </a:p>
          <a:p>
            <a:pPr lvl="2"/>
            <a:r>
              <a:rPr lang="en-US" b="1" dirty="0" smtClean="0"/>
              <a:t>Number and height of jumping efforts</a:t>
            </a:r>
          </a:p>
          <a:p>
            <a:pPr lvl="2"/>
            <a:r>
              <a:rPr lang="en-US" b="1" dirty="0" smtClean="0"/>
              <a:t>Performance of extended and collected gaits</a:t>
            </a:r>
          </a:p>
          <a:p>
            <a:pPr lvl="2"/>
            <a:r>
              <a:rPr lang="en-US" b="1" dirty="0" smtClean="0"/>
              <a:t>Amount of weight carried or pulled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Requirements for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029200" cy="4572000"/>
          </a:xfrm>
        </p:spPr>
        <p:txBody>
          <a:bodyPr/>
          <a:lstStyle/>
          <a:p>
            <a:r>
              <a:rPr lang="en-US" sz="2400" b="1" dirty="0" smtClean="0"/>
              <a:t>So how do we measure energy expended during work?</a:t>
            </a:r>
          </a:p>
          <a:p>
            <a:pPr lvl="1"/>
            <a:r>
              <a:rPr lang="en-US" sz="2000" b="1" dirty="0" smtClean="0"/>
              <a:t>Often by O2 consumption</a:t>
            </a:r>
          </a:p>
          <a:p>
            <a:pPr lvl="1"/>
            <a:endParaRPr lang="en-US" sz="1000" b="1" dirty="0" smtClean="0"/>
          </a:p>
          <a:p>
            <a:pPr lvl="2"/>
            <a:r>
              <a:rPr lang="en-US" sz="1800" b="1" dirty="0" smtClean="0"/>
              <a:t>Research shows a relationship between O2 consumption and speed of travel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sz="1800" b="1" dirty="0" smtClean="0"/>
              <a:t>As the incline increases</a:t>
            </a:r>
          </a:p>
          <a:p>
            <a:pPr lvl="3"/>
            <a:r>
              <a:rPr lang="en-US" sz="1800" b="1" dirty="0" smtClean="0"/>
              <a:t>O2 needs increase</a:t>
            </a:r>
            <a:endParaRPr lang="en-US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647721" cy="486251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Requirements for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What factors may cause differences in DE requirements for work?</a:t>
            </a:r>
          </a:p>
          <a:p>
            <a:pPr lvl="1"/>
            <a:r>
              <a:rPr lang="en-US" b="1" dirty="0" smtClean="0"/>
              <a:t>Individuals</a:t>
            </a:r>
          </a:p>
          <a:p>
            <a:pPr lvl="1"/>
            <a:r>
              <a:rPr lang="en-US" b="1" dirty="0" smtClean="0"/>
              <a:t>Level of training</a:t>
            </a:r>
          </a:p>
          <a:p>
            <a:pPr lvl="1"/>
            <a:r>
              <a:rPr lang="en-US" b="1" dirty="0" smtClean="0"/>
              <a:t>Type of exercise</a:t>
            </a:r>
          </a:p>
          <a:p>
            <a:pPr lvl="1"/>
            <a:r>
              <a:rPr lang="en-US" b="1" dirty="0" smtClean="0"/>
              <a:t>Rider weight and experience</a:t>
            </a:r>
          </a:p>
          <a:p>
            <a:pPr lvl="1"/>
            <a:r>
              <a:rPr lang="en-US" b="1" dirty="0" smtClean="0"/>
              <a:t>Climate</a:t>
            </a:r>
          </a:p>
          <a:p>
            <a:pPr lvl="1"/>
            <a:r>
              <a:rPr lang="en-US" b="1" dirty="0" smtClean="0"/>
              <a:t>Ground conditions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Requirements for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So how do we calculate DE require. for work?</a:t>
            </a:r>
          </a:p>
          <a:p>
            <a:endParaRPr lang="en-US" sz="1000" b="1" dirty="0" smtClean="0"/>
          </a:p>
          <a:p>
            <a:pPr lvl="1"/>
            <a:r>
              <a:rPr lang="en-US" b="1" dirty="0" smtClean="0"/>
              <a:t>Break level of work into 4 categories</a:t>
            </a:r>
          </a:p>
          <a:p>
            <a:pPr lvl="2"/>
            <a:r>
              <a:rPr lang="en-US" b="1" dirty="0" smtClean="0"/>
              <a:t>Light Work</a:t>
            </a:r>
          </a:p>
          <a:p>
            <a:pPr lvl="2"/>
            <a:r>
              <a:rPr lang="en-US" b="1" dirty="0" smtClean="0"/>
              <a:t>Moderate Work</a:t>
            </a:r>
          </a:p>
          <a:p>
            <a:pPr lvl="2"/>
            <a:r>
              <a:rPr lang="en-US" b="1" dirty="0" smtClean="0"/>
              <a:t>Heavy Work</a:t>
            </a:r>
          </a:p>
          <a:p>
            <a:pPr lvl="2"/>
            <a:r>
              <a:rPr lang="en-US" b="1" dirty="0" smtClean="0"/>
              <a:t>Very Heavy Work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These estimates are requirements above maintenance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Requirements for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Light work:</a:t>
            </a:r>
          </a:p>
          <a:p>
            <a:pPr lvl="1"/>
            <a:r>
              <a:rPr lang="en-US" b="1" dirty="0" smtClean="0"/>
              <a:t>DE (</a:t>
            </a:r>
            <a:r>
              <a:rPr lang="en-US" b="1" dirty="0" err="1" smtClean="0"/>
              <a:t>Mcal</a:t>
            </a:r>
            <a:r>
              <a:rPr lang="en-US" b="1" dirty="0" smtClean="0"/>
              <a:t>/d) = (0.0333 x BW) x 1.20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Moderate work:</a:t>
            </a:r>
          </a:p>
          <a:p>
            <a:pPr lvl="1"/>
            <a:r>
              <a:rPr lang="en-US" b="1" dirty="0" smtClean="0"/>
              <a:t>DE (</a:t>
            </a:r>
            <a:r>
              <a:rPr lang="en-US" b="1" dirty="0" err="1" smtClean="0"/>
              <a:t>Mcal</a:t>
            </a:r>
            <a:r>
              <a:rPr lang="en-US" b="1" dirty="0" smtClean="0"/>
              <a:t>/d) = (0.0333 x BW) x 1.40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Heavy work:</a:t>
            </a:r>
          </a:p>
          <a:p>
            <a:pPr lvl="1"/>
            <a:r>
              <a:rPr lang="en-US" b="1" dirty="0" smtClean="0"/>
              <a:t>DE (</a:t>
            </a:r>
            <a:r>
              <a:rPr lang="en-US" b="1" dirty="0" err="1" smtClean="0"/>
              <a:t>Mcal</a:t>
            </a:r>
            <a:r>
              <a:rPr lang="en-US" b="1" dirty="0" smtClean="0"/>
              <a:t>/d) = (0.0333 x BW) x 1.60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Very Heavy work:</a:t>
            </a:r>
          </a:p>
          <a:p>
            <a:pPr lvl="1"/>
            <a:r>
              <a:rPr lang="en-US" b="1" dirty="0" smtClean="0"/>
              <a:t>DE (</a:t>
            </a:r>
            <a:r>
              <a:rPr lang="en-US" b="1" dirty="0" err="1" smtClean="0"/>
              <a:t>Mcal</a:t>
            </a:r>
            <a:r>
              <a:rPr lang="en-US" b="1" dirty="0" smtClean="0"/>
              <a:t>/d) = (</a:t>
            </a:r>
            <a:r>
              <a:rPr lang="en-US" b="1" dirty="0" smtClean="0"/>
              <a:t>0.0363 </a:t>
            </a:r>
            <a:r>
              <a:rPr lang="en-US" b="1" dirty="0" smtClean="0"/>
              <a:t>x BW) x 1.90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Energy Requirements for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So what’s the difference between all of them?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010400" cy="490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b="1" dirty="0" smtClean="0"/>
              <a:t>Energy Requirements for Maintenance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So how do you determine energy requirements for maintenance?</a:t>
            </a:r>
          </a:p>
          <a:p>
            <a:endParaRPr lang="en-US" dirty="0" smtClean="0"/>
          </a:p>
          <a:p>
            <a:r>
              <a:rPr lang="en-US" b="1" dirty="0" smtClean="0">
                <a:cs typeface="Arial" pitchFamily="34" charset="0"/>
              </a:rPr>
              <a:t>≤ </a:t>
            </a:r>
            <a:r>
              <a:rPr lang="en-US" b="1" dirty="0" smtClean="0"/>
              <a:t>600kg:</a:t>
            </a:r>
          </a:p>
          <a:p>
            <a:endParaRPr lang="en-US" b="1" dirty="0" smtClean="0"/>
          </a:p>
          <a:p>
            <a:endParaRPr lang="en-US" sz="1050" b="1" dirty="0" smtClean="0"/>
          </a:p>
          <a:p>
            <a:r>
              <a:rPr lang="en-US" b="1" dirty="0" smtClean="0"/>
              <a:t>DE(</a:t>
            </a:r>
            <a:r>
              <a:rPr lang="en-US" b="1" dirty="0" err="1" smtClean="0"/>
              <a:t>Mcal</a:t>
            </a:r>
            <a:r>
              <a:rPr lang="en-US" b="1" dirty="0" smtClean="0"/>
              <a:t>/d) = 1.4 + 0.03W(kg)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See Handout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447800"/>
            <a:ext cx="7086600" cy="5109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See Handout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7010400" cy="5181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dirty="0" smtClean="0"/>
              <a:t>Energy Requirements For Maintenance</a:t>
            </a:r>
            <a:r>
              <a:rPr lang="en-US" sz="3800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What about horses that weigh over 600kg?</a:t>
            </a:r>
          </a:p>
          <a:p>
            <a:pPr lvl="1" eaLnBrk="1" hangingPunct="1"/>
            <a:r>
              <a:rPr lang="en-US" b="1" dirty="0" smtClean="0"/>
              <a:t>The activity factor included in the previous equation appears to overestimate the energy needs for larger horses due to their reduced voluntary activity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Therefore:</a:t>
            </a:r>
          </a:p>
          <a:p>
            <a:pPr eaLnBrk="1" hangingPunct="1"/>
            <a:r>
              <a:rPr lang="en-US" sz="2800" b="1" dirty="0" smtClean="0"/>
              <a:t>DE(</a:t>
            </a:r>
            <a:r>
              <a:rPr lang="en-US" sz="2800" b="1" dirty="0" err="1" smtClean="0"/>
              <a:t>Mcal</a:t>
            </a:r>
            <a:r>
              <a:rPr lang="en-US" sz="2800" b="1" dirty="0" smtClean="0"/>
              <a:t>/d) = 1.82 + 0.0383W – 0.000015W</a:t>
            </a:r>
            <a:r>
              <a:rPr lang="en-US" sz="2800" b="1" baseline="30000" dirty="0" smtClean="0"/>
              <a:t>2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 b="1" smtClean="0"/>
              <a:t>Energy Requirements For Growth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Growth:</a:t>
            </a:r>
          </a:p>
          <a:p>
            <a:pPr lvl="1" eaLnBrk="1" hangingPunct="1"/>
            <a:r>
              <a:rPr lang="en-US" b="1" smtClean="0"/>
              <a:t>Equation for Maintenance + Growth:</a:t>
            </a:r>
          </a:p>
          <a:p>
            <a:pPr lvl="1"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DE(Mcal/d) = maintenance DE(Mcal/d) +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b="1" smtClean="0"/>
              <a:t>	(4.81 + 1.17X – 0.023X</a:t>
            </a:r>
            <a:r>
              <a:rPr lang="en-US" b="1" baseline="30000" smtClean="0"/>
              <a:t>2</a:t>
            </a:r>
            <a:r>
              <a:rPr lang="en-US" b="1" smtClean="0">
                <a:latin typeface=")"/>
              </a:rPr>
              <a:t>)(ADG)</a:t>
            </a:r>
          </a:p>
          <a:p>
            <a:pPr lvl="1" eaLnBrk="1" hangingPunct="1"/>
            <a:endParaRPr lang="en-US" sz="1000" b="1" smtClean="0">
              <a:latin typeface=")"/>
            </a:endParaRPr>
          </a:p>
          <a:p>
            <a:pPr lvl="1" eaLnBrk="1" hangingPunct="1"/>
            <a:r>
              <a:rPr lang="en-US" b="1" smtClean="0">
                <a:latin typeface=")"/>
              </a:rPr>
              <a:t>X = age in months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 b="1" smtClean="0"/>
              <a:t>Energy Requirements For Growth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Growth:</a:t>
            </a:r>
          </a:p>
          <a:p>
            <a:pPr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Optimum growth rate and energy intake for:</a:t>
            </a:r>
          </a:p>
          <a:p>
            <a:pPr lvl="2" eaLnBrk="1" hangingPunct="1"/>
            <a:r>
              <a:rPr lang="en-US" b="1" smtClean="0"/>
              <a:t>Productivity and longevity have not been established</a:t>
            </a:r>
          </a:p>
          <a:p>
            <a:pPr lvl="1" eaLnBrk="1" hangingPunct="1"/>
            <a:endParaRPr lang="en-US" sz="1000" b="1" smtClean="0"/>
          </a:p>
          <a:p>
            <a:pPr lvl="1" eaLnBrk="1" hangingPunct="1"/>
            <a:r>
              <a:rPr lang="en-US" b="1" smtClean="0"/>
              <a:t>Some research has suggested that high intakes of soluble CHOs have been associated with:</a:t>
            </a:r>
          </a:p>
          <a:p>
            <a:pPr lvl="2" eaLnBrk="1" hangingPunct="1"/>
            <a:r>
              <a:rPr lang="en-US" b="1" smtClean="0"/>
              <a:t>DOD</a:t>
            </a:r>
            <a:r>
              <a:rPr lang="en-US" sz="1700" b="1" smtClean="0"/>
              <a:t> </a:t>
            </a:r>
            <a:r>
              <a:rPr lang="en-US" b="1" smtClean="0"/>
              <a:t>(Developmental Orthopedic Disease)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800" b="1" smtClean="0"/>
              <a:t>Energy Requirements For Growth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smtClean="0"/>
              <a:t>Other research has stated that:</a:t>
            </a:r>
          </a:p>
          <a:p>
            <a:pPr eaLnBrk="1" hangingPunct="1"/>
            <a:endParaRPr lang="en-US" sz="1200" b="1" smtClean="0"/>
          </a:p>
          <a:p>
            <a:pPr lvl="1" eaLnBrk="1" hangingPunct="1"/>
            <a:r>
              <a:rPr lang="en-US" b="1" smtClean="0"/>
              <a:t>Starch feeding can cause changes in:</a:t>
            </a:r>
          </a:p>
          <a:p>
            <a:pPr lvl="2" eaLnBrk="1" hangingPunct="1"/>
            <a:r>
              <a:rPr lang="en-US" b="1" smtClean="0"/>
              <a:t>Serum insulin, thyroxin, and thiiodothryonine</a:t>
            </a:r>
          </a:p>
          <a:p>
            <a:pPr lvl="2" eaLnBrk="1" hangingPunct="1"/>
            <a:r>
              <a:rPr lang="en-US" b="1" smtClean="0"/>
              <a:t>Can lead to retardation of cartilage maturation</a:t>
            </a:r>
          </a:p>
          <a:p>
            <a:pPr lvl="2" eaLnBrk="1" hangingPunct="1"/>
            <a:endParaRPr lang="en-US" sz="1100" b="1" smtClean="0"/>
          </a:p>
          <a:p>
            <a:pPr lvl="1" eaLnBrk="1" hangingPunct="1"/>
            <a:r>
              <a:rPr lang="en-US" b="1" smtClean="0"/>
              <a:t>There are links between above-average weight gains and the onset of bone abnormalities</a:t>
            </a:r>
          </a:p>
          <a:p>
            <a:pPr lvl="1" eaLnBrk="1" hangingPunct="1"/>
            <a:endParaRPr lang="en-US" sz="1200" b="1" smtClean="0"/>
          </a:p>
          <a:p>
            <a:pPr lvl="1" eaLnBrk="1" hangingPunct="1"/>
            <a:r>
              <a:rPr lang="en-US" b="1" smtClean="0"/>
              <a:t>Excessive force on bone tissue from heavy body weights can impair normal cartilage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956</TotalTime>
  <Words>870</Words>
  <Application>Microsoft Office PowerPoint</Application>
  <PresentationFormat>On-screen Show (4:3)</PresentationFormat>
  <Paragraphs>177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Foundry</vt:lpstr>
      <vt:lpstr>Equine Nutrition</vt:lpstr>
      <vt:lpstr>Energy Requirements for Maintenance</vt:lpstr>
      <vt:lpstr>Energy Requirements for Maintenance</vt:lpstr>
      <vt:lpstr>See Handout</vt:lpstr>
      <vt:lpstr>See Handout</vt:lpstr>
      <vt:lpstr>Energy Requirements For Maintenance </vt:lpstr>
      <vt:lpstr>Energy Requirements For Growth</vt:lpstr>
      <vt:lpstr>Energy Requirements For Growth</vt:lpstr>
      <vt:lpstr>Energy Requirements For Growth</vt:lpstr>
      <vt:lpstr>Energy Requirements For Growth</vt:lpstr>
      <vt:lpstr>Energy Requirements for Breeding Stallions</vt:lpstr>
      <vt:lpstr>Energy Requirements For Reproduction</vt:lpstr>
      <vt:lpstr>Energy Requirements For Reproduction</vt:lpstr>
      <vt:lpstr>PowerPoint Presentation</vt:lpstr>
      <vt:lpstr>PowerPoint Presentation</vt:lpstr>
      <vt:lpstr>Energy Requirements For Reproduction</vt:lpstr>
      <vt:lpstr>Energy Requirements For Reproduction</vt:lpstr>
      <vt:lpstr>Energy Requirements For Reproduction</vt:lpstr>
      <vt:lpstr>Energy Requirements For Reproduction</vt:lpstr>
      <vt:lpstr>Energy Requirements for Work</vt:lpstr>
      <vt:lpstr>Energy Requirements for Work</vt:lpstr>
      <vt:lpstr>Energy Requirements for Work</vt:lpstr>
      <vt:lpstr>Energy Requirements for Work</vt:lpstr>
      <vt:lpstr>Energy Requirements for Work</vt:lpstr>
      <vt:lpstr>Energy Requirements for Work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Nutrition</dc:title>
  <dc:creator>shsu</dc:creator>
  <cp:lastModifiedBy>Computer Services</cp:lastModifiedBy>
  <cp:revision>46</cp:revision>
  <dcterms:created xsi:type="dcterms:W3CDTF">2009-01-20T16:43:23Z</dcterms:created>
  <dcterms:modified xsi:type="dcterms:W3CDTF">2011-10-11T18:21:17Z</dcterms:modified>
</cp:coreProperties>
</file>