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BC7C0-4591-417C-AB32-1F6039371A8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D416-E5DC-44FE-9BB4-5B9436B5CA7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171D-E1D7-41C3-AAE9-BB29E3F0FF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D0C5-5229-4C45-9392-AE8ED7C5B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CBC4-AA32-4217-8E66-6967425792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C35AD-8549-4F51-8462-DDC756AC2D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4247-B319-4CC9-BF77-B8ECB6B956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5A1A-A086-4569-A3ED-3A951FF5548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5B41-C558-4A44-8C67-0F887A7CA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1714-D559-4EFA-BA33-675FAC366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016D-F7FF-45DC-9A1D-D5D4E4C4B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9D7D399-F829-442F-9A99-C195E6BA1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Facilities and Management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AGRI 3364 Equine </a:t>
            </a:r>
            <a:r>
              <a:rPr lang="en-US" b="1" dirty="0"/>
              <a:t>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Fresh air should always be available in barns</a:t>
            </a:r>
          </a:p>
          <a:p>
            <a:endParaRPr lang="en-US" sz="1000" b="1" dirty="0"/>
          </a:p>
          <a:p>
            <a:r>
              <a:rPr lang="en-US" b="1" dirty="0"/>
              <a:t>CO</a:t>
            </a:r>
            <a:r>
              <a:rPr lang="en-US" b="1" baseline="-25000" dirty="0"/>
              <a:t>2</a:t>
            </a:r>
            <a:r>
              <a:rPr lang="en-US" b="1" dirty="0"/>
              <a:t>, water vapor, and manure need to be removed</a:t>
            </a:r>
          </a:p>
          <a:p>
            <a:endParaRPr lang="en-US" sz="1000" b="1" dirty="0"/>
          </a:p>
          <a:p>
            <a:r>
              <a:rPr lang="en-US" b="1" dirty="0"/>
              <a:t>Adequate ventilation will </a:t>
            </a:r>
            <a:endParaRPr lang="en-US" b="1" dirty="0" smtClean="0"/>
          </a:p>
          <a:p>
            <a:pPr lvl="1"/>
            <a:r>
              <a:rPr lang="en-US" b="1" dirty="0"/>
              <a:t>R</a:t>
            </a:r>
            <a:r>
              <a:rPr lang="en-US" b="1" dirty="0" smtClean="0"/>
              <a:t>educe </a:t>
            </a:r>
            <a:r>
              <a:rPr lang="en-US" b="1" dirty="0"/>
              <a:t>air contaminants such as dust, mold, and irritating gases</a:t>
            </a:r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123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188" y="1828800"/>
            <a:ext cx="9040812" cy="4635500"/>
          </a:xfrm>
          <a:noFill/>
          <a:ln/>
        </p:spPr>
      </p:pic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First Step in Building is Knowing the Recommended Space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Horses are housed in buildings primarily for convenience of handlers</a:t>
            </a:r>
          </a:p>
          <a:p>
            <a:endParaRPr lang="en-US" sz="1000" b="1" dirty="0"/>
          </a:p>
          <a:p>
            <a:r>
              <a:rPr lang="en-US" b="1" dirty="0"/>
              <a:t>As a </a:t>
            </a:r>
            <a:r>
              <a:rPr lang="en-US" b="1" dirty="0" smtClean="0"/>
              <a:t>result</a:t>
            </a:r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uman </a:t>
            </a:r>
            <a:r>
              <a:rPr lang="en-US" b="1" dirty="0"/>
              <a:t>environmental needs plays a major role in facility design</a:t>
            </a:r>
          </a:p>
          <a:p>
            <a:endParaRPr lang="en-US" sz="1000" b="1" dirty="0"/>
          </a:p>
          <a:p>
            <a:r>
              <a:rPr lang="en-US" b="1" dirty="0"/>
              <a:t>This may be a conflict with </a:t>
            </a:r>
            <a:endParaRPr lang="en-US" b="1" dirty="0" smtClean="0"/>
          </a:p>
          <a:p>
            <a:pPr lvl="1"/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environmental needs of the horse</a:t>
            </a:r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Buildings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A horse can do well in nearly any temperature if</a:t>
            </a:r>
            <a:r>
              <a:rPr lang="en-US" b="1" dirty="0" smtClean="0"/>
              <a:t>: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H</a:t>
            </a:r>
            <a:r>
              <a:rPr lang="en-US" b="1" dirty="0" smtClean="0"/>
              <a:t>umidity </a:t>
            </a:r>
            <a:r>
              <a:rPr lang="en-US" b="1" dirty="0"/>
              <a:t>can be held to a comfortable level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Enough air movement through barn</a:t>
            </a:r>
          </a:p>
          <a:p>
            <a:pPr lvl="1"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Conditions that are most detrimental are: 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High moisture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Barn is either too hot or cold</a:t>
            </a:r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Buildings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must </a:t>
            </a:r>
            <a:r>
              <a:rPr lang="en-US" b="1" dirty="0"/>
              <a:t>be considered in the construction of a </a:t>
            </a:r>
            <a:r>
              <a:rPr lang="en-US" b="1" dirty="0" smtClean="0"/>
              <a:t>facility?</a:t>
            </a:r>
            <a:endParaRPr lang="en-US" b="1" dirty="0"/>
          </a:p>
          <a:p>
            <a:pPr lvl="1"/>
            <a:r>
              <a:rPr lang="en-US" sz="2600" b="1" dirty="0"/>
              <a:t>Purpose of facility</a:t>
            </a:r>
          </a:p>
          <a:p>
            <a:pPr lvl="1"/>
            <a:r>
              <a:rPr lang="en-US" sz="2600" b="1" dirty="0"/>
              <a:t>Number and breed of animals </a:t>
            </a:r>
          </a:p>
          <a:p>
            <a:pPr lvl="1"/>
            <a:r>
              <a:rPr lang="en-US" sz="2600" b="1" dirty="0"/>
              <a:t>Room for expansion</a:t>
            </a:r>
          </a:p>
          <a:p>
            <a:pPr lvl="1"/>
            <a:r>
              <a:rPr lang="en-US" sz="2600" b="1" dirty="0"/>
              <a:t>Regulatory requirements</a:t>
            </a:r>
          </a:p>
          <a:p>
            <a:pPr lvl="1"/>
            <a:r>
              <a:rPr lang="en-US" sz="2600" b="1" dirty="0"/>
              <a:t>Budget</a:t>
            </a:r>
          </a:p>
          <a:p>
            <a:pPr lvl="1"/>
            <a:r>
              <a:rPr lang="en-US" sz="2600" b="1" dirty="0"/>
              <a:t>Layout of facilities to day-to-day activities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Buildings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/>
              <a:t>Local zoning requirements should be checked:</a:t>
            </a:r>
          </a:p>
          <a:p>
            <a:pPr lvl="1">
              <a:lnSpc>
                <a:spcPct val="90000"/>
              </a:lnSpc>
            </a:pPr>
            <a:r>
              <a:rPr lang="en-US" sz="2600" b="1"/>
              <a:t>Some areas restrict the number of acres to house livestock</a:t>
            </a:r>
          </a:p>
          <a:p>
            <a:pPr lvl="1">
              <a:lnSpc>
                <a:spcPct val="90000"/>
              </a:lnSpc>
            </a:pPr>
            <a:endParaRPr lang="en-US" sz="1000" b="1"/>
          </a:p>
          <a:p>
            <a:pPr lvl="1">
              <a:lnSpc>
                <a:spcPct val="90000"/>
              </a:lnSpc>
            </a:pPr>
            <a:r>
              <a:rPr lang="en-US" sz="2600" b="1"/>
              <a:t>Distance of boundary lines, dwellings, and neighbors may also be regulated</a:t>
            </a:r>
          </a:p>
          <a:p>
            <a:pPr lvl="1">
              <a:lnSpc>
                <a:spcPct val="90000"/>
              </a:lnSpc>
            </a:pPr>
            <a:endParaRPr lang="en-US" sz="1000" b="1"/>
          </a:p>
          <a:p>
            <a:pPr lvl="1">
              <a:lnSpc>
                <a:spcPct val="90000"/>
              </a:lnSpc>
            </a:pPr>
            <a:r>
              <a:rPr lang="en-US" sz="2600" b="1"/>
              <a:t>If regulation cannot be met, approval from zoning board may be necessary</a:t>
            </a:r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Site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Site should allow water to drain away from buildings, etc.</a:t>
            </a:r>
          </a:p>
          <a:p>
            <a:endParaRPr lang="en-US" sz="1000" b="1"/>
          </a:p>
          <a:p>
            <a:r>
              <a:rPr lang="en-US" b="1"/>
              <a:t>A site of 2 to 6 % slope provides rapid removal of water without causing erosion</a:t>
            </a:r>
          </a:p>
          <a:p>
            <a:endParaRPr lang="en-US" sz="1000" b="1"/>
          </a:p>
          <a:p>
            <a:r>
              <a:rPr lang="en-US" b="1"/>
              <a:t>Detailed site plan should be developed before making final decision</a:t>
            </a:r>
          </a:p>
          <a:p>
            <a:pPr lvl="1"/>
            <a:r>
              <a:rPr lang="en-US" b="1"/>
              <a:t>Allows to ensure sufficient space is allowed</a:t>
            </a:r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Site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Plan should indicate where </a:t>
            </a:r>
            <a:endParaRPr lang="en-US" sz="3200" b="1" dirty="0" smtClean="0"/>
          </a:p>
          <a:p>
            <a:pPr lvl="1"/>
            <a:r>
              <a:rPr lang="en-US" b="1" dirty="0"/>
              <a:t>W</a:t>
            </a:r>
            <a:r>
              <a:rPr lang="en-US" b="1" dirty="0" smtClean="0"/>
              <a:t>ater</a:t>
            </a:r>
            <a:r>
              <a:rPr lang="en-US" b="1" dirty="0"/>
              <a:t>, sewer, and electrical lines enter the building</a:t>
            </a:r>
          </a:p>
          <a:p>
            <a:endParaRPr lang="en-US" sz="1000" b="1" dirty="0"/>
          </a:p>
          <a:p>
            <a:r>
              <a:rPr lang="en-US" sz="3200" b="1" dirty="0"/>
              <a:t>Building should be situated to </a:t>
            </a:r>
            <a:endParaRPr lang="en-US" sz="3200" b="1" dirty="0" smtClean="0"/>
          </a:p>
          <a:p>
            <a:pPr lvl="1"/>
            <a:r>
              <a:rPr lang="en-US" b="1" dirty="0"/>
              <a:t>T</a:t>
            </a:r>
            <a:r>
              <a:rPr lang="en-US" b="1" dirty="0" smtClean="0"/>
              <a:t>ake </a:t>
            </a:r>
            <a:r>
              <a:rPr lang="en-US" b="1" dirty="0"/>
              <a:t>advantage of prevailing winds and airflow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Site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Consideration should be given to:</a:t>
            </a:r>
          </a:p>
          <a:p>
            <a:pPr lvl="1"/>
            <a:r>
              <a:rPr lang="en-US" sz="2800" b="1" dirty="0"/>
              <a:t>Clients</a:t>
            </a:r>
          </a:p>
          <a:p>
            <a:pPr lvl="1"/>
            <a:r>
              <a:rPr lang="en-US" sz="2800" b="1" dirty="0"/>
              <a:t>Traffic</a:t>
            </a:r>
          </a:p>
          <a:p>
            <a:pPr lvl="1"/>
            <a:r>
              <a:rPr lang="en-US" sz="2800" b="1" dirty="0"/>
              <a:t>Impact on neighbors</a:t>
            </a:r>
          </a:p>
          <a:p>
            <a:pPr lvl="1"/>
            <a:r>
              <a:rPr lang="en-US" sz="2800" b="1" dirty="0"/>
              <a:t>Manure handling</a:t>
            </a:r>
          </a:p>
          <a:p>
            <a:pPr lvl="1"/>
            <a:r>
              <a:rPr lang="en-US" sz="2800" b="1" dirty="0"/>
              <a:t>Conditions in neighborhood that will startle or distract horses</a:t>
            </a:r>
          </a:p>
        </p:txBody>
      </p:sp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Site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Getting a particular location ready involves:</a:t>
            </a:r>
          </a:p>
          <a:p>
            <a:pPr lvl="1"/>
            <a:r>
              <a:rPr lang="en-US" sz="2600" b="1"/>
              <a:t>Removing topsoil</a:t>
            </a:r>
          </a:p>
          <a:p>
            <a:pPr lvl="1"/>
            <a:r>
              <a:rPr lang="en-US" sz="2600" b="1"/>
              <a:t>Leveling the area</a:t>
            </a:r>
          </a:p>
          <a:p>
            <a:pPr lvl="1"/>
            <a:r>
              <a:rPr lang="en-US" sz="2600" b="1"/>
              <a:t>Bringing utilities to site</a:t>
            </a:r>
          </a:p>
          <a:p>
            <a:pPr lvl="1"/>
            <a:endParaRPr lang="en-US" sz="1000" b="1"/>
          </a:p>
          <a:p>
            <a:r>
              <a:rPr lang="en-US" sz="3200" b="1"/>
              <a:t>Usually means that local contractor will be engaged</a:t>
            </a:r>
          </a:p>
        </p:txBody>
      </p:sp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Site Preparation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When housing is built for horses, what should it provide for?</a:t>
            </a:r>
          </a:p>
          <a:p>
            <a:endParaRPr lang="en-US" sz="900" b="1"/>
          </a:p>
          <a:p>
            <a:pPr lvl="1"/>
            <a:r>
              <a:rPr lang="en-US" b="1"/>
              <a:t>Welfare of the horses</a:t>
            </a:r>
          </a:p>
          <a:p>
            <a:pPr lvl="1"/>
            <a:endParaRPr lang="en-US" sz="900" b="1"/>
          </a:p>
          <a:p>
            <a:pPr lvl="1"/>
            <a:r>
              <a:rPr lang="en-US" b="1"/>
              <a:t>Safety, health, and comfort (horse &amp; handler)</a:t>
            </a:r>
          </a:p>
          <a:p>
            <a:pPr lvl="1"/>
            <a:endParaRPr lang="en-US" sz="1000" b="1"/>
          </a:p>
          <a:p>
            <a:pPr lvl="1"/>
            <a:r>
              <a:rPr lang="en-US" b="1"/>
              <a:t>Efficient use of labor</a:t>
            </a:r>
          </a:p>
          <a:p>
            <a:pPr lvl="1"/>
            <a:endParaRPr lang="en-US" sz="1000" b="1"/>
          </a:p>
          <a:p>
            <a:pPr lvl="1"/>
            <a:r>
              <a:rPr lang="en-US" b="1"/>
              <a:t>Cost-effectiveness</a:t>
            </a:r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Housing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Buildings can be:</a:t>
            </a:r>
          </a:p>
          <a:p>
            <a:pPr lvl="1"/>
            <a:r>
              <a:rPr lang="en-US" sz="2800" b="1"/>
              <a:t>Metal frame</a:t>
            </a:r>
          </a:p>
          <a:p>
            <a:pPr lvl="1"/>
            <a:r>
              <a:rPr lang="en-US" sz="2800" b="1"/>
              <a:t>Pole</a:t>
            </a:r>
          </a:p>
          <a:p>
            <a:pPr lvl="1"/>
            <a:r>
              <a:rPr lang="en-US" sz="2800" b="1"/>
              <a:t>Conventional Construction</a:t>
            </a:r>
          </a:p>
          <a:p>
            <a:pPr lvl="1"/>
            <a:endParaRPr lang="en-US" sz="1000" b="1"/>
          </a:p>
          <a:p>
            <a:r>
              <a:rPr lang="en-US" sz="3200" b="1"/>
              <a:t>Type of structure may depend heavily of economic feasibility</a:t>
            </a:r>
          </a:p>
        </p:txBody>
      </p:sp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Type of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Windows:</a:t>
            </a:r>
          </a:p>
          <a:p>
            <a:pPr lvl="1"/>
            <a:r>
              <a:rPr lang="en-US" sz="2800" b="1"/>
              <a:t>Expensive additions</a:t>
            </a:r>
          </a:p>
          <a:p>
            <a:pPr lvl="1"/>
            <a:endParaRPr lang="en-US" sz="1000" b="1"/>
          </a:p>
          <a:p>
            <a:pPr lvl="1"/>
            <a:r>
              <a:rPr lang="en-US" sz="2800" b="1"/>
              <a:t>Only essential in those structures that must conform to health regulations</a:t>
            </a:r>
          </a:p>
          <a:p>
            <a:pPr lvl="1"/>
            <a:endParaRPr lang="en-US" sz="1000" b="1"/>
          </a:p>
          <a:p>
            <a:pPr lvl="1"/>
            <a:r>
              <a:rPr lang="en-US" sz="2800" b="1"/>
              <a:t>When used for light, should equal 8 to 10% of floor area</a:t>
            </a:r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Options in the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/>
              <a:t>Siding:</a:t>
            </a:r>
          </a:p>
          <a:p>
            <a:pPr lvl="1"/>
            <a:r>
              <a:rPr lang="en-US" sz="2800" b="1"/>
              <a:t>Metal</a:t>
            </a:r>
          </a:p>
          <a:p>
            <a:pPr lvl="2"/>
            <a:r>
              <a:rPr lang="en-US" sz="2600" b="1"/>
              <a:t>Low maintenance</a:t>
            </a:r>
          </a:p>
          <a:p>
            <a:pPr lvl="2"/>
            <a:r>
              <a:rPr lang="en-US" sz="2600" b="1"/>
              <a:t>Pre-painted, will last 15 to 20 yrs</a:t>
            </a:r>
          </a:p>
          <a:p>
            <a:pPr lvl="1"/>
            <a:r>
              <a:rPr lang="en-US" sz="2800" b="1"/>
              <a:t>Wood</a:t>
            </a:r>
          </a:p>
          <a:p>
            <a:pPr lvl="2"/>
            <a:r>
              <a:rPr lang="en-US" sz="2600" b="1"/>
              <a:t>Will withstand abuse</a:t>
            </a:r>
          </a:p>
          <a:p>
            <a:pPr lvl="2"/>
            <a:r>
              <a:rPr lang="en-US" sz="2600" b="1"/>
              <a:t>Better insulating value</a:t>
            </a:r>
          </a:p>
          <a:p>
            <a:pPr lvl="2"/>
            <a:r>
              <a:rPr lang="en-US" sz="2600" b="1"/>
              <a:t>Requires periodic painting or staining</a:t>
            </a:r>
          </a:p>
        </p:txBody>
      </p:sp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Options in the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Siding:</a:t>
            </a:r>
          </a:p>
          <a:p>
            <a:pPr lvl="1"/>
            <a:r>
              <a:rPr lang="en-US" sz="2800" b="1"/>
              <a:t>Masonry</a:t>
            </a:r>
          </a:p>
          <a:p>
            <a:pPr lvl="2"/>
            <a:r>
              <a:rPr lang="en-US" sz="2600" b="1"/>
              <a:t>Very little maintenance</a:t>
            </a:r>
          </a:p>
          <a:p>
            <a:pPr lvl="2"/>
            <a:r>
              <a:rPr lang="en-US" sz="2600" b="1"/>
              <a:t>High initial cost</a:t>
            </a:r>
          </a:p>
          <a:p>
            <a:pPr lvl="2"/>
            <a:r>
              <a:rPr lang="en-US" sz="2600" b="1"/>
              <a:t>Difficult to insulate</a:t>
            </a:r>
          </a:p>
          <a:p>
            <a:pPr lvl="2"/>
            <a:r>
              <a:rPr lang="en-US" sz="2600" b="1"/>
              <a:t>When used with steel-frame or pole buildings, requires a separate foundation</a:t>
            </a:r>
          </a:p>
        </p:txBody>
      </p:sp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Options in the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Roofing:</a:t>
            </a:r>
          </a:p>
          <a:p>
            <a:pPr lvl="1"/>
            <a:r>
              <a:rPr lang="en-US" sz="2600" b="1"/>
              <a:t>Aluminum or steel</a:t>
            </a:r>
          </a:p>
          <a:p>
            <a:pPr lvl="1"/>
            <a:r>
              <a:rPr lang="en-US" sz="2600" b="1"/>
              <a:t>White colored has slightly better reflective quality</a:t>
            </a:r>
          </a:p>
          <a:p>
            <a:pPr lvl="1"/>
            <a:r>
              <a:rPr lang="en-US" sz="2600" b="1"/>
              <a:t>Requires less roof framing than shingles</a:t>
            </a:r>
          </a:p>
          <a:p>
            <a:pPr lvl="1"/>
            <a:r>
              <a:rPr lang="en-US" sz="2600" b="1"/>
              <a:t>Lower Cost</a:t>
            </a:r>
          </a:p>
          <a:p>
            <a:pPr lvl="1"/>
            <a:r>
              <a:rPr lang="en-US" sz="2600" b="1"/>
              <a:t>Less insulating value than wood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Options in the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Insulation:</a:t>
            </a:r>
          </a:p>
          <a:p>
            <a:r>
              <a:rPr lang="en-US" b="1"/>
              <a:t>Many choices of insulating material are available (Considerations include):</a:t>
            </a:r>
          </a:p>
          <a:p>
            <a:pPr lvl="1"/>
            <a:r>
              <a:rPr lang="en-US" b="1"/>
              <a:t>Cold buildings operated at outside temperatures</a:t>
            </a:r>
          </a:p>
          <a:p>
            <a:pPr lvl="1"/>
            <a:r>
              <a:rPr lang="en-US" b="1"/>
              <a:t>Buildings where animal heat provides only winter minimum temperatures</a:t>
            </a:r>
          </a:p>
          <a:p>
            <a:pPr lvl="1"/>
            <a:r>
              <a:rPr lang="en-US" b="1"/>
              <a:t>Buildings with supplemental heating systems</a:t>
            </a:r>
          </a:p>
        </p:txBody>
      </p:sp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Options in the Building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229600" cy="3724275"/>
          </a:xfrm>
        </p:spPr>
        <p:txBody>
          <a:bodyPr/>
          <a:lstStyle/>
          <a:p>
            <a:r>
              <a:rPr lang="en-US" sz="3200" b="1" dirty="0"/>
              <a:t>A good ventilation system must</a:t>
            </a:r>
            <a:r>
              <a:rPr lang="en-US" sz="3200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600" b="1" dirty="0"/>
              <a:t>Provide fresh </a:t>
            </a:r>
            <a:r>
              <a:rPr lang="en-US" sz="2600" b="1" dirty="0" smtClean="0"/>
              <a:t>air</a:t>
            </a:r>
          </a:p>
          <a:p>
            <a:pPr lvl="1"/>
            <a:endParaRPr lang="en-US" sz="1000" b="1" dirty="0"/>
          </a:p>
          <a:p>
            <a:pPr lvl="1"/>
            <a:r>
              <a:rPr lang="en-US" sz="2600" b="1" dirty="0" smtClean="0"/>
              <a:t>Control moisture buildup within the structure</a:t>
            </a:r>
          </a:p>
          <a:p>
            <a:pPr lvl="1"/>
            <a:endParaRPr lang="en-US" sz="1000" b="1" dirty="0"/>
          </a:p>
          <a:p>
            <a:pPr lvl="1"/>
            <a:r>
              <a:rPr lang="en-US" sz="2600" b="1" dirty="0"/>
              <a:t>Move enough air to dilute any airborne </a:t>
            </a:r>
            <a:r>
              <a:rPr lang="en-US" sz="2600" b="1" dirty="0" smtClean="0"/>
              <a:t>diseases</a:t>
            </a:r>
          </a:p>
          <a:p>
            <a:pPr lvl="1"/>
            <a:endParaRPr lang="en-US" sz="1000" b="1" dirty="0"/>
          </a:p>
          <a:p>
            <a:pPr lvl="1"/>
            <a:r>
              <a:rPr lang="en-US" sz="2600" b="1" dirty="0"/>
              <a:t>Control and/or moderate temperature extremes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Ventilation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basic process that occurs with all successful ventilation systems is</a:t>
            </a:r>
            <a:r>
              <a:rPr lang="en-US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600" b="1" dirty="0"/>
              <a:t>Cool, dry air is drawn into the </a:t>
            </a:r>
            <a:r>
              <a:rPr lang="en-US" sz="2600" b="1" dirty="0" smtClean="0"/>
              <a:t>building</a:t>
            </a:r>
          </a:p>
          <a:p>
            <a:pPr lvl="1"/>
            <a:endParaRPr lang="en-US" sz="1000" b="1" dirty="0"/>
          </a:p>
          <a:p>
            <a:pPr lvl="1"/>
            <a:r>
              <a:rPr lang="en-US" sz="2600" b="1" dirty="0"/>
              <a:t>Heat and moisture are added to the </a:t>
            </a:r>
            <a:r>
              <a:rPr lang="en-US" sz="2600" b="1" dirty="0" smtClean="0"/>
              <a:t>air</a:t>
            </a:r>
          </a:p>
          <a:p>
            <a:pPr lvl="1"/>
            <a:endParaRPr lang="en-US" sz="1000" b="1" dirty="0"/>
          </a:p>
          <a:p>
            <a:pPr lvl="1"/>
            <a:r>
              <a:rPr lang="en-US" sz="2600" b="1" dirty="0"/>
              <a:t>Warm, wet air is expelled</a:t>
            </a:r>
          </a:p>
          <a:p>
            <a:pPr lvl="1"/>
            <a:endParaRPr lang="en-US" sz="1000" b="1" dirty="0"/>
          </a:p>
          <a:p>
            <a:r>
              <a:rPr lang="en-US" b="1" dirty="0"/>
              <a:t>Failure to provide for any part of this process will result in failure to ventilate</a:t>
            </a:r>
          </a:p>
        </p:txBody>
      </p:sp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Ventilation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Stall floors must be made of </a:t>
            </a:r>
            <a:endParaRPr lang="en-US" b="1" dirty="0" smtClean="0"/>
          </a:p>
          <a:p>
            <a:pPr lvl="1"/>
            <a:r>
              <a:rPr lang="en-US" b="1" dirty="0"/>
              <a:t>D</a:t>
            </a:r>
            <a:r>
              <a:rPr lang="en-US" b="1" dirty="0" smtClean="0"/>
              <a:t>urable </a:t>
            </a:r>
            <a:r>
              <a:rPr lang="en-US" b="1" dirty="0"/>
              <a:t>material that is not slippery</a:t>
            </a:r>
          </a:p>
          <a:p>
            <a:endParaRPr lang="en-US" sz="1000" b="1" dirty="0"/>
          </a:p>
          <a:p>
            <a:r>
              <a:rPr lang="en-US" b="1" dirty="0"/>
              <a:t>Should be absorbent, easy to clean, and resistant to pawing</a:t>
            </a:r>
          </a:p>
          <a:p>
            <a:endParaRPr lang="en-US" sz="1000" b="1" dirty="0"/>
          </a:p>
          <a:p>
            <a:r>
              <a:rPr lang="en-US" b="1" dirty="0"/>
              <a:t>Common materials include:</a:t>
            </a:r>
          </a:p>
          <a:p>
            <a:pPr lvl="1"/>
            <a:r>
              <a:rPr lang="en-US" b="1" dirty="0"/>
              <a:t>Clay, sand and clay mix, limestone dust, wood, concrete, asphalt, rubber mats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Flooring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Arena and indoor training facilities</a:t>
            </a:r>
          </a:p>
          <a:p>
            <a:endParaRPr lang="en-US" sz="1000" b="1"/>
          </a:p>
          <a:p>
            <a:r>
              <a:rPr lang="en-US" sz="3200" b="1"/>
              <a:t>Pasture shelters</a:t>
            </a:r>
          </a:p>
          <a:p>
            <a:endParaRPr lang="en-US" sz="1000" b="1"/>
          </a:p>
          <a:p>
            <a:r>
              <a:rPr lang="en-US" sz="3200" b="1"/>
              <a:t>Feed and water facilities</a:t>
            </a:r>
            <a:endParaRPr lang="en-US" sz="1000" b="1"/>
          </a:p>
          <a:p>
            <a:pPr lvl="1"/>
            <a:r>
              <a:rPr lang="en-US" sz="2800" b="1"/>
              <a:t>Should try to keep feed off ground</a:t>
            </a:r>
          </a:p>
          <a:p>
            <a:pPr lvl="1"/>
            <a:r>
              <a:rPr lang="en-US" sz="2800" b="1"/>
              <a:t>Water should be kept clean</a:t>
            </a:r>
          </a:p>
          <a:p>
            <a:endParaRPr lang="en-US" sz="3200" b="1"/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Other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/>
              <a:t>Providing welfare of horses begins with what</a:t>
            </a:r>
            <a:r>
              <a:rPr lang="en-US" b="1" dirty="0" smtClean="0"/>
              <a:t>?</a:t>
            </a:r>
          </a:p>
          <a:p>
            <a:pPr>
              <a:lnSpc>
                <a:spcPct val="80000"/>
              </a:lnSpc>
            </a:pPr>
            <a:endParaRPr lang="en-US" sz="1000" b="1" dirty="0"/>
          </a:p>
          <a:p>
            <a:pPr lvl="1">
              <a:lnSpc>
                <a:spcPct val="80000"/>
              </a:lnSpc>
            </a:pPr>
            <a:r>
              <a:rPr lang="en-US" sz="2600" b="1" dirty="0"/>
              <a:t>Understanding their natural environment</a:t>
            </a:r>
          </a:p>
          <a:p>
            <a:pPr lvl="1">
              <a:lnSpc>
                <a:spcPct val="80000"/>
              </a:lnSpc>
            </a:pPr>
            <a:endParaRPr lang="en-US" sz="1000" b="1" dirty="0"/>
          </a:p>
          <a:p>
            <a:pPr>
              <a:lnSpc>
                <a:spcPct val="80000"/>
              </a:lnSpc>
            </a:pPr>
            <a:r>
              <a:rPr lang="en-US" b="1" dirty="0"/>
              <a:t>Environment involves four main </a:t>
            </a:r>
            <a:r>
              <a:rPr lang="en-US" b="1" dirty="0" smtClean="0"/>
              <a:t>areas</a:t>
            </a:r>
          </a:p>
          <a:p>
            <a:pPr>
              <a:lnSpc>
                <a:spcPct val="80000"/>
              </a:lnSpc>
            </a:pPr>
            <a:endParaRPr lang="en-US" sz="1000" b="1" dirty="0"/>
          </a:p>
          <a:p>
            <a:pPr lvl="1">
              <a:lnSpc>
                <a:spcPct val="80000"/>
              </a:lnSpc>
            </a:pPr>
            <a:r>
              <a:rPr lang="en-US" sz="2600" b="1" dirty="0"/>
              <a:t>Physical</a:t>
            </a:r>
          </a:p>
          <a:p>
            <a:pPr lvl="1">
              <a:lnSpc>
                <a:spcPct val="80000"/>
              </a:lnSpc>
            </a:pPr>
            <a:r>
              <a:rPr lang="en-US" sz="2600" b="1" dirty="0"/>
              <a:t>Social</a:t>
            </a:r>
          </a:p>
          <a:p>
            <a:pPr lvl="1">
              <a:lnSpc>
                <a:spcPct val="80000"/>
              </a:lnSpc>
            </a:pPr>
            <a:r>
              <a:rPr lang="en-US" sz="2600" b="1" dirty="0"/>
              <a:t>Chemical</a:t>
            </a:r>
          </a:p>
          <a:p>
            <a:pPr lvl="1">
              <a:lnSpc>
                <a:spcPct val="80000"/>
              </a:lnSpc>
            </a:pPr>
            <a:r>
              <a:rPr lang="en-US" sz="2600" b="1" dirty="0"/>
              <a:t>Biological</a:t>
            </a:r>
          </a:p>
        </p:txBody>
      </p:sp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Fences must be:</a:t>
            </a:r>
          </a:p>
          <a:p>
            <a:pPr lvl="1"/>
            <a:r>
              <a:rPr lang="en-US" sz="2800" b="1"/>
              <a:t>Safe and strong enough to contain the horses</a:t>
            </a:r>
          </a:p>
          <a:p>
            <a:pPr lvl="1"/>
            <a:r>
              <a:rPr lang="en-US" sz="2800" b="1"/>
              <a:t>Affordable and acceptable in appearance</a:t>
            </a:r>
          </a:p>
          <a:p>
            <a:pPr lvl="1"/>
            <a:endParaRPr lang="en-US" sz="1000" b="1"/>
          </a:p>
          <a:p>
            <a:r>
              <a:rPr lang="en-US" sz="3200" b="1"/>
              <a:t>Important in making the handling, moving, and sorting of horses easy</a:t>
            </a:r>
          </a:p>
        </p:txBody>
      </p:sp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Fencing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/>
              <a:t>Type of Fence Depends on: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Type of horses being managed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Intended use of the area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Density of animals on the fenced area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Availability of shelter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Neighbors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Desired aesthetics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Projected </a:t>
            </a:r>
            <a:r>
              <a:rPr lang="en-US" sz="2600" b="1" dirty="0" smtClean="0"/>
              <a:t>budget</a:t>
            </a:r>
            <a:endParaRPr lang="en-US" sz="2600" b="1" dirty="0"/>
          </a:p>
        </p:txBody>
      </p:sp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Selecting the Right Fence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Draft vs. Miniature</a:t>
            </a:r>
          </a:p>
          <a:p>
            <a:r>
              <a:rPr lang="en-US" sz="3200" b="1" dirty="0"/>
              <a:t>Mare and foals</a:t>
            </a:r>
          </a:p>
          <a:p>
            <a:r>
              <a:rPr lang="en-US" sz="3200" b="1" dirty="0"/>
              <a:t>Yearlings</a:t>
            </a:r>
          </a:p>
          <a:p>
            <a:r>
              <a:rPr lang="en-US" sz="3200" b="1" dirty="0"/>
              <a:t>Stallions</a:t>
            </a:r>
          </a:p>
          <a:p>
            <a:r>
              <a:rPr lang="en-US" sz="3200" b="1" dirty="0"/>
              <a:t>Forage vs. Exercise pasture</a:t>
            </a:r>
          </a:p>
          <a:p>
            <a:r>
              <a:rPr lang="en-US" sz="3200" b="1" dirty="0"/>
              <a:t>Density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Selecting the Right Fence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362200"/>
            <a:ext cx="7540625" cy="3724275"/>
          </a:xfrm>
        </p:spPr>
        <p:txBody>
          <a:bodyPr>
            <a:normAutofit lnSpcReduction="10000"/>
          </a:bodyPr>
          <a:lstStyle/>
          <a:p>
            <a:r>
              <a:rPr lang="en-US" sz="2600" b="1" dirty="0"/>
              <a:t>Post-and-Board</a:t>
            </a:r>
          </a:p>
          <a:p>
            <a:r>
              <a:rPr lang="en-US" sz="2600" b="1" dirty="0"/>
              <a:t>Woven Wire</a:t>
            </a:r>
          </a:p>
          <a:p>
            <a:r>
              <a:rPr lang="en-US" sz="2600" b="1" dirty="0"/>
              <a:t>Pipe fence</a:t>
            </a:r>
          </a:p>
          <a:p>
            <a:r>
              <a:rPr lang="en-US" sz="2600" b="1" dirty="0"/>
              <a:t>High-Tensile Wire</a:t>
            </a:r>
          </a:p>
          <a:p>
            <a:r>
              <a:rPr lang="en-US" sz="2600" b="1" dirty="0"/>
              <a:t>PVC</a:t>
            </a:r>
          </a:p>
          <a:p>
            <a:r>
              <a:rPr lang="en-US" sz="2600" b="1" dirty="0"/>
              <a:t>Cable</a:t>
            </a:r>
          </a:p>
          <a:p>
            <a:r>
              <a:rPr lang="en-US" sz="2600" b="1" dirty="0"/>
              <a:t>Electric</a:t>
            </a:r>
          </a:p>
          <a:p>
            <a:r>
              <a:rPr lang="en-US" sz="2600" b="1" dirty="0"/>
              <a:t>Barbed Wire</a:t>
            </a:r>
          </a:p>
        </p:txBody>
      </p:sp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Types of Fencing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 average 1,000 lb horse produces:</a:t>
            </a:r>
          </a:p>
          <a:p>
            <a:pPr lvl="1"/>
            <a:r>
              <a:rPr lang="en-US" b="1" dirty="0"/>
              <a:t>~ 9 tons of manure / year</a:t>
            </a:r>
          </a:p>
          <a:p>
            <a:endParaRPr lang="en-US" sz="1000" b="1" dirty="0"/>
          </a:p>
          <a:p>
            <a:r>
              <a:rPr lang="en-US" b="1" dirty="0"/>
              <a:t>How the manure is stored and treated has a substantial impact on its value</a:t>
            </a:r>
          </a:p>
          <a:p>
            <a:endParaRPr lang="en-US" sz="1000" b="1" dirty="0"/>
          </a:p>
          <a:p>
            <a:r>
              <a:rPr lang="en-US" b="1" dirty="0"/>
              <a:t>Labor, storage, and utilization costs can be considerable</a:t>
            </a:r>
          </a:p>
        </p:txBody>
      </p:sp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Manure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U.S. Horse Industry uses two principle manure management systems</a:t>
            </a:r>
          </a:p>
          <a:p>
            <a:endParaRPr lang="en-US" sz="1000" b="1" dirty="0"/>
          </a:p>
          <a:p>
            <a:r>
              <a:rPr lang="en-US" b="1" dirty="0"/>
              <a:t>First permits horses to </a:t>
            </a:r>
            <a:endParaRPr lang="en-US" b="1" dirty="0" smtClean="0"/>
          </a:p>
          <a:p>
            <a:pPr lvl="1"/>
            <a:r>
              <a:rPr lang="en-US" b="1" dirty="0"/>
              <a:t>G</a:t>
            </a:r>
            <a:r>
              <a:rPr lang="en-US" b="1" dirty="0" smtClean="0"/>
              <a:t>raze </a:t>
            </a:r>
            <a:r>
              <a:rPr lang="en-US" b="1" dirty="0"/>
              <a:t>full time on pastures and manure is not collected</a:t>
            </a:r>
          </a:p>
          <a:p>
            <a:endParaRPr lang="en-US" sz="1000" b="1" dirty="0"/>
          </a:p>
          <a:p>
            <a:r>
              <a:rPr lang="en-US" b="1" dirty="0"/>
              <a:t>Second system </a:t>
            </a:r>
            <a:endParaRPr lang="en-US" b="1" dirty="0" smtClean="0"/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onfines </a:t>
            </a:r>
            <a:r>
              <a:rPr lang="en-US" b="1" dirty="0"/>
              <a:t>animal feeding which relies on intense management</a:t>
            </a:r>
          </a:p>
        </p:txBody>
      </p:sp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Manure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Manure is typically managed in one of the following ways:</a:t>
            </a:r>
          </a:p>
          <a:p>
            <a:endParaRPr lang="en-US" sz="1000" b="1" dirty="0"/>
          </a:p>
          <a:p>
            <a:pPr lvl="1"/>
            <a:r>
              <a:rPr lang="en-US" b="1" dirty="0"/>
              <a:t>Compost (removed daily and composted)</a:t>
            </a:r>
          </a:p>
          <a:p>
            <a:pPr lvl="1"/>
            <a:endParaRPr lang="en-US" sz="1000" b="1" dirty="0"/>
          </a:p>
          <a:p>
            <a:pPr lvl="1"/>
            <a:r>
              <a:rPr lang="en-US" b="1" dirty="0"/>
              <a:t>Stockpile (removed </a:t>
            </a:r>
            <a:r>
              <a:rPr lang="en-US" b="1" dirty="0" smtClean="0"/>
              <a:t>daily)</a:t>
            </a:r>
            <a:endParaRPr lang="en-US" b="1" dirty="0"/>
          </a:p>
          <a:p>
            <a:pPr lvl="1"/>
            <a:endParaRPr lang="en-US" sz="1000" b="1" dirty="0"/>
          </a:p>
          <a:p>
            <a:pPr lvl="1"/>
            <a:r>
              <a:rPr lang="en-US" b="1" dirty="0"/>
              <a:t>Daily Land </a:t>
            </a:r>
            <a:r>
              <a:rPr lang="en-US" b="1" dirty="0" smtClean="0"/>
              <a:t>Application</a:t>
            </a:r>
          </a:p>
          <a:p>
            <a:pPr lvl="2"/>
            <a:r>
              <a:rPr lang="en-US" b="1" dirty="0"/>
              <a:t>R</a:t>
            </a:r>
            <a:r>
              <a:rPr lang="en-US" b="1" dirty="0" smtClean="0"/>
              <a:t>emoved </a:t>
            </a:r>
            <a:r>
              <a:rPr lang="en-US" b="1" dirty="0"/>
              <a:t>daily and spread on </a:t>
            </a:r>
            <a:r>
              <a:rPr lang="en-US" b="1" dirty="0" smtClean="0"/>
              <a:t>land</a:t>
            </a:r>
            <a:endParaRPr lang="en-US" b="1" dirty="0"/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Manure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Horses housed in confined settings require soft absorbent bedding</a:t>
            </a:r>
          </a:p>
          <a:p>
            <a:pPr>
              <a:lnSpc>
                <a:spcPct val="90000"/>
              </a:lnSpc>
            </a:pPr>
            <a:r>
              <a:rPr lang="en-US" b="1" dirty="0"/>
              <a:t>Most common bedding includes</a:t>
            </a:r>
            <a:r>
              <a:rPr lang="en-US" b="1" dirty="0" smtClean="0"/>
              <a:t>: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2000" b="1" dirty="0"/>
              <a:t>Wood </a:t>
            </a:r>
            <a:r>
              <a:rPr lang="en-US" sz="2000" b="1" dirty="0" smtClean="0"/>
              <a:t>shavings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Straw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2000" b="1" dirty="0"/>
              <a:t>Corn stalks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Shredded newspaper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Peanut shells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Peat Moss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Rice Hulls, etc.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Manure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Management in pastures depends primarily on </a:t>
            </a:r>
            <a:endParaRPr lang="en-US" b="1" dirty="0" smtClean="0"/>
          </a:p>
          <a:p>
            <a:pPr lvl="1"/>
            <a:r>
              <a:rPr lang="en-US" b="1" dirty="0" smtClean="0"/>
              <a:t>Having </a:t>
            </a:r>
            <a:r>
              <a:rPr lang="en-US" b="1" dirty="0"/>
              <a:t>good distribution across pasture</a:t>
            </a:r>
          </a:p>
          <a:p>
            <a:endParaRPr lang="en-US" sz="1200" b="1" dirty="0"/>
          </a:p>
          <a:p>
            <a:r>
              <a:rPr lang="en-US" b="1" dirty="0"/>
              <a:t>Rotational grazing</a:t>
            </a:r>
          </a:p>
          <a:p>
            <a:endParaRPr lang="en-US" sz="1200" b="1" dirty="0"/>
          </a:p>
          <a:p>
            <a:r>
              <a:rPr lang="en-US" b="1" dirty="0" smtClean="0"/>
              <a:t>What will also encourage better manure distribution?</a:t>
            </a:r>
          </a:p>
          <a:p>
            <a:pPr lvl="1"/>
            <a:r>
              <a:rPr lang="en-US" b="1" dirty="0" smtClean="0"/>
              <a:t>Several </a:t>
            </a:r>
            <a:r>
              <a:rPr lang="en-US" b="1" dirty="0"/>
              <a:t>watering facilitates and moving of feeding </a:t>
            </a:r>
            <a:r>
              <a:rPr lang="en-US" b="1" dirty="0" smtClean="0"/>
              <a:t>facilities</a:t>
            </a:r>
            <a:endParaRPr lang="en-US" b="1" dirty="0"/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Pasture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Avoid grazing during rainy periods if possible</a:t>
            </a:r>
          </a:p>
          <a:p>
            <a:endParaRPr lang="en-US" sz="1000" b="1" dirty="0"/>
          </a:p>
          <a:p>
            <a:r>
              <a:rPr lang="en-US" sz="3200" b="1" dirty="0"/>
              <a:t>Refrain from excessive stocking rates</a:t>
            </a:r>
          </a:p>
          <a:p>
            <a:endParaRPr lang="en-US" sz="1000" b="1" dirty="0"/>
          </a:p>
          <a:p>
            <a:r>
              <a:rPr lang="en-US" sz="3200" b="1" dirty="0"/>
              <a:t>Damage to grass stand will increase manure runoff</a:t>
            </a:r>
          </a:p>
        </p:txBody>
      </p:sp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Pasture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Physical Environment includes</a:t>
            </a:r>
            <a:r>
              <a:rPr lang="en-US" sz="3200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800" b="1" dirty="0" smtClean="0"/>
              <a:t>Temperature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Heat-Loss </a:t>
            </a:r>
            <a:r>
              <a:rPr lang="en-US" sz="2800" b="1" dirty="0" smtClean="0"/>
              <a:t>Factors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Stall </a:t>
            </a:r>
            <a:r>
              <a:rPr lang="en-US" sz="2800" b="1" dirty="0" smtClean="0"/>
              <a:t>Space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Feeder </a:t>
            </a:r>
            <a:r>
              <a:rPr lang="en-US" sz="2800" b="1" dirty="0" smtClean="0"/>
              <a:t>Space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Flooring</a:t>
            </a:r>
          </a:p>
        </p:txBody>
      </p:sp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/>
              <a:t>Composting:</a:t>
            </a:r>
          </a:p>
          <a:p>
            <a:pPr lvl="1"/>
            <a:r>
              <a:rPr lang="en-US" sz="2800" b="1"/>
              <a:t>Produces a relatively dry end product that is easily handled</a:t>
            </a:r>
          </a:p>
          <a:p>
            <a:pPr lvl="1"/>
            <a:r>
              <a:rPr lang="en-US" sz="2800" b="1"/>
              <a:t>At proper temperature, can kill fly eggs and larvae, pathogens, and weed seeds</a:t>
            </a:r>
          </a:p>
          <a:p>
            <a:pPr lvl="1"/>
            <a:r>
              <a:rPr lang="en-US" sz="2800" b="1"/>
              <a:t>Has less of an odor</a:t>
            </a:r>
          </a:p>
          <a:p>
            <a:pPr lvl="1"/>
            <a:r>
              <a:rPr lang="en-US" sz="2800" b="1"/>
              <a:t>Acts as an excellent fertilizer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Storage and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Stockpiling:</a:t>
            </a:r>
          </a:p>
          <a:p>
            <a:pPr lvl="1"/>
            <a:r>
              <a:rPr lang="en-US" sz="2800" b="1" dirty="0"/>
              <a:t>Adequate storage area allows for greater flexibility 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Proper site selection for manure disposal is important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Place stockpiles at least 150 feet away from surface water to avoid runoff</a:t>
            </a:r>
          </a:p>
        </p:txBody>
      </p:sp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Storage and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Manure can be applied to pasture for disposal</a:t>
            </a:r>
          </a:p>
          <a:p>
            <a:endParaRPr lang="en-US" sz="1000" b="1"/>
          </a:p>
          <a:p>
            <a:r>
              <a:rPr lang="en-US" b="1"/>
              <a:t>Manure spreader aids in uniform distribution of manure</a:t>
            </a:r>
          </a:p>
          <a:p>
            <a:endParaRPr lang="en-US" sz="1000" b="1"/>
          </a:p>
          <a:p>
            <a:r>
              <a:rPr lang="en-US" b="1"/>
              <a:t>Avoid spreading manure close to surface water or eroded areas</a:t>
            </a:r>
          </a:p>
        </p:txBody>
      </p:sp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Land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Social Environment Includes</a:t>
            </a:r>
            <a:r>
              <a:rPr lang="en-US" sz="3200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800" b="1" dirty="0"/>
              <a:t>Behavioral </a:t>
            </a:r>
            <a:r>
              <a:rPr lang="en-US" sz="2800" b="1" dirty="0" smtClean="0"/>
              <a:t>Considerations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Sex of </a:t>
            </a:r>
            <a:r>
              <a:rPr lang="en-US" sz="2800" b="1" dirty="0" smtClean="0"/>
              <a:t>Horses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Age of </a:t>
            </a:r>
            <a:r>
              <a:rPr lang="en-US" sz="2800" b="1" dirty="0" smtClean="0"/>
              <a:t>Horses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Level of Activity</a:t>
            </a: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Chemical Environment Includes</a:t>
            </a:r>
            <a:r>
              <a:rPr lang="en-US" sz="3200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800" b="1" dirty="0"/>
              <a:t>Water </a:t>
            </a:r>
            <a:r>
              <a:rPr lang="en-US" sz="2800" b="1" dirty="0" smtClean="0"/>
              <a:t>Quality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Various </a:t>
            </a:r>
            <a:r>
              <a:rPr lang="en-US" sz="2800" b="1" dirty="0" smtClean="0"/>
              <a:t>Gases</a:t>
            </a:r>
          </a:p>
          <a:p>
            <a:pPr lvl="2"/>
            <a:r>
              <a:rPr lang="en-US" b="1" dirty="0" smtClean="0"/>
              <a:t>O</a:t>
            </a:r>
            <a:r>
              <a:rPr lang="en-US" b="1" baseline="-25000" dirty="0" smtClean="0"/>
              <a:t>2</a:t>
            </a:r>
            <a:endParaRPr lang="en-US" b="1" baseline="-25000" dirty="0"/>
          </a:p>
          <a:p>
            <a:pPr lvl="2"/>
            <a:r>
              <a:rPr lang="en-US" b="1" dirty="0" smtClean="0"/>
              <a:t>CO</a:t>
            </a:r>
            <a:r>
              <a:rPr lang="en-US" b="1" baseline="-25000" dirty="0" smtClean="0"/>
              <a:t>2</a:t>
            </a:r>
            <a:r>
              <a:rPr lang="en-US" b="1" baseline="-25000" dirty="0"/>
              <a:t>	</a:t>
            </a:r>
            <a:endParaRPr lang="en-US" b="1" baseline="-25000" dirty="0" smtClean="0"/>
          </a:p>
          <a:p>
            <a:pPr lvl="2"/>
            <a:r>
              <a:rPr lang="en-US" b="1" dirty="0" smtClean="0"/>
              <a:t>NH</a:t>
            </a:r>
            <a:r>
              <a:rPr lang="en-US" b="1" baseline="-25000" dirty="0" smtClean="0"/>
              <a:t>3</a:t>
            </a:r>
          </a:p>
          <a:p>
            <a:pPr lvl="2"/>
            <a:endParaRPr lang="en-US" sz="1000" b="1" dirty="0"/>
          </a:p>
          <a:p>
            <a:pPr lvl="1"/>
            <a:r>
              <a:rPr lang="en-US" sz="2800" b="1" dirty="0"/>
              <a:t>Air Contaminants (dust and mold)</a:t>
            </a:r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Biological Environment Includes</a:t>
            </a:r>
            <a:r>
              <a:rPr lang="en-US" sz="3200" b="1" dirty="0" smtClean="0"/>
              <a:t>:</a:t>
            </a:r>
          </a:p>
          <a:p>
            <a:endParaRPr lang="en-US" sz="1000" b="1" dirty="0"/>
          </a:p>
          <a:p>
            <a:pPr lvl="1"/>
            <a:r>
              <a:rPr lang="en-US" sz="2800" b="1" dirty="0"/>
              <a:t>Disease organisms in </a:t>
            </a:r>
            <a:r>
              <a:rPr lang="en-US" sz="2800" b="1" dirty="0" smtClean="0"/>
              <a:t>air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 smtClean="0"/>
              <a:t>Water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 smtClean="0"/>
              <a:t>Feed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Stall </a:t>
            </a:r>
            <a:r>
              <a:rPr lang="en-US" sz="2800" b="1" dirty="0" smtClean="0"/>
              <a:t>Materials</a:t>
            </a:r>
          </a:p>
          <a:p>
            <a:pPr lvl="1"/>
            <a:endParaRPr lang="en-US" sz="1000" b="1" dirty="0"/>
          </a:p>
          <a:p>
            <a:pPr lvl="1"/>
            <a:r>
              <a:rPr lang="en-US" sz="2800" b="1" dirty="0"/>
              <a:t>Other Animals</a:t>
            </a:r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Horses use 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/>
              <a:t>F</a:t>
            </a:r>
            <a:r>
              <a:rPr lang="en-US" b="1" dirty="0" smtClean="0"/>
              <a:t>light </a:t>
            </a:r>
            <a:r>
              <a:rPr lang="en-US" b="1" dirty="0"/>
              <a:t>as a primary defense mechanism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When threatened, frightened, or in </a:t>
            </a:r>
            <a:r>
              <a:rPr lang="en-US" b="1" dirty="0" smtClean="0"/>
              <a:t>pain: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S</a:t>
            </a:r>
            <a:r>
              <a:rPr lang="en-US" b="1" dirty="0" smtClean="0"/>
              <a:t>trike</a:t>
            </a:r>
            <a:r>
              <a:rPr lang="en-US" b="1" dirty="0"/>
              <a:t>, bite, kick, or attempt to leave 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Can injure themselves</a:t>
            </a:r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r>
              <a:rPr lang="en-US" b="1" dirty="0"/>
              <a:t>Facilities should provide for the safety</a:t>
            </a:r>
            <a:r>
              <a:rPr lang="en-US" dirty="0"/>
              <a:t>  </a:t>
            </a:r>
          </a:p>
        </p:txBody>
      </p:sp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Horses do not spend long periods of time confined under natural conditions</a:t>
            </a:r>
          </a:p>
          <a:p>
            <a:endParaRPr lang="en-US" sz="1000" b="1" dirty="0"/>
          </a:p>
          <a:p>
            <a:r>
              <a:rPr lang="en-US" b="1" dirty="0" smtClean="0"/>
              <a:t>What </a:t>
            </a:r>
            <a:r>
              <a:rPr lang="en-US" b="1" dirty="0"/>
              <a:t>may </a:t>
            </a:r>
            <a:r>
              <a:rPr lang="en-US" b="1" dirty="0" smtClean="0"/>
              <a:t>develop if </a:t>
            </a:r>
            <a:r>
              <a:rPr lang="en-US" b="1" dirty="0"/>
              <a:t>confined for long </a:t>
            </a:r>
            <a:r>
              <a:rPr lang="en-US" b="1" dirty="0" smtClean="0"/>
              <a:t>periods?</a:t>
            </a:r>
          </a:p>
          <a:p>
            <a:pPr lvl="1"/>
            <a:r>
              <a:rPr lang="en-US" b="1" dirty="0" smtClean="0"/>
              <a:t>Vices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 smtClean="0"/>
              <a:t>What tends </a:t>
            </a:r>
            <a:r>
              <a:rPr lang="en-US" b="1" dirty="0"/>
              <a:t>to minimize </a:t>
            </a:r>
            <a:r>
              <a:rPr lang="en-US" b="1" dirty="0" smtClean="0"/>
              <a:t>vices?</a:t>
            </a:r>
          </a:p>
          <a:p>
            <a:pPr lvl="1"/>
            <a:r>
              <a:rPr lang="en-US" b="1" dirty="0" smtClean="0"/>
              <a:t>Adequate stall space</a:t>
            </a:r>
            <a:endParaRPr lang="en-US" b="1" dirty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Welfare of Horses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571</TotalTime>
  <Words>1253</Words>
  <Application>Microsoft Office PowerPoint</Application>
  <PresentationFormat>On-screen Show (4:3)</PresentationFormat>
  <Paragraphs>330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Hardcover</vt:lpstr>
      <vt:lpstr>Facilities and Management</vt:lpstr>
      <vt:lpstr>Housing</vt:lpstr>
      <vt:lpstr>Welfare of Horses</vt:lpstr>
      <vt:lpstr>Welfare of Horses</vt:lpstr>
      <vt:lpstr>Welfare of Horses</vt:lpstr>
      <vt:lpstr>Welfare of Horses</vt:lpstr>
      <vt:lpstr>Welfare of Horses</vt:lpstr>
      <vt:lpstr>Welfare of Horses</vt:lpstr>
      <vt:lpstr>Welfare of Horses</vt:lpstr>
      <vt:lpstr>Welfare of Horses</vt:lpstr>
      <vt:lpstr>First Step in Building is Knowing the Recommended Space Requirements</vt:lpstr>
      <vt:lpstr>Buildings</vt:lpstr>
      <vt:lpstr>Buildings</vt:lpstr>
      <vt:lpstr>Buildings</vt:lpstr>
      <vt:lpstr>Site Selection</vt:lpstr>
      <vt:lpstr>Site Selection</vt:lpstr>
      <vt:lpstr>Site Selection</vt:lpstr>
      <vt:lpstr>Site Selection</vt:lpstr>
      <vt:lpstr>Site Preparation</vt:lpstr>
      <vt:lpstr>Type of Construction</vt:lpstr>
      <vt:lpstr>Options in the Building</vt:lpstr>
      <vt:lpstr>Options in the Building</vt:lpstr>
      <vt:lpstr>Options in the Building</vt:lpstr>
      <vt:lpstr>Options in the Building</vt:lpstr>
      <vt:lpstr>Options in the Building</vt:lpstr>
      <vt:lpstr>Ventilation</vt:lpstr>
      <vt:lpstr>Ventilation</vt:lpstr>
      <vt:lpstr>Flooring</vt:lpstr>
      <vt:lpstr>Other Structures</vt:lpstr>
      <vt:lpstr>Fencing</vt:lpstr>
      <vt:lpstr>Selecting the Right Fence</vt:lpstr>
      <vt:lpstr>Selecting the Right Fence</vt:lpstr>
      <vt:lpstr>Types of Fencing</vt:lpstr>
      <vt:lpstr>Manure Management</vt:lpstr>
      <vt:lpstr>Manure Management</vt:lpstr>
      <vt:lpstr>Manure Management</vt:lpstr>
      <vt:lpstr>Manure Collection</vt:lpstr>
      <vt:lpstr>Pasture Management</vt:lpstr>
      <vt:lpstr>Pasture Management</vt:lpstr>
      <vt:lpstr>Storage and Treatment</vt:lpstr>
      <vt:lpstr>Storage and Treatment</vt:lpstr>
      <vt:lpstr>Land Application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Buildings and Equipment</dc:title>
  <dc:creator>shsu</dc:creator>
  <cp:lastModifiedBy>Computer Services</cp:lastModifiedBy>
  <cp:revision>7</cp:revision>
  <dcterms:created xsi:type="dcterms:W3CDTF">2006-11-06T15:33:03Z</dcterms:created>
  <dcterms:modified xsi:type="dcterms:W3CDTF">2012-04-03T16:33:16Z</dcterms:modified>
</cp:coreProperties>
</file>