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68" r:id="rId4"/>
    <p:sldId id="266" r:id="rId5"/>
    <p:sldId id="267" r:id="rId6"/>
    <p:sldId id="258" r:id="rId7"/>
    <p:sldId id="259" r:id="rId8"/>
    <p:sldId id="262" r:id="rId9"/>
    <p:sldId id="260" r:id="rId10"/>
    <p:sldId id="263" r:id="rId11"/>
    <p:sldId id="264" r:id="rId12"/>
    <p:sldId id="265" r:id="rId13"/>
    <p:sldId id="269" r:id="rId14"/>
    <p:sldId id="270" r:id="rId15"/>
    <p:sldId id="271" r:id="rId16"/>
    <p:sldId id="272" r:id="rId17"/>
    <p:sldId id="273" r:id="rId18"/>
    <p:sldId id="279"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1" d="100"/>
          <a:sy n="101" d="100"/>
        </p:scale>
        <p:origin x="-70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3B2FF4-4C7C-41EC-9814-C74C53649AE7}" type="datetimeFigureOut">
              <a:rPr lang="en-US" smtClean="0"/>
              <a:pPr/>
              <a:t>8/1/2008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8CC278-0318-4B56-9623-F44112E3FCE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156A42B-3946-4D1C-A3DA-999A2B4909B3}" type="datetime1">
              <a:rPr lang="en-US" smtClean="0"/>
              <a:pPr/>
              <a:t>8/1/2008</a:t>
            </a:fld>
            <a:endParaRPr lang="en-US"/>
          </a:p>
        </p:txBody>
      </p:sp>
      <p:sp>
        <p:nvSpPr>
          <p:cNvPr id="17" name="Footer Placeholder 16"/>
          <p:cNvSpPr>
            <a:spLocks noGrp="1"/>
          </p:cNvSpPr>
          <p:nvPr>
            <p:ph type="ftr" sz="quarter" idx="11"/>
          </p:nvPr>
        </p:nvSpPr>
        <p:spPr/>
        <p:txBody>
          <a:bodyPr/>
          <a:lstStyle/>
          <a:p>
            <a:r>
              <a:rPr lang="en-US" smtClean="0"/>
              <a:t>Texas Higher Education Coordinating Board (2008)</a:t>
            </a:r>
            <a:endParaRPr lang="en-US"/>
          </a:p>
        </p:txBody>
      </p:sp>
      <p:sp>
        <p:nvSpPr>
          <p:cNvPr id="29" name="Slide Number Placeholder 28"/>
          <p:cNvSpPr>
            <a:spLocks noGrp="1"/>
          </p:cNvSpPr>
          <p:nvPr>
            <p:ph type="sldNum" sz="quarter" idx="12"/>
          </p:nvPr>
        </p:nvSpPr>
        <p:spPr/>
        <p:txBody>
          <a:bodyPr/>
          <a:lstStyle/>
          <a:p>
            <a:fld id="{0692A45D-8D89-4AAA-80EB-D39E12A60E16}"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BABCC7-DADC-4EC8-AFCD-793BA4B20261}" type="datetime1">
              <a:rPr lang="en-US" smtClean="0"/>
              <a:pPr/>
              <a:t>8/1/2008</a:t>
            </a:fld>
            <a:endParaRPr lang="en-US"/>
          </a:p>
        </p:txBody>
      </p:sp>
      <p:sp>
        <p:nvSpPr>
          <p:cNvPr id="5" name="Footer Placeholder 4"/>
          <p:cNvSpPr>
            <a:spLocks noGrp="1"/>
          </p:cNvSpPr>
          <p:nvPr>
            <p:ph type="ftr" sz="quarter" idx="11"/>
          </p:nvPr>
        </p:nvSpPr>
        <p:spPr/>
        <p:txBody>
          <a:bodyPr/>
          <a:lstStyle/>
          <a:p>
            <a:r>
              <a:rPr lang="en-US" smtClean="0"/>
              <a:t>Texas Higher Education Coordinating Board (2008)</a:t>
            </a:r>
            <a:endParaRPr lang="en-US"/>
          </a:p>
        </p:txBody>
      </p:sp>
      <p:sp>
        <p:nvSpPr>
          <p:cNvPr id="6" name="Slide Number Placeholder 5"/>
          <p:cNvSpPr>
            <a:spLocks noGrp="1"/>
          </p:cNvSpPr>
          <p:nvPr>
            <p:ph type="sldNum" sz="quarter" idx="12"/>
          </p:nvPr>
        </p:nvSpPr>
        <p:spPr/>
        <p:txBody>
          <a:bodyPr/>
          <a:lstStyle/>
          <a:p>
            <a:fld id="{0692A45D-8D89-4AAA-80EB-D39E12A60E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02EEB7-9C29-40C0-BB7C-6C509915668F}" type="datetime1">
              <a:rPr lang="en-US" smtClean="0"/>
              <a:pPr/>
              <a:t>8/1/2008</a:t>
            </a:fld>
            <a:endParaRPr lang="en-US"/>
          </a:p>
        </p:txBody>
      </p:sp>
      <p:sp>
        <p:nvSpPr>
          <p:cNvPr id="5" name="Footer Placeholder 4"/>
          <p:cNvSpPr>
            <a:spLocks noGrp="1"/>
          </p:cNvSpPr>
          <p:nvPr>
            <p:ph type="ftr" sz="quarter" idx="11"/>
          </p:nvPr>
        </p:nvSpPr>
        <p:spPr/>
        <p:txBody>
          <a:bodyPr/>
          <a:lstStyle/>
          <a:p>
            <a:r>
              <a:rPr lang="en-US" smtClean="0"/>
              <a:t>Texas Higher Education Coordinating Board (2008)</a:t>
            </a:r>
            <a:endParaRPr lang="en-US"/>
          </a:p>
        </p:txBody>
      </p:sp>
      <p:sp>
        <p:nvSpPr>
          <p:cNvPr id="6" name="Slide Number Placeholder 5"/>
          <p:cNvSpPr>
            <a:spLocks noGrp="1"/>
          </p:cNvSpPr>
          <p:nvPr>
            <p:ph type="sldNum" sz="quarter" idx="12"/>
          </p:nvPr>
        </p:nvSpPr>
        <p:spPr/>
        <p:txBody>
          <a:bodyPr/>
          <a:lstStyle/>
          <a:p>
            <a:fld id="{0692A45D-8D89-4AAA-80EB-D39E12A60E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120343-947A-40D9-A210-206085DE3BA8}" type="datetime1">
              <a:rPr lang="en-US" smtClean="0"/>
              <a:pPr/>
              <a:t>8/1/2008</a:t>
            </a:fld>
            <a:endParaRPr lang="en-US"/>
          </a:p>
        </p:txBody>
      </p:sp>
      <p:sp>
        <p:nvSpPr>
          <p:cNvPr id="5" name="Footer Placeholder 4"/>
          <p:cNvSpPr>
            <a:spLocks noGrp="1"/>
          </p:cNvSpPr>
          <p:nvPr>
            <p:ph type="ftr" sz="quarter" idx="11"/>
          </p:nvPr>
        </p:nvSpPr>
        <p:spPr/>
        <p:txBody>
          <a:bodyPr/>
          <a:lstStyle/>
          <a:p>
            <a:r>
              <a:rPr lang="en-US" smtClean="0"/>
              <a:t>Texas Higher Education Coordinating Board (2008)</a:t>
            </a:r>
            <a:endParaRPr lang="en-US"/>
          </a:p>
        </p:txBody>
      </p:sp>
      <p:sp>
        <p:nvSpPr>
          <p:cNvPr id="6" name="Slide Number Placeholder 5"/>
          <p:cNvSpPr>
            <a:spLocks noGrp="1"/>
          </p:cNvSpPr>
          <p:nvPr>
            <p:ph type="sldNum" sz="quarter" idx="12"/>
          </p:nvPr>
        </p:nvSpPr>
        <p:spPr/>
        <p:txBody>
          <a:bodyPr/>
          <a:lstStyle/>
          <a:p>
            <a:fld id="{0692A45D-8D89-4AAA-80EB-D39E12A60E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8F34F3D-012A-47F3-96D9-73CDD065EE36}" type="datetime1">
              <a:rPr lang="en-US" smtClean="0"/>
              <a:pPr/>
              <a:t>8/1/2008</a:t>
            </a:fld>
            <a:endParaRPr lang="en-US"/>
          </a:p>
        </p:txBody>
      </p:sp>
      <p:sp>
        <p:nvSpPr>
          <p:cNvPr id="5" name="Footer Placeholder 4"/>
          <p:cNvSpPr>
            <a:spLocks noGrp="1"/>
          </p:cNvSpPr>
          <p:nvPr>
            <p:ph type="ftr" sz="quarter" idx="11"/>
          </p:nvPr>
        </p:nvSpPr>
        <p:spPr/>
        <p:txBody>
          <a:bodyPr/>
          <a:lstStyle/>
          <a:p>
            <a:r>
              <a:rPr lang="en-US" smtClean="0"/>
              <a:t>Texas Higher Education Coordinating Board (2008)</a:t>
            </a:r>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692A45D-8D89-4AAA-80EB-D39E12A60E1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905863B-3F4B-46DC-916A-D9A44B72ACB5}" type="datetime1">
              <a:rPr lang="en-US" smtClean="0"/>
              <a:pPr/>
              <a:t>8/1/2008</a:t>
            </a:fld>
            <a:endParaRPr lang="en-US"/>
          </a:p>
        </p:txBody>
      </p:sp>
      <p:sp>
        <p:nvSpPr>
          <p:cNvPr id="6" name="Footer Placeholder 5"/>
          <p:cNvSpPr>
            <a:spLocks noGrp="1"/>
          </p:cNvSpPr>
          <p:nvPr>
            <p:ph type="ftr" sz="quarter" idx="11"/>
          </p:nvPr>
        </p:nvSpPr>
        <p:spPr/>
        <p:txBody>
          <a:bodyPr/>
          <a:lstStyle/>
          <a:p>
            <a:r>
              <a:rPr lang="en-US" smtClean="0"/>
              <a:t>Texas Higher Education Coordinating Board (2008)</a:t>
            </a:r>
            <a:endParaRPr lang="en-US"/>
          </a:p>
        </p:txBody>
      </p:sp>
      <p:sp>
        <p:nvSpPr>
          <p:cNvPr id="7" name="Slide Number Placeholder 6"/>
          <p:cNvSpPr>
            <a:spLocks noGrp="1"/>
          </p:cNvSpPr>
          <p:nvPr>
            <p:ph type="sldNum" sz="quarter" idx="12"/>
          </p:nvPr>
        </p:nvSpPr>
        <p:spPr/>
        <p:txBody>
          <a:bodyPr/>
          <a:lstStyle/>
          <a:p>
            <a:fld id="{0692A45D-8D89-4AAA-80EB-D39E12A60E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F03C3F5-7165-4FF1-A886-D17DF69D607B}" type="datetime1">
              <a:rPr lang="en-US" smtClean="0"/>
              <a:pPr/>
              <a:t>8/1/2008</a:t>
            </a:fld>
            <a:endParaRPr lang="en-US"/>
          </a:p>
        </p:txBody>
      </p:sp>
      <p:sp>
        <p:nvSpPr>
          <p:cNvPr id="8" name="Footer Placeholder 7"/>
          <p:cNvSpPr>
            <a:spLocks noGrp="1"/>
          </p:cNvSpPr>
          <p:nvPr>
            <p:ph type="ftr" sz="quarter" idx="11"/>
          </p:nvPr>
        </p:nvSpPr>
        <p:spPr/>
        <p:txBody>
          <a:bodyPr/>
          <a:lstStyle/>
          <a:p>
            <a:r>
              <a:rPr lang="en-US" smtClean="0"/>
              <a:t>Texas Higher Education Coordinating Board (2008)</a:t>
            </a:r>
            <a:endParaRPr lang="en-US"/>
          </a:p>
        </p:txBody>
      </p:sp>
      <p:sp>
        <p:nvSpPr>
          <p:cNvPr id="9" name="Slide Number Placeholder 8"/>
          <p:cNvSpPr>
            <a:spLocks noGrp="1"/>
          </p:cNvSpPr>
          <p:nvPr>
            <p:ph type="sldNum" sz="quarter" idx="12"/>
          </p:nvPr>
        </p:nvSpPr>
        <p:spPr/>
        <p:txBody>
          <a:bodyPr/>
          <a:lstStyle/>
          <a:p>
            <a:fld id="{0692A45D-8D89-4AAA-80EB-D39E12A60E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4B4010-D108-4637-82B0-CE8A3486B3CA}" type="datetime1">
              <a:rPr lang="en-US" smtClean="0"/>
              <a:pPr/>
              <a:t>8/1/2008</a:t>
            </a:fld>
            <a:endParaRPr lang="en-US"/>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sp>
        <p:nvSpPr>
          <p:cNvPr id="5" name="Slide Number Placeholder 4"/>
          <p:cNvSpPr>
            <a:spLocks noGrp="1"/>
          </p:cNvSpPr>
          <p:nvPr>
            <p:ph type="sldNum" sz="quarter" idx="12"/>
          </p:nvPr>
        </p:nvSpPr>
        <p:spPr/>
        <p:txBody>
          <a:bodyPr/>
          <a:lstStyle/>
          <a:p>
            <a:fld id="{0692A45D-8D89-4AAA-80EB-D39E12A60E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5B8C9E-0531-475A-AB67-07BAF06CA547}" type="datetime1">
              <a:rPr lang="en-US" smtClean="0"/>
              <a:pPr/>
              <a:t>8/1/2008</a:t>
            </a:fld>
            <a:endParaRPr lang="en-US"/>
          </a:p>
        </p:txBody>
      </p:sp>
      <p:sp>
        <p:nvSpPr>
          <p:cNvPr id="3" name="Footer Placeholder 2"/>
          <p:cNvSpPr>
            <a:spLocks noGrp="1"/>
          </p:cNvSpPr>
          <p:nvPr>
            <p:ph type="ftr" sz="quarter" idx="11"/>
          </p:nvPr>
        </p:nvSpPr>
        <p:spPr/>
        <p:txBody>
          <a:bodyPr/>
          <a:lstStyle/>
          <a:p>
            <a:r>
              <a:rPr lang="en-US" smtClean="0"/>
              <a:t>Texas Higher Education Coordinating Board (2008)</a:t>
            </a:r>
            <a:endParaRPr lang="en-US"/>
          </a:p>
        </p:txBody>
      </p:sp>
      <p:sp>
        <p:nvSpPr>
          <p:cNvPr id="4" name="Slide Number Placeholder 3"/>
          <p:cNvSpPr>
            <a:spLocks noGrp="1"/>
          </p:cNvSpPr>
          <p:nvPr>
            <p:ph type="sldNum" sz="quarter" idx="12"/>
          </p:nvPr>
        </p:nvSpPr>
        <p:spPr/>
        <p:txBody>
          <a:bodyPr/>
          <a:lstStyle/>
          <a:p>
            <a:fld id="{0692A45D-8D89-4AAA-80EB-D39E12A60E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C0C141-9AE3-45EC-B75A-2617BB3EB636}" type="datetime1">
              <a:rPr lang="en-US" smtClean="0"/>
              <a:pPr/>
              <a:t>8/1/2008</a:t>
            </a:fld>
            <a:endParaRPr lang="en-US"/>
          </a:p>
        </p:txBody>
      </p:sp>
      <p:sp>
        <p:nvSpPr>
          <p:cNvPr id="6" name="Footer Placeholder 5"/>
          <p:cNvSpPr>
            <a:spLocks noGrp="1"/>
          </p:cNvSpPr>
          <p:nvPr>
            <p:ph type="ftr" sz="quarter" idx="11"/>
          </p:nvPr>
        </p:nvSpPr>
        <p:spPr/>
        <p:txBody>
          <a:bodyPr/>
          <a:lstStyle/>
          <a:p>
            <a:r>
              <a:rPr lang="en-US" smtClean="0"/>
              <a:t>Texas Higher Education Coordinating Board (2008)</a:t>
            </a:r>
            <a:endParaRPr lang="en-US"/>
          </a:p>
        </p:txBody>
      </p:sp>
      <p:sp>
        <p:nvSpPr>
          <p:cNvPr id="7" name="Slide Number Placeholder 6"/>
          <p:cNvSpPr>
            <a:spLocks noGrp="1"/>
          </p:cNvSpPr>
          <p:nvPr>
            <p:ph type="sldNum" sz="quarter" idx="12"/>
          </p:nvPr>
        </p:nvSpPr>
        <p:spPr/>
        <p:txBody>
          <a:bodyPr/>
          <a:lstStyle/>
          <a:p>
            <a:fld id="{0692A45D-8D89-4AAA-80EB-D39E12A60E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B785F41-B1F8-4B23-8F41-97515A6A499E}" type="datetime1">
              <a:rPr lang="en-US" smtClean="0"/>
              <a:pPr/>
              <a:t>8/1/2008</a:t>
            </a:fld>
            <a:endParaRPr lang="en-US"/>
          </a:p>
        </p:txBody>
      </p:sp>
      <p:sp>
        <p:nvSpPr>
          <p:cNvPr id="6" name="Footer Placeholder 5"/>
          <p:cNvSpPr>
            <a:spLocks noGrp="1"/>
          </p:cNvSpPr>
          <p:nvPr>
            <p:ph type="ftr" sz="quarter" idx="11"/>
          </p:nvPr>
        </p:nvSpPr>
        <p:spPr/>
        <p:txBody>
          <a:bodyPr/>
          <a:lstStyle/>
          <a:p>
            <a:r>
              <a:rPr lang="en-US" smtClean="0"/>
              <a:t>Texas Higher Education Coordinating Board (2008)</a:t>
            </a:r>
            <a:endParaRPr lang="en-US"/>
          </a:p>
        </p:txBody>
      </p:sp>
      <p:sp>
        <p:nvSpPr>
          <p:cNvPr id="7" name="Slide Number Placeholder 6"/>
          <p:cNvSpPr>
            <a:spLocks noGrp="1"/>
          </p:cNvSpPr>
          <p:nvPr>
            <p:ph type="sldNum" sz="quarter" idx="12"/>
          </p:nvPr>
        </p:nvSpPr>
        <p:spPr/>
        <p:txBody>
          <a:bodyPr/>
          <a:lstStyle/>
          <a:p>
            <a:fld id="{0692A45D-8D89-4AAA-80EB-D39E12A60E1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C31144D-341F-46F3-8C5C-9A36DB416BEF}" type="datetime1">
              <a:rPr lang="en-US" smtClean="0"/>
              <a:pPr/>
              <a:t>8/1/2008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smtClean="0"/>
              <a:t>Texas Higher Education Coordinating Board (2008)</a:t>
            </a: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692A45D-8D89-4AAA-80EB-D39E12A60E1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wc.state.tx.us/" TargetMode="External"/><Relationship Id="rId2" Type="http://schemas.openxmlformats.org/officeDocument/2006/relationships/hyperlink" Target="http://www.bls.gov/"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kevin.lemoine@thecb.state.tx.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txhighereddata.org/Interactive/PREP_New/" TargetMode="External"/><Relationship Id="rId2" Type="http://schemas.openxmlformats.org/officeDocument/2006/relationships/hyperlink" Target="http://www.nsf.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66850"/>
          </a:xfrm>
        </p:spPr>
        <p:txBody>
          <a:bodyPr>
            <a:normAutofit/>
          </a:bodyPr>
          <a:lstStyle/>
          <a:p>
            <a:r>
              <a:rPr lang="en-US" sz="3600" dirty="0" smtClean="0"/>
              <a:t>Preliminary Authority Requests</a:t>
            </a:r>
            <a:endParaRPr lang="en-US" sz="3600" dirty="0"/>
          </a:p>
        </p:txBody>
      </p:sp>
      <p:sp>
        <p:nvSpPr>
          <p:cNvPr id="3" name="Subtitle 2"/>
          <p:cNvSpPr>
            <a:spLocks noGrp="1"/>
          </p:cNvSpPr>
          <p:nvPr>
            <p:ph type="subTitle" idx="1"/>
          </p:nvPr>
        </p:nvSpPr>
        <p:spPr>
          <a:xfrm>
            <a:off x="1371600" y="2133600"/>
            <a:ext cx="6400800" cy="3505200"/>
          </a:xfrm>
        </p:spPr>
        <p:txBody>
          <a:bodyPr/>
          <a:lstStyle/>
          <a:p>
            <a:endParaRPr lang="en-US" dirty="0" smtClean="0"/>
          </a:p>
          <a:p>
            <a:r>
              <a:rPr lang="en-US" dirty="0" smtClean="0"/>
              <a:t>An overview of the Coordinating Board criteria and review process</a:t>
            </a:r>
            <a:endParaRPr lang="en-US" dirty="0"/>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(b)(1)</a:t>
            </a:r>
            <a:endParaRPr lang="en-US" dirty="0"/>
          </a:p>
        </p:txBody>
      </p:sp>
      <p:sp>
        <p:nvSpPr>
          <p:cNvPr id="3" name="Content Placeholder 2"/>
          <p:cNvSpPr>
            <a:spLocks noGrp="1"/>
          </p:cNvSpPr>
          <p:nvPr>
            <p:ph idx="1"/>
          </p:nvPr>
        </p:nvSpPr>
        <p:spPr/>
        <p:txBody>
          <a:bodyPr>
            <a:normAutofit fontScale="92500"/>
          </a:bodyPr>
          <a:lstStyle/>
          <a:p>
            <a:pPr lvl="0">
              <a:buNone/>
            </a:pPr>
            <a:r>
              <a:rPr lang="en-US" sz="2400" dirty="0" smtClean="0"/>
              <a:t>	A demonstrated regional, state, or national unmet need for doctoral graduates in the field, or an unmet need for a doctoral program with a unique approach to the field.</a:t>
            </a:r>
          </a:p>
          <a:p>
            <a:pPr>
              <a:buNone/>
            </a:pPr>
            <a:endParaRPr lang="en-US" sz="2400" dirty="0" smtClean="0"/>
          </a:p>
          <a:p>
            <a:r>
              <a:rPr lang="en-US" sz="2400" b="1" i="1" dirty="0" smtClean="0"/>
              <a:t>STAFF REVIEW:</a:t>
            </a:r>
            <a:r>
              <a:rPr lang="en-US" sz="2400" i="1" dirty="0" smtClean="0"/>
              <a:t> Staff conduct research to confirm workforce projections for individuals trained at the doctoral level using sources such as the Bureau of Labor Statistics, professional associations, Texas Workforce Commission (primarily for professional degrees, not research-oriented degrees), and other sources to determine whether an unmet need exists. Staff determine whether there is capacity to accept additional students in existing programs across the country.</a:t>
            </a:r>
            <a:endParaRPr lang="en-US" sz="2400" dirty="0" smtClean="0"/>
          </a:p>
          <a:p>
            <a:endParaRPr lang="en-US" dirty="0"/>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Demand: Physicists </a:t>
            </a:r>
            <a:br>
              <a:rPr lang="en-US" dirty="0" smtClean="0"/>
            </a:br>
            <a:r>
              <a:rPr lang="en-US" dirty="0" smtClean="0"/>
              <a:t>(Source: BLS)</a:t>
            </a:r>
            <a:endParaRPr lang="en-US" dirty="0"/>
          </a:p>
        </p:txBody>
      </p:sp>
      <p:sp>
        <p:nvSpPr>
          <p:cNvPr id="3" name="Content Placeholder 2"/>
          <p:cNvSpPr>
            <a:spLocks noGrp="1"/>
          </p:cNvSpPr>
          <p:nvPr>
            <p:ph idx="1"/>
          </p:nvPr>
        </p:nvSpPr>
        <p:spPr/>
        <p:txBody>
          <a:bodyPr>
            <a:normAutofit/>
          </a:bodyPr>
          <a:lstStyle/>
          <a:p>
            <a:r>
              <a:rPr lang="en-US" sz="1800" dirty="0" smtClean="0"/>
              <a:t>“Below is the 1 selected occupation for which the typical postsecondary-education or training category is </a:t>
            </a:r>
            <a:r>
              <a:rPr lang="en-US" sz="1800" b="1" dirty="0" smtClean="0"/>
              <a:t>Doctor's degree</a:t>
            </a:r>
            <a:r>
              <a:rPr lang="en-US" sz="1800" dirty="0" smtClean="0"/>
              <a:t>, sorted by </a:t>
            </a:r>
            <a:r>
              <a:rPr lang="en-US" sz="1800" b="1" dirty="0" smtClean="0"/>
              <a:t>Average annual job openings due to growth and total replacement needs, 2006-2016</a:t>
            </a:r>
            <a:r>
              <a:rPr lang="en-US" sz="1800" dirty="0" smtClean="0"/>
              <a:t>.”</a:t>
            </a:r>
          </a:p>
          <a:p>
            <a:r>
              <a:rPr lang="en-US" dirty="0" smtClean="0"/>
              <a:t/>
            </a:r>
            <a:br>
              <a:rPr lang="en-US" dirty="0" smtClean="0"/>
            </a:br>
            <a:endParaRPr lang="en-US" dirty="0"/>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graphicFrame>
        <p:nvGraphicFramePr>
          <p:cNvPr id="5" name="Table 4"/>
          <p:cNvGraphicFramePr>
            <a:graphicFrameLocks noGrp="1"/>
          </p:cNvGraphicFramePr>
          <p:nvPr/>
        </p:nvGraphicFramePr>
        <p:xfrm>
          <a:off x="609600" y="2971800"/>
          <a:ext cx="7924801" cy="2362200"/>
        </p:xfrm>
        <a:graphic>
          <a:graphicData uri="http://schemas.openxmlformats.org/drawingml/2006/table">
            <a:tbl>
              <a:tblPr firstRow="1" bandRow="1">
                <a:tableStyleId>{5C22544A-7EE6-4342-B048-85BDC9FD1C3A}</a:tableStyleId>
              </a:tblPr>
              <a:tblGrid>
                <a:gridCol w="1121434"/>
                <a:gridCol w="859766"/>
                <a:gridCol w="785004"/>
                <a:gridCol w="1196196"/>
                <a:gridCol w="838200"/>
                <a:gridCol w="1066800"/>
                <a:gridCol w="2057401"/>
              </a:tblGrid>
              <a:tr h="787400">
                <a:tc>
                  <a:txBody>
                    <a:bodyPr/>
                    <a:lstStyle/>
                    <a:p>
                      <a:pPr algn="ctr"/>
                      <a:endParaRPr lang="en-US" sz="1400" dirty="0"/>
                    </a:p>
                  </a:txBody>
                  <a:tcPr/>
                </a:tc>
                <a:tc gridSpan="2">
                  <a:txBody>
                    <a:bodyPr/>
                    <a:lstStyle/>
                    <a:p>
                      <a:pPr algn="ctr"/>
                      <a:r>
                        <a:rPr lang="en-US" sz="1400" dirty="0" smtClean="0"/>
                        <a:t>Total employment</a:t>
                      </a:r>
                    </a:p>
                    <a:p>
                      <a:pPr algn="ctr"/>
                      <a:r>
                        <a:rPr lang="en-US" sz="1400" dirty="0" smtClean="0"/>
                        <a:t>(000’s)</a:t>
                      </a:r>
                    </a:p>
                  </a:txBody>
                  <a:tcPr/>
                </a:tc>
                <a:tc hMerge="1">
                  <a:txBody>
                    <a:bodyPr/>
                    <a:lstStyle/>
                    <a:p>
                      <a:endParaRPr lang="en-US" sz="1400" dirty="0"/>
                    </a:p>
                  </a:txBody>
                  <a:tcPr/>
                </a:tc>
                <a:tc gridSpan="2">
                  <a:txBody>
                    <a:bodyPr/>
                    <a:lstStyle/>
                    <a:p>
                      <a:pPr algn="ctr"/>
                      <a:r>
                        <a:rPr lang="en-US" sz="1400" dirty="0" smtClean="0"/>
                        <a:t>2006-2016 Change</a:t>
                      </a:r>
                      <a:r>
                        <a:rPr lang="en-US" sz="1400" baseline="0" dirty="0" smtClean="0"/>
                        <a:t> in Total Employment</a:t>
                      </a:r>
                      <a:endParaRPr lang="en-US" sz="1400" dirty="0"/>
                    </a:p>
                  </a:txBody>
                  <a:tcPr/>
                </a:tc>
                <a:tc hMerge="1">
                  <a:txBody>
                    <a:bodyPr/>
                    <a:lstStyle/>
                    <a:p>
                      <a:endParaRPr lang="en-US" sz="1400" dirty="0"/>
                    </a:p>
                  </a:txBody>
                  <a:tcPr/>
                </a:tc>
                <a:tc rowSpan="2">
                  <a:txBody>
                    <a:bodyPr/>
                    <a:lstStyle/>
                    <a:p>
                      <a:pPr algn="ctr"/>
                      <a:r>
                        <a:rPr lang="en-US" sz="1400" dirty="0" smtClean="0"/>
                        <a:t>2006 self-employed percent</a:t>
                      </a:r>
                      <a:r>
                        <a:rPr lang="en-US" sz="1400" baseline="0" dirty="0" smtClean="0"/>
                        <a:t> </a:t>
                      </a:r>
                      <a:endParaRPr lang="en-US" sz="1400" dirty="0"/>
                    </a:p>
                  </a:txBody>
                  <a:tcPr/>
                </a:tc>
                <a:tc>
                  <a:txBody>
                    <a:bodyPr/>
                    <a:lstStyle/>
                    <a:p>
                      <a:pPr algn="ctr"/>
                      <a:r>
                        <a:rPr lang="en-US" sz="1400" dirty="0" smtClean="0"/>
                        <a:t>2006-2016 Annual</a:t>
                      </a:r>
                      <a:r>
                        <a:rPr lang="en-US" sz="1400" baseline="0" dirty="0" smtClean="0"/>
                        <a:t> Average Job Openings (000’s)</a:t>
                      </a:r>
                      <a:endParaRPr lang="en-US" sz="1400" dirty="0"/>
                    </a:p>
                  </a:txBody>
                  <a:tcPr/>
                </a:tc>
              </a:tr>
              <a:tr h="787400">
                <a:tc>
                  <a:txBody>
                    <a:bodyPr/>
                    <a:lstStyle/>
                    <a:p>
                      <a:pPr algn="l"/>
                      <a:r>
                        <a:rPr lang="en-US" sz="1400" dirty="0" smtClean="0"/>
                        <a:t>Occupation</a:t>
                      </a:r>
                      <a:endParaRPr lang="en-US" sz="1400" dirty="0"/>
                    </a:p>
                  </a:txBody>
                  <a:tcPr/>
                </a:tc>
                <a:tc>
                  <a:txBody>
                    <a:bodyPr/>
                    <a:lstStyle/>
                    <a:p>
                      <a:pPr algn="ctr"/>
                      <a:r>
                        <a:rPr lang="en-US" sz="1400" dirty="0" smtClean="0"/>
                        <a:t>2006</a:t>
                      </a:r>
                      <a:endParaRPr lang="en-US" sz="1400" dirty="0"/>
                    </a:p>
                  </a:txBody>
                  <a:tcPr/>
                </a:tc>
                <a:tc>
                  <a:txBody>
                    <a:bodyPr/>
                    <a:lstStyle/>
                    <a:p>
                      <a:pPr algn="ctr"/>
                      <a:r>
                        <a:rPr lang="en-US" sz="1400" dirty="0" smtClean="0"/>
                        <a:t>2016</a:t>
                      </a:r>
                      <a:endParaRPr lang="en-US" sz="1400" dirty="0"/>
                    </a:p>
                  </a:txBody>
                  <a:tcPr/>
                </a:tc>
                <a:tc>
                  <a:txBody>
                    <a:bodyPr/>
                    <a:lstStyle/>
                    <a:p>
                      <a:pPr algn="ctr"/>
                      <a:r>
                        <a:rPr lang="en-US" sz="1400" dirty="0" smtClean="0"/>
                        <a:t>Number (000’s)</a:t>
                      </a:r>
                      <a:endParaRPr lang="en-US" sz="1400" dirty="0"/>
                    </a:p>
                  </a:txBody>
                  <a:tcPr/>
                </a:tc>
                <a:tc>
                  <a:txBody>
                    <a:bodyPr/>
                    <a:lstStyle/>
                    <a:p>
                      <a:pPr algn="ctr"/>
                      <a:r>
                        <a:rPr lang="en-US" sz="1400" dirty="0" smtClean="0"/>
                        <a:t>Percent</a:t>
                      </a:r>
                      <a:endParaRPr lang="en-US" sz="1400" dirty="0"/>
                    </a:p>
                  </a:txBody>
                  <a:tcPr/>
                </a:tc>
                <a:tc vMerge="1">
                  <a:txBody>
                    <a:bodyPr/>
                    <a:lstStyle/>
                    <a:p>
                      <a:endParaRPr lang="en-US" sz="1400" dirty="0"/>
                    </a:p>
                  </a:txBody>
                  <a:tcPr/>
                </a:tc>
                <a:tc>
                  <a:txBody>
                    <a:bodyPr/>
                    <a:lstStyle/>
                    <a:p>
                      <a:pPr algn="ctr"/>
                      <a:r>
                        <a:rPr lang="en-US" sz="1400" dirty="0" smtClean="0"/>
                        <a:t>Due to growth and total replacement</a:t>
                      </a:r>
                      <a:r>
                        <a:rPr lang="en-US" sz="1400" baseline="0" dirty="0" smtClean="0"/>
                        <a:t> needs</a:t>
                      </a:r>
                      <a:endParaRPr lang="en-US" sz="1400" dirty="0"/>
                    </a:p>
                  </a:txBody>
                  <a:tcPr/>
                </a:tc>
              </a:tr>
              <a:tr h="787400">
                <a:tc>
                  <a:txBody>
                    <a:bodyPr/>
                    <a:lstStyle/>
                    <a:p>
                      <a:pPr algn="l"/>
                      <a:r>
                        <a:rPr lang="en-US" sz="1400" dirty="0" smtClean="0"/>
                        <a:t>Physicists</a:t>
                      </a:r>
                      <a:endParaRPr lang="en-US" sz="1400" dirty="0"/>
                    </a:p>
                  </a:txBody>
                  <a:tcPr/>
                </a:tc>
                <a:tc>
                  <a:txBody>
                    <a:bodyPr/>
                    <a:lstStyle/>
                    <a:p>
                      <a:pPr algn="ctr"/>
                      <a:r>
                        <a:rPr lang="en-US" sz="1400" dirty="0" smtClean="0"/>
                        <a:t>17</a:t>
                      </a:r>
                      <a:endParaRPr lang="en-US" sz="1400" dirty="0"/>
                    </a:p>
                  </a:txBody>
                  <a:tcPr/>
                </a:tc>
                <a:tc>
                  <a:txBody>
                    <a:bodyPr/>
                    <a:lstStyle/>
                    <a:p>
                      <a:pPr algn="ctr"/>
                      <a:r>
                        <a:rPr lang="en-US" sz="1400" dirty="0" smtClean="0"/>
                        <a:t>18</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6.8</a:t>
                      </a:r>
                      <a:endParaRPr lang="en-US" sz="1400" dirty="0"/>
                    </a:p>
                  </a:txBody>
                  <a:tcPr/>
                </a:tc>
                <a:tc>
                  <a:txBody>
                    <a:bodyPr/>
                    <a:lstStyle/>
                    <a:p>
                      <a:pPr algn="ctr"/>
                      <a:r>
                        <a:rPr lang="en-US" sz="1400" dirty="0" smtClean="0"/>
                        <a:t>0.8</a:t>
                      </a:r>
                      <a:endParaRPr lang="en-US" sz="1400" dirty="0"/>
                    </a:p>
                  </a:txBody>
                  <a:tcPr/>
                </a:tc>
                <a:tc>
                  <a:txBody>
                    <a:bodyPr/>
                    <a:lstStyle/>
                    <a:p>
                      <a:pPr algn="ctr"/>
                      <a:r>
                        <a:rPr lang="en-US" sz="1400" dirty="0" smtClean="0"/>
                        <a:t>1</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Supply: Annual # of Graduates in Physics (Source: www.nsf.gov)</a:t>
            </a:r>
            <a:endParaRPr lang="en-US" dirty="0"/>
          </a:p>
        </p:txBody>
      </p:sp>
      <p:sp>
        <p:nvSpPr>
          <p:cNvPr id="3" name="Content Placeholder 2"/>
          <p:cNvSpPr>
            <a:spLocks noGrp="1"/>
          </p:cNvSpPr>
          <p:nvPr>
            <p:ph idx="1"/>
          </p:nvPr>
        </p:nvSpPr>
        <p:spPr/>
        <p:txBody>
          <a:bodyPr>
            <a:normAutofit/>
          </a:bodyPr>
          <a:lstStyle/>
          <a:p>
            <a:pPr lvl="0">
              <a:buNone/>
            </a:pPr>
            <a:r>
              <a:rPr lang="en-US" sz="2400" dirty="0" smtClean="0"/>
              <a:t>	</a:t>
            </a:r>
          </a:p>
          <a:p>
            <a:pPr lvl="0">
              <a:buNone/>
            </a:pPr>
            <a:r>
              <a:rPr lang="en-US" sz="2400" dirty="0" smtClean="0"/>
              <a:t>		</a:t>
            </a:r>
          </a:p>
          <a:p>
            <a:endParaRPr lang="en-US" dirty="0"/>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graphicFrame>
        <p:nvGraphicFramePr>
          <p:cNvPr id="5" name="Table 4"/>
          <p:cNvGraphicFramePr>
            <a:graphicFrameLocks noGrp="1"/>
          </p:cNvGraphicFramePr>
          <p:nvPr/>
        </p:nvGraphicFramePr>
        <p:xfrm>
          <a:off x="1219200" y="1981200"/>
          <a:ext cx="6934200" cy="3524250"/>
        </p:xfrm>
        <a:graphic>
          <a:graphicData uri="http://schemas.openxmlformats.org/drawingml/2006/table">
            <a:tbl>
              <a:tblPr firstRow="1" bandRow="1">
                <a:tableStyleId>{5C22544A-7EE6-4342-B048-85BDC9FD1C3A}</a:tableStyleId>
              </a:tblPr>
              <a:tblGrid>
                <a:gridCol w="1733550"/>
                <a:gridCol w="1733550"/>
                <a:gridCol w="1733550"/>
                <a:gridCol w="1733550"/>
              </a:tblGrid>
              <a:tr h="704850">
                <a:tc>
                  <a:txBody>
                    <a:bodyPr/>
                    <a:lstStyle/>
                    <a:p>
                      <a:pPr algn="l"/>
                      <a:r>
                        <a:rPr lang="en-US" sz="2000" dirty="0" smtClean="0"/>
                        <a:t>Year</a:t>
                      </a:r>
                      <a:endParaRPr lang="en-US" sz="2000" dirty="0"/>
                    </a:p>
                  </a:txBody>
                  <a:tcPr/>
                </a:tc>
                <a:tc>
                  <a:txBody>
                    <a:bodyPr/>
                    <a:lstStyle/>
                    <a:p>
                      <a:pPr algn="ctr"/>
                      <a:r>
                        <a:rPr lang="en-US" sz="2000" dirty="0" smtClean="0"/>
                        <a:t>Bachelor’s</a:t>
                      </a:r>
                      <a:endParaRPr lang="en-US" sz="2000" dirty="0"/>
                    </a:p>
                  </a:txBody>
                  <a:tcPr/>
                </a:tc>
                <a:tc>
                  <a:txBody>
                    <a:bodyPr/>
                    <a:lstStyle/>
                    <a:p>
                      <a:pPr algn="ctr"/>
                      <a:r>
                        <a:rPr lang="en-US" sz="2000" dirty="0" smtClean="0"/>
                        <a:t>Master’s</a:t>
                      </a:r>
                      <a:endParaRPr lang="en-US" sz="2000" dirty="0"/>
                    </a:p>
                  </a:txBody>
                  <a:tcPr/>
                </a:tc>
                <a:tc>
                  <a:txBody>
                    <a:bodyPr/>
                    <a:lstStyle/>
                    <a:p>
                      <a:pPr algn="ctr"/>
                      <a:r>
                        <a:rPr lang="en-US" sz="2000" dirty="0" smtClean="0"/>
                        <a:t>Doctorate</a:t>
                      </a:r>
                      <a:endParaRPr lang="en-US" sz="2000" dirty="0"/>
                    </a:p>
                  </a:txBody>
                  <a:tcPr/>
                </a:tc>
              </a:tr>
              <a:tr h="704850">
                <a:tc>
                  <a:txBody>
                    <a:bodyPr/>
                    <a:lstStyle/>
                    <a:p>
                      <a:pPr algn="l" fontAlgn="ctr"/>
                      <a:r>
                        <a:rPr lang="en-US" sz="2000" b="0" i="0" u="none" strike="noStrike" dirty="0">
                          <a:solidFill>
                            <a:srgbClr val="000000"/>
                          </a:solidFill>
                          <a:latin typeface="+mn-lt"/>
                        </a:rPr>
                        <a:t>2001</a:t>
                      </a:r>
                    </a:p>
                  </a:txBody>
                  <a:tcPr marL="0" marR="0" marT="0" marB="0" anchor="ctr"/>
                </a:tc>
                <a:tc>
                  <a:txBody>
                    <a:bodyPr/>
                    <a:lstStyle/>
                    <a:p>
                      <a:pPr algn="ctr" fontAlgn="ctr"/>
                      <a:r>
                        <a:rPr lang="en-US" sz="2000" b="0" i="0" u="none" strike="noStrike" dirty="0">
                          <a:solidFill>
                            <a:srgbClr val="000000"/>
                          </a:solidFill>
                          <a:latin typeface="+mn-lt"/>
                        </a:rPr>
                        <a:t>3,457</a:t>
                      </a:r>
                    </a:p>
                  </a:txBody>
                  <a:tcPr marL="0" marR="0" marT="0" marB="0" anchor="ctr"/>
                </a:tc>
                <a:tc>
                  <a:txBody>
                    <a:bodyPr/>
                    <a:lstStyle/>
                    <a:p>
                      <a:pPr algn="ctr" fontAlgn="ctr"/>
                      <a:r>
                        <a:rPr lang="en-US" sz="2000" b="0" i="0" u="none" strike="noStrike" dirty="0">
                          <a:solidFill>
                            <a:srgbClr val="000000"/>
                          </a:solidFill>
                          <a:latin typeface="+mn-lt"/>
                        </a:rPr>
                        <a:t>1,376</a:t>
                      </a:r>
                    </a:p>
                  </a:txBody>
                  <a:tcPr marL="0" marR="0" marT="0" marB="0" anchor="ctr"/>
                </a:tc>
                <a:tc>
                  <a:txBody>
                    <a:bodyPr/>
                    <a:lstStyle/>
                    <a:p>
                      <a:pPr algn="ctr" fontAlgn="ctr"/>
                      <a:r>
                        <a:rPr lang="en-US" sz="2000" b="0" i="0" u="none" strike="noStrike" dirty="0">
                          <a:solidFill>
                            <a:srgbClr val="000000"/>
                          </a:solidFill>
                          <a:latin typeface="+mn-lt"/>
                        </a:rPr>
                        <a:t>1,197</a:t>
                      </a:r>
                    </a:p>
                  </a:txBody>
                  <a:tcPr marL="0" marR="0" marT="0" marB="0" anchor="ctr"/>
                </a:tc>
              </a:tr>
              <a:tr h="704850">
                <a:tc>
                  <a:txBody>
                    <a:bodyPr/>
                    <a:lstStyle/>
                    <a:p>
                      <a:pPr algn="l" fontAlgn="ctr"/>
                      <a:r>
                        <a:rPr lang="en-US" sz="2000" b="0" i="0" u="none" strike="noStrike" dirty="0">
                          <a:solidFill>
                            <a:srgbClr val="000000"/>
                          </a:solidFill>
                          <a:latin typeface="+mn-lt"/>
                        </a:rPr>
                        <a:t>2002</a:t>
                      </a:r>
                    </a:p>
                  </a:txBody>
                  <a:tcPr marL="0" marR="0" marT="0" marB="0" anchor="ctr"/>
                </a:tc>
                <a:tc>
                  <a:txBody>
                    <a:bodyPr/>
                    <a:lstStyle/>
                    <a:p>
                      <a:pPr algn="ctr" fontAlgn="ctr"/>
                      <a:r>
                        <a:rPr lang="en-US" sz="2000" b="0" i="0" u="none" strike="noStrike" dirty="0">
                          <a:solidFill>
                            <a:srgbClr val="000000"/>
                          </a:solidFill>
                          <a:latin typeface="+mn-lt"/>
                        </a:rPr>
                        <a:t>3,651</a:t>
                      </a:r>
                    </a:p>
                  </a:txBody>
                  <a:tcPr marL="0" marR="0" marT="0" marB="0" anchor="ctr"/>
                </a:tc>
                <a:tc>
                  <a:txBody>
                    <a:bodyPr/>
                    <a:lstStyle/>
                    <a:p>
                      <a:pPr algn="ctr" fontAlgn="ctr"/>
                      <a:r>
                        <a:rPr lang="en-US" sz="2000" b="0" i="0" u="none" strike="noStrike" dirty="0">
                          <a:solidFill>
                            <a:srgbClr val="000000"/>
                          </a:solidFill>
                          <a:latin typeface="+mn-lt"/>
                        </a:rPr>
                        <a:t>1,353</a:t>
                      </a:r>
                    </a:p>
                  </a:txBody>
                  <a:tcPr marL="0" marR="0" marT="0" marB="0" anchor="ctr"/>
                </a:tc>
                <a:tc>
                  <a:txBody>
                    <a:bodyPr/>
                    <a:lstStyle/>
                    <a:p>
                      <a:pPr algn="ctr" fontAlgn="ctr"/>
                      <a:r>
                        <a:rPr lang="en-US" sz="2000" b="0" i="0" u="none" strike="noStrike" dirty="0">
                          <a:solidFill>
                            <a:srgbClr val="000000"/>
                          </a:solidFill>
                          <a:latin typeface="+mn-lt"/>
                        </a:rPr>
                        <a:t>1,127</a:t>
                      </a:r>
                    </a:p>
                  </a:txBody>
                  <a:tcPr marL="0" marR="0" marT="0" marB="0" anchor="ctr"/>
                </a:tc>
              </a:tr>
              <a:tr h="704850">
                <a:tc>
                  <a:txBody>
                    <a:bodyPr/>
                    <a:lstStyle/>
                    <a:p>
                      <a:pPr algn="l" fontAlgn="ctr"/>
                      <a:r>
                        <a:rPr lang="en-US" sz="2000" b="0" i="0" u="none" strike="noStrike" dirty="0">
                          <a:solidFill>
                            <a:srgbClr val="000000"/>
                          </a:solidFill>
                          <a:latin typeface="+mn-lt"/>
                        </a:rPr>
                        <a:t>2003</a:t>
                      </a:r>
                    </a:p>
                  </a:txBody>
                  <a:tcPr marL="0" marR="0" marT="0" marB="0" anchor="ctr"/>
                </a:tc>
                <a:tc>
                  <a:txBody>
                    <a:bodyPr/>
                    <a:lstStyle/>
                    <a:p>
                      <a:pPr algn="ctr" fontAlgn="ctr"/>
                      <a:r>
                        <a:rPr lang="en-US" sz="2000" b="0" i="0" u="none" strike="noStrike" dirty="0">
                          <a:solidFill>
                            <a:srgbClr val="000000"/>
                          </a:solidFill>
                          <a:latin typeface="+mn-lt"/>
                        </a:rPr>
                        <a:t>3,922</a:t>
                      </a:r>
                    </a:p>
                  </a:txBody>
                  <a:tcPr marL="0" marR="0" marT="0" marB="0" anchor="ctr"/>
                </a:tc>
                <a:tc>
                  <a:txBody>
                    <a:bodyPr/>
                    <a:lstStyle/>
                    <a:p>
                      <a:pPr algn="ctr" fontAlgn="ctr"/>
                      <a:r>
                        <a:rPr lang="en-US" sz="2000" b="0" i="0" u="none" strike="noStrike">
                          <a:solidFill>
                            <a:srgbClr val="000000"/>
                          </a:solidFill>
                          <a:latin typeface="+mn-lt"/>
                        </a:rPr>
                        <a:t>1,453</a:t>
                      </a:r>
                    </a:p>
                  </a:txBody>
                  <a:tcPr marL="0" marR="0" marT="0" marB="0" anchor="ctr"/>
                </a:tc>
                <a:tc>
                  <a:txBody>
                    <a:bodyPr/>
                    <a:lstStyle/>
                    <a:p>
                      <a:pPr algn="ctr" fontAlgn="ctr"/>
                      <a:r>
                        <a:rPr lang="en-US" sz="2000" b="0" i="0" u="none" strike="noStrike" dirty="0">
                          <a:solidFill>
                            <a:srgbClr val="000000"/>
                          </a:solidFill>
                          <a:latin typeface="+mn-lt"/>
                        </a:rPr>
                        <a:t>1,080</a:t>
                      </a:r>
                    </a:p>
                  </a:txBody>
                  <a:tcPr marL="0" marR="0" marT="0" marB="0" anchor="ctr"/>
                </a:tc>
              </a:tr>
              <a:tr h="704850">
                <a:tc>
                  <a:txBody>
                    <a:bodyPr/>
                    <a:lstStyle/>
                    <a:p>
                      <a:pPr algn="l" fontAlgn="ctr"/>
                      <a:r>
                        <a:rPr lang="en-US" sz="2000" b="0" i="0" u="none" strike="noStrike" dirty="0">
                          <a:solidFill>
                            <a:srgbClr val="000000"/>
                          </a:solidFill>
                          <a:latin typeface="+mn-lt"/>
                        </a:rPr>
                        <a:t>2004</a:t>
                      </a:r>
                    </a:p>
                  </a:txBody>
                  <a:tcPr marL="0" marR="0" marT="0" marB="0" anchor="ctr"/>
                </a:tc>
                <a:tc>
                  <a:txBody>
                    <a:bodyPr/>
                    <a:lstStyle/>
                    <a:p>
                      <a:pPr algn="ctr" fontAlgn="ctr"/>
                      <a:r>
                        <a:rPr lang="en-US" sz="2000" b="0" i="0" u="none" strike="noStrike" dirty="0">
                          <a:solidFill>
                            <a:srgbClr val="000000"/>
                          </a:solidFill>
                          <a:latin typeface="+mn-lt"/>
                        </a:rPr>
                        <a:t>4,156</a:t>
                      </a:r>
                    </a:p>
                  </a:txBody>
                  <a:tcPr marL="0" marR="0" marT="0" marB="0" anchor="ctr"/>
                </a:tc>
                <a:tc>
                  <a:txBody>
                    <a:bodyPr/>
                    <a:lstStyle/>
                    <a:p>
                      <a:pPr algn="ctr" fontAlgn="ctr"/>
                      <a:r>
                        <a:rPr lang="en-US" sz="2000" b="0" i="0" u="none" strike="noStrike" dirty="0">
                          <a:solidFill>
                            <a:srgbClr val="000000"/>
                          </a:solidFill>
                          <a:latin typeface="+mn-lt"/>
                        </a:rPr>
                        <a:t>1,637</a:t>
                      </a:r>
                    </a:p>
                  </a:txBody>
                  <a:tcPr marL="0" marR="0" marT="0" marB="0" anchor="ctr"/>
                </a:tc>
                <a:tc>
                  <a:txBody>
                    <a:bodyPr/>
                    <a:lstStyle/>
                    <a:p>
                      <a:pPr algn="ctr" fontAlgn="ctr"/>
                      <a:r>
                        <a:rPr lang="en-US" sz="2000" b="0" i="0" u="none" strike="noStrike" dirty="0">
                          <a:solidFill>
                            <a:srgbClr val="000000"/>
                          </a:solidFill>
                          <a:latin typeface="+mn-lt"/>
                        </a:rPr>
                        <a:t>1,186</a:t>
                      </a:r>
                    </a:p>
                  </a:txBody>
                  <a:tcPr marL="0" marR="0" marT="0" marB="0"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(b)(2)</a:t>
            </a:r>
            <a:endParaRPr lang="en-US" dirty="0"/>
          </a:p>
        </p:txBody>
      </p:sp>
      <p:sp>
        <p:nvSpPr>
          <p:cNvPr id="3" name="Content Placeholder 2"/>
          <p:cNvSpPr>
            <a:spLocks noGrp="1"/>
          </p:cNvSpPr>
          <p:nvPr>
            <p:ph idx="1"/>
          </p:nvPr>
        </p:nvSpPr>
        <p:spPr/>
        <p:txBody>
          <a:bodyPr>
            <a:normAutofit/>
          </a:bodyPr>
          <a:lstStyle/>
          <a:p>
            <a:pPr lvl="0">
              <a:buNone/>
            </a:pPr>
            <a:r>
              <a:rPr lang="en-US" sz="2400" dirty="0" smtClean="0"/>
              <a:t>	Evidence that existing doctoral programs in the state cannot accommodate additional students (or that accessibility to these programs is restricted), or that expanding existing programs is not feasible or would not best serve the state.</a:t>
            </a:r>
          </a:p>
          <a:p>
            <a:pPr>
              <a:buNone/>
            </a:pPr>
            <a:r>
              <a:rPr lang="en-US" sz="2400" dirty="0" smtClean="0"/>
              <a:t> </a:t>
            </a:r>
          </a:p>
          <a:p>
            <a:r>
              <a:rPr lang="en-US" sz="2400" b="1" i="1" dirty="0" smtClean="0"/>
              <a:t>STAFF REVIEW:</a:t>
            </a:r>
            <a:r>
              <a:rPr lang="en-US" sz="2400" i="1" dirty="0" smtClean="0"/>
              <a:t> Staff conduct research to confirm whether existing doctoral programs have capacity to accept additional students.</a:t>
            </a:r>
            <a:endParaRPr lang="en-US" sz="2400" dirty="0" smtClean="0"/>
          </a:p>
          <a:p>
            <a:endParaRPr lang="en-US" dirty="0"/>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(b)(3)</a:t>
            </a:r>
            <a:endParaRPr lang="en-US" dirty="0"/>
          </a:p>
        </p:txBody>
      </p:sp>
      <p:sp>
        <p:nvSpPr>
          <p:cNvPr id="3" name="Content Placeholder 2"/>
          <p:cNvSpPr>
            <a:spLocks noGrp="1"/>
          </p:cNvSpPr>
          <p:nvPr>
            <p:ph idx="1"/>
          </p:nvPr>
        </p:nvSpPr>
        <p:spPr/>
        <p:txBody>
          <a:bodyPr>
            <a:normAutofit/>
          </a:bodyPr>
          <a:lstStyle/>
          <a:p>
            <a:pPr lvl="0">
              <a:buNone/>
            </a:pPr>
            <a:r>
              <a:rPr lang="en-US" sz="2400" dirty="0" smtClean="0"/>
              <a:t>	If appropriate to the discipline, the institution has self-sustaining baccalaureate- and master’s-level programs in the field and/or programs in related and supporting areas.</a:t>
            </a:r>
          </a:p>
          <a:p>
            <a:endParaRPr lang="en-US" sz="2400" dirty="0" smtClean="0"/>
          </a:p>
          <a:p>
            <a:r>
              <a:rPr lang="en-US" sz="2400" b="1" i="1" dirty="0" smtClean="0"/>
              <a:t>STAFF REVIEW:</a:t>
            </a:r>
            <a:r>
              <a:rPr lang="en-US" sz="2400" i="1" dirty="0" smtClean="0"/>
              <a:t> Using PREP as a resource, staff confirm whether existing related programs at the institution have sufficient enrollments to sustain themselves.</a:t>
            </a:r>
            <a:endParaRPr lang="en-US" sz="2400" dirty="0" smtClean="0"/>
          </a:p>
          <a:p>
            <a:pPr>
              <a:buNone/>
            </a:pPr>
            <a:endParaRPr lang="en-US" dirty="0"/>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(b)(4)</a:t>
            </a:r>
            <a:endParaRPr lang="en-US" dirty="0"/>
          </a:p>
        </p:txBody>
      </p:sp>
      <p:sp>
        <p:nvSpPr>
          <p:cNvPr id="3" name="Content Placeholder 2"/>
          <p:cNvSpPr>
            <a:spLocks noGrp="1"/>
          </p:cNvSpPr>
          <p:nvPr>
            <p:ph idx="1"/>
          </p:nvPr>
        </p:nvSpPr>
        <p:spPr/>
        <p:txBody>
          <a:bodyPr>
            <a:normAutofit lnSpcReduction="10000"/>
          </a:bodyPr>
          <a:lstStyle/>
          <a:p>
            <a:pPr lvl="0">
              <a:buNone/>
            </a:pPr>
            <a:r>
              <a:rPr lang="en-US" sz="2400" dirty="0" smtClean="0"/>
              <a:t>	The program has the potential to obtain state or national prominence and the institution has the demonstrated capacity, or is uniquely suited, to offer the program and achieve that targeted prominence.</a:t>
            </a:r>
          </a:p>
          <a:p>
            <a:pPr>
              <a:buNone/>
            </a:pPr>
            <a:endParaRPr lang="en-US" sz="2400" dirty="0" smtClean="0"/>
          </a:p>
          <a:p>
            <a:r>
              <a:rPr lang="en-US" sz="2400" b="1" i="1" dirty="0" smtClean="0"/>
              <a:t>STAFF REVIEW:</a:t>
            </a:r>
            <a:r>
              <a:rPr lang="en-US" sz="2400" i="1" dirty="0" smtClean="0"/>
              <a:t> Some indicators of the potential to attain state or national prominence would be the presence of established scholars, well-equipped facilities, or other unique features of the institution (e.g., its proximity to certain resources) or the proposed program that might enable the program to achieve prominence. Emphasis should be on the currency and impact of faculty scholarship, as well as on faculty productivity.</a:t>
            </a:r>
            <a:endParaRPr lang="en-US" sz="2400" dirty="0" smtClean="0"/>
          </a:p>
          <a:p>
            <a:pPr>
              <a:buNone/>
            </a:pPr>
            <a:endParaRPr lang="en-US" dirty="0"/>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(b)(5)</a:t>
            </a:r>
            <a:endParaRPr lang="en-US" dirty="0"/>
          </a:p>
        </p:txBody>
      </p:sp>
      <p:sp>
        <p:nvSpPr>
          <p:cNvPr id="3" name="Content Placeholder 2"/>
          <p:cNvSpPr>
            <a:spLocks noGrp="1"/>
          </p:cNvSpPr>
          <p:nvPr>
            <p:ph idx="1"/>
          </p:nvPr>
        </p:nvSpPr>
        <p:spPr/>
        <p:txBody>
          <a:bodyPr>
            <a:normAutofit/>
          </a:bodyPr>
          <a:lstStyle/>
          <a:p>
            <a:pPr lvl="0">
              <a:buNone/>
            </a:pPr>
            <a:r>
              <a:rPr lang="en-US" sz="2400" dirty="0" smtClean="0"/>
              <a:t>	Demonstrated current excellence of the institution’s existing undergraduate and graduate degree programs and how this excellence shall be maintained with the development and addition of a high-quality doctoral program. (Measures of excellence include the number of graduates and graduation rates that match or exceed those at peer institutions.)</a:t>
            </a:r>
          </a:p>
          <a:p>
            <a:pPr>
              <a:buNone/>
            </a:pPr>
            <a:endParaRPr lang="en-US" dirty="0"/>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(b)(5) (cont.)</a:t>
            </a:r>
            <a:endParaRPr lang="en-US" dirty="0"/>
          </a:p>
        </p:txBody>
      </p:sp>
      <p:sp>
        <p:nvSpPr>
          <p:cNvPr id="3" name="Content Placeholder 2"/>
          <p:cNvSpPr>
            <a:spLocks noGrp="1"/>
          </p:cNvSpPr>
          <p:nvPr>
            <p:ph idx="1"/>
          </p:nvPr>
        </p:nvSpPr>
        <p:spPr/>
        <p:txBody>
          <a:bodyPr>
            <a:normAutofit fontScale="92500"/>
          </a:bodyPr>
          <a:lstStyle/>
          <a:p>
            <a:pPr>
              <a:buNone/>
            </a:pPr>
            <a:r>
              <a:rPr lang="en-US" sz="2400" dirty="0" smtClean="0"/>
              <a:t>	</a:t>
            </a:r>
            <a:r>
              <a:rPr lang="en-US" sz="2400" b="1" i="1" dirty="0" smtClean="0"/>
              <a:t> STAFF REVIEW:</a:t>
            </a:r>
            <a:endParaRPr lang="en-US" sz="2400" i="1" dirty="0" smtClean="0"/>
          </a:p>
          <a:p>
            <a:r>
              <a:rPr lang="en-US" sz="2400" i="1" dirty="0" smtClean="0"/>
              <a:t>	Staff examine the productivity of existing programs that would 	feed into the proposed doctoral program. The CB would expect 	high levels of productivity for feeder programs.</a:t>
            </a:r>
          </a:p>
          <a:p>
            <a:r>
              <a:rPr lang="en-US" sz="2400" i="1" dirty="0" smtClean="0"/>
              <a:t>	Staff also research the number of graduates in existing 	programs across the institution and the institution’s 	graduation rates compared to peer institutions and the 	statewide averages. </a:t>
            </a:r>
          </a:p>
          <a:p>
            <a:r>
              <a:rPr lang="en-US" sz="2400" i="1" dirty="0" smtClean="0"/>
              <a:t>	Staff review the productivity of existing doctoral programs at 	the institution. The CB would expect all existing doctoral 	programs to be graduating students regularly </a:t>
            </a:r>
            <a:r>
              <a:rPr lang="en-US" sz="2400" i="1" dirty="0" smtClean="0"/>
              <a:t>with </a:t>
            </a:r>
            <a:r>
              <a:rPr lang="en-US" sz="2400" i="1" dirty="0" smtClean="0"/>
              <a:t>the 	graduation rates </a:t>
            </a:r>
            <a:r>
              <a:rPr lang="en-US" sz="2400" i="1" dirty="0" smtClean="0"/>
              <a:t>and average time-to-degree matching </a:t>
            </a:r>
            <a:r>
              <a:rPr lang="en-US" sz="2400" i="1" smtClean="0"/>
              <a:t>or </a:t>
            </a:r>
            <a:r>
              <a:rPr lang="en-US" sz="2400" i="1" smtClean="0"/>
              <a:t>	exceeding </a:t>
            </a:r>
            <a:r>
              <a:rPr lang="en-US" sz="2400" i="1" dirty="0" smtClean="0"/>
              <a:t>those </a:t>
            </a:r>
            <a:r>
              <a:rPr lang="en-US" sz="2400" i="1" dirty="0" smtClean="0"/>
              <a:t>at peer institutions.</a:t>
            </a:r>
            <a:endParaRPr lang="en-US" sz="2400" dirty="0" smtClean="0"/>
          </a:p>
          <a:p>
            <a:pPr>
              <a:buNone/>
            </a:pPr>
            <a:endParaRPr lang="en-US" dirty="0"/>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(b)(5) (cont.)</a:t>
            </a:r>
            <a:endParaRPr lang="en-US" dirty="0"/>
          </a:p>
        </p:txBody>
      </p:sp>
      <p:sp>
        <p:nvSpPr>
          <p:cNvPr id="3" name="Content Placeholder 2"/>
          <p:cNvSpPr>
            <a:spLocks noGrp="1"/>
          </p:cNvSpPr>
          <p:nvPr>
            <p:ph idx="1"/>
          </p:nvPr>
        </p:nvSpPr>
        <p:spPr/>
        <p:txBody>
          <a:bodyPr>
            <a:normAutofit/>
          </a:bodyPr>
          <a:lstStyle/>
          <a:p>
            <a:pPr>
              <a:buNone/>
            </a:pPr>
            <a:r>
              <a:rPr lang="en-US" sz="2400" dirty="0" smtClean="0"/>
              <a:t>	</a:t>
            </a:r>
            <a:r>
              <a:rPr lang="en-US" sz="2400" b="1" i="1" dirty="0" smtClean="0"/>
              <a:t> STAFF REVIEW:</a:t>
            </a:r>
            <a:endParaRPr lang="en-US" sz="2400" i="1" dirty="0" smtClean="0"/>
          </a:p>
          <a:p>
            <a:r>
              <a:rPr lang="en-US" sz="2400" i="1" dirty="0" smtClean="0"/>
              <a:t>	In addition, institutions should be aware of the </a:t>
            </a:r>
            <a:r>
              <a:rPr lang="en-US" sz="2400" i="1" u="sng" dirty="0" smtClean="0"/>
              <a:t>18 </a:t>
            </a:r>
            <a:r>
              <a:rPr lang="en-US" sz="2400" i="1" dirty="0" smtClean="0"/>
              <a:t>	</a:t>
            </a:r>
            <a:r>
              <a:rPr lang="en-US" sz="2400" i="1" u="sng" dirty="0" smtClean="0"/>
              <a:t>Characteristics of Doctoral Programs</a:t>
            </a:r>
            <a:r>
              <a:rPr lang="en-US" sz="2400" i="1" dirty="0" smtClean="0"/>
              <a:t> developed by the 	Graduate Education Advisory Committee and 	demonstrate use of the characteristics for ongoing 	evaluation of existing doctoral programs for quality 	improvement.</a:t>
            </a:r>
          </a:p>
          <a:p>
            <a:r>
              <a:rPr lang="en-US" sz="2400" i="1" dirty="0" smtClean="0"/>
              <a:t>	Staff review annual reports for recently approved doctoral 	programs at the institution to determine whether 	satisfactory progress is being made.</a:t>
            </a:r>
            <a:endParaRPr lang="en-US" sz="2400" dirty="0" smtClean="0"/>
          </a:p>
          <a:p>
            <a:pPr>
              <a:buNone/>
            </a:pPr>
            <a:endParaRPr lang="en-US" sz="2400" dirty="0" smtClean="0"/>
          </a:p>
          <a:p>
            <a:pPr lvl="0">
              <a:buNone/>
            </a:pPr>
            <a:endParaRPr lang="en-US" sz="2400" dirty="0" smtClean="0"/>
          </a:p>
          <a:p>
            <a:pPr>
              <a:buNone/>
            </a:pPr>
            <a:endParaRPr lang="en-US" dirty="0"/>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(b)(6)</a:t>
            </a:r>
            <a:endParaRPr lang="en-US" dirty="0"/>
          </a:p>
        </p:txBody>
      </p:sp>
      <p:sp>
        <p:nvSpPr>
          <p:cNvPr id="3" name="Content Placeholder 2"/>
          <p:cNvSpPr>
            <a:spLocks noGrp="1"/>
          </p:cNvSpPr>
          <p:nvPr>
            <p:ph idx="1"/>
          </p:nvPr>
        </p:nvSpPr>
        <p:spPr/>
        <p:txBody>
          <a:bodyPr>
            <a:normAutofit/>
          </a:bodyPr>
          <a:lstStyle/>
          <a:p>
            <a:pPr lvl="0">
              <a:buNone/>
            </a:pPr>
            <a:r>
              <a:rPr lang="en-US" sz="2400" b="1" i="1" dirty="0" smtClean="0"/>
              <a:t>	</a:t>
            </a:r>
            <a:r>
              <a:rPr lang="en-US" sz="2400" dirty="0" smtClean="0"/>
              <a:t>Satisfactory placement rates for graduates of the institution’s current doctoral programs, with comparison to peer group placement rates when available.</a:t>
            </a:r>
          </a:p>
          <a:p>
            <a:pPr>
              <a:buNone/>
            </a:pPr>
            <a:endParaRPr lang="en-US" sz="2400" dirty="0" smtClean="0"/>
          </a:p>
          <a:p>
            <a:r>
              <a:rPr lang="en-US" sz="2400" b="1" i="1" dirty="0" smtClean="0"/>
              <a:t>STAFF REVIEW:</a:t>
            </a:r>
            <a:r>
              <a:rPr lang="en-US" sz="2400" i="1" dirty="0" smtClean="0"/>
              <a:t> The CB would expect high placement rates for graduates in existing doctoral programs in jobs that are closely related to the disciplines.</a:t>
            </a:r>
            <a:endParaRPr lang="en-US" sz="2400" dirty="0" smtClean="0"/>
          </a:p>
          <a:p>
            <a:pPr lvl="0">
              <a:buNone/>
            </a:pPr>
            <a:endParaRPr lang="en-US" sz="2400" dirty="0" smtClean="0"/>
          </a:p>
          <a:p>
            <a:pPr>
              <a:buNone/>
            </a:pPr>
            <a:endParaRPr lang="en-US" dirty="0"/>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(a)(1)</a:t>
            </a:r>
            <a:endParaRPr lang="en-US" dirty="0"/>
          </a:p>
        </p:txBody>
      </p:sp>
      <p:sp>
        <p:nvSpPr>
          <p:cNvPr id="3" name="Content Placeholder 2"/>
          <p:cNvSpPr>
            <a:spLocks noGrp="1"/>
          </p:cNvSpPr>
          <p:nvPr>
            <p:ph idx="1"/>
          </p:nvPr>
        </p:nvSpPr>
        <p:spPr/>
        <p:txBody>
          <a:bodyPr>
            <a:normAutofit/>
          </a:bodyPr>
          <a:lstStyle/>
          <a:p>
            <a:pPr>
              <a:buNone/>
            </a:pPr>
            <a:r>
              <a:rPr lang="en-US" sz="2400" i="1" dirty="0" smtClean="0"/>
              <a:t> </a:t>
            </a:r>
            <a:r>
              <a:rPr lang="en-US" sz="2400" dirty="0" smtClean="0"/>
              <a:t>(1)</a:t>
            </a:r>
            <a:r>
              <a:rPr lang="en-US" sz="2400" i="1" dirty="0" smtClean="0"/>
              <a:t>  </a:t>
            </a:r>
            <a:r>
              <a:rPr lang="en-US" sz="2400" dirty="0" smtClean="0"/>
              <a:t>A demonstrated need for a future program in terms of present and future vocational needs of the state and the nation.</a:t>
            </a:r>
            <a:r>
              <a:rPr lang="en-US" sz="2400" i="1" dirty="0" smtClean="0"/>
              <a:t> </a:t>
            </a:r>
            <a:r>
              <a:rPr lang="en-US" sz="2400" dirty="0" smtClean="0"/>
              <a:t>(Provide short- and long-term evidence of the need for graduates in the job market.)</a:t>
            </a:r>
          </a:p>
          <a:p>
            <a:pPr>
              <a:buNone/>
            </a:pPr>
            <a:endParaRPr lang="en-US" sz="2400" dirty="0" smtClean="0"/>
          </a:p>
          <a:p>
            <a:r>
              <a:rPr lang="en-US" sz="2400" b="1" i="1" dirty="0" smtClean="0"/>
              <a:t>STAFF REVIEW:</a:t>
            </a:r>
            <a:r>
              <a:rPr lang="en-US" sz="2400" i="1" dirty="0" smtClean="0"/>
              <a:t> Staff conduct research to confirm workforce projections using sources such as the </a:t>
            </a:r>
            <a:r>
              <a:rPr lang="en-US" sz="2400" i="1" dirty="0" smtClean="0">
                <a:hlinkClick r:id="rId2"/>
              </a:rPr>
              <a:t>Bureau of Labor Statistics</a:t>
            </a:r>
            <a:r>
              <a:rPr lang="en-US" sz="2400" i="1" dirty="0" smtClean="0"/>
              <a:t>, </a:t>
            </a:r>
            <a:r>
              <a:rPr lang="en-US" sz="2400" i="1" dirty="0" smtClean="0">
                <a:hlinkClick r:id="rId3"/>
              </a:rPr>
              <a:t>Texas Workforce Commission</a:t>
            </a:r>
            <a:r>
              <a:rPr lang="en-US" sz="2400" i="1" dirty="0" smtClean="0"/>
              <a:t>, and professional associations.</a:t>
            </a:r>
            <a:endParaRPr lang="en-US" sz="2400" dirty="0" smtClean="0"/>
          </a:p>
          <a:p>
            <a:endParaRPr lang="en-US" dirty="0"/>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(b)(7)</a:t>
            </a:r>
            <a:endParaRPr lang="en-US" dirty="0"/>
          </a:p>
        </p:txBody>
      </p:sp>
      <p:sp>
        <p:nvSpPr>
          <p:cNvPr id="3" name="Content Placeholder 2"/>
          <p:cNvSpPr>
            <a:spLocks noGrp="1"/>
          </p:cNvSpPr>
          <p:nvPr>
            <p:ph idx="1"/>
          </p:nvPr>
        </p:nvSpPr>
        <p:spPr/>
        <p:txBody>
          <a:bodyPr>
            <a:normAutofit/>
          </a:bodyPr>
          <a:lstStyle/>
          <a:p>
            <a:pPr lvl="0">
              <a:buNone/>
            </a:pPr>
            <a:r>
              <a:rPr lang="en-US" sz="2400" b="1" i="1" dirty="0" smtClean="0"/>
              <a:t>	</a:t>
            </a:r>
            <a:r>
              <a:rPr lang="en-US" sz="2400" dirty="0" smtClean="0"/>
              <a:t>How the program will address </a:t>
            </a:r>
            <a:r>
              <a:rPr lang="en-US" sz="2400" i="1" dirty="0" smtClean="0"/>
              <a:t>Closing the Gaps by 2015.</a:t>
            </a:r>
            <a:endParaRPr lang="en-US" sz="2400" dirty="0" smtClean="0"/>
          </a:p>
          <a:p>
            <a:pPr>
              <a:buNone/>
            </a:pPr>
            <a:endParaRPr lang="en-US" sz="2400" dirty="0" smtClean="0"/>
          </a:p>
          <a:p>
            <a:r>
              <a:rPr lang="en-US" sz="2400" b="1" i="1" dirty="0" smtClean="0"/>
              <a:t>STAFF REVIEW:</a:t>
            </a:r>
            <a:r>
              <a:rPr lang="en-US" sz="2400" i="1" dirty="0" smtClean="0"/>
              <a:t> The CB would expect the proposed doctoral program to help the state achieve its goals of increasing research and research expenditures, if applicable to the discipline. (Some disciplines, e.g., English literature, do not have opportunities for external research funding.)</a:t>
            </a:r>
            <a:endParaRPr lang="en-US" sz="2400" dirty="0" smtClean="0"/>
          </a:p>
          <a:p>
            <a:pPr lvl="0">
              <a:buNone/>
            </a:pPr>
            <a:endParaRPr lang="en-US" sz="2400" dirty="0" smtClean="0"/>
          </a:p>
          <a:p>
            <a:pPr>
              <a:buNone/>
            </a:pPr>
            <a:endParaRPr lang="en-US" dirty="0"/>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(b)(8)</a:t>
            </a:r>
            <a:endParaRPr lang="en-US" dirty="0"/>
          </a:p>
        </p:txBody>
      </p:sp>
      <p:sp>
        <p:nvSpPr>
          <p:cNvPr id="3" name="Content Placeholder 2"/>
          <p:cNvSpPr>
            <a:spLocks noGrp="1"/>
          </p:cNvSpPr>
          <p:nvPr>
            <p:ph idx="1"/>
          </p:nvPr>
        </p:nvSpPr>
        <p:spPr/>
        <p:txBody>
          <a:bodyPr>
            <a:normAutofit/>
          </a:bodyPr>
          <a:lstStyle/>
          <a:p>
            <a:pPr lvl="0">
              <a:buNone/>
            </a:pPr>
            <a:r>
              <a:rPr lang="en-US" sz="2400" dirty="0" smtClean="0"/>
              <a:t>	Institutional resources to develop and sustain a high-quality program.</a:t>
            </a:r>
          </a:p>
          <a:p>
            <a:pPr>
              <a:buNone/>
            </a:pPr>
            <a:r>
              <a:rPr lang="en-US" sz="2400" dirty="0" smtClean="0"/>
              <a:t> </a:t>
            </a:r>
          </a:p>
          <a:p>
            <a:r>
              <a:rPr lang="en-US" sz="2400" b="1" i="1" dirty="0" smtClean="0"/>
              <a:t>STAFF REVIEW:</a:t>
            </a:r>
            <a:r>
              <a:rPr lang="en-US" sz="2400" i="1" dirty="0" smtClean="0"/>
              <a:t> The CB would expect a high level of institutional commitment to building resources in faculty, facilities/labs, library holdings, and other areas critical to the success of a high-quality doctoral program. </a:t>
            </a:r>
            <a:endParaRPr lang="en-US" sz="2400" dirty="0" smtClean="0"/>
          </a:p>
          <a:p>
            <a:pPr lvl="0">
              <a:buNone/>
            </a:pPr>
            <a:endParaRPr lang="en-US" sz="2400" dirty="0" smtClean="0"/>
          </a:p>
          <a:p>
            <a:pPr>
              <a:buNone/>
            </a:pPr>
            <a:endParaRPr lang="en-US" dirty="0"/>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(b)(9)</a:t>
            </a:r>
            <a:endParaRPr lang="en-US" dirty="0"/>
          </a:p>
        </p:txBody>
      </p:sp>
      <p:sp>
        <p:nvSpPr>
          <p:cNvPr id="3" name="Content Placeholder 2"/>
          <p:cNvSpPr>
            <a:spLocks noGrp="1"/>
          </p:cNvSpPr>
          <p:nvPr>
            <p:ph idx="1"/>
          </p:nvPr>
        </p:nvSpPr>
        <p:spPr/>
        <p:txBody>
          <a:bodyPr>
            <a:normAutofit/>
          </a:bodyPr>
          <a:lstStyle/>
          <a:p>
            <a:pPr lvl="0">
              <a:buNone/>
            </a:pPr>
            <a:r>
              <a:rPr lang="en-US" sz="2400" dirty="0" smtClean="0"/>
              <a:t>	Where appropriate, a demonstration of plans for external accreditation, licensing, or other applicable professional recognition of the program.</a:t>
            </a:r>
          </a:p>
          <a:p>
            <a:pPr>
              <a:buNone/>
            </a:pPr>
            <a:endParaRPr lang="en-US" sz="2400" dirty="0" smtClean="0"/>
          </a:p>
          <a:p>
            <a:r>
              <a:rPr lang="en-US" sz="2400" b="1" i="1" dirty="0" smtClean="0"/>
              <a:t>STAFF REVIEW:</a:t>
            </a:r>
            <a:r>
              <a:rPr lang="en-US" sz="2400" i="1" dirty="0" smtClean="0"/>
              <a:t> If applicable, the institution should provide a plan for obtaining external programmatic accreditation, such as APA accreditation, and a timeline for obtaining it. </a:t>
            </a:r>
            <a:endParaRPr lang="en-US" sz="2400" dirty="0" smtClean="0"/>
          </a:p>
          <a:p>
            <a:pPr lvl="0">
              <a:buNone/>
            </a:pPr>
            <a:endParaRPr lang="en-US" sz="2400" dirty="0" smtClean="0"/>
          </a:p>
          <a:p>
            <a:pPr>
              <a:buNone/>
            </a:pPr>
            <a:endParaRPr lang="en-US" dirty="0"/>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4678362"/>
          </a:xfrm>
        </p:spPr>
        <p:txBody>
          <a:bodyPr>
            <a:normAutofit/>
          </a:bodyPr>
          <a:lstStyle/>
          <a:p>
            <a:r>
              <a:rPr lang="en-US" sz="4000" dirty="0" smtClean="0">
                <a:latin typeface="+mn-lt"/>
              </a:rPr>
              <a:t>Kevin </a:t>
            </a:r>
            <a:r>
              <a:rPr lang="en-US" sz="4000" dirty="0" err="1" smtClean="0">
                <a:latin typeface="+mn-lt"/>
              </a:rPr>
              <a:t>Lemoine</a:t>
            </a:r>
            <a:r>
              <a:rPr lang="en-US" sz="4000" dirty="0" smtClean="0">
                <a:latin typeface="+mn-lt"/>
              </a:rPr>
              <a:t/>
            </a:r>
            <a:br>
              <a:rPr lang="en-US" sz="4000" dirty="0" smtClean="0">
                <a:latin typeface="+mn-lt"/>
              </a:rPr>
            </a:br>
            <a:r>
              <a:rPr lang="en-US" sz="4000" dirty="0" smtClean="0">
                <a:latin typeface="+mn-lt"/>
                <a:hlinkClick r:id="rId2"/>
              </a:rPr>
              <a:t>kevin.lemoine@thecb.state.tx.us</a:t>
            </a:r>
            <a:r>
              <a:rPr lang="en-US" sz="4000" dirty="0" smtClean="0">
                <a:latin typeface="+mn-lt"/>
              </a:rPr>
              <a:t/>
            </a:r>
            <a:br>
              <a:rPr lang="en-US" sz="4000" dirty="0" smtClean="0">
                <a:latin typeface="+mn-lt"/>
              </a:rPr>
            </a:br>
            <a:r>
              <a:rPr lang="en-US" sz="4000" dirty="0" smtClean="0">
                <a:latin typeface="+mn-lt"/>
              </a:rPr>
              <a:t>512-427-6226</a:t>
            </a:r>
            <a:r>
              <a:rPr lang="en-US" dirty="0" smtClean="0"/>
              <a:t/>
            </a:r>
            <a:br>
              <a:rPr lang="en-US" dirty="0" smtClean="0"/>
            </a:br>
            <a:endParaRPr lang="en-US" dirty="0"/>
          </a:p>
        </p:txBody>
      </p:sp>
      <p:sp>
        <p:nvSpPr>
          <p:cNvPr id="3" name="Content Placeholder 2"/>
          <p:cNvSpPr>
            <a:spLocks noGrp="1"/>
          </p:cNvSpPr>
          <p:nvPr>
            <p:ph idx="1"/>
          </p:nvPr>
        </p:nvSpPr>
        <p:spPr>
          <a:xfrm>
            <a:off x="457200" y="5867400"/>
            <a:ext cx="8229600" cy="441960"/>
          </a:xfrm>
        </p:spPr>
        <p:txBody>
          <a:bodyPr>
            <a:normAutofit lnSpcReduction="10000"/>
          </a:bodyPr>
          <a:lstStyle/>
          <a:p>
            <a:pPr lvl="0">
              <a:buNone/>
            </a:pPr>
            <a:r>
              <a:rPr lang="en-US" sz="2400" dirty="0" smtClean="0"/>
              <a:t>	</a:t>
            </a:r>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Demand: Civil engineers in U.S.</a:t>
            </a:r>
            <a:endParaRPr lang="en-US" dirty="0"/>
          </a:p>
        </p:txBody>
      </p:sp>
      <p:sp>
        <p:nvSpPr>
          <p:cNvPr id="3" name="Content Placeholder 2"/>
          <p:cNvSpPr>
            <a:spLocks noGrp="1"/>
          </p:cNvSpPr>
          <p:nvPr>
            <p:ph idx="1"/>
          </p:nvPr>
        </p:nvSpPr>
        <p:spPr/>
        <p:txBody>
          <a:bodyPr>
            <a:normAutofit/>
          </a:bodyPr>
          <a:lstStyle/>
          <a:p>
            <a:r>
              <a:rPr lang="en-US" sz="1800" dirty="0" smtClean="0"/>
              <a:t>“Below is the 1 selected occupation for which the typical postsecondary-education or training category is </a:t>
            </a:r>
            <a:r>
              <a:rPr lang="en-US" sz="1800" b="1" dirty="0" smtClean="0"/>
              <a:t>Bachelor's degree</a:t>
            </a:r>
            <a:r>
              <a:rPr lang="en-US" sz="1800" dirty="0" smtClean="0"/>
              <a:t>, sorted by </a:t>
            </a:r>
            <a:r>
              <a:rPr lang="en-US" sz="1800" b="1" dirty="0" smtClean="0"/>
              <a:t>Average annual job openings due to growth and total replacement needs, 2006-2016</a:t>
            </a:r>
            <a:r>
              <a:rPr lang="en-US" sz="1800" dirty="0" smtClean="0"/>
              <a:t>.”</a:t>
            </a:r>
          </a:p>
          <a:p>
            <a:r>
              <a:rPr lang="en-US" dirty="0" smtClean="0"/>
              <a:t/>
            </a:r>
            <a:br>
              <a:rPr lang="en-US" dirty="0" smtClean="0"/>
            </a:br>
            <a:endParaRPr lang="en-US" dirty="0"/>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graphicFrame>
        <p:nvGraphicFramePr>
          <p:cNvPr id="5" name="Table 4"/>
          <p:cNvGraphicFramePr>
            <a:graphicFrameLocks noGrp="1"/>
          </p:cNvGraphicFramePr>
          <p:nvPr/>
        </p:nvGraphicFramePr>
        <p:xfrm>
          <a:off x="609600" y="2971800"/>
          <a:ext cx="7924801" cy="2362200"/>
        </p:xfrm>
        <a:graphic>
          <a:graphicData uri="http://schemas.openxmlformats.org/drawingml/2006/table">
            <a:tbl>
              <a:tblPr firstRow="1" bandRow="1">
                <a:tableStyleId>{5C22544A-7EE6-4342-B048-85BDC9FD1C3A}</a:tableStyleId>
              </a:tblPr>
              <a:tblGrid>
                <a:gridCol w="1121434"/>
                <a:gridCol w="859766"/>
                <a:gridCol w="785004"/>
                <a:gridCol w="1196196"/>
                <a:gridCol w="838200"/>
                <a:gridCol w="1066800"/>
                <a:gridCol w="2057401"/>
              </a:tblGrid>
              <a:tr h="787400">
                <a:tc>
                  <a:txBody>
                    <a:bodyPr/>
                    <a:lstStyle/>
                    <a:p>
                      <a:pPr algn="ctr"/>
                      <a:endParaRPr lang="en-US" sz="1400" dirty="0"/>
                    </a:p>
                  </a:txBody>
                  <a:tcPr/>
                </a:tc>
                <a:tc gridSpan="2">
                  <a:txBody>
                    <a:bodyPr/>
                    <a:lstStyle/>
                    <a:p>
                      <a:pPr algn="ctr"/>
                      <a:r>
                        <a:rPr lang="en-US" sz="1400" dirty="0" smtClean="0"/>
                        <a:t>Total employment</a:t>
                      </a:r>
                    </a:p>
                    <a:p>
                      <a:pPr algn="ctr"/>
                      <a:r>
                        <a:rPr lang="en-US" sz="1400" dirty="0" smtClean="0"/>
                        <a:t>(000’s)</a:t>
                      </a:r>
                    </a:p>
                  </a:txBody>
                  <a:tcPr/>
                </a:tc>
                <a:tc hMerge="1">
                  <a:txBody>
                    <a:bodyPr/>
                    <a:lstStyle/>
                    <a:p>
                      <a:endParaRPr lang="en-US" sz="1400" dirty="0"/>
                    </a:p>
                  </a:txBody>
                  <a:tcPr/>
                </a:tc>
                <a:tc gridSpan="2">
                  <a:txBody>
                    <a:bodyPr/>
                    <a:lstStyle/>
                    <a:p>
                      <a:pPr algn="ctr"/>
                      <a:r>
                        <a:rPr lang="en-US" sz="1400" dirty="0" smtClean="0"/>
                        <a:t>2006-2016 Change</a:t>
                      </a:r>
                      <a:r>
                        <a:rPr lang="en-US" sz="1400" baseline="0" dirty="0" smtClean="0"/>
                        <a:t> in Total Employment</a:t>
                      </a:r>
                      <a:endParaRPr lang="en-US" sz="1400" dirty="0"/>
                    </a:p>
                  </a:txBody>
                  <a:tcPr/>
                </a:tc>
                <a:tc hMerge="1">
                  <a:txBody>
                    <a:bodyPr/>
                    <a:lstStyle/>
                    <a:p>
                      <a:endParaRPr lang="en-US" sz="1400" dirty="0"/>
                    </a:p>
                  </a:txBody>
                  <a:tcPr/>
                </a:tc>
                <a:tc rowSpan="2">
                  <a:txBody>
                    <a:bodyPr/>
                    <a:lstStyle/>
                    <a:p>
                      <a:pPr algn="ctr"/>
                      <a:r>
                        <a:rPr lang="en-US" sz="1400" dirty="0" smtClean="0"/>
                        <a:t>2006 self-employed percent</a:t>
                      </a:r>
                      <a:r>
                        <a:rPr lang="en-US" sz="1400" baseline="0" dirty="0" smtClean="0"/>
                        <a:t> </a:t>
                      </a:r>
                      <a:endParaRPr lang="en-US" sz="1400" dirty="0"/>
                    </a:p>
                  </a:txBody>
                  <a:tcPr/>
                </a:tc>
                <a:tc>
                  <a:txBody>
                    <a:bodyPr/>
                    <a:lstStyle/>
                    <a:p>
                      <a:pPr algn="ctr"/>
                      <a:r>
                        <a:rPr lang="en-US" sz="1400" dirty="0" smtClean="0"/>
                        <a:t>2006-2016 Annual</a:t>
                      </a:r>
                      <a:r>
                        <a:rPr lang="en-US" sz="1400" baseline="0" dirty="0" smtClean="0"/>
                        <a:t> Average Job Openings (000’s)</a:t>
                      </a:r>
                      <a:endParaRPr lang="en-US" sz="1400" dirty="0"/>
                    </a:p>
                  </a:txBody>
                  <a:tcPr/>
                </a:tc>
              </a:tr>
              <a:tr h="787400">
                <a:tc>
                  <a:txBody>
                    <a:bodyPr/>
                    <a:lstStyle/>
                    <a:p>
                      <a:pPr algn="l"/>
                      <a:r>
                        <a:rPr lang="en-US" sz="1400" dirty="0" smtClean="0"/>
                        <a:t>Occupation</a:t>
                      </a:r>
                      <a:endParaRPr lang="en-US" sz="1400" dirty="0"/>
                    </a:p>
                  </a:txBody>
                  <a:tcPr/>
                </a:tc>
                <a:tc>
                  <a:txBody>
                    <a:bodyPr/>
                    <a:lstStyle/>
                    <a:p>
                      <a:pPr algn="ctr"/>
                      <a:r>
                        <a:rPr lang="en-US" sz="1400" dirty="0" smtClean="0"/>
                        <a:t>2006</a:t>
                      </a:r>
                      <a:endParaRPr lang="en-US" sz="1400" dirty="0"/>
                    </a:p>
                  </a:txBody>
                  <a:tcPr/>
                </a:tc>
                <a:tc>
                  <a:txBody>
                    <a:bodyPr/>
                    <a:lstStyle/>
                    <a:p>
                      <a:pPr algn="ctr"/>
                      <a:r>
                        <a:rPr lang="en-US" sz="1400" dirty="0" smtClean="0"/>
                        <a:t>2016</a:t>
                      </a:r>
                      <a:endParaRPr lang="en-US" sz="1400" dirty="0"/>
                    </a:p>
                  </a:txBody>
                  <a:tcPr/>
                </a:tc>
                <a:tc>
                  <a:txBody>
                    <a:bodyPr/>
                    <a:lstStyle/>
                    <a:p>
                      <a:pPr algn="ctr"/>
                      <a:r>
                        <a:rPr lang="en-US" sz="1400" dirty="0" smtClean="0"/>
                        <a:t>Number (000’s)</a:t>
                      </a:r>
                      <a:endParaRPr lang="en-US" sz="1400" dirty="0"/>
                    </a:p>
                  </a:txBody>
                  <a:tcPr/>
                </a:tc>
                <a:tc>
                  <a:txBody>
                    <a:bodyPr/>
                    <a:lstStyle/>
                    <a:p>
                      <a:pPr algn="ctr"/>
                      <a:r>
                        <a:rPr lang="en-US" sz="1400" dirty="0" smtClean="0"/>
                        <a:t>Percent</a:t>
                      </a:r>
                      <a:endParaRPr lang="en-US" sz="1400" dirty="0"/>
                    </a:p>
                  </a:txBody>
                  <a:tcPr/>
                </a:tc>
                <a:tc vMerge="1">
                  <a:txBody>
                    <a:bodyPr/>
                    <a:lstStyle/>
                    <a:p>
                      <a:endParaRPr lang="en-US" sz="1400" dirty="0"/>
                    </a:p>
                  </a:txBody>
                  <a:tcPr/>
                </a:tc>
                <a:tc>
                  <a:txBody>
                    <a:bodyPr/>
                    <a:lstStyle/>
                    <a:p>
                      <a:pPr algn="ctr"/>
                      <a:r>
                        <a:rPr lang="en-US" sz="1400" dirty="0" smtClean="0"/>
                        <a:t>Due to growth and total replacement</a:t>
                      </a:r>
                      <a:r>
                        <a:rPr lang="en-US" sz="1400" baseline="0" dirty="0" smtClean="0"/>
                        <a:t> needs</a:t>
                      </a:r>
                      <a:endParaRPr lang="en-US" sz="1400" dirty="0"/>
                    </a:p>
                  </a:txBody>
                  <a:tcPr/>
                </a:tc>
              </a:tr>
              <a:tr h="787400">
                <a:tc>
                  <a:txBody>
                    <a:bodyPr/>
                    <a:lstStyle/>
                    <a:p>
                      <a:pPr algn="l"/>
                      <a:r>
                        <a:rPr lang="en-US" sz="1400" dirty="0">
                          <a:latin typeface="+mn-lt"/>
                        </a:rPr>
                        <a:t>Civil engineers</a:t>
                      </a:r>
                    </a:p>
                  </a:txBody>
                  <a:tcPr marL="19050" marR="19050" marT="19050" marB="19050" anchor="ctr"/>
                </a:tc>
                <a:tc>
                  <a:txBody>
                    <a:bodyPr/>
                    <a:lstStyle/>
                    <a:p>
                      <a:pPr algn="ctr"/>
                      <a:r>
                        <a:rPr lang="en-US" sz="1400" dirty="0">
                          <a:latin typeface="+mn-lt"/>
                        </a:rPr>
                        <a:t>256</a:t>
                      </a:r>
                    </a:p>
                  </a:txBody>
                  <a:tcPr marL="19050" marR="19050" marT="19050" marB="19050" anchor="ctr"/>
                </a:tc>
                <a:tc>
                  <a:txBody>
                    <a:bodyPr/>
                    <a:lstStyle/>
                    <a:p>
                      <a:pPr algn="ctr"/>
                      <a:r>
                        <a:rPr lang="en-US" sz="1400" dirty="0">
                          <a:latin typeface="+mn-lt"/>
                        </a:rPr>
                        <a:t>302 </a:t>
                      </a:r>
                    </a:p>
                  </a:txBody>
                  <a:tcPr marL="19050" marR="19050" marT="19050" marB="19050" anchor="ctr"/>
                </a:tc>
                <a:tc>
                  <a:txBody>
                    <a:bodyPr/>
                    <a:lstStyle/>
                    <a:p>
                      <a:pPr algn="ctr"/>
                      <a:r>
                        <a:rPr lang="en-US" sz="1400" dirty="0">
                          <a:latin typeface="+mn-lt"/>
                        </a:rPr>
                        <a:t>46 </a:t>
                      </a:r>
                    </a:p>
                  </a:txBody>
                  <a:tcPr marL="19050" marR="19050" marT="19050" marB="19050" anchor="ctr"/>
                </a:tc>
                <a:tc>
                  <a:txBody>
                    <a:bodyPr/>
                    <a:lstStyle/>
                    <a:p>
                      <a:pPr algn="ctr"/>
                      <a:r>
                        <a:rPr lang="en-US" sz="1400" dirty="0">
                          <a:latin typeface="+mn-lt"/>
                        </a:rPr>
                        <a:t>18.0 </a:t>
                      </a:r>
                    </a:p>
                  </a:txBody>
                  <a:tcPr marL="19050" marR="19050" marT="19050" marB="19050" anchor="ctr"/>
                </a:tc>
                <a:tc>
                  <a:txBody>
                    <a:bodyPr/>
                    <a:lstStyle/>
                    <a:p>
                      <a:pPr algn="ctr"/>
                      <a:r>
                        <a:rPr lang="en-US" sz="1400" dirty="0">
                          <a:latin typeface="+mn-lt"/>
                        </a:rPr>
                        <a:t>4.9 </a:t>
                      </a:r>
                    </a:p>
                  </a:txBody>
                  <a:tcPr marL="19050" marR="19050" marT="19050" marB="19050" anchor="ctr"/>
                </a:tc>
                <a:tc>
                  <a:txBody>
                    <a:bodyPr/>
                    <a:lstStyle/>
                    <a:p>
                      <a:pPr algn="ctr"/>
                      <a:endParaRPr lang="en-US" sz="1400" dirty="0" smtClean="0"/>
                    </a:p>
                    <a:p>
                      <a:pPr algn="ctr"/>
                      <a:r>
                        <a:rPr lang="en-US" sz="1400" dirty="0" smtClean="0"/>
                        <a:t>16</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76400"/>
          </a:xfrm>
        </p:spPr>
        <p:txBody>
          <a:bodyPr>
            <a:normAutofit/>
          </a:bodyPr>
          <a:lstStyle/>
          <a:p>
            <a:pPr fontAlgn="t">
              <a:spcBef>
                <a:spcPts val="0"/>
              </a:spcBef>
            </a:pPr>
            <a:r>
              <a:rPr lang="en-US" dirty="0" smtClean="0"/>
              <a:t>Demand: Civil engineers</a:t>
            </a:r>
            <a:br>
              <a:rPr lang="en-US" dirty="0" smtClean="0"/>
            </a:br>
            <a:r>
              <a:rPr lang="en-US" dirty="0" smtClean="0"/>
              <a:t> in Texas (TWC)</a:t>
            </a:r>
            <a:endParaRPr lang="en-US" sz="2200" b="0" i="0" u="none" strike="noStrike" dirty="0">
              <a:latin typeface="Arial"/>
            </a:endParaRPr>
          </a:p>
        </p:txBody>
      </p:sp>
      <p:sp>
        <p:nvSpPr>
          <p:cNvPr id="3" name="Content Placeholder 2"/>
          <p:cNvSpPr>
            <a:spLocks noGrp="1"/>
          </p:cNvSpPr>
          <p:nvPr>
            <p:ph idx="1"/>
          </p:nvPr>
        </p:nvSpPr>
        <p:spPr>
          <a:xfrm>
            <a:off x="304800" y="2057400"/>
            <a:ext cx="8382000" cy="4251960"/>
          </a:xfrm>
        </p:spPr>
        <p:txBody>
          <a:bodyPr>
            <a:normAutofit/>
          </a:bodyPr>
          <a:lstStyle/>
          <a:p>
            <a:r>
              <a:rPr lang="en-US" dirty="0" smtClean="0"/>
              <a:t/>
            </a:r>
            <a:br>
              <a:rPr lang="en-US" dirty="0" smtClean="0"/>
            </a:br>
            <a:endParaRPr lang="en-US" dirty="0"/>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graphicFrame>
        <p:nvGraphicFramePr>
          <p:cNvPr id="5" name="Table 4"/>
          <p:cNvGraphicFramePr>
            <a:graphicFrameLocks noGrp="1"/>
          </p:cNvGraphicFramePr>
          <p:nvPr/>
        </p:nvGraphicFramePr>
        <p:xfrm>
          <a:off x="381000" y="2590801"/>
          <a:ext cx="8001000" cy="2177661"/>
        </p:xfrm>
        <a:graphic>
          <a:graphicData uri="http://schemas.openxmlformats.org/drawingml/2006/table">
            <a:tbl>
              <a:tblPr firstRow="1" bandRow="1">
                <a:tableStyleId>{5C22544A-7EE6-4342-B048-85BDC9FD1C3A}</a:tableStyleId>
              </a:tblPr>
              <a:tblGrid>
                <a:gridCol w="1143000"/>
                <a:gridCol w="609600"/>
                <a:gridCol w="609600"/>
                <a:gridCol w="1295400"/>
                <a:gridCol w="1371600"/>
                <a:gridCol w="914400"/>
                <a:gridCol w="949527"/>
                <a:gridCol w="1107873"/>
              </a:tblGrid>
              <a:tr h="1019421">
                <a:tc>
                  <a:txBody>
                    <a:bodyPr/>
                    <a:lstStyle/>
                    <a:p>
                      <a:pPr algn="ctr"/>
                      <a:r>
                        <a:rPr lang="en-US" sz="1400" dirty="0" smtClean="0"/>
                        <a:t>Occupation</a:t>
                      </a:r>
                      <a:endParaRPr lang="en-US" sz="1400" dirty="0"/>
                    </a:p>
                  </a:txBody>
                  <a:tcPr/>
                </a:tc>
                <a:tc gridSpan="2">
                  <a:txBody>
                    <a:bodyPr/>
                    <a:lstStyle/>
                    <a:p>
                      <a:pPr algn="ctr"/>
                      <a:r>
                        <a:rPr lang="en-US" sz="1400" dirty="0" smtClean="0"/>
                        <a:t>Est. Year-Projected Year</a:t>
                      </a:r>
                    </a:p>
                  </a:txBody>
                  <a:tcPr/>
                </a:tc>
                <a:tc hMerge="1">
                  <a:txBody>
                    <a:bodyPr/>
                    <a:lstStyle/>
                    <a:p>
                      <a:endParaRPr lang="en-US" sz="1400" dirty="0"/>
                    </a:p>
                  </a:txBody>
                  <a:tcPr/>
                </a:tc>
                <a:tc>
                  <a:txBody>
                    <a:bodyPr/>
                    <a:lstStyle/>
                    <a:p>
                      <a:pPr algn="ctr"/>
                      <a:r>
                        <a:rPr lang="en-US" sz="1400" dirty="0" smtClean="0"/>
                        <a:t>Estimated</a:t>
                      </a:r>
                      <a:r>
                        <a:rPr lang="en-US" sz="1400" baseline="0" dirty="0" smtClean="0"/>
                        <a:t> Employment</a:t>
                      </a:r>
                      <a:endParaRPr lang="en-US" sz="1400" dirty="0"/>
                    </a:p>
                  </a:txBody>
                  <a:tcPr/>
                </a:tc>
                <a:tc>
                  <a:txBody>
                    <a:bodyPr/>
                    <a:lstStyle/>
                    <a:p>
                      <a:pPr algn="ctr"/>
                      <a:r>
                        <a:rPr lang="en-US" sz="1400" dirty="0" smtClean="0"/>
                        <a:t>Projected</a:t>
                      </a:r>
                      <a:r>
                        <a:rPr lang="en-US" sz="1400" baseline="0" dirty="0" smtClean="0"/>
                        <a:t> Employment</a:t>
                      </a:r>
                      <a:endParaRPr lang="en-US" sz="1400" dirty="0"/>
                    </a:p>
                  </a:txBody>
                  <a:tcPr/>
                </a:tc>
                <a:tc>
                  <a:txBody>
                    <a:bodyPr/>
                    <a:lstStyle/>
                    <a:p>
                      <a:pPr algn="ctr"/>
                      <a:r>
                        <a:rPr lang="en-US" sz="1400" dirty="0" smtClean="0"/>
                        <a:t>Change</a:t>
                      </a:r>
                      <a:endParaRPr lang="en-US" sz="1400" dirty="0"/>
                    </a:p>
                  </a:txBody>
                  <a:tcPr/>
                </a:tc>
                <a:tc>
                  <a:txBody>
                    <a:bodyPr/>
                    <a:lstStyle/>
                    <a:p>
                      <a:pPr algn="ctr"/>
                      <a:r>
                        <a:rPr lang="en-US" sz="1400" dirty="0" smtClean="0"/>
                        <a:t>% Change</a:t>
                      </a:r>
                      <a:endParaRPr lang="en-US" sz="1400" dirty="0"/>
                    </a:p>
                  </a:txBody>
                  <a:tcPr/>
                </a:tc>
                <a:tc>
                  <a:txBody>
                    <a:bodyPr/>
                    <a:lstStyle/>
                    <a:p>
                      <a:pPr algn="ctr"/>
                      <a:r>
                        <a:rPr lang="en-US" sz="1400" dirty="0" smtClean="0"/>
                        <a:t>Total Annual</a:t>
                      </a:r>
                      <a:r>
                        <a:rPr lang="en-US" sz="1400" baseline="0" dirty="0" smtClean="0"/>
                        <a:t> Openings</a:t>
                      </a:r>
                      <a:endParaRPr lang="en-US" sz="1400" dirty="0"/>
                    </a:p>
                  </a:txBody>
                  <a:tcPr/>
                </a:tc>
              </a:tr>
              <a:tr h="1114179">
                <a:tc>
                  <a:txBody>
                    <a:bodyPr/>
                    <a:lstStyle/>
                    <a:p>
                      <a:pPr algn="l"/>
                      <a:r>
                        <a:rPr lang="en-US" sz="1400" dirty="0" smtClean="0">
                          <a:latin typeface="+mn-lt"/>
                        </a:rPr>
                        <a:t>Civil Engineers</a:t>
                      </a:r>
                      <a:endParaRPr lang="en-US" sz="1400" dirty="0">
                        <a:latin typeface="+mn-lt"/>
                      </a:endParaRPr>
                    </a:p>
                  </a:txBody>
                  <a:tcPr/>
                </a:tc>
                <a:tc>
                  <a:txBody>
                    <a:bodyPr/>
                    <a:lstStyle/>
                    <a:p>
                      <a:pPr algn="ctr"/>
                      <a:endParaRPr lang="en-US" sz="1400" dirty="0" smtClean="0"/>
                    </a:p>
                    <a:p>
                      <a:pPr algn="ctr"/>
                      <a:r>
                        <a:rPr lang="en-US" sz="1400" dirty="0" smtClean="0"/>
                        <a:t>2004</a:t>
                      </a:r>
                      <a:endParaRPr lang="en-US" sz="1400" dirty="0">
                        <a:latin typeface="+mn-lt"/>
                      </a:endParaRPr>
                    </a:p>
                  </a:txBody>
                  <a:tcPr/>
                </a:tc>
                <a:tc>
                  <a:txBody>
                    <a:bodyPr/>
                    <a:lstStyle/>
                    <a:p>
                      <a:pPr algn="ctr"/>
                      <a:endParaRPr lang="en-US" sz="1400" dirty="0" smtClean="0"/>
                    </a:p>
                    <a:p>
                      <a:pPr algn="ctr"/>
                      <a:r>
                        <a:rPr lang="en-US" sz="1400" dirty="0" smtClean="0"/>
                        <a:t>2014</a:t>
                      </a:r>
                      <a:endParaRPr lang="en-US" sz="1400" dirty="0">
                        <a:latin typeface="+mn-lt"/>
                      </a:endParaRPr>
                    </a:p>
                  </a:txBody>
                  <a:tcPr/>
                </a:tc>
                <a:tc>
                  <a:txBody>
                    <a:bodyPr/>
                    <a:lstStyle/>
                    <a:p>
                      <a:pPr algn="ctr"/>
                      <a:endParaRPr lang="en-US" sz="1400" dirty="0" smtClean="0">
                        <a:latin typeface="+mn-lt"/>
                      </a:endParaRPr>
                    </a:p>
                    <a:p>
                      <a:pPr algn="ctr"/>
                      <a:r>
                        <a:rPr lang="en-US" sz="1400" dirty="0" smtClean="0">
                          <a:latin typeface="+mn-lt"/>
                        </a:rPr>
                        <a:t>18,450</a:t>
                      </a:r>
                      <a:endParaRPr lang="en-US" sz="1400" dirty="0">
                        <a:latin typeface="+mn-lt"/>
                      </a:endParaRPr>
                    </a:p>
                  </a:txBody>
                  <a:tcPr/>
                </a:tc>
                <a:tc>
                  <a:txBody>
                    <a:bodyPr/>
                    <a:lstStyle/>
                    <a:p>
                      <a:pPr algn="ctr"/>
                      <a:r>
                        <a:rPr lang="en-US" sz="1400" dirty="0" smtClean="0">
                          <a:latin typeface="+mn-lt"/>
                        </a:rPr>
                        <a:t>22,650</a:t>
                      </a:r>
                      <a:endParaRPr lang="en-US" sz="1400" dirty="0">
                        <a:latin typeface="+mn-lt"/>
                      </a:endParaRPr>
                    </a:p>
                  </a:txBody>
                  <a:tcPr marL="19050" marR="19050" marT="19050" marB="19050" anchor="ctr"/>
                </a:tc>
                <a:tc>
                  <a:txBody>
                    <a:bodyPr/>
                    <a:lstStyle/>
                    <a:p>
                      <a:pPr algn="ctr"/>
                      <a:endParaRPr lang="en-US" sz="1400" dirty="0" smtClean="0"/>
                    </a:p>
                    <a:p>
                      <a:pPr algn="ctr"/>
                      <a:r>
                        <a:rPr lang="en-US" sz="1400" dirty="0" smtClean="0"/>
                        <a:t>4,200</a:t>
                      </a:r>
                      <a:endParaRPr lang="en-US" sz="1400" dirty="0"/>
                    </a:p>
                  </a:txBody>
                  <a:tcPr/>
                </a:tc>
                <a:tc>
                  <a:txBody>
                    <a:bodyPr/>
                    <a:lstStyle/>
                    <a:p>
                      <a:pPr algn="ctr"/>
                      <a:endParaRPr lang="en-US" sz="1400" dirty="0" smtClean="0"/>
                    </a:p>
                    <a:p>
                      <a:pPr algn="ctr"/>
                      <a:r>
                        <a:rPr lang="en-US" sz="1400" dirty="0" smtClean="0"/>
                        <a:t>22.9</a:t>
                      </a:r>
                      <a:endParaRPr lang="en-US" sz="1400" dirty="0"/>
                    </a:p>
                  </a:txBody>
                  <a:tcPr/>
                </a:tc>
                <a:tc>
                  <a:txBody>
                    <a:bodyPr/>
                    <a:lstStyle/>
                    <a:p>
                      <a:pPr algn="ctr"/>
                      <a:endParaRPr lang="en-US" sz="1400" dirty="0" smtClean="0"/>
                    </a:p>
                    <a:p>
                      <a:pPr algn="ctr"/>
                      <a:r>
                        <a:rPr lang="en-US" sz="1400" dirty="0" smtClean="0"/>
                        <a:t>715</a:t>
                      </a:r>
                    </a:p>
                    <a:p>
                      <a:pPr algn="ctr"/>
                      <a:r>
                        <a:rPr lang="en-US" sz="1400" dirty="0" smtClean="0"/>
                        <a:t>(growth</a:t>
                      </a:r>
                      <a:r>
                        <a:rPr lang="en-US" sz="1400" baseline="0" dirty="0" smtClean="0"/>
                        <a:t> 420; rep 295)</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r>
              <a:rPr lang="en-US" dirty="0" smtClean="0"/>
              <a:t>Supply: Annual # of Graduates</a:t>
            </a:r>
            <a:br>
              <a:rPr lang="en-US" dirty="0" smtClean="0"/>
            </a:br>
            <a:r>
              <a:rPr lang="en-US" dirty="0" smtClean="0"/>
              <a:t> in Civil Engineering </a:t>
            </a:r>
            <a:br>
              <a:rPr lang="en-US" dirty="0" smtClean="0"/>
            </a:br>
            <a:r>
              <a:rPr lang="en-US" sz="2700" dirty="0" smtClean="0"/>
              <a:t>(Source: </a:t>
            </a:r>
            <a:r>
              <a:rPr lang="en-US" sz="2700" dirty="0" smtClean="0">
                <a:hlinkClick r:id="rId2"/>
              </a:rPr>
              <a:t>www.nsf.gov</a:t>
            </a:r>
            <a:r>
              <a:rPr lang="en-US" sz="2700" dirty="0" smtClean="0"/>
              <a:t> and </a:t>
            </a:r>
            <a:r>
              <a:rPr lang="en-US" sz="2700" dirty="0" smtClean="0">
                <a:hlinkClick r:id="rId3"/>
              </a:rPr>
              <a:t>CB</a:t>
            </a:r>
            <a:r>
              <a:rPr lang="en-US" sz="2700" dirty="0" smtClean="0"/>
              <a:t>)</a:t>
            </a:r>
            <a:endParaRPr lang="en-US" sz="2700" dirty="0"/>
          </a:p>
        </p:txBody>
      </p:sp>
      <p:sp>
        <p:nvSpPr>
          <p:cNvPr id="3" name="Content Placeholder 2"/>
          <p:cNvSpPr>
            <a:spLocks noGrp="1"/>
          </p:cNvSpPr>
          <p:nvPr>
            <p:ph idx="1"/>
          </p:nvPr>
        </p:nvSpPr>
        <p:spPr>
          <a:xfrm>
            <a:off x="457200" y="2057400"/>
            <a:ext cx="8229600" cy="4251960"/>
          </a:xfrm>
        </p:spPr>
        <p:txBody>
          <a:bodyPr>
            <a:normAutofit/>
          </a:bodyPr>
          <a:lstStyle/>
          <a:p>
            <a:pPr lvl="0">
              <a:buNone/>
            </a:pPr>
            <a:r>
              <a:rPr lang="en-US" sz="2400" dirty="0" smtClean="0"/>
              <a:t>	</a:t>
            </a:r>
          </a:p>
          <a:p>
            <a:pPr lvl="0">
              <a:buNone/>
            </a:pPr>
            <a:r>
              <a:rPr lang="en-US" sz="2400" dirty="0" smtClean="0"/>
              <a:t>		</a:t>
            </a:r>
          </a:p>
          <a:p>
            <a:endParaRPr lang="en-US" dirty="0"/>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graphicFrame>
        <p:nvGraphicFramePr>
          <p:cNvPr id="5" name="Table 4"/>
          <p:cNvGraphicFramePr>
            <a:graphicFrameLocks noGrp="1"/>
          </p:cNvGraphicFramePr>
          <p:nvPr/>
        </p:nvGraphicFramePr>
        <p:xfrm>
          <a:off x="2362200" y="2191374"/>
          <a:ext cx="4191000" cy="3822972"/>
        </p:xfrm>
        <a:graphic>
          <a:graphicData uri="http://schemas.openxmlformats.org/drawingml/2006/table">
            <a:tbl>
              <a:tblPr firstRow="1" bandRow="1">
                <a:tableStyleId>{5C22544A-7EE6-4342-B048-85BDC9FD1C3A}</a:tableStyleId>
              </a:tblPr>
              <a:tblGrid>
                <a:gridCol w="931333"/>
                <a:gridCol w="1762880"/>
                <a:gridCol w="1496787"/>
              </a:tblGrid>
              <a:tr h="682615">
                <a:tc>
                  <a:txBody>
                    <a:bodyPr/>
                    <a:lstStyle/>
                    <a:p>
                      <a:pPr algn="ctr"/>
                      <a:r>
                        <a:rPr lang="en-US" sz="2000" dirty="0" smtClean="0"/>
                        <a:t>Year</a:t>
                      </a:r>
                      <a:endParaRPr lang="en-US" sz="2000" dirty="0"/>
                    </a:p>
                  </a:txBody>
                  <a:tcPr/>
                </a:tc>
                <a:tc>
                  <a:txBody>
                    <a:bodyPr/>
                    <a:lstStyle/>
                    <a:p>
                      <a:pPr algn="ctr"/>
                      <a:r>
                        <a:rPr lang="en-US" sz="2000" dirty="0" smtClean="0"/>
                        <a:t>Bachelor’s</a:t>
                      </a:r>
                    </a:p>
                    <a:p>
                      <a:pPr algn="ctr"/>
                      <a:r>
                        <a:rPr lang="en-US" sz="2000" dirty="0" smtClean="0"/>
                        <a:t>Nationally</a:t>
                      </a:r>
                      <a:endParaRPr lang="en-US" sz="2000" dirty="0"/>
                    </a:p>
                  </a:txBody>
                  <a:tcPr/>
                </a:tc>
                <a:tc>
                  <a:txBody>
                    <a:bodyPr/>
                    <a:lstStyle/>
                    <a:p>
                      <a:pPr algn="ctr"/>
                      <a:r>
                        <a:rPr lang="en-US" sz="2000" dirty="0" smtClean="0"/>
                        <a:t>Bachelor’s in Texas</a:t>
                      </a:r>
                      <a:endParaRPr lang="en-US" sz="2000" dirty="0"/>
                    </a:p>
                  </a:txBody>
                  <a:tcPr/>
                </a:tc>
              </a:tr>
              <a:tr h="520322">
                <a:tc>
                  <a:txBody>
                    <a:bodyPr/>
                    <a:lstStyle/>
                    <a:p>
                      <a:pPr algn="ctr" fontAlgn="ctr"/>
                      <a:r>
                        <a:rPr lang="en-US" sz="2000" b="0" i="0" u="none" strike="noStrike" dirty="0">
                          <a:solidFill>
                            <a:srgbClr val="000000"/>
                          </a:solidFill>
                          <a:latin typeface="+mn-lt"/>
                        </a:rPr>
                        <a:t>2001</a:t>
                      </a:r>
                    </a:p>
                  </a:txBody>
                  <a:tcPr marL="0" marR="0" marT="0" marB="0" anchor="ctr"/>
                </a:tc>
                <a:tc>
                  <a:txBody>
                    <a:bodyPr/>
                    <a:lstStyle/>
                    <a:p>
                      <a:pPr algn="ctr" fontAlgn="ctr"/>
                      <a:r>
                        <a:rPr lang="en-US" sz="2000" b="0" i="0" u="none" strike="noStrike" dirty="0">
                          <a:solidFill>
                            <a:srgbClr val="000000"/>
                          </a:solidFill>
                          <a:latin typeface="+mn-lt"/>
                        </a:rPr>
                        <a:t>8,949</a:t>
                      </a:r>
                    </a:p>
                  </a:txBody>
                  <a:tcPr marL="0" marR="0" marT="0" marB="0" anchor="ctr"/>
                </a:tc>
                <a:tc>
                  <a:txBody>
                    <a:bodyPr/>
                    <a:lstStyle/>
                    <a:p>
                      <a:pPr algn="ctr" fontAlgn="ctr"/>
                      <a:r>
                        <a:rPr lang="en-US" sz="2000" b="0" i="0" u="none" strike="noStrike" dirty="0" smtClean="0">
                          <a:solidFill>
                            <a:srgbClr val="000000"/>
                          </a:solidFill>
                          <a:latin typeface="+mn-lt"/>
                        </a:rPr>
                        <a:t>430</a:t>
                      </a:r>
                      <a:endParaRPr lang="en-US" sz="2000" b="0" i="0" u="none" strike="noStrike" dirty="0">
                        <a:solidFill>
                          <a:srgbClr val="000000"/>
                        </a:solidFill>
                        <a:latin typeface="+mn-lt"/>
                      </a:endParaRPr>
                    </a:p>
                  </a:txBody>
                  <a:tcPr marL="0" marR="0" marT="0" marB="0" anchor="ctr"/>
                </a:tc>
              </a:tr>
              <a:tr h="520322">
                <a:tc>
                  <a:txBody>
                    <a:bodyPr/>
                    <a:lstStyle/>
                    <a:p>
                      <a:pPr algn="ctr" fontAlgn="ctr"/>
                      <a:r>
                        <a:rPr lang="en-US" sz="2000" b="0" i="0" u="none" strike="noStrike" dirty="0">
                          <a:solidFill>
                            <a:srgbClr val="000000"/>
                          </a:solidFill>
                          <a:latin typeface="+mn-lt"/>
                        </a:rPr>
                        <a:t>2002</a:t>
                      </a:r>
                    </a:p>
                  </a:txBody>
                  <a:tcPr marL="0" marR="0" marT="0" marB="0" anchor="ctr"/>
                </a:tc>
                <a:tc>
                  <a:txBody>
                    <a:bodyPr/>
                    <a:lstStyle/>
                    <a:p>
                      <a:pPr algn="ctr" fontAlgn="ctr"/>
                      <a:r>
                        <a:rPr lang="en-US" sz="2000" b="0" i="0" u="none" strike="noStrike" dirty="0">
                          <a:solidFill>
                            <a:srgbClr val="000000"/>
                          </a:solidFill>
                          <a:latin typeface="+mn-lt"/>
                        </a:rPr>
                        <a:t>8,891</a:t>
                      </a:r>
                    </a:p>
                  </a:txBody>
                  <a:tcPr marL="0" marR="0" marT="0" marB="0" anchor="ctr"/>
                </a:tc>
                <a:tc>
                  <a:txBody>
                    <a:bodyPr/>
                    <a:lstStyle/>
                    <a:p>
                      <a:pPr algn="ctr" fontAlgn="ctr"/>
                      <a:r>
                        <a:rPr lang="en-US" sz="2000" b="0" i="0" u="none" strike="noStrike" dirty="0" smtClean="0">
                          <a:solidFill>
                            <a:srgbClr val="000000"/>
                          </a:solidFill>
                          <a:latin typeface="+mn-lt"/>
                        </a:rPr>
                        <a:t>454</a:t>
                      </a:r>
                      <a:endParaRPr lang="en-US" sz="2000" b="0" i="0" u="none" strike="noStrike" dirty="0">
                        <a:solidFill>
                          <a:srgbClr val="000000"/>
                        </a:solidFill>
                        <a:latin typeface="+mn-lt"/>
                      </a:endParaRPr>
                    </a:p>
                  </a:txBody>
                  <a:tcPr marL="0" marR="0" marT="0" marB="0" anchor="ctr"/>
                </a:tc>
              </a:tr>
              <a:tr h="520322">
                <a:tc>
                  <a:txBody>
                    <a:bodyPr/>
                    <a:lstStyle/>
                    <a:p>
                      <a:pPr algn="ctr" fontAlgn="ctr"/>
                      <a:r>
                        <a:rPr lang="en-US" sz="2000" b="0" i="0" u="none" strike="noStrike" dirty="0">
                          <a:solidFill>
                            <a:srgbClr val="000000"/>
                          </a:solidFill>
                          <a:latin typeface="+mn-lt"/>
                        </a:rPr>
                        <a:t>2003</a:t>
                      </a:r>
                    </a:p>
                  </a:txBody>
                  <a:tcPr marL="0" marR="0" marT="0" marB="0" anchor="ctr"/>
                </a:tc>
                <a:tc>
                  <a:txBody>
                    <a:bodyPr/>
                    <a:lstStyle/>
                    <a:p>
                      <a:pPr algn="ctr" fontAlgn="ctr"/>
                      <a:r>
                        <a:rPr lang="en-US" sz="2000" b="0" i="0" u="none" strike="noStrike" dirty="0">
                          <a:solidFill>
                            <a:srgbClr val="000000"/>
                          </a:solidFill>
                          <a:latin typeface="+mn-lt"/>
                        </a:rPr>
                        <a:t>9,367</a:t>
                      </a:r>
                    </a:p>
                  </a:txBody>
                  <a:tcPr marL="0" marR="0" marT="0" marB="0" anchor="ctr"/>
                </a:tc>
                <a:tc>
                  <a:txBody>
                    <a:bodyPr/>
                    <a:lstStyle/>
                    <a:p>
                      <a:pPr algn="ctr" fontAlgn="ctr"/>
                      <a:r>
                        <a:rPr lang="en-US" sz="2000" b="0" i="0" u="none" strike="noStrike" dirty="0" smtClean="0">
                          <a:solidFill>
                            <a:srgbClr val="000000"/>
                          </a:solidFill>
                          <a:latin typeface="+mn-lt"/>
                        </a:rPr>
                        <a:t>414</a:t>
                      </a:r>
                      <a:endParaRPr lang="en-US" sz="2000" b="0" i="0" u="none" strike="noStrike" dirty="0">
                        <a:solidFill>
                          <a:srgbClr val="000000"/>
                        </a:solidFill>
                        <a:latin typeface="+mn-lt"/>
                      </a:endParaRPr>
                    </a:p>
                  </a:txBody>
                  <a:tcPr marL="0" marR="0" marT="0" marB="0" anchor="ctr"/>
                </a:tc>
              </a:tr>
              <a:tr h="520322">
                <a:tc>
                  <a:txBody>
                    <a:bodyPr/>
                    <a:lstStyle/>
                    <a:p>
                      <a:pPr algn="ctr" fontAlgn="ctr"/>
                      <a:r>
                        <a:rPr lang="en-US" sz="2000" b="0" i="0" u="none" strike="noStrike" dirty="0">
                          <a:solidFill>
                            <a:srgbClr val="000000"/>
                          </a:solidFill>
                          <a:latin typeface="+mn-lt"/>
                        </a:rPr>
                        <a:t>2004</a:t>
                      </a:r>
                    </a:p>
                  </a:txBody>
                  <a:tcPr marL="0" marR="0" marT="0" marB="0" anchor="ctr"/>
                </a:tc>
                <a:tc>
                  <a:txBody>
                    <a:bodyPr/>
                    <a:lstStyle/>
                    <a:p>
                      <a:pPr algn="ctr" fontAlgn="ctr"/>
                      <a:r>
                        <a:rPr lang="en-US" sz="2000" b="0" i="0" u="none" strike="noStrike" dirty="0">
                          <a:solidFill>
                            <a:srgbClr val="000000"/>
                          </a:solidFill>
                          <a:latin typeface="+mn-lt"/>
                        </a:rPr>
                        <a:t>9,399</a:t>
                      </a:r>
                    </a:p>
                  </a:txBody>
                  <a:tcPr marL="0" marR="0" marT="0" marB="0" anchor="ctr"/>
                </a:tc>
                <a:tc>
                  <a:txBody>
                    <a:bodyPr/>
                    <a:lstStyle/>
                    <a:p>
                      <a:pPr algn="ctr" fontAlgn="ctr"/>
                      <a:r>
                        <a:rPr lang="en-US" sz="2000" b="0" i="0" u="none" strike="noStrike" dirty="0" smtClean="0">
                          <a:solidFill>
                            <a:srgbClr val="000000"/>
                          </a:solidFill>
                          <a:latin typeface="+mn-lt"/>
                        </a:rPr>
                        <a:t>504</a:t>
                      </a:r>
                      <a:endParaRPr lang="en-US" sz="2000" b="0" i="0" u="none" strike="noStrike" dirty="0">
                        <a:solidFill>
                          <a:srgbClr val="000000"/>
                        </a:solidFill>
                        <a:latin typeface="+mn-lt"/>
                      </a:endParaRPr>
                    </a:p>
                  </a:txBody>
                  <a:tcPr marL="0" marR="0" marT="0" marB="0" anchor="ctr"/>
                </a:tc>
              </a:tr>
              <a:tr h="520322">
                <a:tc>
                  <a:txBody>
                    <a:bodyPr/>
                    <a:lstStyle/>
                    <a:p>
                      <a:pPr algn="ctr" fontAlgn="ctr"/>
                      <a:r>
                        <a:rPr lang="en-US" sz="2000" b="0" i="0" u="none" strike="noStrike" dirty="0" smtClean="0">
                          <a:solidFill>
                            <a:srgbClr val="000000"/>
                          </a:solidFill>
                          <a:latin typeface="+mn-lt"/>
                        </a:rPr>
                        <a:t>2005</a:t>
                      </a:r>
                      <a:endParaRPr lang="en-US" sz="2000" b="0" i="0" u="none" strike="noStrike" dirty="0">
                        <a:solidFill>
                          <a:srgbClr val="000000"/>
                        </a:solidFill>
                        <a:latin typeface="+mn-lt"/>
                      </a:endParaRPr>
                    </a:p>
                  </a:txBody>
                  <a:tcPr marL="0" marR="0" marT="0" marB="0" anchor="ctr"/>
                </a:tc>
                <a:tc>
                  <a:txBody>
                    <a:bodyPr/>
                    <a:lstStyle/>
                    <a:p>
                      <a:pPr algn="ctr" fontAlgn="ctr"/>
                      <a:endParaRPr lang="en-US" sz="2000" b="0" i="0" u="none" strike="noStrike" dirty="0">
                        <a:solidFill>
                          <a:srgbClr val="000000"/>
                        </a:solidFill>
                        <a:latin typeface="+mn-lt"/>
                      </a:endParaRPr>
                    </a:p>
                  </a:txBody>
                  <a:tcPr marL="0" marR="0" marT="0" marB="0" anchor="ctr"/>
                </a:tc>
                <a:tc>
                  <a:txBody>
                    <a:bodyPr/>
                    <a:lstStyle/>
                    <a:p>
                      <a:pPr algn="ctr" fontAlgn="ctr"/>
                      <a:r>
                        <a:rPr lang="en-US" sz="2000" b="0" i="0" u="none" strike="noStrike" dirty="0" smtClean="0">
                          <a:solidFill>
                            <a:srgbClr val="000000"/>
                          </a:solidFill>
                          <a:latin typeface="+mn-lt"/>
                        </a:rPr>
                        <a:t>556</a:t>
                      </a:r>
                      <a:endParaRPr lang="en-US" sz="2000" b="0" i="0" u="none" strike="noStrike" dirty="0">
                        <a:solidFill>
                          <a:srgbClr val="000000"/>
                        </a:solidFill>
                        <a:latin typeface="+mn-lt"/>
                      </a:endParaRPr>
                    </a:p>
                  </a:txBody>
                  <a:tcPr marL="0" marR="0" marT="0" marB="0" anchor="ctr"/>
                </a:tc>
              </a:tr>
              <a:tr h="520322">
                <a:tc>
                  <a:txBody>
                    <a:bodyPr/>
                    <a:lstStyle/>
                    <a:p>
                      <a:pPr algn="ctr" fontAlgn="ctr"/>
                      <a:r>
                        <a:rPr lang="en-US" sz="2000" b="0" i="0" u="none" strike="noStrike" dirty="0" smtClean="0">
                          <a:solidFill>
                            <a:srgbClr val="000000"/>
                          </a:solidFill>
                          <a:latin typeface="+mn-lt"/>
                        </a:rPr>
                        <a:t>2006</a:t>
                      </a:r>
                      <a:endParaRPr lang="en-US" sz="2000" b="0" i="0" u="none" strike="noStrike" dirty="0">
                        <a:solidFill>
                          <a:srgbClr val="000000"/>
                        </a:solidFill>
                        <a:latin typeface="+mn-lt"/>
                      </a:endParaRPr>
                    </a:p>
                  </a:txBody>
                  <a:tcPr marL="0" marR="0" marT="0" marB="0" anchor="ctr"/>
                </a:tc>
                <a:tc>
                  <a:txBody>
                    <a:bodyPr/>
                    <a:lstStyle/>
                    <a:p>
                      <a:pPr algn="ctr" fontAlgn="ctr"/>
                      <a:endParaRPr lang="en-US" sz="2000" b="0" i="0" u="none" strike="noStrike" dirty="0">
                        <a:solidFill>
                          <a:srgbClr val="000000"/>
                        </a:solidFill>
                        <a:latin typeface="+mn-lt"/>
                      </a:endParaRPr>
                    </a:p>
                  </a:txBody>
                  <a:tcPr marL="0" marR="0" marT="0" marB="0" anchor="ctr"/>
                </a:tc>
                <a:tc>
                  <a:txBody>
                    <a:bodyPr/>
                    <a:lstStyle/>
                    <a:p>
                      <a:pPr algn="ctr" fontAlgn="ctr"/>
                      <a:r>
                        <a:rPr lang="en-US" sz="2000" b="0" i="0" u="none" strike="noStrike" dirty="0" smtClean="0">
                          <a:solidFill>
                            <a:srgbClr val="000000"/>
                          </a:solidFill>
                          <a:latin typeface="+mn-lt"/>
                        </a:rPr>
                        <a:t>597</a:t>
                      </a:r>
                      <a:endParaRPr lang="en-US" sz="2000" b="0" i="0" u="none" strike="noStrike" dirty="0">
                        <a:solidFill>
                          <a:srgbClr val="000000"/>
                        </a:solidFill>
                        <a:latin typeface="+mn-lt"/>
                      </a:endParaRPr>
                    </a:p>
                  </a:txBody>
                  <a:tcPr marL="0" marR="0" marT="0" marB="0"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(a)(2)</a:t>
            </a:r>
            <a:endParaRPr lang="en-US" dirty="0"/>
          </a:p>
        </p:txBody>
      </p:sp>
      <p:sp>
        <p:nvSpPr>
          <p:cNvPr id="3" name="Content Placeholder 2"/>
          <p:cNvSpPr>
            <a:spLocks noGrp="1"/>
          </p:cNvSpPr>
          <p:nvPr>
            <p:ph idx="1"/>
          </p:nvPr>
        </p:nvSpPr>
        <p:spPr/>
        <p:txBody>
          <a:bodyPr>
            <a:normAutofit/>
          </a:bodyPr>
          <a:lstStyle/>
          <a:p>
            <a:pPr>
              <a:buNone/>
            </a:pPr>
            <a:r>
              <a:rPr lang="en-US" sz="2400" dirty="0" smtClean="0"/>
              <a:t>(2)  Whether the proposed addition would complement and strengthen existing programs at the institution.</a:t>
            </a:r>
          </a:p>
          <a:p>
            <a:pPr>
              <a:buNone/>
            </a:pPr>
            <a:endParaRPr lang="en-US" sz="2400" dirty="0" smtClean="0"/>
          </a:p>
          <a:p>
            <a:r>
              <a:rPr lang="en-US" sz="2400" b="1" i="1" dirty="0" smtClean="0"/>
              <a:t>STAFF REVIEW:</a:t>
            </a:r>
            <a:r>
              <a:rPr lang="en-US" sz="2400" i="1" dirty="0" smtClean="0"/>
              <a:t> This criterion is highly dependent on the institution’s response. (One example would be if an institution proposed a bachelor’s degree in mechanical engineering. That program could complement and potentially strengthen an existing program in electrical engineering.)</a:t>
            </a:r>
            <a:endParaRPr lang="en-US" sz="2400" dirty="0" smtClean="0"/>
          </a:p>
          <a:p>
            <a:endParaRPr lang="en-US" dirty="0"/>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(a)(3)</a:t>
            </a:r>
            <a:endParaRPr lang="en-US" dirty="0"/>
          </a:p>
        </p:txBody>
      </p:sp>
      <p:sp>
        <p:nvSpPr>
          <p:cNvPr id="3" name="Content Placeholder 2"/>
          <p:cNvSpPr>
            <a:spLocks noGrp="1"/>
          </p:cNvSpPr>
          <p:nvPr>
            <p:ph idx="1"/>
          </p:nvPr>
        </p:nvSpPr>
        <p:spPr/>
        <p:txBody>
          <a:bodyPr>
            <a:normAutofit/>
          </a:bodyPr>
          <a:lstStyle/>
          <a:p>
            <a:pPr>
              <a:buNone/>
            </a:pPr>
            <a:r>
              <a:rPr lang="en-US" sz="2400" dirty="0" smtClean="0"/>
              <a:t>(3)  Whether a future program would unnecessarily duplicate other programs within the region, state, or nation. (Identify similar programs and explain how the future program would not unnecessarily duplicate them.)</a:t>
            </a:r>
          </a:p>
          <a:p>
            <a:pPr>
              <a:buNone/>
            </a:pPr>
            <a:endParaRPr lang="en-US" sz="2400" dirty="0" smtClean="0"/>
          </a:p>
          <a:p>
            <a:r>
              <a:rPr lang="en-US" sz="2400" b="1" i="1" dirty="0" smtClean="0"/>
              <a:t>STAFF REVIEW:</a:t>
            </a:r>
            <a:r>
              <a:rPr lang="en-US" sz="2400" i="1" dirty="0" smtClean="0"/>
              <a:t> Staff conduct research to confirm whether existing programs have the capacity to accept additional students. NOTE: CB Rule 5.45(2): “The offering of basic liberal arts and sciences courses and degree programs in public senior institutions is not considered unnecessary duplication.”</a:t>
            </a:r>
            <a:endParaRPr lang="en-US" sz="2400" dirty="0" smtClean="0"/>
          </a:p>
          <a:p>
            <a:endParaRPr lang="en-US" dirty="0"/>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Existing Civil Engineering Programs (undergrad)</a:t>
            </a:r>
            <a:endParaRPr lang="en-US" dirty="0"/>
          </a:p>
        </p:txBody>
      </p:sp>
      <p:sp>
        <p:nvSpPr>
          <p:cNvPr id="3" name="Content Placeholder 2"/>
          <p:cNvSpPr>
            <a:spLocks noGrp="1"/>
          </p:cNvSpPr>
          <p:nvPr>
            <p:ph idx="1"/>
          </p:nvPr>
        </p:nvSpPr>
        <p:spPr>
          <a:xfrm>
            <a:off x="533400" y="1600200"/>
            <a:ext cx="8229600" cy="4709160"/>
          </a:xfrm>
        </p:spPr>
        <p:txBody>
          <a:bodyPr>
            <a:normAutofit/>
          </a:bodyPr>
          <a:lstStyle/>
          <a:p>
            <a:pPr>
              <a:buNone/>
            </a:pPr>
            <a:endParaRPr lang="en-US" sz="2000" dirty="0"/>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graphicFrame>
        <p:nvGraphicFramePr>
          <p:cNvPr id="5" name="Table 4"/>
          <p:cNvGraphicFramePr>
            <a:graphicFrameLocks noGrp="1"/>
          </p:cNvGraphicFramePr>
          <p:nvPr/>
        </p:nvGraphicFramePr>
        <p:xfrm>
          <a:off x="2667000" y="1752596"/>
          <a:ext cx="4064000" cy="4426463"/>
        </p:xfrm>
        <a:graphic>
          <a:graphicData uri="http://schemas.openxmlformats.org/drawingml/2006/table">
            <a:tbl>
              <a:tblPr firstRow="1" bandRow="1">
                <a:tableStyleId>{5C22544A-7EE6-4342-B048-85BDC9FD1C3A}</a:tableStyleId>
              </a:tblPr>
              <a:tblGrid>
                <a:gridCol w="2667000"/>
                <a:gridCol w="1397000"/>
              </a:tblGrid>
              <a:tr h="838204">
                <a:tc>
                  <a:txBody>
                    <a:bodyPr/>
                    <a:lstStyle/>
                    <a:p>
                      <a:r>
                        <a:rPr lang="en-US" sz="1600" dirty="0" smtClean="0"/>
                        <a:t>Institution</a:t>
                      </a:r>
                      <a:endParaRPr lang="en-US" sz="1600" dirty="0"/>
                    </a:p>
                  </a:txBody>
                  <a:tcPr/>
                </a:tc>
                <a:tc>
                  <a:txBody>
                    <a:bodyPr/>
                    <a:lstStyle/>
                    <a:p>
                      <a:pPr algn="r"/>
                      <a:r>
                        <a:rPr lang="en-US" sz="1600" dirty="0" smtClean="0"/>
                        <a:t>Number of Declared Majors </a:t>
                      </a:r>
                      <a:endParaRPr lang="en-US" sz="1600" dirty="0"/>
                    </a:p>
                  </a:txBody>
                  <a:tcPr/>
                </a:tc>
              </a:tr>
              <a:tr h="247644">
                <a:tc>
                  <a:txBody>
                    <a:bodyPr/>
                    <a:lstStyle/>
                    <a:p>
                      <a:pPr fontAlgn="t"/>
                      <a:r>
                        <a:rPr lang="en-US" sz="1200" dirty="0">
                          <a:solidFill>
                            <a:srgbClr val="000000"/>
                          </a:solidFill>
                          <a:latin typeface="+mn-lt"/>
                        </a:rPr>
                        <a:t>LAMAR UNIVERSITY</a:t>
                      </a:r>
                    </a:p>
                  </a:txBody>
                  <a:tcPr marL="76200" marR="76200" marT="9525" marB="9525"/>
                </a:tc>
                <a:tc>
                  <a:txBody>
                    <a:bodyPr/>
                    <a:lstStyle/>
                    <a:p>
                      <a:pPr algn="r" fontAlgn="t"/>
                      <a:r>
                        <a:rPr lang="en-US" sz="1200">
                          <a:solidFill>
                            <a:srgbClr val="000000"/>
                          </a:solidFill>
                          <a:latin typeface="+mn-lt"/>
                        </a:rPr>
                        <a:t>113</a:t>
                      </a:r>
                    </a:p>
                  </a:txBody>
                  <a:tcPr marL="76200" marR="76200" marT="9525" marB="9525"/>
                </a:tc>
              </a:tr>
              <a:tr h="293857">
                <a:tc>
                  <a:txBody>
                    <a:bodyPr/>
                    <a:lstStyle/>
                    <a:p>
                      <a:pPr fontAlgn="t"/>
                      <a:r>
                        <a:rPr lang="en-US" sz="1200">
                          <a:solidFill>
                            <a:srgbClr val="000000"/>
                          </a:solidFill>
                          <a:latin typeface="+mn-lt"/>
                        </a:rPr>
                        <a:t>PRAIRIE VIEW A&amp;M UNIVERSITY</a:t>
                      </a:r>
                    </a:p>
                  </a:txBody>
                  <a:tcPr marL="76200" marR="76200" marT="9525" marB="9525"/>
                </a:tc>
                <a:tc>
                  <a:txBody>
                    <a:bodyPr/>
                    <a:lstStyle/>
                    <a:p>
                      <a:pPr algn="r" fontAlgn="t"/>
                      <a:r>
                        <a:rPr lang="en-US" sz="1200">
                          <a:solidFill>
                            <a:srgbClr val="000000"/>
                          </a:solidFill>
                          <a:latin typeface="+mn-lt"/>
                        </a:rPr>
                        <a:t>79</a:t>
                      </a:r>
                    </a:p>
                  </a:txBody>
                  <a:tcPr marL="76200" marR="76200" marT="9525" marB="9525"/>
                </a:tc>
              </a:tr>
              <a:tr h="293857">
                <a:tc>
                  <a:txBody>
                    <a:bodyPr/>
                    <a:lstStyle/>
                    <a:p>
                      <a:pPr fontAlgn="t"/>
                      <a:r>
                        <a:rPr lang="en-US" sz="1200" dirty="0">
                          <a:solidFill>
                            <a:srgbClr val="000000"/>
                          </a:solidFill>
                          <a:latin typeface="+mn-lt"/>
                        </a:rPr>
                        <a:t>TEXAS A&amp;M UNIV-KINGSVILLE</a:t>
                      </a:r>
                    </a:p>
                  </a:txBody>
                  <a:tcPr marL="76200" marR="76200" marT="9525" marB="9525"/>
                </a:tc>
                <a:tc>
                  <a:txBody>
                    <a:bodyPr/>
                    <a:lstStyle/>
                    <a:p>
                      <a:pPr algn="r" fontAlgn="t"/>
                      <a:r>
                        <a:rPr lang="en-US" sz="1200">
                          <a:solidFill>
                            <a:srgbClr val="000000"/>
                          </a:solidFill>
                          <a:latin typeface="+mn-lt"/>
                        </a:rPr>
                        <a:t>138</a:t>
                      </a:r>
                    </a:p>
                  </a:txBody>
                  <a:tcPr marL="76200" marR="76200" marT="9525" marB="9525"/>
                </a:tc>
              </a:tr>
              <a:tr h="293857">
                <a:tc>
                  <a:txBody>
                    <a:bodyPr/>
                    <a:lstStyle/>
                    <a:p>
                      <a:pPr fontAlgn="t"/>
                      <a:r>
                        <a:rPr lang="en-US" sz="1200">
                          <a:solidFill>
                            <a:srgbClr val="000000"/>
                          </a:solidFill>
                          <a:latin typeface="+mn-lt"/>
                        </a:rPr>
                        <a:t>TEXAS A&amp;M UNIVERSITY</a:t>
                      </a:r>
                    </a:p>
                  </a:txBody>
                  <a:tcPr marL="76200" marR="76200" marT="9525" marB="9525"/>
                </a:tc>
                <a:tc>
                  <a:txBody>
                    <a:bodyPr/>
                    <a:lstStyle/>
                    <a:p>
                      <a:pPr algn="r" fontAlgn="t"/>
                      <a:r>
                        <a:rPr lang="en-US" sz="1200">
                          <a:solidFill>
                            <a:srgbClr val="000000"/>
                          </a:solidFill>
                          <a:latin typeface="+mn-lt"/>
                        </a:rPr>
                        <a:t>879</a:t>
                      </a:r>
                    </a:p>
                  </a:txBody>
                  <a:tcPr marL="76200" marR="76200" marT="9525" marB="9525"/>
                </a:tc>
              </a:tr>
              <a:tr h="293857">
                <a:tc>
                  <a:txBody>
                    <a:bodyPr/>
                    <a:lstStyle/>
                    <a:p>
                      <a:pPr fontAlgn="t"/>
                      <a:r>
                        <a:rPr lang="en-US" sz="1200">
                          <a:solidFill>
                            <a:srgbClr val="000000"/>
                          </a:solidFill>
                          <a:latin typeface="+mn-lt"/>
                        </a:rPr>
                        <a:t>TEXAS TECH UNIVERSITY</a:t>
                      </a:r>
                    </a:p>
                  </a:txBody>
                  <a:tcPr marL="76200" marR="76200" marT="9525" marB="9525"/>
                </a:tc>
                <a:tc>
                  <a:txBody>
                    <a:bodyPr/>
                    <a:lstStyle/>
                    <a:p>
                      <a:pPr algn="r" fontAlgn="t"/>
                      <a:r>
                        <a:rPr lang="en-US" sz="1200">
                          <a:solidFill>
                            <a:srgbClr val="000000"/>
                          </a:solidFill>
                          <a:latin typeface="+mn-lt"/>
                        </a:rPr>
                        <a:t>462</a:t>
                      </a:r>
                    </a:p>
                  </a:txBody>
                  <a:tcPr marL="76200" marR="76200" marT="9525" marB="9525"/>
                </a:tc>
              </a:tr>
              <a:tr h="293857">
                <a:tc>
                  <a:txBody>
                    <a:bodyPr/>
                    <a:lstStyle/>
                    <a:p>
                      <a:pPr fontAlgn="t"/>
                      <a:r>
                        <a:rPr lang="en-US" sz="1200">
                          <a:solidFill>
                            <a:srgbClr val="000000"/>
                          </a:solidFill>
                          <a:latin typeface="+mn-lt"/>
                        </a:rPr>
                        <a:t>U. OF TEXAS AT ARLINGTON</a:t>
                      </a:r>
                    </a:p>
                  </a:txBody>
                  <a:tcPr marL="76200" marR="76200" marT="9525" marB="9525"/>
                </a:tc>
                <a:tc>
                  <a:txBody>
                    <a:bodyPr/>
                    <a:lstStyle/>
                    <a:p>
                      <a:pPr algn="r" fontAlgn="t"/>
                      <a:r>
                        <a:rPr lang="en-US" sz="1200">
                          <a:solidFill>
                            <a:srgbClr val="000000"/>
                          </a:solidFill>
                          <a:latin typeface="+mn-lt"/>
                        </a:rPr>
                        <a:t>261</a:t>
                      </a:r>
                    </a:p>
                  </a:txBody>
                  <a:tcPr marL="76200" marR="76200" marT="9525" marB="9525"/>
                </a:tc>
              </a:tr>
              <a:tr h="340471">
                <a:tc>
                  <a:txBody>
                    <a:bodyPr/>
                    <a:lstStyle/>
                    <a:p>
                      <a:pPr fontAlgn="t"/>
                      <a:r>
                        <a:rPr lang="en-US" sz="1200">
                          <a:solidFill>
                            <a:srgbClr val="000000"/>
                          </a:solidFill>
                          <a:latin typeface="+mn-lt"/>
                        </a:rPr>
                        <a:t>U. OF TEXAS AT AUSTIN</a:t>
                      </a:r>
                    </a:p>
                  </a:txBody>
                  <a:tcPr marL="76200" marR="76200" marT="9525" marB="9525"/>
                </a:tc>
                <a:tc>
                  <a:txBody>
                    <a:bodyPr/>
                    <a:lstStyle/>
                    <a:p>
                      <a:pPr algn="r" fontAlgn="t"/>
                      <a:r>
                        <a:rPr lang="en-US" sz="1200">
                          <a:solidFill>
                            <a:srgbClr val="000000"/>
                          </a:solidFill>
                          <a:latin typeface="+mn-lt"/>
                        </a:rPr>
                        <a:t>471</a:t>
                      </a:r>
                    </a:p>
                  </a:txBody>
                  <a:tcPr marL="76200" marR="76200" marT="9525" marB="9525"/>
                </a:tc>
              </a:tr>
              <a:tr h="293857">
                <a:tc>
                  <a:txBody>
                    <a:bodyPr/>
                    <a:lstStyle/>
                    <a:p>
                      <a:pPr fontAlgn="t"/>
                      <a:r>
                        <a:rPr lang="en-US" sz="1200">
                          <a:solidFill>
                            <a:srgbClr val="000000"/>
                          </a:solidFill>
                          <a:latin typeface="+mn-lt"/>
                        </a:rPr>
                        <a:t>U. OF TEXAS AT EL PASO</a:t>
                      </a:r>
                    </a:p>
                  </a:txBody>
                  <a:tcPr marL="76200" marR="76200" marT="9525" marB="9525"/>
                </a:tc>
                <a:tc>
                  <a:txBody>
                    <a:bodyPr/>
                    <a:lstStyle/>
                    <a:p>
                      <a:pPr algn="r" fontAlgn="t"/>
                      <a:r>
                        <a:rPr lang="en-US" sz="1200">
                          <a:solidFill>
                            <a:srgbClr val="000000"/>
                          </a:solidFill>
                          <a:latin typeface="+mn-lt"/>
                        </a:rPr>
                        <a:t>257</a:t>
                      </a:r>
                    </a:p>
                  </a:txBody>
                  <a:tcPr marL="76200" marR="76200" marT="9525" marB="9525"/>
                </a:tc>
              </a:tr>
              <a:tr h="293857">
                <a:tc>
                  <a:txBody>
                    <a:bodyPr/>
                    <a:lstStyle/>
                    <a:p>
                      <a:pPr fontAlgn="t"/>
                      <a:r>
                        <a:rPr lang="en-US" sz="1200">
                          <a:solidFill>
                            <a:srgbClr val="000000"/>
                          </a:solidFill>
                          <a:latin typeface="+mn-lt"/>
                        </a:rPr>
                        <a:t>U. OF TEXAS AT SAN ANTONIO</a:t>
                      </a:r>
                    </a:p>
                  </a:txBody>
                  <a:tcPr marL="76200" marR="76200" marT="9525" marB="9525"/>
                </a:tc>
                <a:tc>
                  <a:txBody>
                    <a:bodyPr/>
                    <a:lstStyle/>
                    <a:p>
                      <a:pPr algn="r" fontAlgn="t"/>
                      <a:r>
                        <a:rPr lang="en-US" sz="1200">
                          <a:solidFill>
                            <a:srgbClr val="000000"/>
                          </a:solidFill>
                          <a:latin typeface="+mn-lt"/>
                        </a:rPr>
                        <a:t>408</a:t>
                      </a:r>
                    </a:p>
                  </a:txBody>
                  <a:tcPr marL="76200" marR="76200" marT="9525" marB="9525"/>
                </a:tc>
              </a:tr>
              <a:tr h="293857">
                <a:tc>
                  <a:txBody>
                    <a:bodyPr/>
                    <a:lstStyle/>
                    <a:p>
                      <a:pPr fontAlgn="t"/>
                      <a:r>
                        <a:rPr lang="en-US" sz="1200">
                          <a:solidFill>
                            <a:srgbClr val="000000"/>
                          </a:solidFill>
                          <a:latin typeface="+mn-lt"/>
                        </a:rPr>
                        <a:t>U. OF TEXAS AT TYLER</a:t>
                      </a:r>
                    </a:p>
                  </a:txBody>
                  <a:tcPr marL="76200" marR="76200" marT="9525" marB="9525"/>
                </a:tc>
                <a:tc>
                  <a:txBody>
                    <a:bodyPr/>
                    <a:lstStyle/>
                    <a:p>
                      <a:pPr algn="r" fontAlgn="t"/>
                      <a:r>
                        <a:rPr lang="en-US" sz="1200">
                          <a:solidFill>
                            <a:srgbClr val="000000"/>
                          </a:solidFill>
                          <a:latin typeface="+mn-lt"/>
                        </a:rPr>
                        <a:t>65</a:t>
                      </a:r>
                    </a:p>
                  </a:txBody>
                  <a:tcPr marL="76200" marR="76200" marT="9525" marB="9525"/>
                </a:tc>
              </a:tr>
              <a:tr h="281074">
                <a:tc>
                  <a:txBody>
                    <a:bodyPr/>
                    <a:lstStyle/>
                    <a:p>
                      <a:pPr fontAlgn="t"/>
                      <a:r>
                        <a:rPr lang="en-US" sz="1200" dirty="0">
                          <a:solidFill>
                            <a:srgbClr val="000000"/>
                          </a:solidFill>
                          <a:latin typeface="+mn-lt"/>
                        </a:rPr>
                        <a:t>UNIVERSITY OF HOUSTON</a:t>
                      </a:r>
                    </a:p>
                  </a:txBody>
                  <a:tcPr marL="76200" marR="76200" marT="9525" marB="9525"/>
                </a:tc>
                <a:tc>
                  <a:txBody>
                    <a:bodyPr/>
                    <a:lstStyle/>
                    <a:p>
                      <a:pPr algn="r" fontAlgn="t"/>
                      <a:r>
                        <a:rPr lang="en-US" sz="1200">
                          <a:solidFill>
                            <a:srgbClr val="000000"/>
                          </a:solidFill>
                          <a:latin typeface="+mn-lt"/>
                        </a:rPr>
                        <a:t>215</a:t>
                      </a:r>
                    </a:p>
                  </a:txBody>
                  <a:tcPr marL="76200" marR="76200" marT="9525" marB="9525"/>
                </a:tc>
              </a:tr>
              <a:tr h="368214">
                <a:tc>
                  <a:txBody>
                    <a:bodyPr/>
                    <a:lstStyle/>
                    <a:p>
                      <a:pPr fontAlgn="t"/>
                      <a:r>
                        <a:rPr lang="en-US" sz="1200" b="1" dirty="0">
                          <a:solidFill>
                            <a:schemeClr val="bg1"/>
                          </a:solidFill>
                          <a:latin typeface="+mn-lt"/>
                        </a:rPr>
                        <a:t>TOTAL for CIP </a:t>
                      </a:r>
                      <a:r>
                        <a:rPr lang="en-US" sz="1200" b="1" dirty="0" smtClean="0">
                          <a:solidFill>
                            <a:schemeClr val="bg1"/>
                          </a:solidFill>
                          <a:latin typeface="+mn-lt"/>
                        </a:rPr>
                        <a:t>Code</a:t>
                      </a:r>
                      <a:r>
                        <a:rPr lang="en-US" sz="1200" b="1" baseline="0" dirty="0" smtClean="0">
                          <a:solidFill>
                            <a:schemeClr val="bg1"/>
                          </a:solidFill>
                          <a:latin typeface="+mn-lt"/>
                        </a:rPr>
                        <a:t> 14080100</a:t>
                      </a:r>
                      <a:endParaRPr lang="en-US" sz="1200" b="1" dirty="0">
                        <a:solidFill>
                          <a:schemeClr val="bg1"/>
                        </a:solidFill>
                        <a:latin typeface="+mn-lt"/>
                      </a:endParaRPr>
                    </a:p>
                  </a:txBody>
                  <a:tcPr marL="76200" marR="76200" marT="9525" marB="9525"/>
                </a:tc>
                <a:tc>
                  <a:txBody>
                    <a:bodyPr/>
                    <a:lstStyle/>
                    <a:p>
                      <a:pPr algn="r" fontAlgn="t"/>
                      <a:r>
                        <a:rPr lang="en-US" sz="1200" b="1" dirty="0">
                          <a:solidFill>
                            <a:schemeClr val="bg1"/>
                          </a:solidFill>
                          <a:latin typeface="+mn-lt"/>
                        </a:rPr>
                        <a:t>3,348</a:t>
                      </a:r>
                    </a:p>
                  </a:txBody>
                  <a:tcPr marL="76200" marR="76200" marT="9525" marB="9525"/>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(a)(4)</a:t>
            </a:r>
            <a:endParaRPr lang="en-US" dirty="0"/>
          </a:p>
        </p:txBody>
      </p:sp>
      <p:sp>
        <p:nvSpPr>
          <p:cNvPr id="3" name="Content Placeholder 2"/>
          <p:cNvSpPr>
            <a:spLocks noGrp="1"/>
          </p:cNvSpPr>
          <p:nvPr>
            <p:ph idx="1"/>
          </p:nvPr>
        </p:nvSpPr>
        <p:spPr/>
        <p:txBody>
          <a:bodyPr>
            <a:normAutofit fontScale="92500"/>
          </a:bodyPr>
          <a:lstStyle/>
          <a:p>
            <a:pPr>
              <a:buNone/>
            </a:pPr>
            <a:r>
              <a:rPr lang="en-US" sz="2400" dirty="0" smtClean="0"/>
              <a:t>(4) Whether a critical mass of students and faculty is likely to be available to allow the program to be offered at a high level of quality and to become self-sufficient on the basis of state funding. (Provide evidence of student demand for the program. In addition, provide evidence that an adequate number of high-quality faculty would be available.)</a:t>
            </a:r>
          </a:p>
          <a:p>
            <a:pPr>
              <a:buNone/>
            </a:pPr>
            <a:endParaRPr lang="en-US" sz="2400" dirty="0" smtClean="0"/>
          </a:p>
          <a:p>
            <a:r>
              <a:rPr lang="en-US" sz="2400" b="1" i="1" dirty="0" smtClean="0"/>
              <a:t>STAFF REVIEW:</a:t>
            </a:r>
            <a:r>
              <a:rPr lang="en-US" sz="2400" i="1" dirty="0" smtClean="0"/>
              <a:t> Staff estimate the formula funding generated by enrollment based on student demand. Staff estimate the cost of the program (e.g., faculty salaries and other costs one might expect in such a program), and do an analysis to determine whether the program could become self-sufficient within five years based on formula generation.</a:t>
            </a:r>
            <a:endParaRPr lang="en-US" sz="2400" dirty="0" smtClean="0"/>
          </a:p>
          <a:p>
            <a:endParaRPr lang="en-US" dirty="0"/>
          </a:p>
        </p:txBody>
      </p:sp>
      <p:sp>
        <p:nvSpPr>
          <p:cNvPr id="4" name="Footer Placeholder 3"/>
          <p:cNvSpPr>
            <a:spLocks noGrp="1"/>
          </p:cNvSpPr>
          <p:nvPr>
            <p:ph type="ftr" sz="quarter" idx="11"/>
          </p:nvPr>
        </p:nvSpPr>
        <p:spPr/>
        <p:txBody>
          <a:bodyPr/>
          <a:lstStyle/>
          <a:p>
            <a:r>
              <a:rPr lang="en-US" smtClean="0"/>
              <a:t>Texas Higher Education Coordinating Board (2008)</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637</TotalTime>
  <Words>907</Words>
  <Application>Microsoft Office PowerPoint</Application>
  <PresentationFormat>On-screen Show (4:3)</PresentationFormat>
  <Paragraphs>228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Apex</vt:lpstr>
      <vt:lpstr>Preliminary Authority Requests</vt:lpstr>
      <vt:lpstr>Criterion (a)(1)</vt:lpstr>
      <vt:lpstr>Demand: Civil engineers in U.S.</vt:lpstr>
      <vt:lpstr>Demand: Civil engineers  in Texas (TWC)</vt:lpstr>
      <vt:lpstr>Supply: Annual # of Graduates  in Civil Engineering  (Source: www.nsf.gov and CB)</vt:lpstr>
      <vt:lpstr>Criterion (a)(2)</vt:lpstr>
      <vt:lpstr>Criterion (a)(3)</vt:lpstr>
      <vt:lpstr>Existing Civil Engineering Programs (undergrad)</vt:lpstr>
      <vt:lpstr>Criterion (a)(4)</vt:lpstr>
      <vt:lpstr>Criterion (b)(1)</vt:lpstr>
      <vt:lpstr>Demand: Physicists  (Source: BLS)</vt:lpstr>
      <vt:lpstr>Supply: Annual # of Graduates in Physics (Source: www.nsf.gov)</vt:lpstr>
      <vt:lpstr>Criterion (b)(2)</vt:lpstr>
      <vt:lpstr>Criterion (b)(3)</vt:lpstr>
      <vt:lpstr>Criterion (b)(4)</vt:lpstr>
      <vt:lpstr>Criterion (b)(5)</vt:lpstr>
      <vt:lpstr>Criterion (b)(5) (cont.)</vt:lpstr>
      <vt:lpstr>Criterion (b)(5) (cont.)</vt:lpstr>
      <vt:lpstr>Criterion (b)(6)</vt:lpstr>
      <vt:lpstr>Criterion (b)(7)</vt:lpstr>
      <vt:lpstr>Criterion (b)(8)</vt:lpstr>
      <vt:lpstr>Criterion (b)(9)</vt:lpstr>
      <vt:lpstr>Kevin Lemoine kevin.lemoine@thecb.state.tx.us 512-427-6226 </vt:lpstr>
    </vt:vector>
  </TitlesOfParts>
  <Company>THECB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Authority Requests</dc:title>
  <dc:creator>laptop</dc:creator>
  <cp:lastModifiedBy>Mitchell J Muehsam</cp:lastModifiedBy>
  <cp:revision>51</cp:revision>
  <dcterms:created xsi:type="dcterms:W3CDTF">2008-07-22T20:12:47Z</dcterms:created>
  <dcterms:modified xsi:type="dcterms:W3CDTF">2008-08-01T18:20:36Z</dcterms:modified>
</cp:coreProperties>
</file>