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49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87" r:id="rId13"/>
    <p:sldId id="279" r:id="rId14"/>
    <p:sldId id="280" r:id="rId15"/>
    <p:sldId id="281" r:id="rId16"/>
    <p:sldId id="288" r:id="rId17"/>
    <p:sldId id="324" r:id="rId18"/>
    <p:sldId id="283" r:id="rId19"/>
    <p:sldId id="291" r:id="rId20"/>
    <p:sldId id="294" r:id="rId21"/>
    <p:sldId id="292" r:id="rId22"/>
    <p:sldId id="293" r:id="rId23"/>
    <p:sldId id="295" r:id="rId24"/>
    <p:sldId id="298" r:id="rId25"/>
    <p:sldId id="299" r:id="rId26"/>
    <p:sldId id="301" r:id="rId27"/>
    <p:sldId id="300" r:id="rId28"/>
    <p:sldId id="302" r:id="rId29"/>
    <p:sldId id="303" r:id="rId30"/>
    <p:sldId id="304" r:id="rId31"/>
    <p:sldId id="306" r:id="rId32"/>
    <p:sldId id="305" r:id="rId33"/>
    <p:sldId id="307" r:id="rId34"/>
    <p:sldId id="308" r:id="rId35"/>
    <p:sldId id="309" r:id="rId36"/>
    <p:sldId id="311" r:id="rId37"/>
    <p:sldId id="310" r:id="rId38"/>
    <p:sldId id="313" r:id="rId39"/>
    <p:sldId id="314" r:id="rId40"/>
    <p:sldId id="316" r:id="rId41"/>
    <p:sldId id="315" r:id="rId42"/>
    <p:sldId id="317" r:id="rId43"/>
    <p:sldId id="318" r:id="rId44"/>
    <p:sldId id="319" r:id="rId45"/>
    <p:sldId id="321" r:id="rId46"/>
    <p:sldId id="322" r:id="rId47"/>
    <p:sldId id="323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558" autoAdjust="0"/>
  </p:normalViewPr>
  <p:slideViewPr>
    <p:cSldViewPr>
      <p:cViewPr varScale="1">
        <p:scale>
          <a:sx n="64" d="100"/>
          <a:sy n="64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6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4EE5044-1245-45D2-9AD9-AC2DEAAC6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1A18A-49B9-4E03-8800-7B4CA4AC6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E4C45-5A15-4D1F-8898-2366B9C3D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50968-D88A-415B-BD4C-54F9546F2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082D-0C91-4DFA-98C0-818397BE1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0960B-D005-4C42-A775-4388E590E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4DDAA-048D-42DE-A24B-EC81565C5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1E4B8-556D-4A82-B9E3-C654653F2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6C0A6-5D3D-4C7C-BA2C-484517145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92E4-3032-41AD-BBA3-F40B2D732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16027-8934-4B2F-AC89-A985D4972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3C8EE-3CFD-48F1-AADC-41CAE80257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D46C525-1E60-4B8E-96AB-F91907EC6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aftb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.genetics.utah.edu/content/begin/traits/karyotype/index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.genetics.utah.edu/content/begin/traits/karyotype/index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Fundamental Principles of Genetics (Chapter 8)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33400" y="2370138"/>
            <a:ext cx="8175625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Genetics – study of heredity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Gene – determinant of heredity</a:t>
            </a:r>
          </a:p>
          <a:p>
            <a:pPr eaLnBrk="1" hangingPunct="1">
              <a:lnSpc>
                <a:spcPct val="160000"/>
              </a:lnSpc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Chapter is outline of basic principles of genetics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8400" y="54864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www.sardi.sa.gov.au/</a:t>
            </a:r>
            <a:r>
              <a:rPr lang="en-US" b="1" i="1" dirty="0" smtClean="0"/>
              <a:t>livestock</a:t>
            </a:r>
            <a:r>
              <a:rPr lang="en-US" i="1" dirty="0" smtClean="0"/>
              <a:t>/meat_wool/breeding_</a:t>
            </a:r>
            <a:r>
              <a:rPr lang="en-US" b="1" i="1" dirty="0" smtClean="0"/>
              <a:t>genetics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Cell Division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6962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Two types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Mitosis – division of normal body cells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Meiosis – division of germinal cells to produce gametes (sperm and egg)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Cell Division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62000" y="1354138"/>
            <a:ext cx="76962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Mitosis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Cell division of normal body cells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Each daughter cell has same genetic complement as original cell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685800"/>
          </a:xfrm>
          <a:noFill/>
        </p:spPr>
        <p:txBody>
          <a:bodyPr anchor="t"/>
          <a:lstStyle/>
          <a:p>
            <a:r>
              <a:rPr lang="en-US" sz="3600" b="1" u="sng" smtClean="0"/>
              <a:t>Cell Division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62000" y="1354138"/>
            <a:ext cx="7696200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600">
                <a:solidFill>
                  <a:schemeClr val="tx2"/>
                </a:solidFill>
              </a:rPr>
              <a:t>Mitosis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6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Four phases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Prophase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Metaphase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Anaphase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Telophase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Interphase – period between cell divisions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Cell Division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762000" y="1354138"/>
            <a:ext cx="7696200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Meiosis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Division in germinal cells to produce sperm and egg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Each cell that results has 1N number of chromosomes (half of number of chromosomes in body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Cell Division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1354138"/>
            <a:ext cx="7696200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Meiosis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Two cycles of: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Prophase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Metaphase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Anaphase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Telophase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Results in four cells with 1N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Cell Division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769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Meiosis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During late prophase I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homologous chromosomes wrap together (synapsis)</a:t>
            </a:r>
          </a:p>
          <a:p>
            <a:pPr marL="801688" lvl="2" indent="-230188" eaLnBrk="1" hangingPunct="1"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>
              <a:solidFill>
                <a:schemeClr val="tx2"/>
              </a:solidFill>
            </a:endParaRPr>
          </a:p>
          <a:p>
            <a:pPr marL="801688" lvl="2" indent="-230188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Crossing over – exchange of genetic material between homologous chromosomes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Cell Division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762000" y="1933575"/>
            <a:ext cx="76962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Meiosis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Spermatogenesis – meiotic production of sperm cells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Oogenesis – meiotic production of egg cells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Check It Out!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 smtClean="0"/>
              <a:t>http://</a:t>
            </a:r>
            <a:r>
              <a:rPr lang="en-US" sz="6000" smtClean="0">
                <a:hlinkClick r:id="rId2"/>
              </a:rPr>
              <a:t>www.dnaftb.org</a:t>
            </a:r>
            <a:r>
              <a:rPr lang="en-US" sz="6000" smtClean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The Gene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762000" y="1219200"/>
            <a:ext cx="7696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Component of DNA – deoxyribonucleic acid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Large double stranded polymer of units called nucleotides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Nucleotide 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Sugar – deoxyribose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Phosphate group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Nitrogeneous base 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adenine		guanine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cytosine		thymine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Transcription of RNA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762000" y="1584325"/>
            <a:ext cx="76962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Bases in DNA code for transcription of RNA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RNA – ribonucleic acid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Also nucleic acid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Single stranded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Uracil instead of thymine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Ribose instead of deoxyribose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Cell Theory of Inheritance</a:t>
            </a:r>
            <a:r>
              <a:rPr lang="en-US" sz="3600" smtClean="0"/>
              <a:t/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485063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Plants and animals composed of cells</a:t>
            </a:r>
          </a:p>
          <a:p>
            <a:pPr eaLnBrk="1" hangingPunct="1">
              <a:buFontTx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Plant cell – surrounded by cell wall</a:t>
            </a:r>
          </a:p>
          <a:p>
            <a:pPr eaLnBrk="1" hangingPunct="1">
              <a:buFontTx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Animal cell – surrounded by cell membrane</a:t>
            </a:r>
          </a:p>
          <a:p>
            <a:pPr eaLnBrk="1" hangingPunct="1">
              <a:buFontTx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Nucleus – location of chromosomes in cell</a:t>
            </a:r>
          </a:p>
          <a:p>
            <a:pPr eaLnBrk="1" hangingPunct="1">
              <a:buFontTx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Chromosomes – carrier of genes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RNA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762000" y="1612900"/>
            <a:ext cx="76962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Three primary types of RNA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Messenger RNA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Transfers code from DNA to protein synthesis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Transfer RNA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Carries amino acids to the ribosome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Ribosomal RNA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Forms part of the structure of the ribosome</a:t>
            </a: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Translation of RNA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6962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RNA binds with ribosome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Ribosome is location of protein synthesis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Information on RNA used to generate amino acid sequence in proteins</a:t>
            </a: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Genetic Code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696200" cy="441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Each amino acid coded by a three base sequence (codon)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Most amino acids have more than one codon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One codon specifies beginning of a protein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Three codons specify the end of a protein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Control of Gene Function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69620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Complete gene is actually a complex of different types of genes (complex called an operon)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Structural genes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Code for actual protein sequence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Regulatory genes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Affect function of the structural genes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Interactions Between Genes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85800" y="1295400"/>
            <a:ext cx="7696200" cy="533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Epistasis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Two or more gene pairs (not alleles) in which one gene pair influences expression of another gene pair – may or may not be on homologs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Example:</a:t>
            </a:r>
          </a:p>
          <a:p>
            <a:pPr marL="223838" indent="-223838" eaLnBrk="1" hangingPunct="1"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		Horned, polled, scurred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Two gene pairs (horned vs polled) (smooth vs scurred)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If horned – scurred vs smooth does not matter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If polled – scurred vs smooth can express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Genes and Embryological Development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6962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After union of sperm and egg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Cell division occurs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Early development - all cells are alike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Subsequent development – cells differentiate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Embryological development is genetically controlled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Genes and Embryological Development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6962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Lethal genes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Genes which stop development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Many must be received from both parents to cause death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Cause of high percentage of embryonic death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Biotechnology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7696200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Biotechnology</a:t>
            </a: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All technologies that pertain to molecular manipulation of living material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Very difficult word to characterize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Genetic engineering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New methods for modifying the animal genome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Microbe Engineering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85800" y="1368425"/>
            <a:ext cx="7696200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Recombinant DNA Technology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Segment of DNA removed from species of interest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Segment is inserted into a microorganism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Microorganism makes the product specified by the DNA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DNA is “recombined” into a new location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Recombinant DNA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85800" y="1430338"/>
            <a:ext cx="7696200" cy="48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Used for production of: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Bovine growth hormone to increase milk production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Vaccines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Other pharmaceuticals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Bacteria to consume oil spills or other pollutants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Chromosomes</a:t>
            </a:r>
            <a:br>
              <a:rPr lang="en-US" sz="3600" b="1" u="sng" smtClean="0"/>
            </a:br>
            <a:endParaRPr lang="en-US" sz="3600" b="1" u="sng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2000" y="1693863"/>
            <a:ext cx="769620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Carriers of genetic material – genes</a:t>
            </a:r>
          </a:p>
          <a:p>
            <a:pPr marL="223838" indent="-223838" eaLnBrk="1" hangingPunct="1">
              <a:buFontTx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Occur in pairs</a:t>
            </a:r>
          </a:p>
          <a:p>
            <a:pPr marL="223838" indent="-223838" eaLnBrk="1" hangingPunct="1">
              <a:buFontTx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Homologous chromosomes – members of a pair</a:t>
            </a:r>
          </a:p>
          <a:p>
            <a:pPr marL="223838" indent="-223838" eaLnBrk="1" hangingPunct="1">
              <a:buFontTx/>
              <a:buChar char="•"/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</a:pPr>
            <a:r>
              <a:rPr lang="en-US" sz="3200">
                <a:solidFill>
                  <a:schemeClr val="tx2"/>
                </a:solidFill>
              </a:rPr>
              <a:t>Number of chromosomes constant among normal members of a species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Transgenesis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85800" y="1354138"/>
            <a:ext cx="76962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Transgenesis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Movement of genes from one species into another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First use – development of mouse with extra genes for growth hormone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Genetic Engineering in Plants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85800" y="1368425"/>
            <a:ext cx="7696200" cy="533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Round-up-ready crops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Several crop species have been engineered to be resistant to the herbicide Round-up 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Bt crops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Corn and cotton have genes from a microbe that causes them to be resistant to corn borer and boll weevil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Flavr-Savr tomato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Gene altered to lengthen shelf life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Cloning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85800" y="1508125"/>
            <a:ext cx="76962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Clone – genetic identical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Identical twins are clones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Cloning by embryo splitting has been available for several years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Cloning from an adult DNA donor not possible until “Dolly”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Cloning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76962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Dolly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Developed at Roslin Institute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Sheep cloned from cells from adult ewe mammary gland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Cells had to be “started over” to remove results of cell differentiation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Cloning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Potential uses for cloning in animals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Limited importance in routine livestock improvement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Combine with transgenesis to produce animals with unique genetic makeup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transgenesis to create first copy of animal with specific gene inserted 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cloning to make multiple copies of that animal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Marker Assisted Selection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7696200" cy="576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Current selection 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Based on actual traits measured in animals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Marker assisted selection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Based on identification of genetic markers that are associated with performance traits 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Can be applied as soon as appropriate tissue (blood, skin etc) can be obtained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Shortens time to obtain information for choosing superior parents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Segregation and Recombination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7696200" cy="588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Genes occur in pairs (except for those on sex chromosomes which are sex-linked)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The segregation of genes (in body cells) at one locus (gene location) is normally independent of the segregation of genes (in gametes) at another location (Principle of Independent Assortment)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Exception to this rule when genes are linked (on same chromosome)</a:t>
            </a: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Segregation and Recombination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09600" y="1246188"/>
            <a:ext cx="7696200" cy="484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Linkage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Genes tend to be inherited together if close together on same chromosome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Linkage relationships are broken by crossing over (exchange between homologous chromosomes) during meiosis I, prophase I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Basis for idea of Marker Assisted Selection – if genetic marker is linked with gene for trait of interest, can select based on the marker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Mutation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696200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Mutation – change in the base sequence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May result in change in amino acid sequence in protein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May result in change in the phenotype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Change is usually detrimental (selection)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Only source of new genetic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Phenotypic Expression of Genes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533400" y="1966913"/>
            <a:ext cx="769620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Phenotype = Genotype + Environment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Gene action varies among different genes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Dominance relationships vary widely</a:t>
            </a:r>
            <a:endParaRPr lang="en-US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533400"/>
          </a:xfrm>
          <a:noFill/>
        </p:spPr>
        <p:txBody>
          <a:bodyPr anchor="t"/>
          <a:lstStyle/>
          <a:p>
            <a:r>
              <a:rPr lang="en-US" sz="3600" b="1" u="sng" smtClean="0"/>
              <a:t>Chromosome Number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8077200" cy="545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Diploid (2N) numbers</a:t>
            </a:r>
          </a:p>
          <a:p>
            <a:pPr lvl="1" indent="-119063" eaLnBrk="1" hangingPunct="1"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donkey	62	horse	64</a:t>
            </a:r>
          </a:p>
          <a:p>
            <a:pPr lvl="1" indent="-119063" eaLnBrk="1" hangingPunct="1"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mule	63	swine	38</a:t>
            </a:r>
          </a:p>
          <a:p>
            <a:pPr lvl="1" indent="-119063" eaLnBrk="1" hangingPunct="1"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sheep	54	cattle	60</a:t>
            </a:r>
          </a:p>
          <a:p>
            <a:pPr lvl="1" indent="-119063" eaLnBrk="1" hangingPunct="1"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human	46	mink	30</a:t>
            </a:r>
          </a:p>
          <a:p>
            <a:pPr lvl="1" indent="-119063" eaLnBrk="1" hangingPunct="1"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dog	78	cat	38</a:t>
            </a:r>
          </a:p>
          <a:p>
            <a:pPr lvl="1" indent="-119063" eaLnBrk="1" hangingPunct="1"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chicken	78</a:t>
            </a:r>
          </a:p>
          <a:p>
            <a:pPr marL="223838" indent="-223838" eaLnBrk="1" hangingPunct="1"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Normal body cells  have diploid (2N) number</a:t>
            </a:r>
          </a:p>
          <a:p>
            <a:pPr marL="223838" indent="-223838" eaLnBrk="1" hangingPunct="1">
              <a:buFontTx/>
              <a:buChar char="•"/>
              <a:tabLst>
                <a:tab pos="457200" algn="l"/>
                <a:tab pos="2286000" algn="ctr"/>
                <a:tab pos="38862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Gametes (sperm and egg) have haploid (1N)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Phenotypic Expression of Genes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7696200" cy="582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371600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Dominant and recessive</a:t>
            </a:r>
          </a:p>
          <a:p>
            <a:pPr marL="223838" indent="-223838" eaLnBrk="1" hangingPunct="1">
              <a:buFontTx/>
              <a:buChar char="•"/>
              <a:tabLst>
                <a:tab pos="1371600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371600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Color in Angus</a:t>
            </a:r>
          </a:p>
          <a:p>
            <a:pPr lvl="1" indent="-119063" eaLnBrk="1" hangingPunct="1"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Genotype	Phenotype</a:t>
            </a:r>
          </a:p>
          <a:p>
            <a:pPr lvl="1" indent="-119063" eaLnBrk="1" hangingPunct="1"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BB	Black</a:t>
            </a:r>
          </a:p>
          <a:p>
            <a:pPr lvl="1" indent="-119063" eaLnBrk="1" hangingPunct="1"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Bb	Black</a:t>
            </a:r>
          </a:p>
          <a:p>
            <a:pPr lvl="1" indent="-119063" eaLnBrk="1" hangingPunct="1"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bb	Red</a:t>
            </a:r>
          </a:p>
          <a:p>
            <a:pPr lvl="1" indent="-119063" eaLnBrk="1" hangingPunct="1">
              <a:tabLst>
                <a:tab pos="1371600" algn="ctr"/>
                <a:tab pos="3597275" algn="ctr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Black is dominant to red</a:t>
            </a:r>
          </a:p>
          <a:p>
            <a:pPr lvl="1" indent="-119063" eaLnBrk="1" hangingPunct="1">
              <a:buFontTx/>
              <a:buChar char="–"/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Red is recessive</a:t>
            </a:r>
          </a:p>
          <a:p>
            <a:pPr lvl="1" indent="-119063" eaLnBrk="1" hangingPunct="1">
              <a:buFontTx/>
              <a:buChar char="–"/>
              <a:tabLst>
                <a:tab pos="1371600" algn="ctr"/>
                <a:tab pos="3597275" algn="ctr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BB or bb – homozygous</a:t>
            </a:r>
          </a:p>
          <a:p>
            <a:pPr lvl="1" indent="-119063" eaLnBrk="1" hangingPunct="1">
              <a:buFontTx/>
              <a:buChar char="–"/>
              <a:tabLst>
                <a:tab pos="1371600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Bb           - heterozygous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Phenotypic Expression of Genes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6962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Lack of dominance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Color in Shorthorns</a:t>
            </a:r>
          </a:p>
          <a:p>
            <a:pPr marL="223838" indent="-223838" eaLnBrk="1" hangingPunct="1"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</a:t>
            </a:r>
          </a:p>
          <a:p>
            <a:pPr marL="223838" indent="-223838" eaLnBrk="1" hangingPunct="1"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Genotype	Phenotype</a:t>
            </a:r>
          </a:p>
          <a:p>
            <a:pPr marL="223838" indent="-223838" eaLnBrk="1" hangingPunct="1"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RR	Red</a:t>
            </a:r>
          </a:p>
          <a:p>
            <a:pPr marL="223838" indent="-223838" eaLnBrk="1" hangingPunct="1"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RW	Roan</a:t>
            </a:r>
          </a:p>
          <a:p>
            <a:pPr marL="223838" indent="-223838" eaLnBrk="1" hangingPunct="1"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		WW	White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40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Both red and white are expressed in heterozygote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Phenotypic Expression of Genes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696200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Additive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Each gene substitution (A for a, B for b) contributes the same amount (each A or B “adds” the same amount (absolute?)</a:t>
            </a:r>
          </a:p>
          <a:p>
            <a:pPr lvl="1" indent="-119063" eaLnBrk="1" hangingPunct="1"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	Example: skin color in humans</a:t>
            </a:r>
          </a:p>
          <a:p>
            <a:pPr lvl="1" indent="-119063" eaLnBrk="1" hangingPunct="1"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	Livestock examples in Ch 9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Contrast with non-additive types of gene action (dominance, epistasis)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Phenotypic Expression of Genes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6962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Genetic control of almost all traits is some combination of additive and non-additive 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Allows use of selection to improve herds through increasing frequency of desirable genes 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Allows use of crossbreeding to maximize efficient combinations of genes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Sex-linked Inheritance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09600" y="1784350"/>
            <a:ext cx="76962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Some genes on the sex chromosomes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Inheritance pattern affected because males have only one X chromosome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Hemophilia in humans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Sex-influenced Inheritance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09600" y="1647825"/>
            <a:ext cx="76962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Inheritance that is affected by sex of individual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eg. scurs - dominant in males, recessive in females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eg. horns in sheep – dominant in males, recessive in females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Sex-limited Inheritance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Some traits express in only one sex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Female</a:t>
            </a:r>
          </a:p>
          <a:p>
            <a:pPr lvl="1" indent="-119063" eaLnBrk="1" hangingPunct="1">
              <a:buFontTx/>
              <a:buChar char="–"/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Milk production, egg production, age at first estrus</a:t>
            </a: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Male</a:t>
            </a:r>
          </a:p>
          <a:p>
            <a:pPr lvl="1" indent="-119063" eaLnBrk="1" hangingPunct="1">
              <a:buFontTx/>
              <a:buChar char="–"/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Scrotal circumference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Genome Project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09600" y="1589088"/>
            <a:ext cx="7696200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Human Genome project </a:t>
            </a:r>
          </a:p>
          <a:p>
            <a:pPr lvl="1" indent="-119063" eaLnBrk="1" hangingPunct="1">
              <a:buFontTx/>
              <a:buChar char="–"/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Initiated by National Institutes of Health and Department of Energy</a:t>
            </a:r>
          </a:p>
          <a:p>
            <a:pPr lvl="1" indent="-119063" eaLnBrk="1" hangingPunct="1">
              <a:lnSpc>
                <a:spcPct val="70000"/>
              </a:lnSpc>
              <a:buFontTx/>
              <a:buChar char="–"/>
              <a:tabLst>
                <a:tab pos="1997075" algn="ctr"/>
                <a:tab pos="3597275" algn="ctr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Large multi-year, multi-location project to map the human genome</a:t>
            </a:r>
          </a:p>
          <a:p>
            <a:pPr lvl="1" indent="-119063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endParaRPr lang="en-US" sz="28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1997075" algn="ctr"/>
                <a:tab pos="3597275" algn="ctr"/>
              </a:tabLst>
            </a:pPr>
            <a:r>
              <a:rPr lang="en-US" sz="3200">
                <a:solidFill>
                  <a:schemeClr val="tx2"/>
                </a:solidFill>
              </a:rPr>
              <a:t>Other genome projects </a:t>
            </a:r>
          </a:p>
          <a:p>
            <a:pPr lvl="1" indent="-119063" eaLnBrk="1" hangingPunct="1">
              <a:buFontTx/>
              <a:buChar char="–"/>
              <a:tabLst>
                <a:tab pos="1997075" algn="ctr"/>
                <a:tab pos="3597275" algn="ctr"/>
              </a:tabLst>
            </a:pPr>
            <a:r>
              <a:rPr lang="en-US" sz="2800">
                <a:solidFill>
                  <a:schemeClr val="tx2"/>
                </a:solidFill>
              </a:rPr>
              <a:t>Cattle, sheep, swine, horses, dogs, cats, turkeys, chickens, mice and many other species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609600"/>
          </a:xfrm>
          <a:noFill/>
        </p:spPr>
        <p:txBody>
          <a:bodyPr anchor="t"/>
          <a:lstStyle/>
          <a:p>
            <a:r>
              <a:rPr lang="en-US" sz="3600" b="1" u="sng" smtClean="0"/>
              <a:t>Chromosomes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62000" y="1354138"/>
            <a:ext cx="7696200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3657600" algn="l"/>
                <a:tab pos="5951538" algn="ctr"/>
              </a:tabLst>
            </a:pPr>
            <a:r>
              <a:rPr lang="en-US" sz="3200">
                <a:solidFill>
                  <a:schemeClr val="tx2"/>
                </a:solidFill>
              </a:rPr>
              <a:t>Two major types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3657600" algn="l"/>
                <a:tab pos="5951538" algn="ctr"/>
              </a:tabLst>
            </a:pPr>
            <a:endParaRPr lang="en-US" sz="32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3657600" algn="l"/>
                <a:tab pos="5951538" algn="ctr"/>
              </a:tabLst>
            </a:pPr>
            <a:r>
              <a:rPr lang="en-US" sz="2800">
                <a:solidFill>
                  <a:schemeClr val="tx2"/>
                </a:solidFill>
              </a:rPr>
              <a:t>Sex chromosomes – one pair which influences sex of organism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3657600" algn="l"/>
                <a:tab pos="5951538" algn="ctr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3657600" algn="l"/>
                <a:tab pos="5951538" algn="ctr"/>
              </a:tabLst>
            </a:pPr>
            <a:r>
              <a:rPr lang="en-US" sz="2800">
                <a:solidFill>
                  <a:schemeClr val="tx2"/>
                </a:solidFill>
              </a:rPr>
              <a:t>Autosomes – all pairs other than sex chromosomes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3657600" algn="l"/>
                <a:tab pos="5951538" algn="ctr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tabLst>
                <a:tab pos="2005013" algn="ctr"/>
                <a:tab pos="3657600" algn="l"/>
                <a:tab pos="5951538" algn="ctr"/>
              </a:tabLst>
            </a:pPr>
            <a:r>
              <a:rPr lang="en-US">
                <a:solidFill>
                  <a:srgbClr val="3333CC"/>
                </a:solidFill>
                <a:hlinkClick r:id="rId2"/>
              </a:rPr>
              <a:t>http://learn.genetics.utah.edu/content/begin/traits/karyotype/index.html</a:t>
            </a:r>
            <a:endParaRPr lang="en-US">
              <a:solidFill>
                <a:srgbClr val="3333CC"/>
              </a:solidFill>
            </a:endParaRPr>
          </a:p>
          <a:p>
            <a:pPr lvl="1" indent="-119063" eaLnBrk="1" hangingPunct="1">
              <a:tabLst>
                <a:tab pos="2005013" algn="ctr"/>
                <a:tab pos="3657600" algn="l"/>
                <a:tab pos="5951538" algn="ctr"/>
              </a:tabLst>
            </a:pPr>
            <a:endParaRPr lang="en-US" sz="2800">
              <a:solidFill>
                <a:srgbClr val="3333CC"/>
              </a:solidFill>
            </a:endParaRPr>
          </a:p>
          <a:p>
            <a:pPr lvl="1" indent="-119063" eaLnBrk="1" hangingPunct="1">
              <a:tabLst>
                <a:tab pos="2005013" algn="ctr"/>
                <a:tab pos="3657600" algn="l"/>
                <a:tab pos="5951538" algn="ctr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tabLst>
                <a:tab pos="2005013" algn="ctr"/>
                <a:tab pos="3657600" algn="l"/>
                <a:tab pos="5951538" algn="ctr"/>
              </a:tabLst>
            </a:pPr>
            <a:endParaRPr lang="en-US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762000"/>
          </a:xfrm>
          <a:noFill/>
        </p:spPr>
        <p:txBody>
          <a:bodyPr anchor="t"/>
          <a:lstStyle/>
          <a:p>
            <a:r>
              <a:rPr lang="en-US" sz="3600" b="1" u="sng" smtClean="0"/>
              <a:t>Sex Determination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1354138"/>
            <a:ext cx="76962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Mammals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Sex chromosomes are: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female		XX	homogametic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male		XY	heterogametic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Chickens and turkeys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	</a:t>
            </a:r>
            <a:r>
              <a:rPr lang="en-US" sz="2800">
                <a:solidFill>
                  <a:schemeClr val="tx2"/>
                </a:solidFill>
              </a:rPr>
              <a:t>Sex chromosomes are: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female		ZW	heterogametic</a:t>
            </a:r>
          </a:p>
          <a:p>
            <a:pPr marL="801688" lvl="2" indent="-23018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tx2"/>
                </a:solidFill>
              </a:rPr>
              <a:t>male		ZZ	homogametic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685800"/>
          </a:xfrm>
          <a:noFill/>
        </p:spPr>
        <p:txBody>
          <a:bodyPr anchor="t"/>
          <a:lstStyle/>
          <a:p>
            <a:r>
              <a:rPr lang="en-US" sz="3600" b="1" u="sng" smtClean="0"/>
              <a:t>Chromosomal Abnormalities</a:t>
            </a:r>
          </a:p>
        </p:txBody>
      </p:sp>
      <p:sp>
        <p:nvSpPr>
          <p:cNvPr id="8195" name="Text Box 1027"/>
          <p:cNvSpPr txBox="1">
            <a:spLocks noChangeArrowheads="1"/>
          </p:cNvSpPr>
          <p:nvPr/>
        </p:nvSpPr>
        <p:spPr bwMode="auto">
          <a:xfrm>
            <a:off x="762000" y="1354138"/>
            <a:ext cx="76962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Changes in number of chromosomes (nondisjunction of sex cell)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Aneuploidy – extra or missing chromosome(s)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Polyploidy – extra sets of chromosomes</a:t>
            </a:r>
          </a:p>
          <a:p>
            <a:pPr lvl="1" indent="-119063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Usually lethal in animals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Except aneuploidy of very small chromosomes (eg Down Syndrome in humans is extra #21)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1295400"/>
          </a:xfrm>
          <a:noFill/>
        </p:spPr>
        <p:txBody>
          <a:bodyPr anchor="t"/>
          <a:lstStyle/>
          <a:p>
            <a:r>
              <a:rPr lang="en-US" sz="3600" b="1" u="sng" smtClean="0"/>
              <a:t>Chromosomal Abnormalities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1520825"/>
            <a:ext cx="76962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Changes in chromosome structure</a:t>
            </a:r>
          </a:p>
          <a:p>
            <a:pPr marL="223838" indent="-223838" eaLnBrk="1" hangingPunct="1"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		         (see fig. 8.3, p. 143 illustration)</a:t>
            </a:r>
            <a:endParaRPr lang="en-US" sz="32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Deletion – piece of chromosome removed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Duplication – piece of homologous chromosome duplicated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Translocation – exchange of material between different (nonhomologous) chromosomes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Inversion – segment of chromosome reversed</a:t>
            </a:r>
          </a:p>
          <a:p>
            <a:pPr marL="801688" lvl="2" indent="-230188" eaLnBrk="1" hangingPunct="1"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838200"/>
          </a:xfrm>
          <a:noFill/>
        </p:spPr>
        <p:txBody>
          <a:bodyPr anchor="t"/>
          <a:lstStyle/>
          <a:p>
            <a:r>
              <a:rPr lang="en-US" sz="3600" b="1" u="sng" smtClean="0"/>
              <a:t>Chromosomal Abnormalities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62000" y="1354138"/>
            <a:ext cx="76962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3200">
                <a:solidFill>
                  <a:schemeClr val="tx2"/>
                </a:solidFill>
              </a:rPr>
              <a:t>Changes in chromosome structure</a:t>
            </a:r>
          </a:p>
          <a:p>
            <a:pPr marL="223838" indent="-223838" eaLnBrk="1" hangingPunct="1">
              <a:buFontTx/>
              <a:buChar char="•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32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Cause loss of fertility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 sz="2800">
                <a:solidFill>
                  <a:schemeClr val="tx2"/>
                </a:solidFill>
              </a:rPr>
              <a:t>Amount of loss dependent on type of change and importance of the affected segment of the chromosome</a:t>
            </a:r>
          </a:p>
          <a:p>
            <a:pPr lvl="1" indent="-119063" eaLnBrk="1" hangingPunct="1">
              <a:buFontTx/>
              <a:buChar char="–"/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tx2"/>
              </a:solidFill>
            </a:endParaRPr>
          </a:p>
          <a:p>
            <a:pPr lvl="1" indent="-119063" eaLnBrk="1" hangingPunct="1"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r>
              <a:rPr lang="en-US">
                <a:solidFill>
                  <a:schemeClr val="folHlink"/>
                </a:solidFill>
                <a:hlinkClick r:id="rId2"/>
              </a:rPr>
              <a:t>http://learn.genetics.utah.edu/content/begin/traits/karyotype/index.html</a:t>
            </a:r>
            <a:endParaRPr lang="en-US">
              <a:solidFill>
                <a:schemeClr val="folHlink"/>
              </a:solidFill>
            </a:endParaRPr>
          </a:p>
          <a:p>
            <a:pPr lvl="1" indent="-119063" eaLnBrk="1" hangingPunct="1">
              <a:tabLst>
                <a:tab pos="2005013" algn="ctr"/>
                <a:tab pos="2967038" algn="l"/>
                <a:tab pos="4795838" algn="l"/>
                <a:tab pos="5084763" algn="l"/>
              </a:tabLst>
            </a:pPr>
            <a:endParaRPr lang="en-US" sz="28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1365</Words>
  <Application>Microsoft Office PowerPoint</Application>
  <PresentationFormat>On-screen Show (4:3)</PresentationFormat>
  <Paragraphs>374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Times New Roman</vt:lpstr>
      <vt:lpstr>Arial</vt:lpstr>
      <vt:lpstr>Calibri</vt:lpstr>
      <vt:lpstr>Default Design</vt:lpstr>
      <vt:lpstr>Fundamental Principles of Genetics (Chapter 8)</vt:lpstr>
      <vt:lpstr>Cell Theory of Inheritance </vt:lpstr>
      <vt:lpstr>Chromosomes </vt:lpstr>
      <vt:lpstr>Chromosome Number</vt:lpstr>
      <vt:lpstr>Chromosomes</vt:lpstr>
      <vt:lpstr>Sex Determination</vt:lpstr>
      <vt:lpstr>Chromosomal Abnormalities</vt:lpstr>
      <vt:lpstr>Chromosomal Abnormalities</vt:lpstr>
      <vt:lpstr>Chromosomal Abnormalities</vt:lpstr>
      <vt:lpstr>Cell Division</vt:lpstr>
      <vt:lpstr>Cell Division</vt:lpstr>
      <vt:lpstr>Cell Division</vt:lpstr>
      <vt:lpstr>Cell Division</vt:lpstr>
      <vt:lpstr>Cell Division</vt:lpstr>
      <vt:lpstr>Cell Division</vt:lpstr>
      <vt:lpstr>Cell Division</vt:lpstr>
      <vt:lpstr>Check It Out!</vt:lpstr>
      <vt:lpstr>The Gene</vt:lpstr>
      <vt:lpstr>Transcription of RNA</vt:lpstr>
      <vt:lpstr>RNA</vt:lpstr>
      <vt:lpstr>Translation of RNA</vt:lpstr>
      <vt:lpstr>Genetic Code</vt:lpstr>
      <vt:lpstr>Control of Gene Function</vt:lpstr>
      <vt:lpstr>Interactions Between Genes</vt:lpstr>
      <vt:lpstr>Genes and Embryological Development</vt:lpstr>
      <vt:lpstr>Genes and Embryological Development</vt:lpstr>
      <vt:lpstr>Biotechnology</vt:lpstr>
      <vt:lpstr>Microbe Engineering</vt:lpstr>
      <vt:lpstr>Recombinant DNA</vt:lpstr>
      <vt:lpstr>Transgenesis</vt:lpstr>
      <vt:lpstr>Genetic Engineering in Plants</vt:lpstr>
      <vt:lpstr>Cloning</vt:lpstr>
      <vt:lpstr>Cloning</vt:lpstr>
      <vt:lpstr>Cloning</vt:lpstr>
      <vt:lpstr>Marker Assisted Selection</vt:lpstr>
      <vt:lpstr>Segregation and Recombination</vt:lpstr>
      <vt:lpstr>Segregation and Recombination</vt:lpstr>
      <vt:lpstr>Mutation</vt:lpstr>
      <vt:lpstr>Phenotypic Expression of Genes</vt:lpstr>
      <vt:lpstr>Phenotypic Expression of Genes</vt:lpstr>
      <vt:lpstr>Phenotypic Expression of Genes</vt:lpstr>
      <vt:lpstr>Phenotypic Expression of Genes</vt:lpstr>
      <vt:lpstr>Phenotypic Expression of Genes</vt:lpstr>
      <vt:lpstr>Sex-linked Inheritance</vt:lpstr>
      <vt:lpstr>Sex-influenced Inheritance</vt:lpstr>
      <vt:lpstr>Sex-limited Inheritance</vt:lpstr>
      <vt:lpstr>Genome Project</vt:lpstr>
    </vt:vector>
  </TitlesOfParts>
  <Company>Iowa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Animal Agriculture</dc:title>
  <dc:creator>dKenealy</dc:creator>
  <cp:lastModifiedBy>ashlie webb</cp:lastModifiedBy>
  <cp:revision>39</cp:revision>
  <dcterms:created xsi:type="dcterms:W3CDTF">2002-06-06T17:38:29Z</dcterms:created>
  <dcterms:modified xsi:type="dcterms:W3CDTF">2011-02-02T16:47:07Z</dcterms:modified>
</cp:coreProperties>
</file>