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1EBD60-1B01-4C4C-8169-E370DF0A537C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25B0AEE-FCF5-40FD-A866-32B42595F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Slaughter Overview and Cuts of Beef</a:t>
            </a:r>
            <a:endParaRPr lang="en-US" dirty="0"/>
          </a:p>
        </p:txBody>
      </p:sp>
      <p:pic>
        <p:nvPicPr>
          <p:cNvPr id="4" name="Picture 3" descr="steak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533400"/>
            <a:ext cx="2209800" cy="2401956"/>
          </a:xfrm>
          <a:prstGeom prst="rect">
            <a:avLst/>
          </a:prstGeom>
        </p:spPr>
      </p:pic>
      <p:pic>
        <p:nvPicPr>
          <p:cNvPr id="5" name="Picture 4" descr="steak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457200"/>
            <a:ext cx="2944360" cy="2209800"/>
          </a:xfrm>
          <a:prstGeom prst="rect">
            <a:avLst/>
          </a:prstGeom>
        </p:spPr>
      </p:pic>
      <p:pic>
        <p:nvPicPr>
          <p:cNvPr id="6" name="Picture 5" descr="fil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4953000"/>
            <a:ext cx="2371725" cy="1570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Beef - Chuck</a:t>
            </a:r>
            <a:endParaRPr lang="en-US" sz="8800" dirty="0"/>
          </a:p>
        </p:txBody>
      </p:sp>
      <p:pic>
        <p:nvPicPr>
          <p:cNvPr id="7" name="Content Placeholder 6" descr="beeeeffff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52600"/>
            <a:ext cx="4495800" cy="4480974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/>
              <a:t>Contains a great deal of connective tissue, including collagen. </a:t>
            </a:r>
          </a:p>
          <a:p>
            <a:pPr lvl="1"/>
            <a:r>
              <a:rPr lang="en-US" sz="1800" dirty="0" smtClean="0"/>
              <a:t>Collagen melts during cooking, making the meat intensely flavorful</a:t>
            </a:r>
          </a:p>
          <a:p>
            <a:r>
              <a:rPr lang="en-US" sz="1800" dirty="0" smtClean="0"/>
              <a:t>Cuts from this area benefit from slow, wet cooking methods like stewing, braising or pot-roasting.</a:t>
            </a:r>
          </a:p>
          <a:p>
            <a:r>
              <a:rPr lang="en-US" sz="1800" b="1" dirty="0" smtClean="0"/>
              <a:t>Blade Roast</a:t>
            </a:r>
            <a:r>
              <a:rPr lang="en-US" sz="1800" dirty="0" smtClean="0"/>
              <a:t> — an inexpensive cut which lies next to the ribs; more tender than most chuck; makes an excellent roast. </a:t>
            </a:r>
          </a:p>
          <a:p>
            <a:r>
              <a:rPr lang="en-US" sz="1800" b="1" dirty="0" smtClean="0"/>
              <a:t>Chuck Steak</a:t>
            </a:r>
            <a:r>
              <a:rPr lang="en-US" sz="1800" dirty="0" smtClean="0"/>
              <a:t> — a good choice for kabobs if well marinated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Beef - Rib</a:t>
            </a:r>
            <a:endParaRPr lang="en-US" sz="8800" dirty="0"/>
          </a:p>
        </p:txBody>
      </p:sp>
      <p:pic>
        <p:nvPicPr>
          <p:cNvPr id="5" name="Content Placeholder 4" descr="beeeeffff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057399"/>
            <a:ext cx="4267200" cy="39310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Rib Roast</a:t>
            </a:r>
            <a:r>
              <a:rPr lang="en-US" dirty="0" smtClean="0"/>
              <a:t> — known as a standing rib roast (bone left in), or without the bone for convenient slicing. Excellent when dry roasted. </a:t>
            </a:r>
          </a:p>
          <a:p>
            <a:r>
              <a:rPr lang="en-US" b="1" dirty="0" smtClean="0"/>
              <a:t>Rib Steak</a:t>
            </a:r>
            <a:r>
              <a:rPr lang="en-US" dirty="0" smtClean="0"/>
              <a:t> — also cut from the rib section, these tender steaks can be purchased bone-in or as boneless rib-eye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/>
              <a:t>Beef – Short Loin</a:t>
            </a:r>
            <a:endParaRPr lang="en-US" sz="8000" dirty="0"/>
          </a:p>
        </p:txBody>
      </p:sp>
      <p:pic>
        <p:nvPicPr>
          <p:cNvPr id="5" name="Content Placeholder 4" descr="beeeeffff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34104" y="1981200"/>
            <a:ext cx="4818542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This area boasts extremely tender cuts and can be prepared without the aid of moist heat or long cooking times. </a:t>
            </a:r>
          </a:p>
          <a:p>
            <a:r>
              <a:rPr lang="en-US" sz="7200" b="1" dirty="0" smtClean="0"/>
              <a:t>Porterhouse Steak</a:t>
            </a:r>
            <a:r>
              <a:rPr lang="en-US" sz="7200" dirty="0" smtClean="0"/>
              <a:t> — a very popular steak cut from the rear end of the short loin. The porterhouse consists of both tenderloin and sirloin tip. The tenderloin is often served separately as filet mignon</a:t>
            </a:r>
          </a:p>
          <a:p>
            <a:r>
              <a:rPr lang="en-US" sz="7200" b="1" dirty="0" smtClean="0"/>
              <a:t>T-bone Steak</a:t>
            </a:r>
            <a:r>
              <a:rPr lang="en-US" sz="7200" dirty="0" smtClean="0"/>
              <a:t> — cut from the middle section of the short loin; similar to the porterhouse steak; has a smaller piece of the tenderloin.</a:t>
            </a:r>
          </a:p>
          <a:p>
            <a:r>
              <a:rPr lang="en-US" sz="7200" b="1" dirty="0" smtClean="0"/>
              <a:t>Tenderloin</a:t>
            </a:r>
            <a:r>
              <a:rPr lang="en-US" sz="7200" dirty="0" smtClean="0"/>
              <a:t> — often considered the most tender cut of beef; responds well to sauces, meaning the meat does not overpower the flavor of the sauce. It can be cut as the whole strip, or into individual steaks for filet mignon.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it Up!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http://www.youtube.com/watch?v=dGqw2gu1zX8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Carcasses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625609"/>
          </a:xfrm>
        </p:spPr>
        <p:txBody>
          <a:bodyPr/>
          <a:lstStyle/>
          <a:p>
            <a:r>
              <a:rPr lang="en-US" dirty="0" smtClean="0"/>
              <a:t>Lamb carcasses are usually sent to the cooler whole as they are much smaller</a:t>
            </a:r>
          </a:p>
          <a:p>
            <a:r>
              <a:rPr lang="en-US" dirty="0" smtClean="0"/>
              <a:t>Hog carcasses are split into sides by cutting down the backbone.</a:t>
            </a:r>
          </a:p>
          <a:p>
            <a:r>
              <a:rPr lang="en-US" dirty="0" smtClean="0"/>
              <a:t>Beef and hog carcasses that have been skinned are covered in a heavy cloth soaked in salt water</a:t>
            </a:r>
          </a:p>
          <a:p>
            <a:r>
              <a:rPr lang="en-US" dirty="0" smtClean="0"/>
              <a:t>Called a shroud</a:t>
            </a:r>
          </a:p>
        </p:txBody>
      </p:sp>
      <p:pic>
        <p:nvPicPr>
          <p:cNvPr id="4" name="Picture 3" descr="side of bee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4572000"/>
            <a:ext cx="2819400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Carcasses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Cooled for 30 or more hours before cutting into wholesale cuts</a:t>
            </a:r>
          </a:p>
          <a:p>
            <a:r>
              <a:rPr lang="en-US" dirty="0" smtClean="0"/>
              <a:t>May also be aged in the cooler for as much as a week</a:t>
            </a:r>
          </a:p>
          <a:p>
            <a:r>
              <a:rPr lang="en-US" dirty="0" smtClean="0"/>
              <a:t>Muscles lock into place and carcass becomes stiff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/>
              <a:t>Aging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Carcasses undergo a period of aging to allow enzymes and micro organisms to begin the process of breaking down the tissue</a:t>
            </a:r>
          </a:p>
          <a:p>
            <a:r>
              <a:rPr lang="en-US" dirty="0" smtClean="0"/>
              <a:t>Improves tenderness and flavor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Grading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Carcasses are graded according to USDA standards</a:t>
            </a:r>
          </a:p>
          <a:p>
            <a:r>
              <a:rPr lang="en-US" dirty="0" smtClean="0"/>
              <a:t>Federal meat grading was established in 1925</a:t>
            </a:r>
          </a:p>
          <a:p>
            <a:r>
              <a:rPr lang="en-US" dirty="0" smtClean="0"/>
              <a:t>Administered by the AMS (Agricultural Marketing Service) of the USDA</a:t>
            </a:r>
          </a:p>
          <a:p>
            <a:r>
              <a:rPr lang="en-US" dirty="0" smtClean="0"/>
              <a:t>Certifies class, quality and condition with uniform standards</a:t>
            </a:r>
          </a:p>
          <a:p>
            <a:r>
              <a:rPr lang="en-US" dirty="0" smtClean="0"/>
              <a:t>Grades are determined by the age of the animal and amount of fat intermingled with the muscle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Quality Grades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Prediction of the eating quality (palatability) of the meat when properly prepared</a:t>
            </a:r>
          </a:p>
          <a:p>
            <a:r>
              <a:rPr lang="en-US" sz="3600" dirty="0" smtClean="0"/>
              <a:t>Prime – has highest degree of fat in the muscle</a:t>
            </a:r>
          </a:p>
          <a:p>
            <a:r>
              <a:rPr lang="en-US" sz="3600" dirty="0" smtClean="0"/>
              <a:t>Choice – what most grocery stores supply</a:t>
            </a:r>
          </a:p>
          <a:p>
            <a:r>
              <a:rPr lang="en-US" sz="3600" dirty="0" smtClean="0"/>
              <a:t>Select </a:t>
            </a:r>
          </a:p>
          <a:p>
            <a:r>
              <a:rPr lang="en-US" sz="3600" dirty="0" smtClean="0"/>
              <a:t>Standard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Yield Grades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Indicate expected yield of edible meat from a carcass and the subsequent wholesale cuts from that carcass</a:t>
            </a:r>
          </a:p>
          <a:p>
            <a:r>
              <a:rPr lang="en-US" sz="3600" dirty="0" smtClean="0"/>
              <a:t>Estimate of the percentage of boneless, closely trimmed retail cuts that come from the major lean primal cuts</a:t>
            </a:r>
          </a:p>
          <a:p>
            <a:r>
              <a:rPr lang="en-US" sz="3600" dirty="0" smtClean="0"/>
              <a:t>Graded on a scale of 1-5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Yield Grades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over 52.3 %  edible meat</a:t>
            </a:r>
          </a:p>
          <a:p>
            <a:r>
              <a:rPr lang="en-US" dirty="0" smtClean="0"/>
              <a:t>2 50 - 52.3% edible meat</a:t>
            </a:r>
          </a:p>
          <a:p>
            <a:r>
              <a:rPr lang="en-US" dirty="0" smtClean="0"/>
              <a:t>3 47.7-50.0% edible meat</a:t>
            </a:r>
          </a:p>
          <a:p>
            <a:r>
              <a:rPr lang="en-US" dirty="0" smtClean="0"/>
              <a:t>4 45.4-47.7% edible meat</a:t>
            </a:r>
          </a:p>
          <a:p>
            <a:r>
              <a:rPr lang="en-US" dirty="0" smtClean="0"/>
              <a:t>5 less than 45.4% edible meat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Background</a:t>
            </a:r>
            <a:endParaRPr lang="en-US" sz="8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Tenderness or toughness depends on how much the cow used the muscle. </a:t>
            </a:r>
          </a:p>
          <a:p>
            <a:r>
              <a:rPr lang="en-US" dirty="0" smtClean="0"/>
              <a:t>Meat near the shoulder or leg, which is used a lot, is going to be tougher. Cuts in the center (the rib, plate, and loin) are going to be more tender. </a:t>
            </a:r>
          </a:p>
          <a:p>
            <a:r>
              <a:rPr lang="en-US" dirty="0" smtClean="0"/>
              <a:t>Each cut needs to be cooked differently to get the best flavor and most tenderness.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156</TotalTime>
  <Words>614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Slaughter Overview and Cuts of Beef</vt:lpstr>
      <vt:lpstr>Carcasses</vt:lpstr>
      <vt:lpstr>Carcasses</vt:lpstr>
      <vt:lpstr>Aging</vt:lpstr>
      <vt:lpstr>Grading</vt:lpstr>
      <vt:lpstr>Quality Grades</vt:lpstr>
      <vt:lpstr>Yield Grades</vt:lpstr>
      <vt:lpstr>Yield Grades</vt:lpstr>
      <vt:lpstr>Background</vt:lpstr>
      <vt:lpstr>Beef - Chuck</vt:lpstr>
      <vt:lpstr>Beef - Rib</vt:lpstr>
      <vt:lpstr>Beef – Short Loin</vt:lpstr>
      <vt:lpstr>Wrap it Up!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Slaughter Overview and Grading Cuts of Beed</dc:title>
  <dc:creator>Kathryn Bremer</dc:creator>
  <cp:lastModifiedBy>agr_dru</cp:lastModifiedBy>
  <cp:revision>7</cp:revision>
  <dcterms:created xsi:type="dcterms:W3CDTF">2010-11-01T02:33:03Z</dcterms:created>
  <dcterms:modified xsi:type="dcterms:W3CDTF">2011-02-06T19:46:07Z</dcterms:modified>
</cp:coreProperties>
</file>