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57" r:id="rId4"/>
    <p:sldId id="258" r:id="rId5"/>
    <p:sldId id="259" r:id="rId6"/>
    <p:sldId id="273" r:id="rId7"/>
    <p:sldId id="260" r:id="rId8"/>
    <p:sldId id="268" r:id="rId9"/>
    <p:sldId id="269" r:id="rId10"/>
    <p:sldId id="270" r:id="rId11"/>
    <p:sldId id="271" r:id="rId12"/>
    <p:sldId id="261" r:id="rId13"/>
    <p:sldId id="263" r:id="rId14"/>
    <p:sldId id="264" r:id="rId15"/>
    <p:sldId id="265" r:id="rId16"/>
    <p:sldId id="266" r:id="rId17"/>
    <p:sldId id="272" r:id="rId18"/>
    <p:sldId id="26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8" d="100"/>
          <a:sy n="48" d="100"/>
        </p:scale>
        <p:origin x="-102" y="-7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AA4957A-786C-4B1D-BAF7-6049E0125159}" type="datetimeFigureOut">
              <a:rPr lang="en-US" smtClean="0"/>
              <a:pPr/>
              <a:t>2/11/2011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D91FD25F-8BD5-4465-9541-6C55BD851A70}"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AA4957A-786C-4B1D-BAF7-6049E0125159}" type="datetimeFigureOut">
              <a:rPr lang="en-US" smtClean="0"/>
              <a:pPr/>
              <a:t>2/11/2011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91FD25F-8BD5-4465-9541-6C55BD851A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AA4957A-786C-4B1D-BAF7-6049E0125159}" type="datetimeFigureOut">
              <a:rPr lang="en-US" smtClean="0"/>
              <a:pPr/>
              <a:t>2/11/2011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91FD25F-8BD5-4465-9541-6C55BD851A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AA4957A-786C-4B1D-BAF7-6049E0125159}" type="datetimeFigureOut">
              <a:rPr lang="en-US" smtClean="0"/>
              <a:pPr/>
              <a:t>2/11/2011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91FD25F-8BD5-4465-9541-6C55BD851A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AA4957A-786C-4B1D-BAF7-6049E0125159}" type="datetimeFigureOut">
              <a:rPr lang="en-US" smtClean="0"/>
              <a:pPr/>
              <a:t>2/11/2011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91FD25F-8BD5-4465-9541-6C55BD851A70}"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AA4957A-786C-4B1D-BAF7-6049E0125159}" type="datetimeFigureOut">
              <a:rPr lang="en-US" smtClean="0"/>
              <a:pPr/>
              <a:t>2/11/2011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91FD25F-8BD5-4465-9541-6C55BD851A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AA4957A-786C-4B1D-BAF7-6049E0125159}" type="datetimeFigureOut">
              <a:rPr lang="en-US" smtClean="0"/>
              <a:pPr/>
              <a:t>2/11/2011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91FD25F-8BD5-4465-9541-6C55BD851A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AA4957A-786C-4B1D-BAF7-6049E0125159}" type="datetimeFigureOut">
              <a:rPr lang="en-US" smtClean="0"/>
              <a:pPr/>
              <a:t>2/11/2011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91FD25F-8BD5-4465-9541-6C55BD851A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AA4957A-786C-4B1D-BAF7-6049E0125159}" type="datetimeFigureOut">
              <a:rPr lang="en-US" smtClean="0"/>
              <a:pPr/>
              <a:t>2/11/2011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91FD25F-8BD5-4465-9541-6C55BD851A70}"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AA4957A-786C-4B1D-BAF7-6049E0125159}" type="datetimeFigureOut">
              <a:rPr lang="en-US" smtClean="0"/>
              <a:pPr/>
              <a:t>2/11/2011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91FD25F-8BD5-4465-9541-6C55BD851A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AA4957A-786C-4B1D-BAF7-6049E0125159}" type="datetimeFigureOut">
              <a:rPr lang="en-US" smtClean="0"/>
              <a:pPr/>
              <a:t>2/11/2011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91FD25F-8BD5-4465-9541-6C55BD851A70}"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AA4957A-786C-4B1D-BAF7-6049E0125159}" type="datetimeFigureOut">
              <a:rPr lang="en-US" smtClean="0"/>
              <a:pPr/>
              <a:t>2/11/2011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91FD25F-8BD5-4465-9541-6C55BD851A70}"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hyperlink" Target="http://bovine-elite.com/home.asp"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752600"/>
          </a:xfrm>
        </p:spPr>
        <p:txBody>
          <a:bodyPr/>
          <a:lstStyle/>
          <a:p>
            <a:r>
              <a:rPr lang="en-US" dirty="0" smtClean="0"/>
              <a:t>Reproductive cycles and how they relate to breeding systems</a:t>
            </a:r>
            <a:endParaRPr lang="en-US" dirty="0"/>
          </a:p>
        </p:txBody>
      </p:sp>
      <p:sp>
        <p:nvSpPr>
          <p:cNvPr id="3" name="Subtitle 2"/>
          <p:cNvSpPr>
            <a:spLocks noGrp="1"/>
          </p:cNvSpPr>
          <p:nvPr>
            <p:ph type="subTitle" idx="1"/>
          </p:nvPr>
        </p:nvSpPr>
        <p:spPr/>
        <p:txBody>
          <a:bodyPr/>
          <a:lstStyle/>
          <a:p>
            <a:endParaRPr lang="en-US" dirty="0"/>
          </a:p>
        </p:txBody>
      </p:sp>
      <p:pic>
        <p:nvPicPr>
          <p:cNvPr id="21506" name="Picture 2" descr="http://www.cartoonstock.com/newscartoons/cartoonists/bgr/lowres/bgrn853l.jpg"/>
          <p:cNvPicPr>
            <a:picLocks noChangeAspect="1" noChangeArrowheads="1"/>
          </p:cNvPicPr>
          <p:nvPr/>
        </p:nvPicPr>
        <p:blipFill>
          <a:blip r:embed="rId2" cstate="print"/>
          <a:srcRect/>
          <a:stretch>
            <a:fillRect/>
          </a:stretch>
        </p:blipFill>
        <p:spPr bwMode="auto">
          <a:xfrm>
            <a:off x="2362200" y="2079625"/>
            <a:ext cx="3822700" cy="477837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 breeding Pro’s</a:t>
            </a:r>
            <a:endParaRPr lang="en-US" dirty="0"/>
          </a:p>
        </p:txBody>
      </p:sp>
      <p:sp>
        <p:nvSpPr>
          <p:cNvPr id="3" name="Content Placeholder 2"/>
          <p:cNvSpPr>
            <a:spLocks noGrp="1"/>
          </p:cNvSpPr>
          <p:nvPr>
            <p:ph idx="1"/>
          </p:nvPr>
        </p:nvSpPr>
        <p:spPr/>
        <p:txBody>
          <a:bodyPr/>
          <a:lstStyle/>
          <a:p>
            <a:r>
              <a:rPr lang="en-US" dirty="0" smtClean="0"/>
              <a:t>Growing market for all natural beef</a:t>
            </a:r>
          </a:p>
          <a:p>
            <a:r>
              <a:rPr lang="en-US" dirty="0" smtClean="0"/>
              <a:t>Not as much hassle with all the hormones and heat detection</a:t>
            </a:r>
          </a:p>
          <a:p>
            <a:r>
              <a:rPr lang="en-US" dirty="0" smtClean="0"/>
              <a:t>Easier for old timer farmers.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 breeding Con’s</a:t>
            </a:r>
            <a:endParaRPr lang="en-US" dirty="0"/>
          </a:p>
        </p:txBody>
      </p:sp>
      <p:sp>
        <p:nvSpPr>
          <p:cNvPr id="3" name="Content Placeholder 2"/>
          <p:cNvSpPr>
            <a:spLocks noGrp="1"/>
          </p:cNvSpPr>
          <p:nvPr>
            <p:ph idx="1"/>
          </p:nvPr>
        </p:nvSpPr>
        <p:spPr/>
        <p:txBody>
          <a:bodyPr/>
          <a:lstStyle/>
          <a:p>
            <a:r>
              <a:rPr lang="en-US" dirty="0" smtClean="0"/>
              <a:t>Inability to obtain reputable sires from other ranches</a:t>
            </a:r>
          </a:p>
          <a:p>
            <a:r>
              <a:rPr lang="en-US" dirty="0" smtClean="0"/>
              <a:t>No risk of large bulls mounting and hurting smaller heifers and cows</a:t>
            </a:r>
          </a:p>
          <a:p>
            <a:r>
              <a:rPr lang="en-US" dirty="0" smtClean="0"/>
              <a:t>Calving and estrous is more of a gamble.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synchronize?</a:t>
            </a:r>
            <a:endParaRPr lang="en-US" dirty="0"/>
          </a:p>
        </p:txBody>
      </p:sp>
      <p:sp>
        <p:nvSpPr>
          <p:cNvPr id="3" name="Content Placeholder 2"/>
          <p:cNvSpPr>
            <a:spLocks noGrp="1"/>
          </p:cNvSpPr>
          <p:nvPr>
            <p:ph idx="1"/>
          </p:nvPr>
        </p:nvSpPr>
        <p:spPr/>
        <p:txBody>
          <a:bodyPr>
            <a:normAutofit/>
          </a:bodyPr>
          <a:lstStyle/>
          <a:p>
            <a:r>
              <a:rPr lang="en-US" dirty="0" smtClean="0"/>
              <a:t>Start off by injecting Cystorelin ( Artificial </a:t>
            </a:r>
            <a:r>
              <a:rPr lang="en-US" dirty="0" err="1" smtClean="0"/>
              <a:t>GnRH</a:t>
            </a:r>
            <a:r>
              <a:rPr lang="en-US" dirty="0" smtClean="0"/>
              <a:t>) which releases the oocyte</a:t>
            </a:r>
          </a:p>
        </p:txBody>
      </p:sp>
      <p:pic>
        <p:nvPicPr>
          <p:cNvPr id="6146" name="Picture 2" descr="http://www.valleyvet.com/swatches/219RX_L_vvs_000.jpg"/>
          <p:cNvPicPr>
            <a:picLocks noChangeAspect="1" noChangeArrowheads="1"/>
          </p:cNvPicPr>
          <p:nvPr/>
        </p:nvPicPr>
        <p:blipFill>
          <a:blip r:embed="rId2" cstate="print"/>
          <a:srcRect/>
          <a:stretch>
            <a:fillRect/>
          </a:stretch>
        </p:blipFill>
        <p:spPr bwMode="auto">
          <a:xfrm>
            <a:off x="2514600" y="2590800"/>
            <a:ext cx="3921125" cy="42672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Insert CIDR</a:t>
            </a:r>
            <a:endParaRPr lang="en-US" dirty="0"/>
          </a:p>
        </p:txBody>
      </p:sp>
      <p:sp>
        <p:nvSpPr>
          <p:cNvPr id="3" name="Content Placeholder 2"/>
          <p:cNvSpPr>
            <a:spLocks noGrp="1"/>
          </p:cNvSpPr>
          <p:nvPr>
            <p:ph idx="1"/>
          </p:nvPr>
        </p:nvSpPr>
        <p:spPr/>
        <p:txBody>
          <a:bodyPr/>
          <a:lstStyle/>
          <a:p>
            <a:endParaRPr lang="en-US" dirty="0"/>
          </a:p>
        </p:txBody>
      </p:sp>
      <p:pic>
        <p:nvPicPr>
          <p:cNvPr id="4098" name="Picture 2" descr="http://www.cidr.com/Images/CIDR/CI-US-DA-OVcidr-EN.jpg"/>
          <p:cNvPicPr>
            <a:picLocks noChangeAspect="1" noChangeArrowheads="1"/>
          </p:cNvPicPr>
          <p:nvPr/>
        </p:nvPicPr>
        <p:blipFill>
          <a:blip r:embed="rId2" cstate="print"/>
          <a:srcRect/>
          <a:stretch>
            <a:fillRect/>
          </a:stretch>
        </p:blipFill>
        <p:spPr bwMode="auto">
          <a:xfrm>
            <a:off x="2057400" y="1600200"/>
            <a:ext cx="5016246" cy="44196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Remove CIDR 7 days later</a:t>
            </a:r>
            <a:endParaRPr lang="en-US" dirty="0"/>
          </a:p>
        </p:txBody>
      </p:sp>
      <p:sp>
        <p:nvSpPr>
          <p:cNvPr id="3" name="Content Placeholder 2"/>
          <p:cNvSpPr>
            <a:spLocks noGrp="1"/>
          </p:cNvSpPr>
          <p:nvPr>
            <p:ph idx="1"/>
          </p:nvPr>
        </p:nvSpPr>
        <p:spPr/>
        <p:txBody>
          <a:bodyPr/>
          <a:lstStyle/>
          <a:p>
            <a:endParaRPr lang="en-US"/>
          </a:p>
        </p:txBody>
      </p:sp>
      <p:pic>
        <p:nvPicPr>
          <p:cNvPr id="3074" name="Picture 2" descr="http://www.accelgen.com/images/6cidr.jpg"/>
          <p:cNvPicPr>
            <a:picLocks noChangeAspect="1" noChangeArrowheads="1"/>
          </p:cNvPicPr>
          <p:nvPr/>
        </p:nvPicPr>
        <p:blipFill>
          <a:blip r:embed="rId2" cstate="print"/>
          <a:srcRect/>
          <a:stretch>
            <a:fillRect/>
          </a:stretch>
        </p:blipFill>
        <p:spPr bwMode="auto">
          <a:xfrm>
            <a:off x="762000" y="1676400"/>
            <a:ext cx="7688767" cy="3336925"/>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
            </a:r>
            <a:br>
              <a:rPr lang="en-US" sz="3200" dirty="0" smtClean="0"/>
            </a:br>
            <a:r>
              <a:rPr lang="en-US" sz="3200" dirty="0" smtClean="0"/>
              <a:t>Inject Lutalyse (Starts Estrous synchronization process)</a:t>
            </a:r>
            <a:br>
              <a:rPr lang="en-US" sz="3200" dirty="0" smtClean="0"/>
            </a:br>
            <a:endParaRPr lang="en-US" sz="3200" dirty="0"/>
          </a:p>
        </p:txBody>
      </p:sp>
      <p:sp>
        <p:nvSpPr>
          <p:cNvPr id="3" name="Content Placeholder 2"/>
          <p:cNvSpPr>
            <a:spLocks noGrp="1"/>
          </p:cNvSpPr>
          <p:nvPr>
            <p:ph idx="1"/>
          </p:nvPr>
        </p:nvSpPr>
        <p:spPr/>
        <p:txBody>
          <a:bodyPr/>
          <a:lstStyle/>
          <a:p>
            <a:endParaRPr lang="en-US" dirty="0"/>
          </a:p>
        </p:txBody>
      </p:sp>
      <p:pic>
        <p:nvPicPr>
          <p:cNvPr id="2050" name="Picture 2" descr="http://www.lutalyse.com/images/Lutalyse/LUTALYSE.gif"/>
          <p:cNvPicPr>
            <a:picLocks noChangeAspect="1" noChangeArrowheads="1"/>
          </p:cNvPicPr>
          <p:nvPr/>
        </p:nvPicPr>
        <p:blipFill>
          <a:blip r:embed="rId2" cstate="print"/>
          <a:srcRect/>
          <a:stretch>
            <a:fillRect/>
          </a:stretch>
        </p:blipFill>
        <p:spPr bwMode="auto">
          <a:xfrm>
            <a:off x="2514600" y="1447800"/>
            <a:ext cx="3520567" cy="4632325"/>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Administer Semen 60 Hours later</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http://www.ansci.wisc.edu/jjp1/ansci_repro/misc/project_websites_07/tue07/rabbit_ai/Semen%20Straws.jpg"/>
          <p:cNvPicPr>
            <a:picLocks noChangeAspect="1" noChangeArrowheads="1"/>
          </p:cNvPicPr>
          <p:nvPr/>
        </p:nvPicPr>
        <p:blipFill>
          <a:blip r:embed="rId2" cstate="print"/>
          <a:srcRect/>
          <a:stretch>
            <a:fillRect/>
          </a:stretch>
        </p:blipFill>
        <p:spPr bwMode="auto">
          <a:xfrm>
            <a:off x="1295400" y="1600200"/>
            <a:ext cx="6076758" cy="5013325"/>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I start synchronizing </a:t>
            </a:r>
            <a:endParaRPr lang="en-US" dirty="0"/>
          </a:p>
        </p:txBody>
      </p:sp>
      <p:sp>
        <p:nvSpPr>
          <p:cNvPr id="3" name="Content Placeholder 2"/>
          <p:cNvSpPr>
            <a:spLocks noGrp="1"/>
          </p:cNvSpPr>
          <p:nvPr>
            <p:ph idx="1"/>
          </p:nvPr>
        </p:nvSpPr>
        <p:spPr/>
        <p:txBody>
          <a:bodyPr/>
          <a:lstStyle/>
          <a:p>
            <a:r>
              <a:rPr lang="en-US" dirty="0" smtClean="0"/>
              <a:t>Start by attending an A.I./Palpation class</a:t>
            </a:r>
          </a:p>
          <a:p>
            <a:endParaRPr lang="en-US" dirty="0" smtClean="0"/>
          </a:p>
          <a:p>
            <a:endParaRPr lang="en-US" dirty="0" smtClean="0"/>
          </a:p>
          <a:p>
            <a:endParaRPr lang="en-US" dirty="0" smtClean="0"/>
          </a:p>
          <a:p>
            <a:endParaRPr lang="en-US" dirty="0" smtClean="0"/>
          </a:p>
          <a:p>
            <a:r>
              <a:rPr lang="en-US" dirty="0" smtClean="0"/>
              <a:t>Many of the tools and equipment can also be </a:t>
            </a:r>
            <a:r>
              <a:rPr lang="en-US" dirty="0" err="1" smtClean="0"/>
              <a:t>aquired</a:t>
            </a:r>
            <a:r>
              <a:rPr lang="en-US" dirty="0" smtClean="0"/>
              <a:t> from this company.</a:t>
            </a:r>
            <a:endParaRPr lang="en-US" dirty="0"/>
          </a:p>
        </p:txBody>
      </p:sp>
      <p:pic>
        <p:nvPicPr>
          <p:cNvPr id="30722" name="Picture 2" descr="http://bovine-elite.com/images/beilogo_a.gif">
            <a:hlinkClick r:id="rId2"/>
          </p:cNvPr>
          <p:cNvPicPr>
            <a:picLocks noChangeAspect="1" noChangeArrowheads="1"/>
          </p:cNvPicPr>
          <p:nvPr/>
        </p:nvPicPr>
        <p:blipFill>
          <a:blip r:embed="rId3" cstate="print"/>
          <a:srcRect/>
          <a:stretch>
            <a:fillRect/>
          </a:stretch>
        </p:blipFill>
        <p:spPr bwMode="auto">
          <a:xfrm>
            <a:off x="3657600" y="2057400"/>
            <a:ext cx="1333500" cy="1847851"/>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28674" name="Picture 2" descr="http://www.diskeeper.com/blog/image.axd?picture=2010%2F2%2Fhappy_cow_large.jpg"/>
          <p:cNvPicPr>
            <a:picLocks noChangeAspect="1" noChangeArrowheads="1"/>
          </p:cNvPicPr>
          <p:nvPr/>
        </p:nvPicPr>
        <p:blipFill>
          <a:blip r:embed="rId2" cstate="print"/>
          <a:srcRect/>
          <a:stretch>
            <a:fillRect/>
          </a:stretch>
        </p:blipFill>
        <p:spPr bwMode="auto">
          <a:xfrm>
            <a:off x="2133600" y="1295400"/>
            <a:ext cx="4191000" cy="523875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Objectives</a:t>
            </a:r>
            <a:endParaRPr lang="en-US" dirty="0"/>
          </a:p>
        </p:txBody>
      </p:sp>
      <p:sp>
        <p:nvSpPr>
          <p:cNvPr id="3" name="Content Placeholder 2"/>
          <p:cNvSpPr>
            <a:spLocks noGrp="1"/>
          </p:cNvSpPr>
          <p:nvPr>
            <p:ph idx="1"/>
          </p:nvPr>
        </p:nvSpPr>
        <p:spPr/>
        <p:txBody>
          <a:bodyPr/>
          <a:lstStyle/>
          <a:p>
            <a:r>
              <a:rPr lang="en-US" dirty="0" smtClean="0"/>
              <a:t>Be able to Define terms used in A.I. and synchronization.</a:t>
            </a:r>
          </a:p>
          <a:p>
            <a:r>
              <a:rPr lang="en-US" dirty="0" smtClean="0"/>
              <a:t>Be able to consider the different factors that coincide with different breeding processes</a:t>
            </a:r>
          </a:p>
          <a:p>
            <a:r>
              <a:rPr lang="en-US" dirty="0" smtClean="0"/>
              <a:t>Identify the process </a:t>
            </a:r>
            <a:r>
              <a:rPr lang="en-US" smtClean="0"/>
              <a:t>of Synchronization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Terms you need to know</a:t>
            </a:r>
            <a:endParaRPr lang="en-US" dirty="0"/>
          </a:p>
        </p:txBody>
      </p:sp>
      <p:sp>
        <p:nvSpPr>
          <p:cNvPr id="3" name="Content Placeholder 2"/>
          <p:cNvSpPr>
            <a:spLocks noGrp="1"/>
          </p:cNvSpPr>
          <p:nvPr>
            <p:ph idx="1"/>
          </p:nvPr>
        </p:nvSpPr>
        <p:spPr/>
        <p:txBody>
          <a:bodyPr/>
          <a:lstStyle/>
          <a:p>
            <a:r>
              <a:rPr lang="en-US" dirty="0" smtClean="0"/>
              <a:t>Gestation- Length of time from conception to birth</a:t>
            </a:r>
          </a:p>
          <a:p>
            <a:pPr lvl="1"/>
            <a:r>
              <a:rPr lang="en-US" dirty="0"/>
              <a:t>C</a:t>
            </a:r>
            <a:r>
              <a:rPr lang="en-US" dirty="0" smtClean="0"/>
              <a:t>ows - 281 days</a:t>
            </a:r>
          </a:p>
          <a:p>
            <a:pPr lvl="1"/>
            <a:r>
              <a:rPr lang="en-US" dirty="0" smtClean="0"/>
              <a:t>Pigs- 114 days (3 months 3 weeks and 3 days)</a:t>
            </a:r>
          </a:p>
          <a:p>
            <a:pPr lvl="1"/>
            <a:r>
              <a:rPr lang="en-US" dirty="0" smtClean="0"/>
              <a:t>Horses- 336 days</a:t>
            </a:r>
          </a:p>
          <a:p>
            <a:pPr lvl="1"/>
            <a:r>
              <a:rPr lang="en-US" dirty="0" smtClean="0"/>
              <a:t>Sheep- 148 days</a:t>
            </a:r>
          </a:p>
          <a:p>
            <a:pPr lvl="1"/>
            <a:r>
              <a:rPr lang="en-US" dirty="0" smtClean="0"/>
              <a:t>Goats- 151 days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Terms Continued</a:t>
            </a:r>
            <a:endParaRPr lang="en-US" dirty="0"/>
          </a:p>
        </p:txBody>
      </p:sp>
      <p:sp>
        <p:nvSpPr>
          <p:cNvPr id="3" name="Content Placeholder 2"/>
          <p:cNvSpPr>
            <a:spLocks noGrp="1"/>
          </p:cNvSpPr>
          <p:nvPr>
            <p:ph idx="1"/>
          </p:nvPr>
        </p:nvSpPr>
        <p:spPr/>
        <p:txBody>
          <a:bodyPr/>
          <a:lstStyle/>
          <a:p>
            <a:r>
              <a:rPr lang="en-US" dirty="0" smtClean="0"/>
              <a:t>Parturition- Birth</a:t>
            </a:r>
          </a:p>
          <a:p>
            <a:r>
              <a:rPr lang="en-US" dirty="0" smtClean="0"/>
              <a:t>Ovary- Releases eggs and produces hormones </a:t>
            </a:r>
          </a:p>
          <a:p>
            <a:r>
              <a:rPr lang="en-US" dirty="0" smtClean="0"/>
              <a:t>Estrogen-produced by the follicle in non pregnant female and placenta in late pregnancy, induces heat.</a:t>
            </a:r>
          </a:p>
          <a:p>
            <a:r>
              <a:rPr lang="en-US" dirty="0" smtClean="0"/>
              <a:t>Progesterone-hormone that keeps female out of heat, relaxes uterus</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terms!</a:t>
            </a:r>
            <a:endParaRPr lang="en-US" dirty="0"/>
          </a:p>
        </p:txBody>
      </p:sp>
      <p:sp>
        <p:nvSpPr>
          <p:cNvPr id="3" name="Content Placeholder 2"/>
          <p:cNvSpPr>
            <a:spLocks noGrp="1"/>
          </p:cNvSpPr>
          <p:nvPr>
            <p:ph idx="1"/>
          </p:nvPr>
        </p:nvSpPr>
        <p:spPr/>
        <p:txBody>
          <a:bodyPr/>
          <a:lstStyle/>
          <a:p>
            <a:r>
              <a:rPr lang="en-US" dirty="0" smtClean="0"/>
              <a:t>CIDR- Slowly releases progesterone until removed, the drop in progesterone triggers estrus and ovulation.</a:t>
            </a:r>
          </a:p>
          <a:p>
            <a:r>
              <a:rPr lang="en-US" dirty="0" smtClean="0"/>
              <a:t>Synchronization-  Using hormones to control when groups of normally cycling females come into heat.</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r>
              <a:rPr lang="en-US" dirty="0" smtClean="0"/>
              <a:t>		female </a:t>
            </a:r>
            <a:r>
              <a:rPr lang="en-US" dirty="0"/>
              <a:t>hormones:</a:t>
            </a:r>
          </a:p>
        </p:txBody>
      </p:sp>
      <p:sp>
        <p:nvSpPr>
          <p:cNvPr id="12291" name="Rectangle 3"/>
          <p:cNvSpPr>
            <a:spLocks noGrp="1" noChangeArrowheads="1"/>
          </p:cNvSpPr>
          <p:nvPr>
            <p:ph type="body" idx="1"/>
          </p:nvPr>
        </p:nvSpPr>
        <p:spPr/>
        <p:txBody>
          <a:bodyPr>
            <a:normAutofit lnSpcReduction="10000"/>
          </a:bodyPr>
          <a:lstStyle/>
          <a:p>
            <a:r>
              <a:rPr lang="en-US" dirty="0"/>
              <a:t>The female hormones are:</a:t>
            </a:r>
          </a:p>
          <a:p>
            <a:r>
              <a:rPr lang="en-US" dirty="0" smtClean="0"/>
              <a:t> FSH-Follicle Stimulating Hormone, </a:t>
            </a:r>
            <a:r>
              <a:rPr lang="en-US" dirty="0"/>
              <a:t>causes the ovaries to produce estrogen</a:t>
            </a:r>
          </a:p>
          <a:p>
            <a:r>
              <a:rPr lang="en-US" dirty="0" smtClean="0"/>
              <a:t>estrogen- </a:t>
            </a:r>
            <a:r>
              <a:rPr lang="en-US" dirty="0"/>
              <a:t>causes the female to come into heat.</a:t>
            </a:r>
          </a:p>
          <a:p>
            <a:pPr>
              <a:buFont typeface="Arial" pitchFamily="34" charset="0"/>
              <a:buChar char="•"/>
            </a:pPr>
            <a:r>
              <a:rPr lang="en-US" dirty="0" smtClean="0"/>
              <a:t>LH- </a:t>
            </a:r>
            <a:r>
              <a:rPr lang="en-US" dirty="0"/>
              <a:t>cause the formation of the corpus luteum</a:t>
            </a:r>
          </a:p>
          <a:p>
            <a:r>
              <a:rPr lang="en-US" dirty="0" smtClean="0"/>
              <a:t> progesterone- </a:t>
            </a:r>
            <a:r>
              <a:rPr lang="en-US" dirty="0"/>
              <a:t>produce by the </a:t>
            </a:r>
            <a:r>
              <a:rPr lang="en-US" dirty="0" smtClean="0"/>
              <a:t>Corpus Luteum </a:t>
            </a:r>
            <a:r>
              <a:rPr lang="en-US" dirty="0"/>
              <a:t>and is for the maintenance of pregnancy</a:t>
            </a:r>
            <a:r>
              <a:rPr lang="en-US" dirty="0" smtClean="0"/>
              <a:t>. Relaxes the uterus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0"/>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7" fill="hold">
                      <p:stCondLst>
                        <p:cond delay="indefinite"/>
                      </p:stCondLst>
                      <p:childTnLst>
                        <p:par>
                          <p:cTn id="8" fill="hold">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12291">
                                            <p:txEl>
                                              <p:pRg st="0" end="0"/>
                                            </p:txEl>
                                          </p:spTgt>
                                        </p:tgtEl>
                                        <p:attrNameLst>
                                          <p:attrName>style.visibility</p:attrName>
                                        </p:attrNameLst>
                                      </p:cBhvr>
                                      <p:to>
                                        <p:strVal val="visible"/>
                                      </p:to>
                                    </p:set>
                                    <p:anim calcmode="lin" valueType="num">
                                      <p:cBhvr additive="base">
                                        <p:cTn id="11" dur="500" fill="hold"/>
                                        <p:tgtEl>
                                          <p:spTgt spid="12291">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229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DRIVEBY.WAV"/>
                                        </p:tgtEl>
                                      </p:cMediaNode>
                                    </p:audio>
                                  </p:sub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2291">
                                            <p:txEl>
                                              <p:pRg st="1" end="1"/>
                                            </p:txEl>
                                          </p:spTgt>
                                        </p:tgtEl>
                                        <p:attrNameLst>
                                          <p:attrName>style.visibility</p:attrName>
                                        </p:attrNameLst>
                                      </p:cBhvr>
                                      <p:to>
                                        <p:strVal val="visible"/>
                                      </p:to>
                                    </p:set>
                                    <p:anim calcmode="lin" valueType="num">
                                      <p:cBhvr additive="base">
                                        <p:cTn id="17" dur="500" fill="hold"/>
                                        <p:tgtEl>
                                          <p:spTgt spid="12291">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229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DRIVEBY.WAV"/>
                                        </p:tgtEl>
                                      </p:cMediaNode>
                                    </p:audio>
                                  </p:sub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2291">
                                            <p:txEl>
                                              <p:pRg st="2" end="2"/>
                                            </p:txEl>
                                          </p:spTgt>
                                        </p:tgtEl>
                                        <p:attrNameLst>
                                          <p:attrName>style.visibility</p:attrName>
                                        </p:attrNameLst>
                                      </p:cBhvr>
                                      <p:to>
                                        <p:strVal val="visible"/>
                                      </p:to>
                                    </p:set>
                                    <p:anim calcmode="lin" valueType="num">
                                      <p:cBhvr additive="base">
                                        <p:cTn id="23" dur="500" fill="hold"/>
                                        <p:tgtEl>
                                          <p:spTgt spid="12291">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229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DRIVEBY.WAV"/>
                                        </p:tgtEl>
                                      </p:cMediaNode>
                                    </p:audio>
                                  </p:sub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2291">
                                            <p:txEl>
                                              <p:pRg st="3" end="3"/>
                                            </p:txEl>
                                          </p:spTgt>
                                        </p:tgtEl>
                                        <p:attrNameLst>
                                          <p:attrName>style.visibility</p:attrName>
                                        </p:attrNameLst>
                                      </p:cBhvr>
                                      <p:to>
                                        <p:strVal val="visible"/>
                                      </p:to>
                                    </p:set>
                                    <p:anim calcmode="lin" valueType="num">
                                      <p:cBhvr additive="base">
                                        <p:cTn id="29" dur="500" fill="hold"/>
                                        <p:tgtEl>
                                          <p:spTgt spid="12291">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229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3" name="DRIVEBY.WAV"/>
                                        </p:tgtEl>
                                      </p:cMediaNode>
                                    </p:audio>
                                  </p:sub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2291">
                                            <p:txEl>
                                              <p:pRg st="4" end="4"/>
                                            </p:txEl>
                                          </p:spTgt>
                                        </p:tgtEl>
                                        <p:attrNameLst>
                                          <p:attrName>style.visibility</p:attrName>
                                        </p:attrNameLst>
                                      </p:cBhvr>
                                      <p:to>
                                        <p:strVal val="visible"/>
                                      </p:to>
                                    </p:set>
                                    <p:anim calcmode="lin" valueType="num">
                                      <p:cBhvr additive="base">
                                        <p:cTn id="35" dur="500" fill="hold"/>
                                        <p:tgtEl>
                                          <p:spTgt spid="12291">
                                            <p:txEl>
                                              <p:pRg st="4" end="4"/>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229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3" name="DRIVEBY.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P spid="1229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I synchronize?</a:t>
            </a:r>
            <a:endParaRPr lang="en-US" dirty="0"/>
          </a:p>
        </p:txBody>
      </p:sp>
      <p:sp>
        <p:nvSpPr>
          <p:cNvPr id="3" name="Content Placeholder 2"/>
          <p:cNvSpPr>
            <a:spLocks noGrp="1"/>
          </p:cNvSpPr>
          <p:nvPr>
            <p:ph idx="1"/>
          </p:nvPr>
        </p:nvSpPr>
        <p:spPr/>
        <p:txBody>
          <a:bodyPr/>
          <a:lstStyle/>
          <a:p>
            <a:r>
              <a:rPr lang="en-US" dirty="0" smtClean="0"/>
              <a:t>Beef Cattle- A.I. becomes easier and more timely. In show cattle there is the ability to choose reputable sires or lower birthing weights for first calf heifers. Less time will be spent worrying when you cow will be coming into heat.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Synchronizing and A.I. vs. Natural breeding</a:t>
            </a:r>
            <a:endParaRPr lang="en-US" dirty="0"/>
          </a:p>
        </p:txBody>
      </p:sp>
      <p:sp>
        <p:nvSpPr>
          <p:cNvPr id="3" name="Content Placeholder 2"/>
          <p:cNvSpPr>
            <a:spLocks noGrp="1"/>
          </p:cNvSpPr>
          <p:nvPr>
            <p:ph idx="1"/>
          </p:nvPr>
        </p:nvSpPr>
        <p:spPr/>
        <p:txBody>
          <a:bodyPr/>
          <a:lstStyle/>
          <a:p>
            <a:r>
              <a:rPr lang="en-US" dirty="0" smtClean="0"/>
              <a:t>Synchronizing and A.I. Pro’s</a:t>
            </a:r>
          </a:p>
          <a:p>
            <a:pPr lvl="1"/>
            <a:r>
              <a:rPr lang="en-US" dirty="0" smtClean="0"/>
              <a:t>Herd Uniformity</a:t>
            </a:r>
          </a:p>
          <a:p>
            <a:pPr lvl="1"/>
            <a:r>
              <a:rPr lang="en-US" dirty="0" smtClean="0"/>
              <a:t>Ability to pick and choose reputable sires</a:t>
            </a:r>
          </a:p>
          <a:p>
            <a:pPr lvl="1"/>
            <a:r>
              <a:rPr lang="en-US" dirty="0" smtClean="0"/>
              <a:t>Time spent on heat detection can be greatly shortened</a:t>
            </a:r>
          </a:p>
          <a:p>
            <a:pPr lvl="1"/>
            <a:r>
              <a:rPr lang="en-US" dirty="0" smtClean="0"/>
              <a:t>Synchronization Facilitates A.I. for Faster Genetic Improvement</a:t>
            </a:r>
          </a:p>
          <a:p>
            <a:pPr lvl="1"/>
            <a:r>
              <a:rPr lang="en-US" dirty="0" smtClean="0"/>
              <a:t>Greater Opportunity to Get More Females Pregnant During the Breeding Season</a:t>
            </a:r>
          </a:p>
          <a:p>
            <a:pPr lvl="1">
              <a:buNone/>
            </a:pPr>
            <a:endParaRPr lang="en-US" dirty="0" smtClean="0"/>
          </a:p>
          <a:p>
            <a:pPr lvl="1"/>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Synchronization Con’s</a:t>
            </a:r>
            <a:endParaRPr lang="en-US" dirty="0"/>
          </a:p>
        </p:txBody>
      </p:sp>
      <p:sp>
        <p:nvSpPr>
          <p:cNvPr id="3" name="Content Placeholder 2"/>
          <p:cNvSpPr>
            <a:spLocks noGrp="1"/>
          </p:cNvSpPr>
          <p:nvPr>
            <p:ph idx="1"/>
          </p:nvPr>
        </p:nvSpPr>
        <p:spPr/>
        <p:txBody>
          <a:bodyPr/>
          <a:lstStyle/>
          <a:p>
            <a:r>
              <a:rPr lang="en-US" dirty="0" smtClean="0"/>
              <a:t>Classes and clinics are highly recommended to decrease the chance of fatal herd injuries.</a:t>
            </a:r>
          </a:p>
          <a:p>
            <a:r>
              <a:rPr lang="en-US" dirty="0" smtClean="0"/>
              <a:t>Equipment costs more than natural breeding.</a:t>
            </a:r>
          </a:p>
          <a:p>
            <a:r>
              <a:rPr lang="en-US" dirty="0" smtClean="0"/>
              <a:t>Person administrating drugs and semen must be very attentive of herd.</a:t>
            </a:r>
          </a:p>
          <a:p>
            <a:pPr>
              <a:buNone/>
            </a:pPr>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138</TotalTime>
  <Words>451</Words>
  <Application>Microsoft Office PowerPoint</Application>
  <PresentationFormat>On-screen Show (4:3)</PresentationFormat>
  <Paragraphs>61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Solstice</vt:lpstr>
      <vt:lpstr>Reproductive cycles and how they relate to breeding systems</vt:lpstr>
      <vt:lpstr>Objectives</vt:lpstr>
      <vt:lpstr>Terms you need to know</vt:lpstr>
      <vt:lpstr>Terms Continued</vt:lpstr>
      <vt:lpstr>More terms!</vt:lpstr>
      <vt:lpstr>  female hormones:</vt:lpstr>
      <vt:lpstr>Why do I synchronize?</vt:lpstr>
      <vt:lpstr>Synchronizing and A.I. vs. Natural breeding</vt:lpstr>
      <vt:lpstr>Synchronization Con’s</vt:lpstr>
      <vt:lpstr>Natural breeding Pro’s</vt:lpstr>
      <vt:lpstr>Natural breeding Con’s</vt:lpstr>
      <vt:lpstr>How do I synchronize?</vt:lpstr>
      <vt:lpstr>Insert CIDR</vt:lpstr>
      <vt:lpstr>Remove CIDR 7 days later</vt:lpstr>
      <vt:lpstr> Inject Lutalyse (Starts Estrous synchronization process) </vt:lpstr>
      <vt:lpstr>Administer Semen 60 Hours later</vt:lpstr>
      <vt:lpstr>How can I start synchronizing </vt:lpstr>
      <vt:lpstr>Slide 18</vt:lpstr>
    </vt:vector>
  </TitlesOfParts>
  <Company>Sam Houston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Reproductive cycles and how they relate to breeding systems</dc:title>
  <dc:creator>Computer Services</dc:creator>
  <cp:lastModifiedBy>f0401677</cp:lastModifiedBy>
  <cp:revision>16</cp:revision>
  <dcterms:created xsi:type="dcterms:W3CDTF">2011-01-11T04:14:23Z</dcterms:created>
  <dcterms:modified xsi:type="dcterms:W3CDTF">2011-02-11T15:55:31Z</dcterms:modified>
</cp:coreProperties>
</file>