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8" r:id="rId6"/>
    <p:sldId id="259" r:id="rId7"/>
    <p:sldId id="260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C5A07-F767-4A92-8BEA-A357F7FFB382}" type="datetimeFigureOut">
              <a:rPr lang="en-US"/>
              <a:pPr>
                <a:defRPr/>
              </a:pPr>
              <a:t>2/1/2012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0812A-48B5-4D22-A140-266B5F129E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0A234-5B57-488B-B8CF-8AA212A8190A}" type="datetimeFigureOut">
              <a:rPr lang="en-US"/>
              <a:pPr>
                <a:defRPr/>
              </a:pPr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647E9-B295-4E14-94A0-542089DD0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D616E-97A2-4C81-B0E9-DFC5479A73A9}" type="datetimeFigureOut">
              <a:rPr lang="en-US"/>
              <a:pPr>
                <a:defRPr/>
              </a:pPr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B234F-A64C-459F-BE55-B025E8A7F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2AAF8-5EC3-4599-BF9A-982B70F6B61B}" type="datetimeFigureOut">
              <a:rPr lang="en-US"/>
              <a:pPr>
                <a:defRPr/>
              </a:pPr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005F7-E65B-4812-8383-580663A51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208CD-9533-4CD2-B0B6-1CAB226A16E6}" type="datetimeFigureOut">
              <a:rPr lang="en-US"/>
              <a:pPr>
                <a:defRPr/>
              </a:pPr>
              <a:t>2/1/2012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3C5EE-15FE-4CA7-825E-FC4F234EA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0FBDE-2548-4DDC-819A-0624FDD84F80}" type="datetimeFigureOut">
              <a:rPr lang="en-US"/>
              <a:pPr>
                <a:defRPr/>
              </a:pPr>
              <a:t>2/1/2012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02343-4CD8-4C55-9193-8AF74C8C9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DFE72-85F0-4AC5-A8E6-1F872D66CBA0}" type="datetimeFigureOut">
              <a:rPr lang="en-US"/>
              <a:pPr>
                <a:defRPr/>
              </a:pPr>
              <a:t>2/1/2012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5E30-883F-4B4E-984F-3EB95751B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F7F7C-B962-448C-BCDC-7C69ACA8A295}" type="datetimeFigureOut">
              <a:rPr lang="en-US"/>
              <a:pPr>
                <a:defRPr/>
              </a:pPr>
              <a:t>2/1/2012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2374B-A401-41B6-8313-BB54F4C86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599A5-597E-488E-B2A2-639E0F0958B8}" type="datetimeFigureOut">
              <a:rPr lang="en-US"/>
              <a:pPr>
                <a:defRPr/>
              </a:pPr>
              <a:t>2/1/2012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20532-AEB1-432A-B914-8509FCF41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7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F96D4-3F52-4DD2-A032-E927C4C82BA6}" type="datetimeFigureOut">
              <a:rPr lang="en-US"/>
              <a:pPr>
                <a:defRPr/>
              </a:pPr>
              <a:t>2/1/2012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13DF8F3-97CB-496E-BCD0-D5453A3D8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A346C-48AB-4B0A-8C16-DF1A44EF9270}" type="datetimeFigureOut">
              <a:rPr lang="en-US"/>
              <a:pPr>
                <a:defRPr/>
              </a:pPr>
              <a:t>2/1/2012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1749C-5E87-4225-9981-192C326A1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D14094B6-CFAC-4973-BA76-935AF04080E8}" type="datetimeFigureOut">
              <a:rPr lang="en-US"/>
              <a:pPr>
                <a:defRPr/>
              </a:pPr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cap="all" spc="200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5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299DF00D-4307-482C-A422-AA3B19D64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74" r:id="rId8"/>
    <p:sldLayoutId id="2147483675" r:id="rId9"/>
    <p:sldLayoutId id="2147483666" r:id="rId10"/>
    <p:sldLayoutId id="214748366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563" y="1730375"/>
            <a:ext cx="5648325" cy="12049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4000" cap="none" smtClean="0"/>
              <a:t>PROTEIN SYNTHESIS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850" y="2470150"/>
            <a:ext cx="6510338" cy="330200"/>
          </a:xfrm>
        </p:spPr>
        <p:txBody>
          <a:bodyPr/>
          <a:lstStyle/>
          <a:p>
            <a:r>
              <a:rPr sz="2000" cap="none">
                <a:ea typeface="Tunga" pitchFamily="2"/>
              </a:rPr>
              <a:t>BY: MARIAH GUMFORY</a:t>
            </a:r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5410200"/>
            <a:ext cx="12763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Step 2: 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2400" smtClean="0"/>
              <a:t>Small ribosomal subunit binds to the mRNA</a:t>
            </a:r>
          </a:p>
          <a:p>
            <a:pPr>
              <a:buFont typeface="Arial" charset="0"/>
              <a:buChar char="•"/>
            </a:pPr>
            <a:r>
              <a:rPr lang="en-US" sz="2400" smtClean="0"/>
              <a:t>Initiator tRNA binds to the binds with the start codon of mRNA</a:t>
            </a:r>
          </a:p>
          <a:p>
            <a:pPr>
              <a:buFont typeface="Arial" charset="0"/>
              <a:buChar char="•"/>
            </a:pPr>
            <a:r>
              <a:rPr lang="en-US" sz="2400" smtClean="0"/>
              <a:t>Large ribosomal subunit binds to the complex and starts the polypeptide chain</a:t>
            </a:r>
          </a:p>
          <a:p>
            <a:pPr>
              <a:buFont typeface="Arial" charset="0"/>
              <a:buChar char="•"/>
            </a:pPr>
            <a:r>
              <a:rPr lang="en-US" sz="2400" smtClean="0"/>
              <a:t>A second tRNA comes in and binds to the next mRNA codon</a:t>
            </a:r>
          </a:p>
          <a:p>
            <a:pPr>
              <a:buFont typeface="Arial" charset="0"/>
              <a:buChar char="•"/>
            </a:pPr>
            <a:r>
              <a:rPr lang="en-US" sz="2400" smtClean="0"/>
              <a:t>The ribosome advances down the line to the next codon, and the process continues</a:t>
            </a:r>
          </a:p>
          <a:p>
            <a:pPr>
              <a:buFont typeface="Arial" charset="0"/>
              <a:buChar char="•"/>
            </a:pPr>
            <a:r>
              <a:rPr lang="en-US" sz="2400" smtClean="0"/>
              <a:t>Rinse and repeat until a STOP codon is reached and a brand new polypeptide is released and ready to be used.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Drag and drop activity</a:t>
            </a:r>
            <a:endParaRPr lang="en-US" dirty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http://www.zerobio.com/drag_oa/protein/transcription.htm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>
              <a:buFont typeface="Arial" charset="0"/>
              <a:buChar char="•"/>
            </a:pPr>
            <a:r>
              <a:rPr lang="en-US" sz="2400" smtClean="0"/>
              <a:t>Explain the purpose and process of transcription and translation</a:t>
            </a:r>
          </a:p>
          <a:p>
            <a:pPr hangingPunct="0">
              <a:buFont typeface="Arial" charset="0"/>
              <a:buChar char="•"/>
            </a:pPr>
            <a:r>
              <a:rPr lang="en-US" sz="2400" smtClean="0"/>
              <a:t>Recognize that gene expression is a regulated process</a:t>
            </a:r>
          </a:p>
          <a:p>
            <a:pPr hangingPunct="0">
              <a:buFont typeface="Arial" charset="0"/>
              <a:buChar char="•"/>
            </a:pPr>
            <a:r>
              <a:rPr lang="en-US" sz="2400" smtClean="0"/>
              <a:t>Describe the roles of DNA and RNA in cell differentiation</a:t>
            </a:r>
          </a:p>
          <a:p>
            <a:pPr>
              <a:buFont typeface="Arial" charset="0"/>
              <a:buChar char="•"/>
            </a:pPr>
            <a:r>
              <a:rPr lang="en-US" sz="2400" smtClean="0"/>
              <a:t>Identify and illustrate changes in DNA and evaluate the significance of these changes</a:t>
            </a:r>
          </a:p>
          <a:p>
            <a:pPr>
              <a:buFont typeface="Arial" charset="0"/>
              <a:buChar char="•"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>
              <a:buFont typeface="Arial" charset="0"/>
              <a:buChar char="•"/>
            </a:pPr>
            <a:r>
              <a:rPr lang="en-US" sz="2400" smtClean="0"/>
              <a:t>Explain the purpose and process of transcription and translation</a:t>
            </a:r>
          </a:p>
          <a:p>
            <a:pPr hangingPunct="0">
              <a:buFont typeface="Arial" charset="0"/>
              <a:buChar char="•"/>
            </a:pPr>
            <a:r>
              <a:rPr lang="en-US" sz="2400" smtClean="0"/>
              <a:t>Recognize that gene expression is a regulated process</a:t>
            </a:r>
          </a:p>
          <a:p>
            <a:pPr hangingPunct="0">
              <a:buFont typeface="Arial" charset="0"/>
              <a:buChar char="•"/>
            </a:pPr>
            <a:r>
              <a:rPr lang="en-US" sz="2400" smtClean="0"/>
              <a:t>Describe the roles of DNA and RNA in cell differentiation</a:t>
            </a:r>
          </a:p>
          <a:p>
            <a:pPr>
              <a:buFont typeface="Arial" charset="0"/>
              <a:buChar char="•"/>
            </a:pPr>
            <a:r>
              <a:rPr lang="en-US" sz="2400" smtClean="0"/>
              <a:t>Identify and illustrate changes in DNA and evaluate the significance of these changes</a:t>
            </a:r>
          </a:p>
          <a:p>
            <a:pPr>
              <a:buFont typeface="Arial" charset="0"/>
              <a:buChar char="•"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Protein synthesis video</a:t>
            </a:r>
            <a:endParaRPr lang="en-US" dirty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http://www.youtube.com/watch?v=NJxobgkPEAo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What is protein synthesis?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en-US" sz="2400" smtClean="0"/>
              <a:t>Process whereby DNA encodes for the production of amino acids and proteins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smtClean="0"/>
              <a:t>Refers to a multi-step process, beginning with amino acid synthesis and transcription of nuclear DNA into messenger RNA, which is then used as input for translation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Why do we need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2400" smtClean="0"/>
              <a:t>We need proteins!</a:t>
            </a:r>
          </a:p>
          <a:p>
            <a:pPr>
              <a:buFont typeface="Arial" charset="0"/>
              <a:buChar char="•"/>
            </a:pPr>
            <a:r>
              <a:rPr lang="en-US" sz="2400" smtClean="0"/>
              <a:t>Proteins make up enzymes, hormones and components of cell membranes among many other things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mrna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smtClean="0"/>
              <a:t>Molecule of RNA that encodes a chemical "blueprint" for a protein product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smtClean="0"/>
              <a:t>Carries coding information to the sites of protein synthesis: the ribosomes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smtClean="0"/>
              <a:t>Read in a series of triplets called codons</a:t>
            </a:r>
          </a:p>
          <a:p>
            <a:pPr lvl="2"/>
            <a:r>
              <a:rPr lang="en-US" sz="2400" smtClean="0"/>
              <a:t>Example of a codon: AUG</a:t>
            </a:r>
          </a:p>
          <a:p>
            <a:pPr lvl="2">
              <a:buFont typeface="Arial" charset="0"/>
              <a:buChar char="•"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2400" smtClean="0"/>
              <a:t>Functions as an interpreter between nucleic acid and peptide sequences by picking up amino acids and matching them to the proper codons in mRNA</a:t>
            </a:r>
          </a:p>
          <a:p>
            <a:pPr>
              <a:buFont typeface="Arial" charset="0"/>
              <a:buChar char="•"/>
            </a:pPr>
            <a:r>
              <a:rPr lang="en-US" sz="2400" smtClean="0"/>
              <a:t>Each tRNA carries one amino acid that corresponds to an mRNA codon</a:t>
            </a:r>
          </a:p>
          <a:p>
            <a:pPr>
              <a:buFont typeface="Arial" charset="0"/>
              <a:buChar char="•"/>
            </a:pPr>
            <a:r>
              <a:rPr lang="en-US" sz="2400" smtClean="0"/>
              <a:t>The proper amino acid is joined to the tRNA by the enzyme aminoacyl-tRNA synthetase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Ribosome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2400" smtClean="0"/>
              <a:t>Composed of two subunits: a large and a small</a:t>
            </a:r>
          </a:p>
          <a:p>
            <a:pPr>
              <a:buFont typeface="Arial" charset="0"/>
              <a:buChar char="•"/>
            </a:pPr>
            <a:r>
              <a:rPr lang="en-US" sz="2400" smtClean="0"/>
              <a:t>Work bench for protein assembly</a:t>
            </a:r>
          </a:p>
          <a:p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Step 1: transcription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2400" smtClean="0"/>
              <a:t>DNA unwinds and “unzips”</a:t>
            </a:r>
          </a:p>
          <a:p>
            <a:pPr>
              <a:buFont typeface="Arial" charset="0"/>
              <a:buChar char="•"/>
            </a:pPr>
            <a:r>
              <a:rPr lang="en-US" sz="2400" smtClean="0"/>
              <a:t>Enzymes match RNA nucleotides to unzipped nitrogen bases of the DNA and form one strand of mRNA</a:t>
            </a:r>
          </a:p>
          <a:p>
            <a:pPr>
              <a:buFont typeface="Arial" charset="0"/>
              <a:buChar char="•"/>
            </a:pPr>
            <a:r>
              <a:rPr lang="en-US" sz="2400" smtClean="0"/>
              <a:t>The strand of mRNA detaches and heads off out of the nucleus for a ribosome</a:t>
            </a:r>
          </a:p>
          <a:p>
            <a:pPr>
              <a:buFont typeface="Arial" charset="0"/>
              <a:buChar char="•"/>
            </a:pPr>
            <a:r>
              <a:rPr lang="en-US" sz="2400" smtClean="0"/>
              <a:t>DNA re-zips and twists back up again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98</TotalTime>
  <Words>392</Words>
  <Application>Microsoft Office PowerPoint</Application>
  <PresentationFormat>On-screen Show (4:3)</PresentationFormat>
  <Paragraphs>46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5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Franklin Gothic Book</vt:lpstr>
      <vt:lpstr>Arial</vt:lpstr>
      <vt:lpstr>Franklin Gothic Medium</vt:lpstr>
      <vt:lpstr>Wingdings</vt:lpstr>
      <vt:lpstr>Calibri</vt:lpstr>
      <vt:lpstr>Tunga</vt:lpstr>
      <vt:lpstr>Angles</vt:lpstr>
      <vt:lpstr>Angles</vt:lpstr>
      <vt:lpstr>Angles</vt:lpstr>
      <vt:lpstr>Angles</vt:lpstr>
      <vt:lpstr>Angles</vt:lpstr>
      <vt:lpstr>PROTEIN SYNTHESIS</vt:lpstr>
      <vt:lpstr>OBJECTIVES</vt:lpstr>
      <vt:lpstr>PROTEIN SYNTHESIS VIDEO</vt:lpstr>
      <vt:lpstr>WHAT IS PROTEIN SYNTHESIS?</vt:lpstr>
      <vt:lpstr>WHY DO WE NEED IT?</vt:lpstr>
      <vt:lpstr>MRNA</vt:lpstr>
      <vt:lpstr>TRNA</vt:lpstr>
      <vt:lpstr>RIBOSOME</vt:lpstr>
      <vt:lpstr>STEP 1: TRANSCRIPTION</vt:lpstr>
      <vt:lpstr>STEP 2: TRANSLATION</vt:lpstr>
      <vt:lpstr>DRAG AND DROP ACTIVITY</vt:lpstr>
      <vt:lpstr>OBJECTIVES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 synthesis</dc:title>
  <dc:creator>Owner</dc:creator>
  <cp:lastModifiedBy>BFreel</cp:lastModifiedBy>
  <cp:revision>13</cp:revision>
  <dcterms:created xsi:type="dcterms:W3CDTF">2012-01-23T03:46:29Z</dcterms:created>
  <dcterms:modified xsi:type="dcterms:W3CDTF">2012-02-01T16:29:42Z</dcterms:modified>
</cp:coreProperties>
</file>