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gif" ContentType="image/gif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3"/>
  </p:notesMasterIdLst>
  <p:sldIdLst>
    <p:sldId id="256" r:id="rId2"/>
    <p:sldId id="285" r:id="rId3"/>
    <p:sldId id="257" r:id="rId4"/>
    <p:sldId id="258" r:id="rId5"/>
    <p:sldId id="260" r:id="rId6"/>
    <p:sldId id="261" r:id="rId7"/>
    <p:sldId id="262" r:id="rId8"/>
    <p:sldId id="259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9" r:id="rId25"/>
    <p:sldId id="278" r:id="rId26"/>
    <p:sldId id="281" r:id="rId27"/>
    <p:sldId id="280" r:id="rId28"/>
    <p:sldId id="282" r:id="rId29"/>
    <p:sldId id="283" r:id="rId30"/>
    <p:sldId id="284" r:id="rId31"/>
    <p:sldId id="286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66" autoAdjust="0"/>
    <p:restoredTop sz="94660"/>
  </p:normalViewPr>
  <p:slideViewPr>
    <p:cSldViewPr>
      <p:cViewPr>
        <p:scale>
          <a:sx n="75" d="100"/>
          <a:sy n="75" d="100"/>
        </p:scale>
        <p:origin x="-112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C637040-1DC1-4FC7-B44E-38D7A9ABC8BE}" type="datetimeFigureOut">
              <a:rPr lang="en-US"/>
              <a:pPr>
                <a:defRPr/>
              </a:pPr>
              <a:t>2/1/2012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9D0D046-4355-494D-B75A-82808A4459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B1EA5D-5D9C-4751-92EE-6383594B8AA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95C2970-6866-4634-9C03-000F7003E78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CAD9D9-E699-48D1-8ADB-0D0A3A205A5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260EF50-9A39-4C70-B766-9DBDB0879EC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1ABC08-70D5-4348-95F8-E02B2EBB37A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7099F5B-AEA9-40A7-9F1E-FD6D9069F51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27A1B7-3F0C-4697-9A77-6EDC10935E9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62411D-12B4-455F-9E43-EAE4AF4E4F6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231F31-9C79-4952-8E25-C07F31F7447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934BAB7-62C7-4AEB-9F32-1285BD9149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F5D53E5-D5E8-4CD7-AA9D-DF1305D57C1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D9321C-928E-4F93-983D-AFE3D3B09D4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6052AE-324E-4848-8F81-484673C3554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35EA42-E559-4B00-A5BF-37C749A5F42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DCBA941-856B-4B6B-9BA5-D2CAD2C0028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A9A8E8-DF4F-4ADD-BAA6-D18CDC3C2A8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A4B5FD8-3F85-4025-AB82-A885896FA78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F984C3-AC76-4B9D-81D7-F4C6816F939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8CE5D6A-96B1-46DC-87F8-FD5E728FA88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E16E0F-9F5D-4D5A-9572-80D85286EDA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9FF4D98-53E0-4317-939E-9427239946E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79A11BE-6825-48B4-94D6-6CC5466B4D1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A0BD18-6C17-49BD-8A52-48E0FC2A56A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A42D32-C037-420B-B4F1-5986F83184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2A0108-3972-4C58-A7CF-BA3D8B40401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A90B787-0414-48E0-AB5C-11786399BE4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570165-DAD0-4E91-8646-68E12F1D626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07D299-5B55-4359-9CE5-CBC38C8844D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9FA0F4-39F3-401E-8FC2-482F9622150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Straight Connector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Straight Connector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Straight Connector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al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8D740-4C4C-4C0C-86BC-9D92C5AA4514}" type="datetimeFigureOut">
              <a:rPr lang="en-US"/>
              <a:pPr>
                <a:defRPr/>
              </a:pPr>
              <a:t>2/1/2012</a:t>
            </a:fld>
            <a:endParaRPr lang="en-US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445DA-8048-4B17-BF13-6BD129280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F7B86-B479-4246-B377-FA6A411C4F51}" type="datetimeFigureOut">
              <a:rPr lang="en-US"/>
              <a:pPr>
                <a:defRPr/>
              </a:pPr>
              <a:t>2/1/2012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8DD98-F221-4E74-BA5A-399D6A015C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07523-5385-4379-9E74-CEBDD9FEC2A7}" type="datetimeFigureOut">
              <a:rPr lang="en-US"/>
              <a:pPr>
                <a:defRPr/>
              </a:pPr>
              <a:t>2/1/2012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281E9-E4B6-40AE-8441-9D7992FB29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A161B9E-5558-4480-84BF-8F59500C8682}" type="datetimeFigureOut">
              <a:rPr lang="en-US"/>
              <a:pPr>
                <a:defRPr/>
              </a:pPr>
              <a:t>2/1/2012</a:t>
            </a:fld>
            <a:endParaRPr lang="en-US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9A7BA8E-EBCA-4479-B202-472063DD16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Straight Connector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Straight Connector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Straight Connector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Straight Connector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F83F5-C688-48E7-94D5-65675669799B}" type="datetimeFigureOut">
              <a:rPr lang="en-US"/>
              <a:pPr>
                <a:defRPr/>
              </a:pPr>
              <a:t>2/1/2012</a:t>
            </a:fld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068E73-E5F2-4D8D-A0A7-55EA0F0DEC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8B333-8412-4C96-B1A8-EFCC4E0D360F}" type="datetimeFigureOut">
              <a:rPr lang="en-US"/>
              <a:pPr>
                <a:defRPr/>
              </a:pPr>
              <a:t>2/1/2012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2B8A8-19E2-47EA-AE60-793D43A857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71FB5-28FE-49E5-8C55-A5A81C1CCA0B}" type="datetimeFigureOut">
              <a:rPr lang="en-US"/>
              <a:pPr>
                <a:defRPr/>
              </a:pPr>
              <a:t>2/1/2012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BE01D-DAF6-41DB-9E2A-039DC88A8F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6FAADB0-53DB-43D2-AA06-3AA29D2AB1A7}" type="datetimeFigureOut">
              <a:rPr lang="en-US"/>
              <a:pPr>
                <a:defRPr/>
              </a:pPr>
              <a:t>2/1/2012</a:t>
            </a:fld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038BC11-17A4-478E-A2DD-63747D3242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C5F1F-0E80-44CF-80AD-A4583C62059C}" type="datetimeFigureOut">
              <a:rPr lang="en-US"/>
              <a:pPr>
                <a:defRPr/>
              </a:pPr>
              <a:t>2/1/2012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28807-D555-454A-8366-D6ECD84957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Straight Connector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val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6FBB511-D6E8-4C0C-817D-3D2A1FF16093}" type="datetimeFigureOut">
              <a:rPr lang="en-US"/>
              <a:pPr>
                <a:defRPr/>
              </a:pPr>
              <a:t>2/1/2012</a:t>
            </a:fld>
            <a:endParaRPr lang="en-US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45B6327-A9AF-4283-AAB7-B23EE1A23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val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Straight Connector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82FCD94-CA70-4AC5-AA05-198C91461318}" type="datetimeFigureOut">
              <a:rPr lang="en-US"/>
              <a:pPr>
                <a:defRPr/>
              </a:pPr>
              <a:t>2/1/2012</a:t>
            </a:fld>
            <a:endParaRPr lang="en-US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0CB9AA4-E1E6-4A2C-9F61-C1A00B8665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2D56BF73-FAD3-4C1D-8E00-12C5D11CE05D}" type="datetimeFigureOut">
              <a:rPr lang="en-US"/>
              <a:pPr>
                <a:defRPr/>
              </a:pPr>
              <a:t>2/1/2012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C0234A58-EACB-4365-B2B2-B7AC7C8976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03" r:id="rId4"/>
    <p:sldLayoutId id="2147483704" r:id="rId5"/>
    <p:sldLayoutId id="2147483711" r:id="rId6"/>
    <p:sldLayoutId id="2147483705" r:id="rId7"/>
    <p:sldLayoutId id="2147483712" r:id="rId8"/>
    <p:sldLayoutId id="2147483713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484979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B3B3C4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0C0C3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Protein Folding</a:t>
            </a:r>
            <a:endParaRPr lang="en-US" dirty="0"/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pPr eaLnBrk="1" hangingPunct="1"/>
            <a:r>
              <a:rPr lang="en-US" smtClean="0"/>
              <a:t>By C. Kohn, Waterford, WI</a:t>
            </a:r>
          </a:p>
          <a:p>
            <a:pPr eaLnBrk="1" hangingPunct="1"/>
            <a:r>
              <a:rPr lang="en-US" smtClean="0"/>
              <a:t>Stolen and Edited by: Keith 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Rules of Protein Folding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When amino acids are assembled in a line to make a protein, they do not stay in an even, straight line.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This is similar to a line at lunch sometimes…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A couple might move closer to each other without leaving the line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Two friends fighting might move away from each other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That one kid who really likes pizza might move on one side of the line or the other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That other kid who ate too much raw cookie dough might move to the side of the line with the trash can</a:t>
            </a:r>
          </a:p>
          <a:p>
            <a:pPr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Char char=""/>
              <a:defRPr/>
            </a:pPr>
            <a:r>
              <a:rPr lang="en-US" dirty="0" smtClean="0"/>
              <a:t>Everyone else would probably move to the opposite side!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So even though all of the students might stay in the same order, the line might twist and tangle its way through the cafeteria.  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It rarely, if ever, stays in an even straight line.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Amino Acids – the Teenagers of Molecules</a:t>
            </a:r>
            <a:endParaRPr lang="en-US" dirty="0"/>
          </a:p>
        </p:txBody>
      </p:sp>
      <p:sp>
        <p:nvSpPr>
          <p:cNvPr id="3379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smtClean="0"/>
              <a:t>Amino Acids are similar to teenagers.</a:t>
            </a:r>
          </a:p>
          <a:p>
            <a:pPr eaLnBrk="1" hangingPunct="1"/>
            <a:r>
              <a:rPr lang="en-US" smtClean="0"/>
              <a:t>Some amino acids are attracted to each other; others are repelled by each other</a:t>
            </a:r>
          </a:p>
          <a:p>
            <a:pPr eaLnBrk="1" hangingPunct="1"/>
            <a:r>
              <a:rPr lang="en-US" smtClean="0"/>
              <a:t>In general, there are a couple of factors that affect how amino acids shape the protein.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Amino Acid Charge</a:t>
            </a:r>
            <a:endParaRPr lang="en-US" dirty="0"/>
          </a:p>
        </p:txBody>
      </p:sp>
      <p:sp>
        <p:nvSpPr>
          <p:cNvPr id="35842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smtClean="0"/>
              <a:t>The first of these factors is charge</a:t>
            </a:r>
          </a:p>
          <a:p>
            <a:pPr eaLnBrk="1" hangingPunct="1"/>
            <a:r>
              <a:rPr lang="en-US" smtClean="0"/>
              <a:t>An amino acid can be negatively charged, positively charged, or neutral (no charge)</a:t>
            </a:r>
          </a:p>
          <a:p>
            <a:pPr eaLnBrk="1" hangingPunct="1"/>
            <a:r>
              <a:rPr lang="en-US" smtClean="0"/>
              <a:t>Opposite charges attract; a negative will move closer to a positive charge and form a bond</a:t>
            </a:r>
          </a:p>
          <a:p>
            <a:pPr eaLnBrk="1" hangingPunct="1"/>
            <a:r>
              <a:rPr lang="en-US" smtClean="0"/>
              <a:t>Similar charges repel each other; two positive charges will move away from each other</a:t>
            </a:r>
          </a:p>
          <a:p>
            <a:pPr lvl="1" eaLnBrk="1" hangingPunct="1"/>
            <a:r>
              <a:rPr lang="en-US" smtClean="0"/>
              <a:t>Ditto for two negative charges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Amino Acid Hydrophobicity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Hydrophobicity is a long word that simply means whether or not a molecule is attracted to or repelled by water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For example, oil is hydrophobic – it does not mix with water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Salt is hydrophilic – it easily dissolves in water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Hydro</a:t>
            </a:r>
            <a:r>
              <a:rPr lang="en-US" u="sng" dirty="0" smtClean="0"/>
              <a:t>phob</a:t>
            </a:r>
            <a:r>
              <a:rPr lang="en-US" dirty="0" smtClean="0"/>
              <a:t>ic – </a:t>
            </a:r>
            <a:r>
              <a:rPr lang="en-US" i="1" dirty="0" smtClean="0"/>
              <a:t>water hating </a:t>
            </a:r>
            <a:r>
              <a:rPr lang="en-US" dirty="0" smtClean="0"/>
              <a:t>(it has a ‘</a:t>
            </a:r>
            <a:r>
              <a:rPr lang="en-US" u="sng" dirty="0" smtClean="0"/>
              <a:t>phobia</a:t>
            </a:r>
            <a:r>
              <a:rPr lang="en-US" dirty="0" smtClean="0"/>
              <a:t>’ of water)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Hydro</a:t>
            </a:r>
            <a:r>
              <a:rPr lang="en-US" u="sng" dirty="0" smtClean="0"/>
              <a:t>phil</a:t>
            </a:r>
            <a:r>
              <a:rPr lang="en-US" dirty="0" smtClean="0"/>
              <a:t>ic – </a:t>
            </a:r>
            <a:r>
              <a:rPr lang="en-US" i="1" dirty="0" smtClean="0"/>
              <a:t>loves water </a:t>
            </a:r>
            <a:r>
              <a:rPr lang="en-US" dirty="0" smtClean="0"/>
              <a:t>(</a:t>
            </a:r>
            <a:r>
              <a:rPr lang="en-US" u="sng" dirty="0" smtClean="0"/>
              <a:t>Phil</a:t>
            </a:r>
            <a:r>
              <a:rPr lang="en-US" dirty="0" smtClean="0"/>
              <a:t>adelphia is the city of Brotherly </a:t>
            </a:r>
            <a:r>
              <a:rPr lang="en-US" i="1" dirty="0" smtClean="0"/>
              <a:t>Love</a:t>
            </a:r>
            <a:r>
              <a:rPr lang="en-US" dirty="0" smtClean="0"/>
              <a:t>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u="sng" dirty="0" smtClean="0"/>
              <a:t>Hydrophobic amino acids</a:t>
            </a:r>
            <a:r>
              <a:rPr lang="en-US" dirty="0" smtClean="0"/>
              <a:t> will move to the inside to get </a:t>
            </a:r>
            <a:r>
              <a:rPr lang="en-US" i="1" dirty="0" smtClean="0"/>
              <a:t>away</a:t>
            </a:r>
            <a:r>
              <a:rPr lang="en-US" dirty="0" smtClean="0"/>
              <a:t> from water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u="sng" dirty="0" smtClean="0"/>
              <a:t>Hydrophilic amino acids </a:t>
            </a:r>
            <a:r>
              <a:rPr lang="en-US" dirty="0" smtClean="0"/>
              <a:t>will move to the outside to move </a:t>
            </a:r>
            <a:r>
              <a:rPr lang="en-US" i="1" dirty="0" smtClean="0"/>
              <a:t>towards</a:t>
            </a:r>
            <a:r>
              <a:rPr lang="en-US" dirty="0" smtClean="0"/>
              <a:t> water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938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39939" name="Picture 2" descr="http://www.indiana.edu/~oso/lessons/prot/folding1_files/image00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0"/>
            <a:ext cx="8166100" cy="660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986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41987" name="Picture 2" descr="An external file that holds a picture, illustration, etc., usually as some form of binary object. The name of referred object is ch3f25.jpg.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838200"/>
            <a:ext cx="7369175" cy="504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Cysteine</a:t>
            </a:r>
            <a:r>
              <a:rPr lang="en-US" dirty="0" smtClean="0"/>
              <a:t> Bonds</a:t>
            </a:r>
            <a:endParaRPr lang="en-US" dirty="0"/>
          </a:p>
        </p:txBody>
      </p:sp>
      <p:sp>
        <p:nvSpPr>
          <p:cNvPr id="4403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smtClean="0"/>
              <a:t>Cysteines are one of the 20 amino acids</a:t>
            </a:r>
          </a:p>
          <a:p>
            <a:pPr eaLnBrk="1" hangingPunct="1"/>
            <a:r>
              <a:rPr lang="en-US" smtClean="0"/>
              <a:t>Cysteines are like the obnoxious couples that are always together – they can’t stand to be apart</a:t>
            </a:r>
          </a:p>
          <a:p>
            <a:pPr eaLnBrk="1" hangingPunct="1"/>
            <a:r>
              <a:rPr lang="en-US" smtClean="0"/>
              <a:t>Two cysteines will always move closer to each other </a:t>
            </a:r>
          </a:p>
          <a:p>
            <a:pPr eaLnBrk="1" hangingPunct="1"/>
            <a:r>
              <a:rPr lang="en-US" smtClean="0"/>
              <a:t>When they move close, they will form what is called a “disulfide bond” or “disulfide bridge”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082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46083" name="Picture 2" descr="http://kentsimmons.uwinnipeg.ca/cm1504/Image85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762000"/>
            <a:ext cx="5876925" cy="53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3352800" y="2743200"/>
            <a:ext cx="2590800" cy="990600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8130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smtClean="0"/>
              <a:t>So, three major factors affect how amino acids change from a straight line to a 3D protein</a:t>
            </a:r>
          </a:p>
          <a:p>
            <a:pPr lvl="1" eaLnBrk="1" hangingPunct="1"/>
            <a:r>
              <a:rPr lang="en-US" smtClean="0"/>
              <a:t>Charge – like charges repel, opposite charges attract</a:t>
            </a:r>
          </a:p>
          <a:p>
            <a:pPr lvl="1" eaLnBrk="1" hangingPunct="1"/>
            <a:r>
              <a:rPr lang="en-US" smtClean="0"/>
              <a:t>Hydrophobicity – some amino acids are attracted to water and move to the outside; others are repelled by water and move to the inside</a:t>
            </a:r>
          </a:p>
          <a:p>
            <a:pPr lvl="1" eaLnBrk="1" hangingPunct="1"/>
            <a:r>
              <a:rPr lang="en-US" smtClean="0"/>
              <a:t>Cysteine bonds – two cysteine amino acids will form a disulfide bond together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Freeform 86"/>
          <p:cNvSpPr/>
          <p:nvPr/>
        </p:nvSpPr>
        <p:spPr>
          <a:xfrm>
            <a:off x="1042988" y="860425"/>
            <a:ext cx="7350125" cy="5364163"/>
          </a:xfrm>
          <a:custGeom>
            <a:avLst/>
            <a:gdLst>
              <a:gd name="connsiteX0" fmla="*/ 0 w 7349543"/>
              <a:gd name="connsiteY0" fmla="*/ 272603 h 5364051"/>
              <a:gd name="connsiteX1" fmla="*/ 231819 w 7349543"/>
              <a:gd name="connsiteY1" fmla="*/ 311239 h 5364051"/>
              <a:gd name="connsiteX2" fmla="*/ 953036 w 7349543"/>
              <a:gd name="connsiteY2" fmla="*/ 259724 h 5364051"/>
              <a:gd name="connsiteX3" fmla="*/ 1635617 w 7349543"/>
              <a:gd name="connsiteY3" fmla="*/ 66541 h 5364051"/>
              <a:gd name="connsiteX4" fmla="*/ 2228045 w 7349543"/>
              <a:gd name="connsiteY4" fmla="*/ 118056 h 5364051"/>
              <a:gd name="connsiteX5" fmla="*/ 2987898 w 7349543"/>
              <a:gd name="connsiteY5" fmla="*/ 143814 h 5364051"/>
              <a:gd name="connsiteX6" fmla="*/ 4314422 w 7349543"/>
              <a:gd name="connsiteY6" fmla="*/ 118056 h 5364051"/>
              <a:gd name="connsiteX7" fmla="*/ 6478073 w 7349543"/>
              <a:gd name="connsiteY7" fmla="*/ 92299 h 5364051"/>
              <a:gd name="connsiteX8" fmla="*/ 7109138 w 7349543"/>
              <a:gd name="connsiteY8" fmla="*/ 671848 h 5364051"/>
              <a:gd name="connsiteX9" fmla="*/ 7340957 w 7349543"/>
              <a:gd name="connsiteY9" fmla="*/ 1547611 h 5364051"/>
              <a:gd name="connsiteX10" fmla="*/ 7160653 w 7349543"/>
              <a:gd name="connsiteY10" fmla="*/ 2449132 h 5364051"/>
              <a:gd name="connsiteX11" fmla="*/ 6349284 w 7349543"/>
              <a:gd name="connsiteY11" fmla="*/ 3737020 h 5364051"/>
              <a:gd name="connsiteX12" fmla="*/ 5847008 w 7349543"/>
              <a:gd name="connsiteY12" fmla="*/ 4380963 h 5364051"/>
              <a:gd name="connsiteX13" fmla="*/ 5499279 w 7349543"/>
              <a:gd name="connsiteY13" fmla="*/ 4793087 h 5364051"/>
              <a:gd name="connsiteX14" fmla="*/ 4868214 w 7349543"/>
              <a:gd name="connsiteY14" fmla="*/ 4986270 h 5364051"/>
              <a:gd name="connsiteX15" fmla="*/ 4172755 w 7349543"/>
              <a:gd name="connsiteY15" fmla="*/ 5153696 h 5364051"/>
              <a:gd name="connsiteX16" fmla="*/ 3284112 w 7349543"/>
              <a:gd name="connsiteY16" fmla="*/ 5334000 h 5364051"/>
              <a:gd name="connsiteX17" fmla="*/ 2768957 w 7349543"/>
              <a:gd name="connsiteY17" fmla="*/ 5334000 h 5364051"/>
              <a:gd name="connsiteX18" fmla="*/ 2073498 w 7349543"/>
              <a:gd name="connsiteY18" fmla="*/ 5269606 h 5364051"/>
              <a:gd name="connsiteX19" fmla="*/ 1378039 w 7349543"/>
              <a:gd name="connsiteY19" fmla="*/ 5089301 h 5364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7349543" h="5364051">
                <a:moveTo>
                  <a:pt x="0" y="272603"/>
                </a:moveTo>
                <a:cubicBezTo>
                  <a:pt x="36490" y="292994"/>
                  <a:pt x="72980" y="313385"/>
                  <a:pt x="231819" y="311239"/>
                </a:cubicBezTo>
                <a:cubicBezTo>
                  <a:pt x="390658" y="309093"/>
                  <a:pt x="719070" y="300507"/>
                  <a:pt x="953036" y="259724"/>
                </a:cubicBezTo>
                <a:cubicBezTo>
                  <a:pt x="1187002" y="218941"/>
                  <a:pt x="1423116" y="90152"/>
                  <a:pt x="1635617" y="66541"/>
                </a:cubicBezTo>
                <a:cubicBezTo>
                  <a:pt x="1848119" y="42930"/>
                  <a:pt x="2002665" y="105177"/>
                  <a:pt x="2228045" y="118056"/>
                </a:cubicBezTo>
                <a:cubicBezTo>
                  <a:pt x="2453425" y="130935"/>
                  <a:pt x="2640169" y="143814"/>
                  <a:pt x="2987898" y="143814"/>
                </a:cubicBezTo>
                <a:cubicBezTo>
                  <a:pt x="3335627" y="143814"/>
                  <a:pt x="4314422" y="118056"/>
                  <a:pt x="4314422" y="118056"/>
                </a:cubicBezTo>
                <a:cubicBezTo>
                  <a:pt x="4896118" y="109470"/>
                  <a:pt x="6012287" y="0"/>
                  <a:pt x="6478073" y="92299"/>
                </a:cubicBezTo>
                <a:cubicBezTo>
                  <a:pt x="6943859" y="184598"/>
                  <a:pt x="6965324" y="429296"/>
                  <a:pt x="7109138" y="671848"/>
                </a:cubicBezTo>
                <a:cubicBezTo>
                  <a:pt x="7252952" y="914400"/>
                  <a:pt x="7332371" y="1251397"/>
                  <a:pt x="7340957" y="1547611"/>
                </a:cubicBezTo>
                <a:cubicBezTo>
                  <a:pt x="7349543" y="1843825"/>
                  <a:pt x="7325932" y="2084231"/>
                  <a:pt x="7160653" y="2449132"/>
                </a:cubicBezTo>
                <a:cubicBezTo>
                  <a:pt x="6995374" y="2814034"/>
                  <a:pt x="6568225" y="3415048"/>
                  <a:pt x="6349284" y="3737020"/>
                </a:cubicBezTo>
                <a:cubicBezTo>
                  <a:pt x="6130343" y="4058992"/>
                  <a:pt x="5988676" y="4204952"/>
                  <a:pt x="5847008" y="4380963"/>
                </a:cubicBezTo>
                <a:cubicBezTo>
                  <a:pt x="5705341" y="4556974"/>
                  <a:pt x="5662411" y="4692203"/>
                  <a:pt x="5499279" y="4793087"/>
                </a:cubicBezTo>
                <a:cubicBezTo>
                  <a:pt x="5336147" y="4893971"/>
                  <a:pt x="5089301" y="4926169"/>
                  <a:pt x="4868214" y="4986270"/>
                </a:cubicBezTo>
                <a:cubicBezTo>
                  <a:pt x="4647127" y="5046372"/>
                  <a:pt x="4436772" y="5095741"/>
                  <a:pt x="4172755" y="5153696"/>
                </a:cubicBezTo>
                <a:cubicBezTo>
                  <a:pt x="3908738" y="5211651"/>
                  <a:pt x="3518078" y="5303949"/>
                  <a:pt x="3284112" y="5334000"/>
                </a:cubicBezTo>
                <a:cubicBezTo>
                  <a:pt x="3050146" y="5364051"/>
                  <a:pt x="2970726" y="5344732"/>
                  <a:pt x="2768957" y="5334000"/>
                </a:cubicBezTo>
                <a:cubicBezTo>
                  <a:pt x="2567188" y="5323268"/>
                  <a:pt x="2305318" y="5310389"/>
                  <a:pt x="2073498" y="5269606"/>
                </a:cubicBezTo>
                <a:cubicBezTo>
                  <a:pt x="1841678" y="5228823"/>
                  <a:pt x="1609858" y="5159062"/>
                  <a:pt x="1378039" y="5089301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700"/>
          </a:p>
        </p:txBody>
      </p:sp>
      <p:sp>
        <p:nvSpPr>
          <p:cNvPr id="86" name="Freeform 85"/>
          <p:cNvSpPr/>
          <p:nvPr/>
        </p:nvSpPr>
        <p:spPr>
          <a:xfrm>
            <a:off x="2786063" y="1544638"/>
            <a:ext cx="5222875" cy="2794000"/>
          </a:xfrm>
          <a:custGeom>
            <a:avLst/>
            <a:gdLst>
              <a:gd name="connsiteX0" fmla="*/ 47317 w 5222676"/>
              <a:gd name="connsiteY0" fmla="*/ 2318344 h 2793515"/>
              <a:gd name="connsiteX1" fmla="*/ 21559 w 5222676"/>
              <a:gd name="connsiteY1" fmla="*/ 2279707 h 2793515"/>
              <a:gd name="connsiteX2" fmla="*/ 21559 w 5222676"/>
              <a:gd name="connsiteY2" fmla="*/ 2125161 h 2793515"/>
              <a:gd name="connsiteX3" fmla="*/ 47317 w 5222676"/>
              <a:gd name="connsiteY3" fmla="*/ 2022130 h 2793515"/>
              <a:gd name="connsiteX4" fmla="*/ 98833 w 5222676"/>
              <a:gd name="connsiteY4" fmla="*/ 1867583 h 2793515"/>
              <a:gd name="connsiteX5" fmla="*/ 124590 w 5222676"/>
              <a:gd name="connsiteY5" fmla="*/ 1777431 h 2793515"/>
              <a:gd name="connsiteX6" fmla="*/ 137469 w 5222676"/>
              <a:gd name="connsiteY6" fmla="*/ 1738795 h 2793515"/>
              <a:gd name="connsiteX7" fmla="*/ 214742 w 5222676"/>
              <a:gd name="connsiteY7" fmla="*/ 1661521 h 2793515"/>
              <a:gd name="connsiteX8" fmla="*/ 279137 w 5222676"/>
              <a:gd name="connsiteY8" fmla="*/ 1584248 h 2793515"/>
              <a:gd name="connsiteX9" fmla="*/ 356410 w 5222676"/>
              <a:gd name="connsiteY9" fmla="*/ 1532733 h 2793515"/>
              <a:gd name="connsiteX10" fmla="*/ 395047 w 5222676"/>
              <a:gd name="connsiteY10" fmla="*/ 1506975 h 2793515"/>
              <a:gd name="connsiteX11" fmla="*/ 420804 w 5222676"/>
              <a:gd name="connsiteY11" fmla="*/ 1468338 h 2793515"/>
              <a:gd name="connsiteX12" fmla="*/ 523835 w 5222676"/>
              <a:gd name="connsiteY12" fmla="*/ 1442581 h 2793515"/>
              <a:gd name="connsiteX13" fmla="*/ 562472 w 5222676"/>
              <a:gd name="connsiteY13" fmla="*/ 1416823 h 2793515"/>
              <a:gd name="connsiteX14" fmla="*/ 601109 w 5222676"/>
              <a:gd name="connsiteY14" fmla="*/ 1403944 h 2793515"/>
              <a:gd name="connsiteX15" fmla="*/ 781413 w 5222676"/>
              <a:gd name="connsiteY15" fmla="*/ 1365307 h 2793515"/>
              <a:gd name="connsiteX16" fmla="*/ 910202 w 5222676"/>
              <a:gd name="connsiteY16" fmla="*/ 1339550 h 2793515"/>
              <a:gd name="connsiteX17" fmla="*/ 1335204 w 5222676"/>
              <a:gd name="connsiteY17" fmla="*/ 1352428 h 2793515"/>
              <a:gd name="connsiteX18" fmla="*/ 1386720 w 5222676"/>
              <a:gd name="connsiteY18" fmla="*/ 1365307 h 2793515"/>
              <a:gd name="connsiteX19" fmla="*/ 1515509 w 5222676"/>
              <a:gd name="connsiteY19" fmla="*/ 1416823 h 2793515"/>
              <a:gd name="connsiteX20" fmla="*/ 1554145 w 5222676"/>
              <a:gd name="connsiteY20" fmla="*/ 1429702 h 2793515"/>
              <a:gd name="connsiteX21" fmla="*/ 1644297 w 5222676"/>
              <a:gd name="connsiteY21" fmla="*/ 1481217 h 2793515"/>
              <a:gd name="connsiteX22" fmla="*/ 1682934 w 5222676"/>
              <a:gd name="connsiteY22" fmla="*/ 1494096 h 2793515"/>
              <a:gd name="connsiteX23" fmla="*/ 1721571 w 5222676"/>
              <a:gd name="connsiteY23" fmla="*/ 1532733 h 2793515"/>
              <a:gd name="connsiteX24" fmla="*/ 1760207 w 5222676"/>
              <a:gd name="connsiteY24" fmla="*/ 1545612 h 2793515"/>
              <a:gd name="connsiteX25" fmla="*/ 1798844 w 5222676"/>
              <a:gd name="connsiteY25" fmla="*/ 1571369 h 2793515"/>
              <a:gd name="connsiteX26" fmla="*/ 1850359 w 5222676"/>
              <a:gd name="connsiteY26" fmla="*/ 1584248 h 2793515"/>
              <a:gd name="connsiteX27" fmla="*/ 1888996 w 5222676"/>
              <a:gd name="connsiteY27" fmla="*/ 1597127 h 2793515"/>
              <a:gd name="connsiteX28" fmla="*/ 1966269 w 5222676"/>
              <a:gd name="connsiteY28" fmla="*/ 1610006 h 2793515"/>
              <a:gd name="connsiteX29" fmla="*/ 2056421 w 5222676"/>
              <a:gd name="connsiteY29" fmla="*/ 1635764 h 2793515"/>
              <a:gd name="connsiteX30" fmla="*/ 2120816 w 5222676"/>
              <a:gd name="connsiteY30" fmla="*/ 1622885 h 2793515"/>
              <a:gd name="connsiteX31" fmla="*/ 2133695 w 5222676"/>
              <a:gd name="connsiteY31" fmla="*/ 1558490 h 2793515"/>
              <a:gd name="connsiteX32" fmla="*/ 2198089 w 5222676"/>
              <a:gd name="connsiteY32" fmla="*/ 1455459 h 2793515"/>
              <a:gd name="connsiteX33" fmla="*/ 2198089 w 5222676"/>
              <a:gd name="connsiteY33" fmla="*/ 1352428 h 2793515"/>
              <a:gd name="connsiteX34" fmla="*/ 2146573 w 5222676"/>
              <a:gd name="connsiteY34" fmla="*/ 1275155 h 2793515"/>
              <a:gd name="connsiteX35" fmla="*/ 2133695 w 5222676"/>
              <a:gd name="connsiteY35" fmla="*/ 1236519 h 2793515"/>
              <a:gd name="connsiteX36" fmla="*/ 2107937 w 5222676"/>
              <a:gd name="connsiteY36" fmla="*/ 1197882 h 2793515"/>
              <a:gd name="connsiteX37" fmla="*/ 2069300 w 5222676"/>
              <a:gd name="connsiteY37" fmla="*/ 1094851 h 2793515"/>
              <a:gd name="connsiteX38" fmla="*/ 2030664 w 5222676"/>
              <a:gd name="connsiteY38" fmla="*/ 1056214 h 2793515"/>
              <a:gd name="connsiteX39" fmla="*/ 2004906 w 5222676"/>
              <a:gd name="connsiteY39" fmla="*/ 1017578 h 2793515"/>
              <a:gd name="connsiteX40" fmla="*/ 1992027 w 5222676"/>
              <a:gd name="connsiteY40" fmla="*/ 978941 h 2793515"/>
              <a:gd name="connsiteX41" fmla="*/ 1966269 w 5222676"/>
              <a:gd name="connsiteY41" fmla="*/ 940305 h 2793515"/>
              <a:gd name="connsiteX42" fmla="*/ 1953390 w 5222676"/>
              <a:gd name="connsiteY42" fmla="*/ 875910 h 2793515"/>
              <a:gd name="connsiteX43" fmla="*/ 1966269 w 5222676"/>
              <a:gd name="connsiteY43" fmla="*/ 721364 h 2793515"/>
              <a:gd name="connsiteX44" fmla="*/ 1992027 w 5222676"/>
              <a:gd name="connsiteY44" fmla="*/ 682727 h 2793515"/>
              <a:gd name="connsiteX45" fmla="*/ 2004906 w 5222676"/>
              <a:gd name="connsiteY45" fmla="*/ 631212 h 2793515"/>
              <a:gd name="connsiteX46" fmla="*/ 2056421 w 5222676"/>
              <a:gd name="connsiteY46" fmla="*/ 592575 h 2793515"/>
              <a:gd name="connsiteX47" fmla="*/ 2095058 w 5222676"/>
              <a:gd name="connsiteY47" fmla="*/ 553938 h 2793515"/>
              <a:gd name="connsiteX48" fmla="*/ 2172331 w 5222676"/>
              <a:gd name="connsiteY48" fmla="*/ 515302 h 2793515"/>
              <a:gd name="connsiteX49" fmla="*/ 2326878 w 5222676"/>
              <a:gd name="connsiteY49" fmla="*/ 528181 h 2793515"/>
              <a:gd name="connsiteX50" fmla="*/ 2378393 w 5222676"/>
              <a:gd name="connsiteY50" fmla="*/ 515302 h 2793515"/>
              <a:gd name="connsiteX51" fmla="*/ 2429909 w 5222676"/>
              <a:gd name="connsiteY51" fmla="*/ 412271 h 2793515"/>
              <a:gd name="connsiteX52" fmla="*/ 2455666 w 5222676"/>
              <a:gd name="connsiteY52" fmla="*/ 373634 h 2793515"/>
              <a:gd name="connsiteX53" fmla="*/ 2468545 w 5222676"/>
              <a:gd name="connsiteY53" fmla="*/ 244845 h 2793515"/>
              <a:gd name="connsiteX54" fmla="*/ 2481424 w 5222676"/>
              <a:gd name="connsiteY54" fmla="*/ 128936 h 2793515"/>
              <a:gd name="connsiteX55" fmla="*/ 2520061 w 5222676"/>
              <a:gd name="connsiteY55" fmla="*/ 38783 h 2793515"/>
              <a:gd name="connsiteX56" fmla="*/ 2558697 w 5222676"/>
              <a:gd name="connsiteY56" fmla="*/ 147 h 2793515"/>
              <a:gd name="connsiteX57" fmla="*/ 2700365 w 5222676"/>
              <a:gd name="connsiteY57" fmla="*/ 13026 h 2793515"/>
              <a:gd name="connsiteX58" fmla="*/ 2751880 w 5222676"/>
              <a:gd name="connsiteY58" fmla="*/ 90299 h 2793515"/>
              <a:gd name="connsiteX59" fmla="*/ 2842033 w 5222676"/>
              <a:gd name="connsiteY59" fmla="*/ 219088 h 2793515"/>
              <a:gd name="connsiteX60" fmla="*/ 2906427 w 5222676"/>
              <a:gd name="connsiteY60" fmla="*/ 296361 h 2793515"/>
              <a:gd name="connsiteX61" fmla="*/ 2932185 w 5222676"/>
              <a:gd name="connsiteY61" fmla="*/ 412271 h 2793515"/>
              <a:gd name="connsiteX62" fmla="*/ 2945064 w 5222676"/>
              <a:gd name="connsiteY62" fmla="*/ 502423 h 2793515"/>
              <a:gd name="connsiteX63" fmla="*/ 2957942 w 5222676"/>
              <a:gd name="connsiteY63" fmla="*/ 541059 h 2793515"/>
              <a:gd name="connsiteX64" fmla="*/ 2970821 w 5222676"/>
              <a:gd name="connsiteY64" fmla="*/ 592575 h 2793515"/>
              <a:gd name="connsiteX65" fmla="*/ 2996579 w 5222676"/>
              <a:gd name="connsiteY65" fmla="*/ 669848 h 2793515"/>
              <a:gd name="connsiteX66" fmla="*/ 3035216 w 5222676"/>
              <a:gd name="connsiteY66" fmla="*/ 708485 h 2793515"/>
              <a:gd name="connsiteX67" fmla="*/ 3112489 w 5222676"/>
              <a:gd name="connsiteY67" fmla="*/ 760000 h 2793515"/>
              <a:gd name="connsiteX68" fmla="*/ 3228399 w 5222676"/>
              <a:gd name="connsiteY68" fmla="*/ 721364 h 2793515"/>
              <a:gd name="connsiteX69" fmla="*/ 3279914 w 5222676"/>
              <a:gd name="connsiteY69" fmla="*/ 708485 h 2793515"/>
              <a:gd name="connsiteX70" fmla="*/ 3318551 w 5222676"/>
              <a:gd name="connsiteY70" fmla="*/ 695606 h 2793515"/>
              <a:gd name="connsiteX71" fmla="*/ 3370066 w 5222676"/>
              <a:gd name="connsiteY71" fmla="*/ 682727 h 2793515"/>
              <a:gd name="connsiteX72" fmla="*/ 3434461 w 5222676"/>
              <a:gd name="connsiteY72" fmla="*/ 656969 h 2793515"/>
              <a:gd name="connsiteX73" fmla="*/ 3460219 w 5222676"/>
              <a:gd name="connsiteY73" fmla="*/ 618333 h 2793515"/>
              <a:gd name="connsiteX74" fmla="*/ 3485976 w 5222676"/>
              <a:gd name="connsiteY74" fmla="*/ 566817 h 2793515"/>
              <a:gd name="connsiteX75" fmla="*/ 3524613 w 5222676"/>
              <a:gd name="connsiteY75" fmla="*/ 541059 h 2793515"/>
              <a:gd name="connsiteX76" fmla="*/ 3601886 w 5222676"/>
              <a:gd name="connsiteY76" fmla="*/ 463786 h 2793515"/>
              <a:gd name="connsiteX77" fmla="*/ 3640523 w 5222676"/>
              <a:gd name="connsiteY77" fmla="*/ 425150 h 2793515"/>
              <a:gd name="connsiteX78" fmla="*/ 3679159 w 5222676"/>
              <a:gd name="connsiteY78" fmla="*/ 386513 h 2793515"/>
              <a:gd name="connsiteX79" fmla="*/ 3717796 w 5222676"/>
              <a:gd name="connsiteY79" fmla="*/ 360755 h 2793515"/>
              <a:gd name="connsiteX80" fmla="*/ 3769311 w 5222676"/>
              <a:gd name="connsiteY80" fmla="*/ 322119 h 2793515"/>
              <a:gd name="connsiteX81" fmla="*/ 3820827 w 5222676"/>
              <a:gd name="connsiteY81" fmla="*/ 309240 h 2793515"/>
              <a:gd name="connsiteX82" fmla="*/ 3859464 w 5222676"/>
              <a:gd name="connsiteY82" fmla="*/ 283482 h 2793515"/>
              <a:gd name="connsiteX83" fmla="*/ 3936737 w 5222676"/>
              <a:gd name="connsiteY83" fmla="*/ 257724 h 2793515"/>
              <a:gd name="connsiteX84" fmla="*/ 4155678 w 5222676"/>
              <a:gd name="connsiteY84" fmla="*/ 231967 h 2793515"/>
              <a:gd name="connsiteX85" fmla="*/ 4245830 w 5222676"/>
              <a:gd name="connsiteY85" fmla="*/ 219088 h 2793515"/>
              <a:gd name="connsiteX86" fmla="*/ 4387497 w 5222676"/>
              <a:gd name="connsiteY86" fmla="*/ 193330 h 2793515"/>
              <a:gd name="connsiteX87" fmla="*/ 4542044 w 5222676"/>
              <a:gd name="connsiteY87" fmla="*/ 206209 h 2793515"/>
              <a:gd name="connsiteX88" fmla="*/ 4580680 w 5222676"/>
              <a:gd name="connsiteY88" fmla="*/ 283482 h 2793515"/>
              <a:gd name="connsiteX89" fmla="*/ 4554923 w 5222676"/>
              <a:gd name="connsiteY89" fmla="*/ 399392 h 2793515"/>
              <a:gd name="connsiteX90" fmla="*/ 4529165 w 5222676"/>
              <a:gd name="connsiteY90" fmla="*/ 438028 h 2793515"/>
              <a:gd name="connsiteX91" fmla="*/ 4477650 w 5222676"/>
              <a:gd name="connsiteY91" fmla="*/ 528181 h 2793515"/>
              <a:gd name="connsiteX92" fmla="*/ 4464771 w 5222676"/>
              <a:gd name="connsiteY92" fmla="*/ 592575 h 2793515"/>
              <a:gd name="connsiteX93" fmla="*/ 4451892 w 5222676"/>
              <a:gd name="connsiteY93" fmla="*/ 631212 h 2793515"/>
              <a:gd name="connsiteX94" fmla="*/ 4439013 w 5222676"/>
              <a:gd name="connsiteY94" fmla="*/ 695606 h 2793515"/>
              <a:gd name="connsiteX95" fmla="*/ 4451892 w 5222676"/>
              <a:gd name="connsiteY95" fmla="*/ 1056214 h 2793515"/>
              <a:gd name="connsiteX96" fmla="*/ 4464771 w 5222676"/>
              <a:gd name="connsiteY96" fmla="*/ 1094851 h 2793515"/>
              <a:gd name="connsiteX97" fmla="*/ 4619317 w 5222676"/>
              <a:gd name="connsiteY97" fmla="*/ 1069093 h 2793515"/>
              <a:gd name="connsiteX98" fmla="*/ 4748106 w 5222676"/>
              <a:gd name="connsiteY98" fmla="*/ 1017578 h 2793515"/>
              <a:gd name="connsiteX99" fmla="*/ 4812500 w 5222676"/>
              <a:gd name="connsiteY99" fmla="*/ 927426 h 2793515"/>
              <a:gd name="connsiteX100" fmla="*/ 4864016 w 5222676"/>
              <a:gd name="connsiteY100" fmla="*/ 850152 h 2793515"/>
              <a:gd name="connsiteX101" fmla="*/ 4915531 w 5222676"/>
              <a:gd name="connsiteY101" fmla="*/ 772879 h 2793515"/>
              <a:gd name="connsiteX102" fmla="*/ 4941289 w 5222676"/>
              <a:gd name="connsiteY102" fmla="*/ 734243 h 2793515"/>
              <a:gd name="connsiteX103" fmla="*/ 4954168 w 5222676"/>
              <a:gd name="connsiteY103" fmla="*/ 695606 h 2793515"/>
              <a:gd name="connsiteX104" fmla="*/ 4979926 w 5222676"/>
              <a:gd name="connsiteY104" fmla="*/ 605454 h 2793515"/>
              <a:gd name="connsiteX105" fmla="*/ 5005683 w 5222676"/>
              <a:gd name="connsiteY105" fmla="*/ 553938 h 2793515"/>
              <a:gd name="connsiteX106" fmla="*/ 5031441 w 5222676"/>
              <a:gd name="connsiteY106" fmla="*/ 515302 h 2793515"/>
              <a:gd name="connsiteX107" fmla="*/ 5070078 w 5222676"/>
              <a:gd name="connsiteY107" fmla="*/ 489544 h 2793515"/>
              <a:gd name="connsiteX108" fmla="*/ 5147351 w 5222676"/>
              <a:gd name="connsiteY108" fmla="*/ 463786 h 2793515"/>
              <a:gd name="connsiteX109" fmla="*/ 5198866 w 5222676"/>
              <a:gd name="connsiteY109" fmla="*/ 541059 h 2793515"/>
              <a:gd name="connsiteX110" fmla="*/ 5211745 w 5222676"/>
              <a:gd name="connsiteY110" fmla="*/ 618333 h 2793515"/>
              <a:gd name="connsiteX111" fmla="*/ 5185988 w 5222676"/>
              <a:gd name="connsiteY111" fmla="*/ 991820 h 2793515"/>
              <a:gd name="connsiteX112" fmla="*/ 5173109 w 5222676"/>
              <a:gd name="connsiteY112" fmla="*/ 1120609 h 2793515"/>
              <a:gd name="connsiteX113" fmla="*/ 5160230 w 5222676"/>
              <a:gd name="connsiteY113" fmla="*/ 1159245 h 2793515"/>
              <a:gd name="connsiteX114" fmla="*/ 5121593 w 5222676"/>
              <a:gd name="connsiteY114" fmla="*/ 1185003 h 2793515"/>
              <a:gd name="connsiteX115" fmla="*/ 5044320 w 5222676"/>
              <a:gd name="connsiteY115" fmla="*/ 1262276 h 2793515"/>
              <a:gd name="connsiteX116" fmla="*/ 4967047 w 5222676"/>
              <a:gd name="connsiteY116" fmla="*/ 1313792 h 2793515"/>
              <a:gd name="connsiteX117" fmla="*/ 4928410 w 5222676"/>
              <a:gd name="connsiteY117" fmla="*/ 1339550 h 2793515"/>
              <a:gd name="connsiteX118" fmla="*/ 4799621 w 5222676"/>
              <a:gd name="connsiteY118" fmla="*/ 1378186 h 2793515"/>
              <a:gd name="connsiteX119" fmla="*/ 4760985 w 5222676"/>
              <a:gd name="connsiteY119" fmla="*/ 1391065 h 2793515"/>
              <a:gd name="connsiteX120" fmla="*/ 4529165 w 5222676"/>
              <a:gd name="connsiteY120" fmla="*/ 1403944 h 2793515"/>
              <a:gd name="connsiteX121" fmla="*/ 4451892 w 5222676"/>
              <a:gd name="connsiteY121" fmla="*/ 1429702 h 2793515"/>
              <a:gd name="connsiteX122" fmla="*/ 4374619 w 5222676"/>
              <a:gd name="connsiteY122" fmla="*/ 1481217 h 2793515"/>
              <a:gd name="connsiteX123" fmla="*/ 4361740 w 5222676"/>
              <a:gd name="connsiteY123" fmla="*/ 1532733 h 2793515"/>
              <a:gd name="connsiteX124" fmla="*/ 4348861 w 5222676"/>
              <a:gd name="connsiteY124" fmla="*/ 1687279 h 2793515"/>
              <a:gd name="connsiteX125" fmla="*/ 4387497 w 5222676"/>
              <a:gd name="connsiteY125" fmla="*/ 1713037 h 2793515"/>
              <a:gd name="connsiteX126" fmla="*/ 4451892 w 5222676"/>
              <a:gd name="connsiteY126" fmla="*/ 1751674 h 2793515"/>
              <a:gd name="connsiteX127" fmla="*/ 4490528 w 5222676"/>
              <a:gd name="connsiteY127" fmla="*/ 1764552 h 2793515"/>
              <a:gd name="connsiteX128" fmla="*/ 4619317 w 5222676"/>
              <a:gd name="connsiteY128" fmla="*/ 1790310 h 2793515"/>
              <a:gd name="connsiteX129" fmla="*/ 4696590 w 5222676"/>
              <a:gd name="connsiteY129" fmla="*/ 1816068 h 2793515"/>
              <a:gd name="connsiteX130" fmla="*/ 4735227 w 5222676"/>
              <a:gd name="connsiteY130" fmla="*/ 1841826 h 2793515"/>
              <a:gd name="connsiteX131" fmla="*/ 4812500 w 5222676"/>
              <a:gd name="connsiteY131" fmla="*/ 1867583 h 2793515"/>
              <a:gd name="connsiteX132" fmla="*/ 4773864 w 5222676"/>
              <a:gd name="connsiteY132" fmla="*/ 1944857 h 2793515"/>
              <a:gd name="connsiteX133" fmla="*/ 4760985 w 5222676"/>
              <a:gd name="connsiteY133" fmla="*/ 1983493 h 2793515"/>
              <a:gd name="connsiteX134" fmla="*/ 4683711 w 5222676"/>
              <a:gd name="connsiteY134" fmla="*/ 2022130 h 2793515"/>
              <a:gd name="connsiteX135" fmla="*/ 4593559 w 5222676"/>
              <a:gd name="connsiteY135" fmla="*/ 2073645 h 2793515"/>
              <a:gd name="connsiteX136" fmla="*/ 4529165 w 5222676"/>
              <a:gd name="connsiteY136" fmla="*/ 2099403 h 2793515"/>
              <a:gd name="connsiteX137" fmla="*/ 4451892 w 5222676"/>
              <a:gd name="connsiteY137" fmla="*/ 2112282 h 2793515"/>
              <a:gd name="connsiteX138" fmla="*/ 4155678 w 5222676"/>
              <a:gd name="connsiteY138" fmla="*/ 2099403 h 2793515"/>
              <a:gd name="connsiteX139" fmla="*/ 4078404 w 5222676"/>
              <a:gd name="connsiteY139" fmla="*/ 2022130 h 2793515"/>
              <a:gd name="connsiteX140" fmla="*/ 4039768 w 5222676"/>
              <a:gd name="connsiteY140" fmla="*/ 1970614 h 2793515"/>
              <a:gd name="connsiteX141" fmla="*/ 4014010 w 5222676"/>
              <a:gd name="connsiteY141" fmla="*/ 1931978 h 2793515"/>
              <a:gd name="connsiteX142" fmla="*/ 3923858 w 5222676"/>
              <a:gd name="connsiteY142" fmla="*/ 1906220 h 2793515"/>
              <a:gd name="connsiteX143" fmla="*/ 3885221 w 5222676"/>
              <a:gd name="connsiteY143" fmla="*/ 1880462 h 2793515"/>
              <a:gd name="connsiteX144" fmla="*/ 3859464 w 5222676"/>
              <a:gd name="connsiteY144" fmla="*/ 1841826 h 2793515"/>
              <a:gd name="connsiteX145" fmla="*/ 3782190 w 5222676"/>
              <a:gd name="connsiteY145" fmla="*/ 1816068 h 2793515"/>
              <a:gd name="connsiteX146" fmla="*/ 3743554 w 5222676"/>
              <a:gd name="connsiteY146" fmla="*/ 1803189 h 2793515"/>
              <a:gd name="connsiteX147" fmla="*/ 3704917 w 5222676"/>
              <a:gd name="connsiteY147" fmla="*/ 1790310 h 2793515"/>
              <a:gd name="connsiteX148" fmla="*/ 3666280 w 5222676"/>
              <a:gd name="connsiteY148" fmla="*/ 1803189 h 2793515"/>
              <a:gd name="connsiteX149" fmla="*/ 3614765 w 5222676"/>
              <a:gd name="connsiteY149" fmla="*/ 1893341 h 2793515"/>
              <a:gd name="connsiteX150" fmla="*/ 3576128 w 5222676"/>
              <a:gd name="connsiteY150" fmla="*/ 1919099 h 2793515"/>
              <a:gd name="connsiteX151" fmla="*/ 3511734 w 5222676"/>
              <a:gd name="connsiteY151" fmla="*/ 2009251 h 2793515"/>
              <a:gd name="connsiteX152" fmla="*/ 3498855 w 5222676"/>
              <a:gd name="connsiteY152" fmla="*/ 2047888 h 2793515"/>
              <a:gd name="connsiteX153" fmla="*/ 3408703 w 5222676"/>
              <a:gd name="connsiteY153" fmla="*/ 2189555 h 2793515"/>
              <a:gd name="connsiteX154" fmla="*/ 3395824 w 5222676"/>
              <a:gd name="connsiteY154" fmla="*/ 2228192 h 2793515"/>
              <a:gd name="connsiteX155" fmla="*/ 3331430 w 5222676"/>
              <a:gd name="connsiteY155" fmla="*/ 2318344 h 2793515"/>
              <a:gd name="connsiteX156" fmla="*/ 3292793 w 5222676"/>
              <a:gd name="connsiteY156" fmla="*/ 2331223 h 2793515"/>
              <a:gd name="connsiteX157" fmla="*/ 3267035 w 5222676"/>
              <a:gd name="connsiteY157" fmla="*/ 2369859 h 2793515"/>
              <a:gd name="connsiteX158" fmla="*/ 3073852 w 5222676"/>
              <a:gd name="connsiteY158" fmla="*/ 2356981 h 2793515"/>
              <a:gd name="connsiteX159" fmla="*/ 2957942 w 5222676"/>
              <a:gd name="connsiteY159" fmla="*/ 2279707 h 2793515"/>
              <a:gd name="connsiteX160" fmla="*/ 2919306 w 5222676"/>
              <a:gd name="connsiteY160" fmla="*/ 2266828 h 2793515"/>
              <a:gd name="connsiteX161" fmla="*/ 2803396 w 5222676"/>
              <a:gd name="connsiteY161" fmla="*/ 2189555 h 2793515"/>
              <a:gd name="connsiteX162" fmla="*/ 2764759 w 5222676"/>
              <a:gd name="connsiteY162" fmla="*/ 2163797 h 2793515"/>
              <a:gd name="connsiteX163" fmla="*/ 2674607 w 5222676"/>
              <a:gd name="connsiteY163" fmla="*/ 2073645 h 2793515"/>
              <a:gd name="connsiteX164" fmla="*/ 2623092 w 5222676"/>
              <a:gd name="connsiteY164" fmla="*/ 2060767 h 2793515"/>
              <a:gd name="connsiteX165" fmla="*/ 2571576 w 5222676"/>
              <a:gd name="connsiteY165" fmla="*/ 2073645 h 2793515"/>
              <a:gd name="connsiteX166" fmla="*/ 2545819 w 5222676"/>
              <a:gd name="connsiteY166" fmla="*/ 2112282 h 2793515"/>
              <a:gd name="connsiteX167" fmla="*/ 2494303 w 5222676"/>
              <a:gd name="connsiteY167" fmla="*/ 2176676 h 2793515"/>
              <a:gd name="connsiteX168" fmla="*/ 2481424 w 5222676"/>
              <a:gd name="connsiteY168" fmla="*/ 2215313 h 2793515"/>
              <a:gd name="connsiteX169" fmla="*/ 2429909 w 5222676"/>
              <a:gd name="connsiteY169" fmla="*/ 2292586 h 2793515"/>
              <a:gd name="connsiteX170" fmla="*/ 2404151 w 5222676"/>
              <a:gd name="connsiteY170" fmla="*/ 2369859 h 2793515"/>
              <a:gd name="connsiteX171" fmla="*/ 2352635 w 5222676"/>
              <a:gd name="connsiteY171" fmla="*/ 2717589 h 2793515"/>
              <a:gd name="connsiteX172" fmla="*/ 2313999 w 5222676"/>
              <a:gd name="connsiteY172" fmla="*/ 2691831 h 2793515"/>
              <a:gd name="connsiteX173" fmla="*/ 2262483 w 5222676"/>
              <a:gd name="connsiteY173" fmla="*/ 2614558 h 2793515"/>
              <a:gd name="connsiteX174" fmla="*/ 2223847 w 5222676"/>
              <a:gd name="connsiteY174" fmla="*/ 2601679 h 2793515"/>
              <a:gd name="connsiteX175" fmla="*/ 2146573 w 5222676"/>
              <a:gd name="connsiteY175" fmla="*/ 2550164 h 2793515"/>
              <a:gd name="connsiteX176" fmla="*/ 2107937 w 5222676"/>
              <a:gd name="connsiteY176" fmla="*/ 2537285 h 2793515"/>
              <a:gd name="connsiteX177" fmla="*/ 2043542 w 5222676"/>
              <a:gd name="connsiteY177" fmla="*/ 2447133 h 2793515"/>
              <a:gd name="connsiteX178" fmla="*/ 2017785 w 5222676"/>
              <a:gd name="connsiteY178" fmla="*/ 2369859 h 2793515"/>
              <a:gd name="connsiteX179" fmla="*/ 1888996 w 5222676"/>
              <a:gd name="connsiteY179" fmla="*/ 2331223 h 2793515"/>
              <a:gd name="connsiteX180" fmla="*/ 1850359 w 5222676"/>
              <a:gd name="connsiteY180" fmla="*/ 2318344 h 2793515"/>
              <a:gd name="connsiteX181" fmla="*/ 1734450 w 5222676"/>
              <a:gd name="connsiteY181" fmla="*/ 2331223 h 2793515"/>
              <a:gd name="connsiteX182" fmla="*/ 1670055 w 5222676"/>
              <a:gd name="connsiteY182" fmla="*/ 2395617 h 2793515"/>
              <a:gd name="connsiteX183" fmla="*/ 1631419 w 5222676"/>
              <a:gd name="connsiteY183" fmla="*/ 2434254 h 2793515"/>
              <a:gd name="connsiteX184" fmla="*/ 1618540 w 5222676"/>
              <a:gd name="connsiteY184" fmla="*/ 2472890 h 2793515"/>
              <a:gd name="connsiteX185" fmla="*/ 1502630 w 5222676"/>
              <a:gd name="connsiteY185" fmla="*/ 2563043 h 2793515"/>
              <a:gd name="connsiteX186" fmla="*/ 1463993 w 5222676"/>
              <a:gd name="connsiteY186" fmla="*/ 2588800 h 2793515"/>
              <a:gd name="connsiteX187" fmla="*/ 1322326 w 5222676"/>
              <a:gd name="connsiteY187" fmla="*/ 2575921 h 2793515"/>
              <a:gd name="connsiteX188" fmla="*/ 1257931 w 5222676"/>
              <a:gd name="connsiteY188" fmla="*/ 2472890 h 2793515"/>
              <a:gd name="connsiteX189" fmla="*/ 1206416 w 5222676"/>
              <a:gd name="connsiteY189" fmla="*/ 2356981 h 2793515"/>
              <a:gd name="connsiteX190" fmla="*/ 1142021 w 5222676"/>
              <a:gd name="connsiteY190" fmla="*/ 2241071 h 2793515"/>
              <a:gd name="connsiteX191" fmla="*/ 1116264 w 5222676"/>
              <a:gd name="connsiteY191" fmla="*/ 2125161 h 2793515"/>
              <a:gd name="connsiteX192" fmla="*/ 1077627 w 5222676"/>
              <a:gd name="connsiteY192" fmla="*/ 2099403 h 2793515"/>
              <a:gd name="connsiteX193" fmla="*/ 923080 w 5222676"/>
              <a:gd name="connsiteY193" fmla="*/ 2125161 h 2793515"/>
              <a:gd name="connsiteX194" fmla="*/ 884444 w 5222676"/>
              <a:gd name="connsiteY194" fmla="*/ 2138040 h 2793515"/>
              <a:gd name="connsiteX195" fmla="*/ 755655 w 5222676"/>
              <a:gd name="connsiteY195" fmla="*/ 2228192 h 2793515"/>
              <a:gd name="connsiteX196" fmla="*/ 678382 w 5222676"/>
              <a:gd name="connsiteY196" fmla="*/ 2292586 h 2793515"/>
              <a:gd name="connsiteX197" fmla="*/ 639745 w 5222676"/>
              <a:gd name="connsiteY197" fmla="*/ 2331223 h 2793515"/>
              <a:gd name="connsiteX198" fmla="*/ 562472 w 5222676"/>
              <a:gd name="connsiteY198" fmla="*/ 2369859 h 2793515"/>
              <a:gd name="connsiteX199" fmla="*/ 549593 w 5222676"/>
              <a:gd name="connsiteY199" fmla="*/ 2369859 h 2793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</a:cxnLst>
            <a:rect l="l" t="t" r="r" b="b"/>
            <a:pathLst>
              <a:path w="5222676" h="2793515">
                <a:moveTo>
                  <a:pt x="47317" y="2318344"/>
                </a:moveTo>
                <a:cubicBezTo>
                  <a:pt x="38731" y="2305465"/>
                  <a:pt x="26994" y="2294200"/>
                  <a:pt x="21559" y="2279707"/>
                </a:cubicBezTo>
                <a:cubicBezTo>
                  <a:pt x="0" y="2222217"/>
                  <a:pt x="9365" y="2186129"/>
                  <a:pt x="21559" y="2125161"/>
                </a:cubicBezTo>
                <a:cubicBezTo>
                  <a:pt x="28502" y="2090448"/>
                  <a:pt x="36122" y="2055714"/>
                  <a:pt x="47317" y="2022130"/>
                </a:cubicBezTo>
                <a:lnTo>
                  <a:pt x="98833" y="1867583"/>
                </a:lnTo>
                <a:cubicBezTo>
                  <a:pt x="129712" y="1774945"/>
                  <a:pt x="92246" y="1890635"/>
                  <a:pt x="124590" y="1777431"/>
                </a:cubicBezTo>
                <a:cubicBezTo>
                  <a:pt x="128319" y="1764378"/>
                  <a:pt x="129135" y="1749511"/>
                  <a:pt x="137469" y="1738795"/>
                </a:cubicBezTo>
                <a:cubicBezTo>
                  <a:pt x="159833" y="1710041"/>
                  <a:pt x="194536" y="1691830"/>
                  <a:pt x="214742" y="1661521"/>
                </a:cubicBezTo>
                <a:cubicBezTo>
                  <a:pt x="237638" y="1627178"/>
                  <a:pt x="244812" y="1610945"/>
                  <a:pt x="279137" y="1584248"/>
                </a:cubicBezTo>
                <a:cubicBezTo>
                  <a:pt x="303573" y="1565242"/>
                  <a:pt x="330652" y="1549905"/>
                  <a:pt x="356410" y="1532733"/>
                </a:cubicBezTo>
                <a:lnTo>
                  <a:pt x="395047" y="1506975"/>
                </a:lnTo>
                <a:cubicBezTo>
                  <a:pt x="403633" y="1494096"/>
                  <a:pt x="406960" y="1475260"/>
                  <a:pt x="420804" y="1468338"/>
                </a:cubicBezTo>
                <a:cubicBezTo>
                  <a:pt x="452467" y="1452506"/>
                  <a:pt x="523835" y="1442581"/>
                  <a:pt x="523835" y="1442581"/>
                </a:cubicBezTo>
                <a:cubicBezTo>
                  <a:pt x="536714" y="1433995"/>
                  <a:pt x="548627" y="1423745"/>
                  <a:pt x="562472" y="1416823"/>
                </a:cubicBezTo>
                <a:cubicBezTo>
                  <a:pt x="574614" y="1410752"/>
                  <a:pt x="588012" y="1407516"/>
                  <a:pt x="601109" y="1403944"/>
                </a:cubicBezTo>
                <a:cubicBezTo>
                  <a:pt x="732413" y="1368134"/>
                  <a:pt x="667053" y="1386749"/>
                  <a:pt x="781413" y="1365307"/>
                </a:cubicBezTo>
                <a:cubicBezTo>
                  <a:pt x="824443" y="1357239"/>
                  <a:pt x="910202" y="1339550"/>
                  <a:pt x="910202" y="1339550"/>
                </a:cubicBezTo>
                <a:cubicBezTo>
                  <a:pt x="1051869" y="1343843"/>
                  <a:pt x="1193678" y="1344778"/>
                  <a:pt x="1335204" y="1352428"/>
                </a:cubicBezTo>
                <a:cubicBezTo>
                  <a:pt x="1352879" y="1353383"/>
                  <a:pt x="1369766" y="1360221"/>
                  <a:pt x="1386720" y="1365307"/>
                </a:cubicBezTo>
                <a:cubicBezTo>
                  <a:pt x="1516999" y="1404391"/>
                  <a:pt x="1415106" y="1373793"/>
                  <a:pt x="1515509" y="1416823"/>
                </a:cubicBezTo>
                <a:cubicBezTo>
                  <a:pt x="1527987" y="1422171"/>
                  <a:pt x="1541667" y="1424354"/>
                  <a:pt x="1554145" y="1429702"/>
                </a:cubicBezTo>
                <a:cubicBezTo>
                  <a:pt x="1712202" y="1497440"/>
                  <a:pt x="1514953" y="1416544"/>
                  <a:pt x="1644297" y="1481217"/>
                </a:cubicBezTo>
                <a:cubicBezTo>
                  <a:pt x="1656439" y="1487288"/>
                  <a:pt x="1670055" y="1489803"/>
                  <a:pt x="1682934" y="1494096"/>
                </a:cubicBezTo>
                <a:cubicBezTo>
                  <a:pt x="1695813" y="1506975"/>
                  <a:pt x="1706416" y="1522630"/>
                  <a:pt x="1721571" y="1532733"/>
                </a:cubicBezTo>
                <a:cubicBezTo>
                  <a:pt x="1732866" y="1540263"/>
                  <a:pt x="1748065" y="1539541"/>
                  <a:pt x="1760207" y="1545612"/>
                </a:cubicBezTo>
                <a:cubicBezTo>
                  <a:pt x="1774051" y="1552534"/>
                  <a:pt x="1784617" y="1565272"/>
                  <a:pt x="1798844" y="1571369"/>
                </a:cubicBezTo>
                <a:cubicBezTo>
                  <a:pt x="1815113" y="1578341"/>
                  <a:pt x="1833340" y="1579385"/>
                  <a:pt x="1850359" y="1584248"/>
                </a:cubicBezTo>
                <a:cubicBezTo>
                  <a:pt x="1863412" y="1587978"/>
                  <a:pt x="1875744" y="1594182"/>
                  <a:pt x="1888996" y="1597127"/>
                </a:cubicBezTo>
                <a:cubicBezTo>
                  <a:pt x="1914487" y="1602792"/>
                  <a:pt x="1940663" y="1604885"/>
                  <a:pt x="1966269" y="1610006"/>
                </a:cubicBezTo>
                <a:cubicBezTo>
                  <a:pt x="2006700" y="1618092"/>
                  <a:pt x="2019595" y="1623488"/>
                  <a:pt x="2056421" y="1635764"/>
                </a:cubicBezTo>
                <a:cubicBezTo>
                  <a:pt x="2077886" y="1631471"/>
                  <a:pt x="2105337" y="1638364"/>
                  <a:pt x="2120816" y="1622885"/>
                </a:cubicBezTo>
                <a:cubicBezTo>
                  <a:pt x="2136295" y="1607406"/>
                  <a:pt x="2126773" y="1579257"/>
                  <a:pt x="2133695" y="1558490"/>
                </a:cubicBezTo>
                <a:cubicBezTo>
                  <a:pt x="2147838" y="1516061"/>
                  <a:pt x="2171651" y="1490710"/>
                  <a:pt x="2198089" y="1455459"/>
                </a:cubicBezTo>
                <a:cubicBezTo>
                  <a:pt x="2212701" y="1411626"/>
                  <a:pt x="2221999" y="1405030"/>
                  <a:pt x="2198089" y="1352428"/>
                </a:cubicBezTo>
                <a:cubicBezTo>
                  <a:pt x="2185279" y="1324246"/>
                  <a:pt x="2146573" y="1275155"/>
                  <a:pt x="2146573" y="1275155"/>
                </a:cubicBezTo>
                <a:cubicBezTo>
                  <a:pt x="2142280" y="1262276"/>
                  <a:pt x="2139766" y="1248661"/>
                  <a:pt x="2133695" y="1236519"/>
                </a:cubicBezTo>
                <a:cubicBezTo>
                  <a:pt x="2126773" y="1222674"/>
                  <a:pt x="2114034" y="1212109"/>
                  <a:pt x="2107937" y="1197882"/>
                </a:cubicBezTo>
                <a:cubicBezTo>
                  <a:pt x="2079045" y="1130469"/>
                  <a:pt x="2115291" y="1159240"/>
                  <a:pt x="2069300" y="1094851"/>
                </a:cubicBezTo>
                <a:cubicBezTo>
                  <a:pt x="2058714" y="1080030"/>
                  <a:pt x="2042324" y="1070206"/>
                  <a:pt x="2030664" y="1056214"/>
                </a:cubicBezTo>
                <a:cubicBezTo>
                  <a:pt x="2020755" y="1044323"/>
                  <a:pt x="2013492" y="1030457"/>
                  <a:pt x="2004906" y="1017578"/>
                </a:cubicBezTo>
                <a:cubicBezTo>
                  <a:pt x="2000613" y="1004699"/>
                  <a:pt x="1998098" y="991083"/>
                  <a:pt x="1992027" y="978941"/>
                </a:cubicBezTo>
                <a:cubicBezTo>
                  <a:pt x="1985105" y="965097"/>
                  <a:pt x="1971704" y="954798"/>
                  <a:pt x="1966269" y="940305"/>
                </a:cubicBezTo>
                <a:cubicBezTo>
                  <a:pt x="1958583" y="919809"/>
                  <a:pt x="1957683" y="897375"/>
                  <a:pt x="1953390" y="875910"/>
                </a:cubicBezTo>
                <a:cubicBezTo>
                  <a:pt x="1957683" y="824395"/>
                  <a:pt x="1956131" y="772054"/>
                  <a:pt x="1966269" y="721364"/>
                </a:cubicBezTo>
                <a:cubicBezTo>
                  <a:pt x="1969305" y="706186"/>
                  <a:pt x="1985930" y="696954"/>
                  <a:pt x="1992027" y="682727"/>
                </a:cubicBezTo>
                <a:cubicBezTo>
                  <a:pt x="1999000" y="666458"/>
                  <a:pt x="1994618" y="645615"/>
                  <a:pt x="2004906" y="631212"/>
                </a:cubicBezTo>
                <a:cubicBezTo>
                  <a:pt x="2017382" y="613745"/>
                  <a:pt x="2040124" y="606544"/>
                  <a:pt x="2056421" y="592575"/>
                </a:cubicBezTo>
                <a:cubicBezTo>
                  <a:pt x="2070250" y="580722"/>
                  <a:pt x="2081066" y="565598"/>
                  <a:pt x="2095058" y="553938"/>
                </a:cubicBezTo>
                <a:cubicBezTo>
                  <a:pt x="2128344" y="526200"/>
                  <a:pt x="2133610" y="528209"/>
                  <a:pt x="2172331" y="515302"/>
                </a:cubicBezTo>
                <a:cubicBezTo>
                  <a:pt x="2223847" y="519595"/>
                  <a:pt x="2275184" y="528181"/>
                  <a:pt x="2326878" y="528181"/>
                </a:cubicBezTo>
                <a:cubicBezTo>
                  <a:pt x="2344578" y="528181"/>
                  <a:pt x="2366634" y="528531"/>
                  <a:pt x="2378393" y="515302"/>
                </a:cubicBezTo>
                <a:cubicBezTo>
                  <a:pt x="2403903" y="486603"/>
                  <a:pt x="2408610" y="444220"/>
                  <a:pt x="2429909" y="412271"/>
                </a:cubicBezTo>
                <a:lnTo>
                  <a:pt x="2455666" y="373634"/>
                </a:lnTo>
                <a:cubicBezTo>
                  <a:pt x="2459959" y="330704"/>
                  <a:pt x="2464028" y="287752"/>
                  <a:pt x="2468545" y="244845"/>
                </a:cubicBezTo>
                <a:cubicBezTo>
                  <a:pt x="2472615" y="206184"/>
                  <a:pt x="2475033" y="167281"/>
                  <a:pt x="2481424" y="128936"/>
                </a:cubicBezTo>
                <a:cubicBezTo>
                  <a:pt x="2485080" y="107001"/>
                  <a:pt x="2509861" y="53063"/>
                  <a:pt x="2520061" y="38783"/>
                </a:cubicBezTo>
                <a:cubicBezTo>
                  <a:pt x="2530647" y="23962"/>
                  <a:pt x="2545818" y="13026"/>
                  <a:pt x="2558697" y="147"/>
                </a:cubicBezTo>
                <a:cubicBezTo>
                  <a:pt x="2605920" y="4440"/>
                  <a:pt x="2654772" y="0"/>
                  <a:pt x="2700365" y="13026"/>
                </a:cubicBezTo>
                <a:cubicBezTo>
                  <a:pt x="2745668" y="25969"/>
                  <a:pt x="2735430" y="60688"/>
                  <a:pt x="2751880" y="90299"/>
                </a:cubicBezTo>
                <a:cubicBezTo>
                  <a:pt x="2830176" y="231233"/>
                  <a:pt x="2774509" y="111049"/>
                  <a:pt x="2842033" y="219088"/>
                </a:cubicBezTo>
                <a:cubicBezTo>
                  <a:pt x="2888718" y="293785"/>
                  <a:pt x="2840523" y="252425"/>
                  <a:pt x="2906427" y="296361"/>
                </a:cubicBezTo>
                <a:cubicBezTo>
                  <a:pt x="2918005" y="342673"/>
                  <a:pt x="2924009" y="363218"/>
                  <a:pt x="2932185" y="412271"/>
                </a:cubicBezTo>
                <a:cubicBezTo>
                  <a:pt x="2937175" y="442214"/>
                  <a:pt x="2939111" y="472657"/>
                  <a:pt x="2945064" y="502423"/>
                </a:cubicBezTo>
                <a:cubicBezTo>
                  <a:pt x="2947726" y="515735"/>
                  <a:pt x="2954213" y="528006"/>
                  <a:pt x="2957942" y="541059"/>
                </a:cubicBezTo>
                <a:cubicBezTo>
                  <a:pt x="2962805" y="558078"/>
                  <a:pt x="2965735" y="575621"/>
                  <a:pt x="2970821" y="592575"/>
                </a:cubicBezTo>
                <a:cubicBezTo>
                  <a:pt x="2978623" y="618581"/>
                  <a:pt x="2977380" y="650649"/>
                  <a:pt x="2996579" y="669848"/>
                </a:cubicBezTo>
                <a:cubicBezTo>
                  <a:pt x="3009458" y="682727"/>
                  <a:pt x="3020839" y="697303"/>
                  <a:pt x="3035216" y="708485"/>
                </a:cubicBezTo>
                <a:cubicBezTo>
                  <a:pt x="3059652" y="727491"/>
                  <a:pt x="3112489" y="760000"/>
                  <a:pt x="3112489" y="760000"/>
                </a:cubicBezTo>
                <a:cubicBezTo>
                  <a:pt x="3297605" y="729147"/>
                  <a:pt x="3113160" y="770751"/>
                  <a:pt x="3228399" y="721364"/>
                </a:cubicBezTo>
                <a:cubicBezTo>
                  <a:pt x="3244668" y="714392"/>
                  <a:pt x="3262895" y="713348"/>
                  <a:pt x="3279914" y="708485"/>
                </a:cubicBezTo>
                <a:cubicBezTo>
                  <a:pt x="3292967" y="704755"/>
                  <a:pt x="3305498" y="699336"/>
                  <a:pt x="3318551" y="695606"/>
                </a:cubicBezTo>
                <a:cubicBezTo>
                  <a:pt x="3335570" y="690743"/>
                  <a:pt x="3353274" y="688324"/>
                  <a:pt x="3370066" y="682727"/>
                </a:cubicBezTo>
                <a:cubicBezTo>
                  <a:pt x="3391998" y="675416"/>
                  <a:pt x="3412996" y="665555"/>
                  <a:pt x="3434461" y="656969"/>
                </a:cubicBezTo>
                <a:cubicBezTo>
                  <a:pt x="3443047" y="644090"/>
                  <a:pt x="3452540" y="631772"/>
                  <a:pt x="3460219" y="618333"/>
                </a:cubicBezTo>
                <a:cubicBezTo>
                  <a:pt x="3469744" y="601664"/>
                  <a:pt x="3473685" y="581566"/>
                  <a:pt x="3485976" y="566817"/>
                </a:cubicBezTo>
                <a:cubicBezTo>
                  <a:pt x="3495885" y="554926"/>
                  <a:pt x="3513044" y="551342"/>
                  <a:pt x="3524613" y="541059"/>
                </a:cubicBezTo>
                <a:cubicBezTo>
                  <a:pt x="3551839" y="516858"/>
                  <a:pt x="3576128" y="489544"/>
                  <a:pt x="3601886" y="463786"/>
                </a:cubicBezTo>
                <a:lnTo>
                  <a:pt x="3640523" y="425150"/>
                </a:lnTo>
                <a:cubicBezTo>
                  <a:pt x="3653402" y="412271"/>
                  <a:pt x="3664005" y="396616"/>
                  <a:pt x="3679159" y="386513"/>
                </a:cubicBezTo>
                <a:cubicBezTo>
                  <a:pt x="3692038" y="377927"/>
                  <a:pt x="3705201" y="369752"/>
                  <a:pt x="3717796" y="360755"/>
                </a:cubicBezTo>
                <a:cubicBezTo>
                  <a:pt x="3735262" y="348279"/>
                  <a:pt x="3750113" y="331718"/>
                  <a:pt x="3769311" y="322119"/>
                </a:cubicBezTo>
                <a:cubicBezTo>
                  <a:pt x="3785143" y="314203"/>
                  <a:pt x="3803655" y="313533"/>
                  <a:pt x="3820827" y="309240"/>
                </a:cubicBezTo>
                <a:cubicBezTo>
                  <a:pt x="3833706" y="300654"/>
                  <a:pt x="3845319" y="289769"/>
                  <a:pt x="3859464" y="283482"/>
                </a:cubicBezTo>
                <a:cubicBezTo>
                  <a:pt x="3884275" y="272455"/>
                  <a:pt x="3909955" y="262188"/>
                  <a:pt x="3936737" y="257724"/>
                </a:cubicBezTo>
                <a:cubicBezTo>
                  <a:pt x="4094362" y="231453"/>
                  <a:pt x="3927029" y="257372"/>
                  <a:pt x="4155678" y="231967"/>
                </a:cubicBezTo>
                <a:cubicBezTo>
                  <a:pt x="4185848" y="228615"/>
                  <a:pt x="4215779" y="223381"/>
                  <a:pt x="4245830" y="219088"/>
                </a:cubicBezTo>
                <a:cubicBezTo>
                  <a:pt x="4300165" y="200976"/>
                  <a:pt x="4314683" y="193330"/>
                  <a:pt x="4387497" y="193330"/>
                </a:cubicBezTo>
                <a:cubicBezTo>
                  <a:pt x="4439191" y="193330"/>
                  <a:pt x="4490528" y="201916"/>
                  <a:pt x="4542044" y="206209"/>
                </a:cubicBezTo>
                <a:cubicBezTo>
                  <a:pt x="4555069" y="225746"/>
                  <a:pt x="4580680" y="256819"/>
                  <a:pt x="4580680" y="283482"/>
                </a:cubicBezTo>
                <a:cubicBezTo>
                  <a:pt x="4580680" y="303269"/>
                  <a:pt x="4568204" y="372830"/>
                  <a:pt x="4554923" y="399392"/>
                </a:cubicBezTo>
                <a:cubicBezTo>
                  <a:pt x="4548001" y="413236"/>
                  <a:pt x="4536844" y="424589"/>
                  <a:pt x="4529165" y="438028"/>
                </a:cubicBezTo>
                <a:cubicBezTo>
                  <a:pt x="4463792" y="552430"/>
                  <a:pt x="4540414" y="434032"/>
                  <a:pt x="4477650" y="528181"/>
                </a:cubicBezTo>
                <a:cubicBezTo>
                  <a:pt x="4473357" y="549646"/>
                  <a:pt x="4470080" y="571339"/>
                  <a:pt x="4464771" y="592575"/>
                </a:cubicBezTo>
                <a:cubicBezTo>
                  <a:pt x="4461478" y="605745"/>
                  <a:pt x="4455185" y="618042"/>
                  <a:pt x="4451892" y="631212"/>
                </a:cubicBezTo>
                <a:cubicBezTo>
                  <a:pt x="4446583" y="652448"/>
                  <a:pt x="4443306" y="674141"/>
                  <a:pt x="4439013" y="695606"/>
                </a:cubicBezTo>
                <a:cubicBezTo>
                  <a:pt x="4443306" y="815809"/>
                  <a:pt x="4444148" y="936184"/>
                  <a:pt x="4451892" y="1056214"/>
                </a:cubicBezTo>
                <a:cubicBezTo>
                  <a:pt x="4452766" y="1069761"/>
                  <a:pt x="4451235" y="1093810"/>
                  <a:pt x="4464771" y="1094851"/>
                </a:cubicBezTo>
                <a:cubicBezTo>
                  <a:pt x="4516843" y="1098857"/>
                  <a:pt x="4568335" y="1080422"/>
                  <a:pt x="4619317" y="1069093"/>
                </a:cubicBezTo>
                <a:cubicBezTo>
                  <a:pt x="4676612" y="1056361"/>
                  <a:pt x="4699312" y="1041975"/>
                  <a:pt x="4748106" y="1017578"/>
                </a:cubicBezTo>
                <a:cubicBezTo>
                  <a:pt x="4804024" y="905741"/>
                  <a:pt x="4739403" y="1021408"/>
                  <a:pt x="4812500" y="927426"/>
                </a:cubicBezTo>
                <a:cubicBezTo>
                  <a:pt x="4831506" y="902990"/>
                  <a:pt x="4846844" y="875910"/>
                  <a:pt x="4864016" y="850152"/>
                </a:cubicBezTo>
                <a:lnTo>
                  <a:pt x="4915531" y="772879"/>
                </a:lnTo>
                <a:lnTo>
                  <a:pt x="4941289" y="734243"/>
                </a:lnTo>
                <a:cubicBezTo>
                  <a:pt x="4945582" y="721364"/>
                  <a:pt x="4950438" y="708659"/>
                  <a:pt x="4954168" y="695606"/>
                </a:cubicBezTo>
                <a:cubicBezTo>
                  <a:pt x="4963506" y="662923"/>
                  <a:pt x="4966690" y="636337"/>
                  <a:pt x="4979926" y="605454"/>
                </a:cubicBezTo>
                <a:cubicBezTo>
                  <a:pt x="4987489" y="587808"/>
                  <a:pt x="4996158" y="570607"/>
                  <a:pt x="5005683" y="553938"/>
                </a:cubicBezTo>
                <a:cubicBezTo>
                  <a:pt x="5013362" y="540499"/>
                  <a:pt x="5020496" y="526247"/>
                  <a:pt x="5031441" y="515302"/>
                </a:cubicBezTo>
                <a:cubicBezTo>
                  <a:pt x="5042386" y="504357"/>
                  <a:pt x="5057199" y="498130"/>
                  <a:pt x="5070078" y="489544"/>
                </a:cubicBezTo>
                <a:cubicBezTo>
                  <a:pt x="5090343" y="459145"/>
                  <a:pt x="5098327" y="420890"/>
                  <a:pt x="5147351" y="463786"/>
                </a:cubicBezTo>
                <a:cubicBezTo>
                  <a:pt x="5170648" y="484171"/>
                  <a:pt x="5198866" y="541059"/>
                  <a:pt x="5198866" y="541059"/>
                </a:cubicBezTo>
                <a:cubicBezTo>
                  <a:pt x="5203159" y="566817"/>
                  <a:pt x="5211745" y="592220"/>
                  <a:pt x="5211745" y="618333"/>
                </a:cubicBezTo>
                <a:cubicBezTo>
                  <a:pt x="5211745" y="903642"/>
                  <a:pt x="5222676" y="845058"/>
                  <a:pt x="5185988" y="991820"/>
                </a:cubicBezTo>
                <a:cubicBezTo>
                  <a:pt x="5181695" y="1034750"/>
                  <a:pt x="5179669" y="1077967"/>
                  <a:pt x="5173109" y="1120609"/>
                </a:cubicBezTo>
                <a:cubicBezTo>
                  <a:pt x="5171045" y="1134026"/>
                  <a:pt x="5168711" y="1148645"/>
                  <a:pt x="5160230" y="1159245"/>
                </a:cubicBezTo>
                <a:cubicBezTo>
                  <a:pt x="5150560" y="1171332"/>
                  <a:pt x="5133162" y="1174720"/>
                  <a:pt x="5121593" y="1185003"/>
                </a:cubicBezTo>
                <a:cubicBezTo>
                  <a:pt x="5094367" y="1209204"/>
                  <a:pt x="5072304" y="1238956"/>
                  <a:pt x="5044320" y="1262276"/>
                </a:cubicBezTo>
                <a:cubicBezTo>
                  <a:pt x="5020538" y="1282094"/>
                  <a:pt x="4992805" y="1296620"/>
                  <a:pt x="4967047" y="1313792"/>
                </a:cubicBezTo>
                <a:cubicBezTo>
                  <a:pt x="4954168" y="1322378"/>
                  <a:pt x="4943094" y="1334655"/>
                  <a:pt x="4928410" y="1339550"/>
                </a:cubicBezTo>
                <a:cubicBezTo>
                  <a:pt x="4744747" y="1400770"/>
                  <a:pt x="4935889" y="1339252"/>
                  <a:pt x="4799621" y="1378186"/>
                </a:cubicBezTo>
                <a:cubicBezTo>
                  <a:pt x="4786568" y="1381915"/>
                  <a:pt x="4774499" y="1389778"/>
                  <a:pt x="4760985" y="1391065"/>
                </a:cubicBezTo>
                <a:cubicBezTo>
                  <a:pt x="4683941" y="1398403"/>
                  <a:pt x="4606438" y="1399651"/>
                  <a:pt x="4529165" y="1403944"/>
                </a:cubicBezTo>
                <a:cubicBezTo>
                  <a:pt x="4503407" y="1412530"/>
                  <a:pt x="4474483" y="1414641"/>
                  <a:pt x="4451892" y="1429702"/>
                </a:cubicBezTo>
                <a:lnTo>
                  <a:pt x="4374619" y="1481217"/>
                </a:lnTo>
                <a:cubicBezTo>
                  <a:pt x="4370326" y="1498389"/>
                  <a:pt x="4368713" y="1516464"/>
                  <a:pt x="4361740" y="1532733"/>
                </a:cubicBezTo>
                <a:cubicBezTo>
                  <a:pt x="4329317" y="1608385"/>
                  <a:pt x="4296853" y="1544254"/>
                  <a:pt x="4348861" y="1687279"/>
                </a:cubicBezTo>
                <a:cubicBezTo>
                  <a:pt x="4354151" y="1701825"/>
                  <a:pt x="4374371" y="1704833"/>
                  <a:pt x="4387497" y="1713037"/>
                </a:cubicBezTo>
                <a:cubicBezTo>
                  <a:pt x="4408724" y="1726304"/>
                  <a:pt x="4429502" y="1740479"/>
                  <a:pt x="4451892" y="1751674"/>
                </a:cubicBezTo>
                <a:cubicBezTo>
                  <a:pt x="4464034" y="1757745"/>
                  <a:pt x="4477300" y="1761500"/>
                  <a:pt x="4490528" y="1764552"/>
                </a:cubicBezTo>
                <a:cubicBezTo>
                  <a:pt x="4533187" y="1774396"/>
                  <a:pt x="4577784" y="1776465"/>
                  <a:pt x="4619317" y="1790310"/>
                </a:cubicBezTo>
                <a:cubicBezTo>
                  <a:pt x="4645075" y="1798896"/>
                  <a:pt x="4673999" y="1801007"/>
                  <a:pt x="4696590" y="1816068"/>
                </a:cubicBezTo>
                <a:cubicBezTo>
                  <a:pt x="4709469" y="1824654"/>
                  <a:pt x="4721082" y="1835540"/>
                  <a:pt x="4735227" y="1841826"/>
                </a:cubicBezTo>
                <a:cubicBezTo>
                  <a:pt x="4760038" y="1852853"/>
                  <a:pt x="4812500" y="1867583"/>
                  <a:pt x="4812500" y="1867583"/>
                </a:cubicBezTo>
                <a:cubicBezTo>
                  <a:pt x="4780129" y="1964695"/>
                  <a:pt x="4823794" y="1844995"/>
                  <a:pt x="4773864" y="1944857"/>
                </a:cubicBezTo>
                <a:cubicBezTo>
                  <a:pt x="4767793" y="1956999"/>
                  <a:pt x="4769466" y="1972893"/>
                  <a:pt x="4760985" y="1983493"/>
                </a:cubicBezTo>
                <a:cubicBezTo>
                  <a:pt x="4742827" y="2006190"/>
                  <a:pt x="4709164" y="2013646"/>
                  <a:pt x="4683711" y="2022130"/>
                </a:cubicBezTo>
                <a:cubicBezTo>
                  <a:pt x="4642270" y="2049758"/>
                  <a:pt x="4642585" y="2051856"/>
                  <a:pt x="4593559" y="2073645"/>
                </a:cubicBezTo>
                <a:cubicBezTo>
                  <a:pt x="4572433" y="2083034"/>
                  <a:pt x="4551469" y="2093320"/>
                  <a:pt x="4529165" y="2099403"/>
                </a:cubicBezTo>
                <a:cubicBezTo>
                  <a:pt x="4503972" y="2106274"/>
                  <a:pt x="4477650" y="2107989"/>
                  <a:pt x="4451892" y="2112282"/>
                </a:cubicBezTo>
                <a:cubicBezTo>
                  <a:pt x="4353154" y="2107989"/>
                  <a:pt x="4253905" y="2110317"/>
                  <a:pt x="4155678" y="2099403"/>
                </a:cubicBezTo>
                <a:cubicBezTo>
                  <a:pt x="4095705" y="2092739"/>
                  <a:pt x="4104033" y="2063137"/>
                  <a:pt x="4078404" y="2022130"/>
                </a:cubicBezTo>
                <a:cubicBezTo>
                  <a:pt x="4067028" y="2003928"/>
                  <a:pt x="4052244" y="1988081"/>
                  <a:pt x="4039768" y="1970614"/>
                </a:cubicBezTo>
                <a:cubicBezTo>
                  <a:pt x="4030771" y="1958019"/>
                  <a:pt x="4026097" y="1941647"/>
                  <a:pt x="4014010" y="1931978"/>
                </a:cubicBezTo>
                <a:cubicBezTo>
                  <a:pt x="4005612" y="1925260"/>
                  <a:pt x="3927224" y="1907061"/>
                  <a:pt x="3923858" y="1906220"/>
                </a:cubicBezTo>
                <a:cubicBezTo>
                  <a:pt x="3910979" y="1897634"/>
                  <a:pt x="3896166" y="1891407"/>
                  <a:pt x="3885221" y="1880462"/>
                </a:cubicBezTo>
                <a:cubicBezTo>
                  <a:pt x="3874276" y="1869517"/>
                  <a:pt x="3872589" y="1850029"/>
                  <a:pt x="3859464" y="1841826"/>
                </a:cubicBezTo>
                <a:cubicBezTo>
                  <a:pt x="3836440" y="1827436"/>
                  <a:pt x="3807948" y="1824654"/>
                  <a:pt x="3782190" y="1816068"/>
                </a:cubicBezTo>
                <a:lnTo>
                  <a:pt x="3743554" y="1803189"/>
                </a:lnTo>
                <a:lnTo>
                  <a:pt x="3704917" y="1790310"/>
                </a:lnTo>
                <a:cubicBezTo>
                  <a:pt x="3692038" y="1794603"/>
                  <a:pt x="3676881" y="1794708"/>
                  <a:pt x="3666280" y="1803189"/>
                </a:cubicBezTo>
                <a:cubicBezTo>
                  <a:pt x="3640896" y="1823497"/>
                  <a:pt x="3633775" y="1870530"/>
                  <a:pt x="3614765" y="1893341"/>
                </a:cubicBezTo>
                <a:cubicBezTo>
                  <a:pt x="3604856" y="1905232"/>
                  <a:pt x="3589007" y="1910513"/>
                  <a:pt x="3576128" y="1919099"/>
                </a:cubicBezTo>
                <a:cubicBezTo>
                  <a:pt x="3567378" y="1930766"/>
                  <a:pt x="3521150" y="1990420"/>
                  <a:pt x="3511734" y="2009251"/>
                </a:cubicBezTo>
                <a:cubicBezTo>
                  <a:pt x="3505663" y="2021393"/>
                  <a:pt x="3505448" y="2036021"/>
                  <a:pt x="3498855" y="2047888"/>
                </a:cubicBezTo>
                <a:cubicBezTo>
                  <a:pt x="3447823" y="2139746"/>
                  <a:pt x="3451649" y="2103664"/>
                  <a:pt x="3408703" y="2189555"/>
                </a:cubicBezTo>
                <a:cubicBezTo>
                  <a:pt x="3402632" y="2201697"/>
                  <a:pt x="3401172" y="2215714"/>
                  <a:pt x="3395824" y="2228192"/>
                </a:cubicBezTo>
                <a:cubicBezTo>
                  <a:pt x="3379710" y="2265792"/>
                  <a:pt x="3366765" y="2294787"/>
                  <a:pt x="3331430" y="2318344"/>
                </a:cubicBezTo>
                <a:cubicBezTo>
                  <a:pt x="3320134" y="2325874"/>
                  <a:pt x="3305672" y="2326930"/>
                  <a:pt x="3292793" y="2331223"/>
                </a:cubicBezTo>
                <a:cubicBezTo>
                  <a:pt x="3284207" y="2344102"/>
                  <a:pt x="3282407" y="2368050"/>
                  <a:pt x="3267035" y="2369859"/>
                </a:cubicBezTo>
                <a:cubicBezTo>
                  <a:pt x="3202940" y="2377400"/>
                  <a:pt x="3136634" y="2371929"/>
                  <a:pt x="3073852" y="2356981"/>
                </a:cubicBezTo>
                <a:cubicBezTo>
                  <a:pt x="2938650" y="2324790"/>
                  <a:pt x="3044862" y="2308681"/>
                  <a:pt x="2957942" y="2279707"/>
                </a:cubicBezTo>
                <a:cubicBezTo>
                  <a:pt x="2945063" y="2275414"/>
                  <a:pt x="2931173" y="2273421"/>
                  <a:pt x="2919306" y="2266828"/>
                </a:cubicBezTo>
                <a:cubicBezTo>
                  <a:pt x="2919302" y="2266826"/>
                  <a:pt x="2822716" y="2202435"/>
                  <a:pt x="2803396" y="2189555"/>
                </a:cubicBezTo>
                <a:lnTo>
                  <a:pt x="2764759" y="2163797"/>
                </a:lnTo>
                <a:cubicBezTo>
                  <a:pt x="2711796" y="2084352"/>
                  <a:pt x="2739945" y="2092312"/>
                  <a:pt x="2674607" y="2073645"/>
                </a:cubicBezTo>
                <a:cubicBezTo>
                  <a:pt x="2657588" y="2068783"/>
                  <a:pt x="2640264" y="2065060"/>
                  <a:pt x="2623092" y="2060767"/>
                </a:cubicBezTo>
                <a:cubicBezTo>
                  <a:pt x="2605920" y="2065060"/>
                  <a:pt x="2586304" y="2063827"/>
                  <a:pt x="2571576" y="2073645"/>
                </a:cubicBezTo>
                <a:cubicBezTo>
                  <a:pt x="2558697" y="2082231"/>
                  <a:pt x="2555106" y="2099899"/>
                  <a:pt x="2545819" y="2112282"/>
                </a:cubicBezTo>
                <a:cubicBezTo>
                  <a:pt x="2529326" y="2134273"/>
                  <a:pt x="2511475" y="2155211"/>
                  <a:pt x="2494303" y="2176676"/>
                </a:cubicBezTo>
                <a:cubicBezTo>
                  <a:pt x="2490010" y="2189555"/>
                  <a:pt x="2488017" y="2203446"/>
                  <a:pt x="2481424" y="2215313"/>
                </a:cubicBezTo>
                <a:cubicBezTo>
                  <a:pt x="2466390" y="2242374"/>
                  <a:pt x="2439699" y="2263218"/>
                  <a:pt x="2429909" y="2292586"/>
                </a:cubicBezTo>
                <a:lnTo>
                  <a:pt x="2404151" y="2369859"/>
                </a:lnTo>
                <a:cubicBezTo>
                  <a:pt x="2398702" y="2522432"/>
                  <a:pt x="2504486" y="2793515"/>
                  <a:pt x="2352635" y="2717589"/>
                </a:cubicBezTo>
                <a:cubicBezTo>
                  <a:pt x="2338791" y="2710667"/>
                  <a:pt x="2326878" y="2700417"/>
                  <a:pt x="2313999" y="2691831"/>
                </a:cubicBezTo>
                <a:cubicBezTo>
                  <a:pt x="2296827" y="2666073"/>
                  <a:pt x="2291851" y="2624348"/>
                  <a:pt x="2262483" y="2614558"/>
                </a:cubicBezTo>
                <a:cubicBezTo>
                  <a:pt x="2249604" y="2610265"/>
                  <a:pt x="2235714" y="2608272"/>
                  <a:pt x="2223847" y="2601679"/>
                </a:cubicBezTo>
                <a:cubicBezTo>
                  <a:pt x="2196786" y="2586645"/>
                  <a:pt x="2175941" y="2559954"/>
                  <a:pt x="2146573" y="2550164"/>
                </a:cubicBezTo>
                <a:lnTo>
                  <a:pt x="2107937" y="2537285"/>
                </a:lnTo>
                <a:cubicBezTo>
                  <a:pt x="2066447" y="2495795"/>
                  <a:pt x="2066143" y="2503636"/>
                  <a:pt x="2043542" y="2447133"/>
                </a:cubicBezTo>
                <a:cubicBezTo>
                  <a:pt x="2033458" y="2421924"/>
                  <a:pt x="2044126" y="2376444"/>
                  <a:pt x="2017785" y="2369859"/>
                </a:cubicBezTo>
                <a:cubicBezTo>
                  <a:pt x="1939927" y="2350396"/>
                  <a:pt x="1983063" y="2362579"/>
                  <a:pt x="1888996" y="2331223"/>
                </a:cubicBezTo>
                <a:lnTo>
                  <a:pt x="1850359" y="2318344"/>
                </a:lnTo>
                <a:cubicBezTo>
                  <a:pt x="1811723" y="2322637"/>
                  <a:pt x="1772163" y="2321795"/>
                  <a:pt x="1734450" y="2331223"/>
                </a:cubicBezTo>
                <a:cubicBezTo>
                  <a:pt x="1694684" y="2341165"/>
                  <a:pt x="1692649" y="2368504"/>
                  <a:pt x="1670055" y="2395617"/>
                </a:cubicBezTo>
                <a:cubicBezTo>
                  <a:pt x="1658395" y="2409609"/>
                  <a:pt x="1644298" y="2421375"/>
                  <a:pt x="1631419" y="2434254"/>
                </a:cubicBezTo>
                <a:cubicBezTo>
                  <a:pt x="1627126" y="2447133"/>
                  <a:pt x="1626070" y="2461595"/>
                  <a:pt x="1618540" y="2472890"/>
                </a:cubicBezTo>
                <a:cubicBezTo>
                  <a:pt x="1594329" y="2509206"/>
                  <a:pt x="1533333" y="2542575"/>
                  <a:pt x="1502630" y="2563043"/>
                </a:cubicBezTo>
                <a:lnTo>
                  <a:pt x="1463993" y="2588800"/>
                </a:lnTo>
                <a:cubicBezTo>
                  <a:pt x="1416771" y="2584507"/>
                  <a:pt x="1363654" y="2599168"/>
                  <a:pt x="1322326" y="2575921"/>
                </a:cubicBezTo>
                <a:cubicBezTo>
                  <a:pt x="1287027" y="2556066"/>
                  <a:pt x="1272972" y="2510493"/>
                  <a:pt x="1257931" y="2472890"/>
                </a:cubicBezTo>
                <a:cubicBezTo>
                  <a:pt x="1242431" y="2434142"/>
                  <a:pt x="1228071" y="2393073"/>
                  <a:pt x="1206416" y="2356981"/>
                </a:cubicBezTo>
                <a:cubicBezTo>
                  <a:pt x="1139988" y="2246267"/>
                  <a:pt x="1167927" y="2318786"/>
                  <a:pt x="1142021" y="2241071"/>
                </a:cubicBezTo>
                <a:cubicBezTo>
                  <a:pt x="1141890" y="2240285"/>
                  <a:pt x="1129612" y="2141846"/>
                  <a:pt x="1116264" y="2125161"/>
                </a:cubicBezTo>
                <a:cubicBezTo>
                  <a:pt x="1106595" y="2113074"/>
                  <a:pt x="1090506" y="2107989"/>
                  <a:pt x="1077627" y="2099403"/>
                </a:cubicBezTo>
                <a:cubicBezTo>
                  <a:pt x="994010" y="2109855"/>
                  <a:pt x="989262" y="2106252"/>
                  <a:pt x="923080" y="2125161"/>
                </a:cubicBezTo>
                <a:cubicBezTo>
                  <a:pt x="910027" y="2128890"/>
                  <a:pt x="896311" y="2131447"/>
                  <a:pt x="884444" y="2138040"/>
                </a:cubicBezTo>
                <a:cubicBezTo>
                  <a:pt x="855054" y="2154368"/>
                  <a:pt x="786351" y="2203635"/>
                  <a:pt x="755655" y="2228192"/>
                </a:cubicBezTo>
                <a:cubicBezTo>
                  <a:pt x="729473" y="2249137"/>
                  <a:pt x="703442" y="2270311"/>
                  <a:pt x="678382" y="2292586"/>
                </a:cubicBezTo>
                <a:cubicBezTo>
                  <a:pt x="664769" y="2304686"/>
                  <a:pt x="653737" y="2319563"/>
                  <a:pt x="639745" y="2331223"/>
                </a:cubicBezTo>
                <a:cubicBezTo>
                  <a:pt x="612762" y="2353709"/>
                  <a:pt x="595666" y="2361561"/>
                  <a:pt x="562472" y="2369859"/>
                </a:cubicBezTo>
                <a:cubicBezTo>
                  <a:pt x="558307" y="2370900"/>
                  <a:pt x="553886" y="2369859"/>
                  <a:pt x="549593" y="2369859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700"/>
          </a:p>
        </p:txBody>
      </p:sp>
      <p:sp>
        <p:nvSpPr>
          <p:cNvPr id="4" name="Oval 3"/>
          <p:cNvSpPr/>
          <p:nvPr/>
        </p:nvSpPr>
        <p:spPr>
          <a:xfrm>
            <a:off x="1600200" y="990600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700"/>
          </a:p>
        </p:txBody>
      </p:sp>
      <p:sp>
        <p:nvSpPr>
          <p:cNvPr id="6" name="Oval 5"/>
          <p:cNvSpPr/>
          <p:nvPr/>
        </p:nvSpPr>
        <p:spPr>
          <a:xfrm>
            <a:off x="838200" y="10668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300" dirty="0"/>
              <a:t>-</a:t>
            </a:r>
          </a:p>
        </p:txBody>
      </p:sp>
      <p:sp>
        <p:nvSpPr>
          <p:cNvPr id="7" name="Oval 6"/>
          <p:cNvSpPr/>
          <p:nvPr/>
        </p:nvSpPr>
        <p:spPr>
          <a:xfrm>
            <a:off x="2362200" y="8382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700"/>
          </a:p>
        </p:txBody>
      </p:sp>
      <p:sp>
        <p:nvSpPr>
          <p:cNvPr id="8" name="Oval 7"/>
          <p:cNvSpPr/>
          <p:nvPr/>
        </p:nvSpPr>
        <p:spPr>
          <a:xfrm>
            <a:off x="3048000" y="838200"/>
            <a:ext cx="457200" cy="457200"/>
          </a:xfrm>
          <a:prstGeom prst="ellipse">
            <a:avLst/>
          </a:pr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dirty="0" err="1"/>
              <a:t>cys</a:t>
            </a:r>
            <a:endParaRPr lang="en-US" sz="700" dirty="0"/>
          </a:p>
        </p:txBody>
      </p:sp>
      <p:sp>
        <p:nvSpPr>
          <p:cNvPr id="9" name="Oval 8"/>
          <p:cNvSpPr/>
          <p:nvPr/>
        </p:nvSpPr>
        <p:spPr>
          <a:xfrm>
            <a:off x="3733800" y="838200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700"/>
          </a:p>
        </p:txBody>
      </p:sp>
      <p:sp>
        <p:nvSpPr>
          <p:cNvPr id="10" name="Oval 9"/>
          <p:cNvSpPr/>
          <p:nvPr/>
        </p:nvSpPr>
        <p:spPr>
          <a:xfrm>
            <a:off x="4419600" y="8382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300" dirty="0"/>
              <a:t>-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300" dirty="0"/>
          </a:p>
        </p:txBody>
      </p:sp>
      <p:sp>
        <p:nvSpPr>
          <p:cNvPr id="11" name="Oval 10"/>
          <p:cNvSpPr/>
          <p:nvPr/>
        </p:nvSpPr>
        <p:spPr>
          <a:xfrm>
            <a:off x="5105400" y="838200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700"/>
          </a:p>
        </p:txBody>
      </p:sp>
      <p:sp>
        <p:nvSpPr>
          <p:cNvPr id="12" name="Oval 11"/>
          <p:cNvSpPr/>
          <p:nvPr/>
        </p:nvSpPr>
        <p:spPr>
          <a:xfrm>
            <a:off x="5867400" y="8382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700"/>
          </a:p>
        </p:txBody>
      </p:sp>
      <p:sp>
        <p:nvSpPr>
          <p:cNvPr id="13" name="Oval 12"/>
          <p:cNvSpPr/>
          <p:nvPr/>
        </p:nvSpPr>
        <p:spPr>
          <a:xfrm>
            <a:off x="6553200" y="838200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700"/>
          </a:p>
        </p:txBody>
      </p:sp>
      <p:sp>
        <p:nvSpPr>
          <p:cNvPr id="14" name="Oval 13"/>
          <p:cNvSpPr/>
          <p:nvPr/>
        </p:nvSpPr>
        <p:spPr>
          <a:xfrm>
            <a:off x="7315200" y="8382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300" dirty="0"/>
              <a:t>-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300" dirty="0"/>
          </a:p>
        </p:txBody>
      </p:sp>
      <p:sp>
        <p:nvSpPr>
          <p:cNvPr id="15" name="Oval 14"/>
          <p:cNvSpPr/>
          <p:nvPr/>
        </p:nvSpPr>
        <p:spPr>
          <a:xfrm>
            <a:off x="7848600" y="12954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700"/>
          </a:p>
        </p:txBody>
      </p:sp>
      <p:sp>
        <p:nvSpPr>
          <p:cNvPr id="16" name="Oval 15"/>
          <p:cNvSpPr/>
          <p:nvPr/>
        </p:nvSpPr>
        <p:spPr>
          <a:xfrm>
            <a:off x="8077200" y="2133600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300" dirty="0"/>
              <a:t>+</a:t>
            </a:r>
          </a:p>
        </p:txBody>
      </p:sp>
      <p:sp>
        <p:nvSpPr>
          <p:cNvPr id="17" name="Oval 16"/>
          <p:cNvSpPr/>
          <p:nvPr/>
        </p:nvSpPr>
        <p:spPr>
          <a:xfrm>
            <a:off x="8001000" y="2971800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700"/>
          </a:p>
        </p:txBody>
      </p:sp>
      <p:sp>
        <p:nvSpPr>
          <p:cNvPr id="18" name="Oval 17"/>
          <p:cNvSpPr/>
          <p:nvPr/>
        </p:nvSpPr>
        <p:spPr>
          <a:xfrm>
            <a:off x="7696200" y="37338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700"/>
          </a:p>
        </p:txBody>
      </p:sp>
      <p:sp>
        <p:nvSpPr>
          <p:cNvPr id="19" name="Oval 18"/>
          <p:cNvSpPr/>
          <p:nvPr/>
        </p:nvSpPr>
        <p:spPr>
          <a:xfrm>
            <a:off x="7239000" y="42672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300" dirty="0"/>
              <a:t>-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300" dirty="0"/>
          </a:p>
        </p:txBody>
      </p:sp>
      <p:sp>
        <p:nvSpPr>
          <p:cNvPr id="20" name="Oval 19"/>
          <p:cNvSpPr/>
          <p:nvPr/>
        </p:nvSpPr>
        <p:spPr>
          <a:xfrm>
            <a:off x="6781800" y="48768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700"/>
          </a:p>
        </p:txBody>
      </p:sp>
      <p:sp>
        <p:nvSpPr>
          <p:cNvPr id="21" name="Oval 20"/>
          <p:cNvSpPr/>
          <p:nvPr/>
        </p:nvSpPr>
        <p:spPr>
          <a:xfrm>
            <a:off x="6324600" y="5410200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700"/>
          </a:p>
        </p:txBody>
      </p:sp>
      <p:sp>
        <p:nvSpPr>
          <p:cNvPr id="22" name="Oval 21"/>
          <p:cNvSpPr/>
          <p:nvPr/>
        </p:nvSpPr>
        <p:spPr>
          <a:xfrm>
            <a:off x="5638800" y="5638800"/>
            <a:ext cx="457200" cy="457200"/>
          </a:xfrm>
          <a:prstGeom prst="ellipse">
            <a:avLst/>
          </a:pr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dirty="0" err="1"/>
              <a:t>cys</a:t>
            </a:r>
            <a:endParaRPr lang="en-US" sz="700" dirty="0"/>
          </a:p>
        </p:txBody>
      </p:sp>
      <p:sp>
        <p:nvSpPr>
          <p:cNvPr id="23" name="Oval 22"/>
          <p:cNvSpPr/>
          <p:nvPr/>
        </p:nvSpPr>
        <p:spPr>
          <a:xfrm>
            <a:off x="4876800" y="5791200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700"/>
          </a:p>
        </p:txBody>
      </p:sp>
      <p:sp>
        <p:nvSpPr>
          <p:cNvPr id="24" name="Oval 23"/>
          <p:cNvSpPr/>
          <p:nvPr/>
        </p:nvSpPr>
        <p:spPr>
          <a:xfrm>
            <a:off x="2895600" y="58674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700"/>
          </a:p>
        </p:txBody>
      </p:sp>
      <p:sp>
        <p:nvSpPr>
          <p:cNvPr id="25" name="Oval 24"/>
          <p:cNvSpPr/>
          <p:nvPr/>
        </p:nvSpPr>
        <p:spPr>
          <a:xfrm>
            <a:off x="4114800" y="5943600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700"/>
          </a:p>
        </p:txBody>
      </p:sp>
      <p:sp>
        <p:nvSpPr>
          <p:cNvPr id="26" name="Oval 25"/>
          <p:cNvSpPr/>
          <p:nvPr/>
        </p:nvSpPr>
        <p:spPr>
          <a:xfrm>
            <a:off x="3505200" y="5943600"/>
            <a:ext cx="457200" cy="4572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700"/>
          </a:p>
        </p:txBody>
      </p:sp>
      <p:sp>
        <p:nvSpPr>
          <p:cNvPr id="27" name="Oval 26"/>
          <p:cNvSpPr/>
          <p:nvPr/>
        </p:nvSpPr>
        <p:spPr>
          <a:xfrm>
            <a:off x="2209800" y="5715000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300" dirty="0"/>
              <a:t>+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300" dirty="0"/>
          </a:p>
        </p:txBody>
      </p:sp>
      <p:cxnSp>
        <p:nvCxnSpPr>
          <p:cNvPr id="63" name="Straight Connector 62"/>
          <p:cNvCxnSpPr>
            <a:stCxn id="20" idx="3"/>
            <a:endCxn id="21" idx="7"/>
          </p:cNvCxnSpPr>
          <p:nvPr/>
        </p:nvCxnSpPr>
        <p:spPr>
          <a:xfrm rot="5400000">
            <a:off x="6677025" y="5305425"/>
            <a:ext cx="209550" cy="133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Line Callout 3 88"/>
          <p:cNvSpPr/>
          <p:nvPr/>
        </p:nvSpPr>
        <p:spPr>
          <a:xfrm>
            <a:off x="609600" y="4038600"/>
            <a:ext cx="1295400" cy="685800"/>
          </a:xfrm>
          <a:prstGeom prst="borderCallout3">
            <a:avLst>
              <a:gd name="adj1" fmla="val 18750"/>
              <a:gd name="adj2" fmla="val -8333"/>
              <a:gd name="adj3" fmla="val -44816"/>
              <a:gd name="adj4" fmla="val -9280"/>
              <a:gd name="adj5" fmla="val -50387"/>
              <a:gd name="adj6" fmla="val 87574"/>
              <a:gd name="adj7" fmla="val -232774"/>
              <a:gd name="adj8" fmla="val 4061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/>
              <a:t>Hydrophobic Amino Acids on the Inside</a:t>
            </a:r>
          </a:p>
        </p:txBody>
      </p:sp>
      <p:sp>
        <p:nvSpPr>
          <p:cNvPr id="90" name="Line Callout 3 89"/>
          <p:cNvSpPr/>
          <p:nvPr/>
        </p:nvSpPr>
        <p:spPr>
          <a:xfrm>
            <a:off x="457200" y="2514600"/>
            <a:ext cx="1447800" cy="685800"/>
          </a:xfrm>
          <a:prstGeom prst="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-76744"/>
              <a:gd name="adj6" fmla="val -10921"/>
              <a:gd name="adj7" fmla="val -127348"/>
              <a:gd name="adj8" fmla="val 341066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/>
              <a:t>Hydrophilic Amino Acids on the Outside</a:t>
            </a:r>
          </a:p>
        </p:txBody>
      </p:sp>
      <p:sp>
        <p:nvSpPr>
          <p:cNvPr id="92" name="Line Callout 3 91"/>
          <p:cNvSpPr/>
          <p:nvPr/>
        </p:nvSpPr>
        <p:spPr>
          <a:xfrm>
            <a:off x="457200" y="5029200"/>
            <a:ext cx="1295400" cy="685800"/>
          </a:xfrm>
          <a:prstGeom prst="borderCallout3">
            <a:avLst>
              <a:gd name="adj1" fmla="val 23401"/>
              <a:gd name="adj2" fmla="val -7512"/>
              <a:gd name="adj3" fmla="val -18459"/>
              <a:gd name="adj4" fmla="val -19950"/>
              <a:gd name="adj5" fmla="val -17829"/>
              <a:gd name="adj6" fmla="val 154879"/>
              <a:gd name="adj7" fmla="val -232774"/>
              <a:gd name="adj8" fmla="val 36430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/>
              <a:t>Disulfide Bond between </a:t>
            </a:r>
            <a:r>
              <a:rPr lang="en-US" sz="1400" dirty="0" err="1"/>
              <a:t>Cys</a:t>
            </a:r>
            <a:endParaRPr lang="en-US" sz="1400" dirty="0"/>
          </a:p>
        </p:txBody>
      </p:sp>
      <p:sp>
        <p:nvSpPr>
          <p:cNvPr id="93" name="Line Callout 3 92"/>
          <p:cNvSpPr/>
          <p:nvPr/>
        </p:nvSpPr>
        <p:spPr>
          <a:xfrm>
            <a:off x="1676400" y="5943600"/>
            <a:ext cx="1295400" cy="685800"/>
          </a:xfrm>
          <a:prstGeom prst="borderCallout3">
            <a:avLst>
              <a:gd name="adj1" fmla="val 23401"/>
              <a:gd name="adj2" fmla="val -7512"/>
              <a:gd name="adj3" fmla="val -18459"/>
              <a:gd name="adj4" fmla="val -19950"/>
              <a:gd name="adj5" fmla="val -19379"/>
              <a:gd name="adj6" fmla="val 39147"/>
              <a:gd name="adj7" fmla="val -578511"/>
              <a:gd name="adj8" fmla="val 464444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err="1"/>
              <a:t>Neg</a:t>
            </a:r>
            <a:r>
              <a:rPr lang="en-US" sz="1400" dirty="0"/>
              <a:t> &amp; Pos attraction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65587E-6 L 0.09167 0.27752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" y="139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65587E-6 L -0.01667 0.17761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" y="89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4875E-6 L -0.09166 0.16651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" y="83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65587E-6 L 0.18334 0.32193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" y="161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10731E-6 L -0.05834 -0.34412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" y="-172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65587E-6 L 0.08334 0.15541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" y="78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65587E-6 L -3.33333E-6 0.06661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3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65587E-6 L 3.33333E-6 0.09991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65587E-6 L 0 0.11101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6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4 4.19056E-6 L -0.04166 -0.04441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" y="-22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96762E-6 L -0.04167 -0.066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" y="-33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29325E-6 L -0.08334 -0.12211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" y="-61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8.78816E-7 L 0.01666 -0.16651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" y="-83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21832E-6 L -0.05834 -0.26642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" y="-133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60962E-6 L -0.05 -0.26642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" y="-133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65587E-6 L 0.06667 0.15541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" y="78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22757E-6 L 0.00834 -0.27753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" y="-139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321E-6 L 0.125 0.28862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144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15356E-6 L 0.19166 0.35523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" y="178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56244E-6 L 0.05 -0.34413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" y="-172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56244E-6 L 0.05 -0.29973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" y="-150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95E-6 L 0.08333 -0.36633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" y="-183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93987E-6 L 0.09166 -0.31082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" y="-1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cap="none" smtClean="0"/>
              <a:t>Objectives	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457200" indent="-457200" eaLnBrk="1" hangingPunct="1"/>
            <a:r>
              <a:rPr lang="en-US" smtClean="0"/>
              <a:t>Review central dogma of molecular biology. </a:t>
            </a:r>
          </a:p>
          <a:p>
            <a:pPr marL="457200" indent="-457200" eaLnBrk="1" hangingPunct="1"/>
            <a:r>
              <a:rPr lang="en-US" smtClean="0"/>
              <a:t>Discuss type of protein.</a:t>
            </a:r>
          </a:p>
          <a:p>
            <a:pPr marL="457200" indent="-457200" eaLnBrk="1" hangingPunct="1"/>
            <a:r>
              <a:rPr lang="en-US" smtClean="0"/>
              <a:t>Assess amino acids.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Shapes of Proteins</a:t>
            </a:r>
            <a:endParaRPr lang="en-US" dirty="0"/>
          </a:p>
        </p:txBody>
      </p:sp>
      <p:sp>
        <p:nvSpPr>
          <p:cNvPr id="52226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3276600" cy="4873625"/>
          </a:xfrm>
        </p:spPr>
        <p:txBody>
          <a:bodyPr/>
          <a:lstStyle/>
          <a:p>
            <a:pPr eaLnBrk="1" hangingPunct="1"/>
            <a:r>
              <a:rPr lang="en-US" smtClean="0"/>
              <a:t>There are two kinds of shapes that can result because of the factors that affect protein shapes</a:t>
            </a:r>
          </a:p>
          <a:p>
            <a:pPr lvl="1" eaLnBrk="1" hangingPunct="1"/>
            <a:r>
              <a:rPr lang="en-US" smtClean="0"/>
              <a:t>α helix (pronounced “alpha helix”)</a:t>
            </a:r>
          </a:p>
          <a:p>
            <a:pPr lvl="1" eaLnBrk="1" hangingPunct="1"/>
            <a:r>
              <a:rPr lang="en-US" smtClean="0"/>
              <a:t>β sheet (pronounced “beta sheet”)</a:t>
            </a:r>
          </a:p>
          <a:p>
            <a:pPr eaLnBrk="1" hangingPunct="1"/>
            <a:endParaRPr lang="en-US" smtClean="0"/>
          </a:p>
        </p:txBody>
      </p:sp>
      <p:pic>
        <p:nvPicPr>
          <p:cNvPr id="52227" name="Picture 2" descr="http://kentsimmons.uwinnipeg.ca/cm1504/Image83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75" y="1076325"/>
            <a:ext cx="5572125" cy="578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Levels of Protein </a:t>
            </a:r>
            <a:br>
              <a:rPr lang="en-US" dirty="0" smtClean="0"/>
            </a:br>
            <a:r>
              <a:rPr lang="en-US" dirty="0" smtClean="0"/>
              <a:t>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>
                <a:latin typeface="+mj-lt"/>
              </a:rPr>
              <a:t>The </a:t>
            </a:r>
            <a:r>
              <a:rPr lang="en-US" u="sng" dirty="0" smtClean="0">
                <a:latin typeface="+mj-lt"/>
              </a:rPr>
              <a:t>primary</a:t>
            </a:r>
            <a:r>
              <a:rPr lang="en-US" dirty="0" smtClean="0">
                <a:latin typeface="+mj-lt"/>
              </a:rPr>
              <a:t> level of protein </a:t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organization is the order of </a:t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amino acids as determined </a:t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by mRNA and DNA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>
                <a:latin typeface="+mj-lt"/>
              </a:rPr>
              <a:t>The </a:t>
            </a:r>
            <a:r>
              <a:rPr lang="en-US" u="sng" dirty="0" smtClean="0">
                <a:latin typeface="+mj-lt"/>
              </a:rPr>
              <a:t>secondary</a:t>
            </a:r>
            <a:r>
              <a:rPr lang="en-US" dirty="0" smtClean="0">
                <a:latin typeface="+mj-lt"/>
              </a:rPr>
              <a:t> level of protein organization is the shape created by these amino acids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atin typeface="+mj-lt"/>
              </a:rPr>
              <a:t>Only two shapes occur - α helix or β sheet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>
                <a:latin typeface="+mj-lt"/>
              </a:rPr>
              <a:t>The </a:t>
            </a:r>
            <a:r>
              <a:rPr lang="en-US" u="sng" dirty="0" smtClean="0">
                <a:latin typeface="+mj-lt"/>
              </a:rPr>
              <a:t>tertiary</a:t>
            </a:r>
            <a:r>
              <a:rPr lang="en-US" dirty="0" smtClean="0">
                <a:latin typeface="+mj-lt"/>
              </a:rPr>
              <a:t> level is the overall shape created by the entire string of amino acids 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atin typeface="+mj-lt"/>
              </a:rPr>
              <a:t>This will be a mix of α helixes and β sheets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>
                <a:latin typeface="+mj-lt"/>
              </a:rPr>
              <a:t>The final level, the </a:t>
            </a:r>
            <a:r>
              <a:rPr lang="en-US" u="sng" dirty="0" smtClean="0">
                <a:latin typeface="+mj-lt"/>
              </a:rPr>
              <a:t>quaternary</a:t>
            </a:r>
            <a:r>
              <a:rPr lang="en-US" dirty="0" smtClean="0">
                <a:latin typeface="+mj-lt"/>
              </a:rPr>
              <a:t> level, is the mixture of proteins (subunits) to create a functional protein</a:t>
            </a:r>
            <a:endParaRPr lang="en-US" dirty="0">
              <a:latin typeface="+mj-lt"/>
            </a:endParaRPr>
          </a:p>
        </p:txBody>
      </p:sp>
      <p:pic>
        <p:nvPicPr>
          <p:cNvPr id="54275" name="Picture 2" descr="http://kentsimmons.uwinnipeg.ca/cm1504/Image87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304800"/>
            <a:ext cx="426878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6322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56323" name="Picture 2" descr="http://kentsimmons.uwinnipeg.ca/cm1504/Image87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609600"/>
            <a:ext cx="8358188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8370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58371" name="Picture 2" descr="http://kentsimmons.uwinnipeg.ca/cm1504/Image86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914400"/>
            <a:ext cx="8294688" cy="554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The Impact of Mutations</a:t>
            </a:r>
            <a:endParaRPr lang="en-US" dirty="0"/>
          </a:p>
        </p:txBody>
      </p:sp>
      <p:sp>
        <p:nvSpPr>
          <p:cNvPr id="60418" name="Subtitle 2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pPr eaLnBrk="1" hangingPunct="1"/>
            <a:r>
              <a:rPr lang="en-US" smtClean="0"/>
              <a:t>By C. Kohn, Waterford, WI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Mutations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Any change to the DNA is called a </a:t>
            </a:r>
            <a:r>
              <a:rPr lang="en-US" u="sng" dirty="0" smtClean="0"/>
              <a:t>mutation</a:t>
            </a: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The effect of a mutation is usually harmful, but it can also be beneficial or even have no impact whatsoever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Whether or not a mutation is helpful, harmful, or neither depends on how the protein created from that gene is affected.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Mutations are responsible for genetic diseases such as cancer and inheritable disorders.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While genetic mutations can be bad, they can also be good and are responsible for all of the diversity we see in living organisms 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Mutations drive both evolution by natural selection in nature as well as improvements by artificial selection in agriculture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Types of Mutations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Different types of mutations exist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u="sng" dirty="0" smtClean="0"/>
              <a:t>Deletion</a:t>
            </a:r>
            <a:r>
              <a:rPr lang="en-US" dirty="0" smtClean="0"/>
              <a:t> mutations occur when a base is completely lost from DNA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E.g. GATCTA might become GATTA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u="sng" dirty="0" smtClean="0"/>
              <a:t>Insertion</a:t>
            </a:r>
            <a:r>
              <a:rPr lang="en-US" dirty="0" smtClean="0"/>
              <a:t> mutations occur when a base is added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E.g. GATCTA might become GATACTA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u="sng" dirty="0" smtClean="0"/>
              <a:t>Substitution</a:t>
            </a:r>
            <a:r>
              <a:rPr lang="en-US" dirty="0" smtClean="0"/>
              <a:t> mutations occur when one base is switched for another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E.g. GATCTA might become TATCTA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If a mutation causes all of the bases downstream to change, it is called a </a:t>
            </a:r>
            <a:r>
              <a:rPr lang="en-US" u="sng" dirty="0" err="1" smtClean="0"/>
              <a:t>Frameshift</a:t>
            </a:r>
            <a:r>
              <a:rPr lang="en-US" u="sng" dirty="0" smtClean="0"/>
              <a:t> Mutation</a:t>
            </a:r>
            <a:endParaRPr lang="en-US" dirty="0" smtClean="0"/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Deletion and Insertion mutations are </a:t>
            </a:r>
            <a:r>
              <a:rPr lang="en-US" dirty="0" err="1" smtClean="0"/>
              <a:t>frameshift</a:t>
            </a:r>
            <a:r>
              <a:rPr lang="en-US" dirty="0" smtClean="0"/>
              <a:t> mutations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Impact on Proteins</a:t>
            </a:r>
            <a:endParaRPr lang="en-US" dirty="0"/>
          </a:p>
        </p:txBody>
      </p:sp>
      <p:sp>
        <p:nvSpPr>
          <p:cNvPr id="66562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smtClean="0"/>
              <a:t>So how does a mutation affect a living organism?</a:t>
            </a:r>
          </a:p>
          <a:p>
            <a:pPr eaLnBrk="1" hangingPunct="1"/>
            <a:r>
              <a:rPr lang="en-US" smtClean="0"/>
              <a:t>First, a mutation may cause a dramatic change to the codons (groups of 3 bases)</a:t>
            </a:r>
          </a:p>
          <a:p>
            <a:pPr eaLnBrk="1" hangingPunct="1"/>
            <a:r>
              <a:rPr lang="en-US" smtClean="0"/>
              <a:t>For example, a deletion mutation in </a:t>
            </a:r>
            <a:br>
              <a:rPr lang="en-US" smtClean="0"/>
            </a:br>
            <a:r>
              <a:rPr lang="en-US" smtClean="0"/>
              <a:t>5’-GAT-TAC-CTA-TAT-GGA-3’</a:t>
            </a:r>
            <a:br>
              <a:rPr lang="en-US" smtClean="0"/>
            </a:br>
            <a:r>
              <a:rPr lang="en-US" smtClean="0"/>
              <a:t>would turn it into </a:t>
            </a:r>
            <a:br>
              <a:rPr lang="en-US" smtClean="0"/>
            </a:br>
            <a:r>
              <a:rPr lang="en-US" smtClean="0"/>
              <a:t>5’-ATT-ACC-TAT-ATG-GA…3’</a:t>
            </a:r>
            <a:br>
              <a:rPr lang="en-US" smtClean="0"/>
            </a:br>
            <a:endParaRPr lang="en-US" smtClean="0"/>
          </a:p>
          <a:p>
            <a:pPr eaLnBrk="1" hangingPunct="1"/>
            <a:r>
              <a:rPr lang="en-US" i="1" smtClean="0"/>
              <a:t>Entirely new amino acids would be added to make a protein because each codon was changed downstream of the mutation</a:t>
            </a:r>
          </a:p>
          <a:p>
            <a:pPr lvl="1" eaLnBrk="1" hangingPunct="1"/>
            <a:r>
              <a:rPr lang="en-US" i="1" smtClean="0"/>
              <a:t>This again would be a frameshift mutation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Normal mRNA Strand</a:t>
            </a:r>
            <a:endParaRPr lang="en-US" dirty="0"/>
          </a:p>
        </p:txBody>
      </p:sp>
      <p:sp>
        <p:nvSpPr>
          <p:cNvPr id="6861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" name="Oval 3"/>
          <p:cNvSpPr/>
          <p:nvPr/>
        </p:nvSpPr>
        <p:spPr>
          <a:xfrm>
            <a:off x="533400" y="2590800"/>
            <a:ext cx="609600" cy="609600"/>
          </a:xfrm>
          <a:prstGeom prst="ellips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C</a:t>
            </a:r>
          </a:p>
        </p:txBody>
      </p:sp>
      <p:sp>
        <p:nvSpPr>
          <p:cNvPr id="5" name="Oval 4"/>
          <p:cNvSpPr/>
          <p:nvPr/>
        </p:nvSpPr>
        <p:spPr>
          <a:xfrm>
            <a:off x="2590800" y="2590800"/>
            <a:ext cx="609600" cy="6096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U</a:t>
            </a:r>
          </a:p>
        </p:txBody>
      </p:sp>
      <p:sp>
        <p:nvSpPr>
          <p:cNvPr id="6" name="Oval 5"/>
          <p:cNvSpPr/>
          <p:nvPr/>
        </p:nvSpPr>
        <p:spPr>
          <a:xfrm>
            <a:off x="1219200" y="2590800"/>
            <a:ext cx="609600" cy="609600"/>
          </a:xfrm>
          <a:prstGeom prst="ellips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G</a:t>
            </a:r>
          </a:p>
        </p:txBody>
      </p:sp>
      <p:sp>
        <p:nvSpPr>
          <p:cNvPr id="7" name="Oval 6"/>
          <p:cNvSpPr/>
          <p:nvPr/>
        </p:nvSpPr>
        <p:spPr>
          <a:xfrm>
            <a:off x="1905000" y="2590800"/>
            <a:ext cx="609600" cy="609600"/>
          </a:xfrm>
          <a:prstGeom prst="ellips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A</a:t>
            </a:r>
          </a:p>
        </p:txBody>
      </p:sp>
      <p:sp>
        <p:nvSpPr>
          <p:cNvPr id="8" name="Oval 7"/>
          <p:cNvSpPr/>
          <p:nvPr/>
        </p:nvSpPr>
        <p:spPr>
          <a:xfrm>
            <a:off x="3276600" y="2590800"/>
            <a:ext cx="609600" cy="609600"/>
          </a:xfrm>
          <a:prstGeom prst="ellips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C</a:t>
            </a:r>
          </a:p>
        </p:txBody>
      </p:sp>
      <p:sp>
        <p:nvSpPr>
          <p:cNvPr id="9" name="Oval 8"/>
          <p:cNvSpPr/>
          <p:nvPr/>
        </p:nvSpPr>
        <p:spPr>
          <a:xfrm>
            <a:off x="3962400" y="2590800"/>
            <a:ext cx="609600" cy="609600"/>
          </a:xfrm>
          <a:prstGeom prst="ellips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G</a:t>
            </a:r>
          </a:p>
        </p:txBody>
      </p:sp>
      <p:sp>
        <p:nvSpPr>
          <p:cNvPr id="10" name="Oval 9"/>
          <p:cNvSpPr/>
          <p:nvPr/>
        </p:nvSpPr>
        <p:spPr>
          <a:xfrm>
            <a:off x="4648200" y="2590800"/>
            <a:ext cx="609600" cy="609600"/>
          </a:xfrm>
          <a:prstGeom prst="ellips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A</a:t>
            </a:r>
          </a:p>
        </p:txBody>
      </p:sp>
      <p:sp>
        <p:nvSpPr>
          <p:cNvPr id="11" name="Oval 10"/>
          <p:cNvSpPr/>
          <p:nvPr/>
        </p:nvSpPr>
        <p:spPr>
          <a:xfrm>
            <a:off x="6019800" y="2590800"/>
            <a:ext cx="609600" cy="609600"/>
          </a:xfrm>
          <a:prstGeom prst="ellips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C</a:t>
            </a:r>
          </a:p>
        </p:txBody>
      </p:sp>
      <p:sp>
        <p:nvSpPr>
          <p:cNvPr id="12" name="Oval 11"/>
          <p:cNvSpPr/>
          <p:nvPr/>
        </p:nvSpPr>
        <p:spPr>
          <a:xfrm>
            <a:off x="6705600" y="2590800"/>
            <a:ext cx="609600" cy="609600"/>
          </a:xfrm>
          <a:prstGeom prst="ellips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G</a:t>
            </a:r>
          </a:p>
        </p:txBody>
      </p:sp>
      <p:sp>
        <p:nvSpPr>
          <p:cNvPr id="13" name="Oval 12"/>
          <p:cNvSpPr/>
          <p:nvPr/>
        </p:nvSpPr>
        <p:spPr>
          <a:xfrm>
            <a:off x="7391400" y="2590800"/>
            <a:ext cx="609600" cy="609600"/>
          </a:xfrm>
          <a:prstGeom prst="ellips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A</a:t>
            </a:r>
          </a:p>
        </p:txBody>
      </p:sp>
      <p:sp>
        <p:nvSpPr>
          <p:cNvPr id="14" name="Oval 13"/>
          <p:cNvSpPr/>
          <p:nvPr/>
        </p:nvSpPr>
        <p:spPr>
          <a:xfrm>
            <a:off x="5334000" y="2590800"/>
            <a:ext cx="609600" cy="6096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U</a:t>
            </a:r>
          </a:p>
        </p:txBody>
      </p:sp>
      <p:sp>
        <p:nvSpPr>
          <p:cNvPr id="15" name="Oval 14"/>
          <p:cNvSpPr/>
          <p:nvPr/>
        </p:nvSpPr>
        <p:spPr>
          <a:xfrm>
            <a:off x="8077200" y="2590800"/>
            <a:ext cx="609600" cy="6096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U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048000" y="1752600"/>
            <a:ext cx="27432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latin typeface="Century Schoolbook" pitchFamily="18" charset="0"/>
              </a:rPr>
              <a:t>Arginine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200400" y="2819400"/>
            <a:ext cx="27432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latin typeface="Century Schoolbook" pitchFamily="18" charset="0"/>
              </a:rPr>
              <a:t>Serine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124200" y="3810000"/>
            <a:ext cx="27432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latin typeface="Century Schoolbook" pitchFamily="18" charset="0"/>
              </a:rPr>
              <a:t>Isoleucine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200400" y="4953000"/>
            <a:ext cx="40386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latin typeface="Century Schoolbook" pitchFamily="18" charset="0"/>
              </a:rPr>
              <a:t>Asparagine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5181600" y="1676400"/>
            <a:ext cx="1828800" cy="137160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/>
              <a:t>Arg</a:t>
            </a:r>
            <a:endParaRPr 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5486400" y="2667000"/>
            <a:ext cx="1828800" cy="137160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Ser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5867400" y="3581400"/>
            <a:ext cx="1828800" cy="137160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/>
              <a:t>Iso</a:t>
            </a:r>
            <a:endParaRPr lang="en-US" dirty="0"/>
          </a:p>
        </p:txBody>
      </p:sp>
      <p:sp>
        <p:nvSpPr>
          <p:cNvPr id="24" name="Rounded Rectangle 23"/>
          <p:cNvSpPr/>
          <p:nvPr/>
        </p:nvSpPr>
        <p:spPr>
          <a:xfrm>
            <a:off x="6248400" y="4648200"/>
            <a:ext cx="1828800" cy="137160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Asp</a:t>
            </a:r>
          </a:p>
        </p:txBody>
      </p:sp>
      <p:sp>
        <p:nvSpPr>
          <p:cNvPr id="27" name="Minus 26"/>
          <p:cNvSpPr/>
          <p:nvPr/>
        </p:nvSpPr>
        <p:spPr>
          <a:xfrm rot="4254677">
            <a:off x="4343091" y="2767533"/>
            <a:ext cx="4689238" cy="2209800"/>
          </a:xfrm>
          <a:prstGeom prst="mathMinu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Protein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1667 -0.08878 " pathEditMode="relative" ptsTypes="AA">
                                      <p:cBhvr>
                                        <p:cTn id="5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1667 -0.08878 " pathEditMode="relative" ptsTypes="AA">
                                      <p:cBhvr>
                                        <p:cTn id="5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1667 -0.08878 " pathEditMode="relative" ptsTypes="AA">
                                      <p:cBhvr>
                                        <p:cTn id="6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1667 0.0555 " pathEditMode="relative" ptsTypes="AA">
                                      <p:cBhvr>
                                        <p:cTn id="6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1667 0.0555 " pathEditMode="relative" ptsTypes="AA">
                                      <p:cBhvr>
                                        <p:cTn id="6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1667 0.0555 " pathEditMode="relative" ptsTypes="AA">
                                      <p:cBhvr>
                                        <p:cTn id="6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425 0.21087 " pathEditMode="relative" ptsTypes="AA">
                                      <p:cBhvr>
                                        <p:cTn id="6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425 0.21087 " pathEditMode="relative" ptsTypes="AA">
                                      <p:cBhvr>
                                        <p:cTn id="7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425 0.21087 " pathEditMode="relative" ptsTypes="AA">
                                      <p:cBhvr>
                                        <p:cTn id="7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63334 0.38844 " pathEditMode="relative" ptsTypes="AA">
                                      <p:cBhvr>
                                        <p:cTn id="7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63334 0.38844 " pathEditMode="relative" ptsTypes="AA">
                                      <p:cBhvr>
                                        <p:cTn id="7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63334 0.38844 " pathEditMode="relative" ptsTypes="AA">
                                      <p:cBhvr>
                                        <p:cTn id="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400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0"/>
                            </p:stCondLst>
                            <p:childTnLst>
                              <p:par>
                                <p:cTn id="9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500"/>
                            </p:stCondLst>
                            <p:childTnLst>
                              <p:par>
                                <p:cTn id="10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6000"/>
                            </p:stCondLst>
                            <p:childTnLst>
                              <p:par>
                                <p:cTn id="10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6500"/>
                            </p:stCondLst>
                            <p:childTnLst>
                              <p:par>
                                <p:cTn id="11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7000"/>
                            </p:stCondLst>
                            <p:childTnLst>
                              <p:par>
                                <p:cTn id="1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19" grpId="0"/>
      <p:bldP spid="20" grpId="0"/>
      <p:bldP spid="21" grpId="0" animBg="1"/>
      <p:bldP spid="22" grpId="0" animBg="1"/>
      <p:bldP spid="23" grpId="0" animBg="1"/>
      <p:bldP spid="2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Mutated mRNA Strand (</a:t>
            </a:r>
            <a:r>
              <a:rPr lang="en-US" dirty="0" err="1" smtClean="0"/>
              <a:t>Frameshift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065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" name="Oval 3"/>
          <p:cNvSpPr/>
          <p:nvPr/>
        </p:nvSpPr>
        <p:spPr>
          <a:xfrm>
            <a:off x="533400" y="2590800"/>
            <a:ext cx="609600" cy="609600"/>
          </a:xfrm>
          <a:prstGeom prst="ellips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C</a:t>
            </a:r>
          </a:p>
        </p:txBody>
      </p:sp>
      <p:sp>
        <p:nvSpPr>
          <p:cNvPr id="6" name="Oval 5"/>
          <p:cNvSpPr/>
          <p:nvPr/>
        </p:nvSpPr>
        <p:spPr>
          <a:xfrm>
            <a:off x="1219200" y="2590800"/>
            <a:ext cx="609600" cy="609600"/>
          </a:xfrm>
          <a:prstGeom prst="ellips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G</a:t>
            </a:r>
          </a:p>
        </p:txBody>
      </p:sp>
      <p:sp>
        <p:nvSpPr>
          <p:cNvPr id="7" name="Oval 6"/>
          <p:cNvSpPr/>
          <p:nvPr/>
        </p:nvSpPr>
        <p:spPr>
          <a:xfrm>
            <a:off x="1905000" y="2590800"/>
            <a:ext cx="609600" cy="609600"/>
          </a:xfrm>
          <a:prstGeom prst="ellips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A</a:t>
            </a:r>
          </a:p>
        </p:txBody>
      </p:sp>
      <p:sp>
        <p:nvSpPr>
          <p:cNvPr id="8" name="Oval 7"/>
          <p:cNvSpPr/>
          <p:nvPr/>
        </p:nvSpPr>
        <p:spPr>
          <a:xfrm>
            <a:off x="3276600" y="2590800"/>
            <a:ext cx="609600" cy="609600"/>
          </a:xfrm>
          <a:prstGeom prst="ellips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C</a:t>
            </a:r>
          </a:p>
        </p:txBody>
      </p:sp>
      <p:sp>
        <p:nvSpPr>
          <p:cNvPr id="9" name="Oval 8"/>
          <p:cNvSpPr/>
          <p:nvPr/>
        </p:nvSpPr>
        <p:spPr>
          <a:xfrm>
            <a:off x="3962400" y="2590800"/>
            <a:ext cx="609600" cy="609600"/>
          </a:xfrm>
          <a:prstGeom prst="ellips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G</a:t>
            </a:r>
          </a:p>
        </p:txBody>
      </p:sp>
      <p:sp>
        <p:nvSpPr>
          <p:cNvPr id="10" name="Oval 9"/>
          <p:cNvSpPr/>
          <p:nvPr/>
        </p:nvSpPr>
        <p:spPr>
          <a:xfrm>
            <a:off x="4648200" y="2590800"/>
            <a:ext cx="609600" cy="609600"/>
          </a:xfrm>
          <a:prstGeom prst="ellips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A</a:t>
            </a:r>
          </a:p>
        </p:txBody>
      </p:sp>
      <p:sp>
        <p:nvSpPr>
          <p:cNvPr id="11" name="Oval 10"/>
          <p:cNvSpPr/>
          <p:nvPr/>
        </p:nvSpPr>
        <p:spPr>
          <a:xfrm>
            <a:off x="6019800" y="2590800"/>
            <a:ext cx="609600" cy="609600"/>
          </a:xfrm>
          <a:prstGeom prst="ellips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C</a:t>
            </a:r>
          </a:p>
        </p:txBody>
      </p:sp>
      <p:sp>
        <p:nvSpPr>
          <p:cNvPr id="12" name="Oval 11"/>
          <p:cNvSpPr/>
          <p:nvPr/>
        </p:nvSpPr>
        <p:spPr>
          <a:xfrm>
            <a:off x="6705600" y="2590800"/>
            <a:ext cx="609600" cy="609600"/>
          </a:xfrm>
          <a:prstGeom prst="ellips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G</a:t>
            </a:r>
          </a:p>
        </p:txBody>
      </p:sp>
      <p:sp>
        <p:nvSpPr>
          <p:cNvPr id="13" name="Oval 12"/>
          <p:cNvSpPr/>
          <p:nvPr/>
        </p:nvSpPr>
        <p:spPr>
          <a:xfrm>
            <a:off x="7391400" y="2590800"/>
            <a:ext cx="609600" cy="609600"/>
          </a:xfrm>
          <a:prstGeom prst="ellips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A</a:t>
            </a:r>
          </a:p>
        </p:txBody>
      </p:sp>
      <p:sp>
        <p:nvSpPr>
          <p:cNvPr id="14" name="Oval 13"/>
          <p:cNvSpPr/>
          <p:nvPr/>
        </p:nvSpPr>
        <p:spPr>
          <a:xfrm>
            <a:off x="5334000" y="2590800"/>
            <a:ext cx="609600" cy="6096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U</a:t>
            </a:r>
          </a:p>
        </p:txBody>
      </p:sp>
      <p:sp>
        <p:nvSpPr>
          <p:cNvPr id="15" name="Oval 14"/>
          <p:cNvSpPr/>
          <p:nvPr/>
        </p:nvSpPr>
        <p:spPr>
          <a:xfrm>
            <a:off x="8077200" y="2590800"/>
            <a:ext cx="609600" cy="6096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U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048000" y="1752600"/>
            <a:ext cx="27432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latin typeface="Century Schoolbook" pitchFamily="18" charset="0"/>
              </a:rPr>
              <a:t>Arginine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200400" y="2819400"/>
            <a:ext cx="27432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latin typeface="Century Schoolbook" pitchFamily="18" charset="0"/>
              </a:rPr>
              <a:t>Arginine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810000" y="3810000"/>
            <a:ext cx="27432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latin typeface="Century Schoolbook" pitchFamily="18" charset="0"/>
              </a:rPr>
              <a:t>Serine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419600" y="4876800"/>
            <a:ext cx="40386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latin typeface="Century Schoolbook" pitchFamily="18" charset="0"/>
              </a:rPr>
              <a:t>-----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5181600" y="1676400"/>
            <a:ext cx="1828800" cy="137160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/>
              <a:t>Arg</a:t>
            </a:r>
            <a:endParaRPr 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5486400" y="2667000"/>
            <a:ext cx="1828800" cy="137160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/>
              <a:t>Arg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5867400" y="3581400"/>
            <a:ext cx="1828800" cy="137160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Ser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1667 -0.08878 " pathEditMode="relative" ptsTypes="AA">
                                      <p:cBhvr>
                                        <p:cTn id="5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1667 -0.08878 " pathEditMode="relative" ptsTypes="AA">
                                      <p:cBhvr>
                                        <p:cTn id="5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1667 -0.08878 " pathEditMode="relative" ptsTypes="AA">
                                      <p:cBhvr>
                                        <p:cTn id="5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1667 0.0555 " pathEditMode="relative" ptsTypes="AA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1667 0.0555 " pathEditMode="relative" ptsTypes="AA">
                                      <p:cBhvr>
                                        <p:cTn id="6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L -0.23334 0.04445 " pathEditMode="relative" rAng="0" ptsTypes="AA">
                                      <p:cBhvr>
                                        <p:cTn id="6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" y="22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425 0.21087 " pathEditMode="relative" ptsTypes="AA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425 0.21087 " pathEditMode="relative" ptsTypes="AA">
                                      <p:cBhvr>
                                        <p:cTn id="6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L -0.425 0.2 " pathEditMode="relative" rAng="0" ptsTypes="AA">
                                      <p:cBhvr>
                                        <p:cTn id="6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3" y="100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63334 0.38844 " pathEditMode="relative" ptsTypes="AA">
                                      <p:cBhvr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63334 0.38844 " pathEditMode="relative" ptsTypes="AA">
                                      <p:cBhvr>
                                        <p:cTn id="7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0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40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0"/>
                            </p:stCondLst>
                            <p:childTnLst>
                              <p:par>
                                <p:cTn id="9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500"/>
                            </p:stCondLst>
                            <p:childTnLst>
                              <p:par>
                                <p:cTn id="9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6000"/>
                            </p:stCondLst>
                            <p:childTnLst>
                              <p:par>
                                <p:cTn id="10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19" grpId="0"/>
      <p:bldP spid="20" grpId="0"/>
      <p:bldP spid="21" grpId="0" animBg="1"/>
      <p:bldP spid="22" grpId="0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Review – Central Dogma of Molecular Biology </a:t>
            </a:r>
            <a:endParaRPr lang="en-US" dirty="0"/>
          </a:p>
        </p:txBody>
      </p:sp>
      <p:sp>
        <p:nvSpPr>
          <p:cNvPr id="17410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smtClean="0"/>
              <a:t>DNA is copied by mRNA in a 5 </a:t>
            </a:r>
            <a:r>
              <a:rPr lang="en-US" smtClean="0">
                <a:sym typeface="Wingdings" pitchFamily="2" charset="2"/>
              </a:rPr>
              <a:t> 3 direction</a:t>
            </a:r>
          </a:p>
          <a:p>
            <a:pPr eaLnBrk="1" hangingPunct="1"/>
            <a:r>
              <a:rPr lang="en-US" smtClean="0">
                <a:sym typeface="Wingdings" pitchFamily="2" charset="2"/>
              </a:rPr>
              <a:t>mRNA is read in groups of three (codons) by a ribosome</a:t>
            </a:r>
          </a:p>
          <a:p>
            <a:pPr eaLnBrk="1" hangingPunct="1"/>
            <a:r>
              <a:rPr lang="en-US" smtClean="0">
                <a:sym typeface="Wingdings" pitchFamily="2" charset="2"/>
              </a:rPr>
              <a:t>Each codon codes for a specific amino acid</a:t>
            </a:r>
          </a:p>
          <a:p>
            <a:pPr eaLnBrk="1" hangingPunct="1"/>
            <a:r>
              <a:rPr lang="en-US" smtClean="0">
                <a:sym typeface="Wingdings" pitchFamily="2" charset="2"/>
              </a:rPr>
              <a:t>That particular amino</a:t>
            </a:r>
            <a:br>
              <a:rPr lang="en-US" smtClean="0">
                <a:sym typeface="Wingdings" pitchFamily="2" charset="2"/>
              </a:rPr>
            </a:br>
            <a:r>
              <a:rPr lang="en-US" smtClean="0">
                <a:sym typeface="Wingdings" pitchFamily="2" charset="2"/>
              </a:rPr>
              <a:t>acid is delivered by</a:t>
            </a:r>
            <a:br>
              <a:rPr lang="en-US" smtClean="0">
                <a:sym typeface="Wingdings" pitchFamily="2" charset="2"/>
              </a:rPr>
            </a:br>
            <a:r>
              <a:rPr lang="en-US" smtClean="0">
                <a:sym typeface="Wingdings" pitchFamily="2" charset="2"/>
              </a:rPr>
              <a:t>tRNA</a:t>
            </a:r>
          </a:p>
          <a:p>
            <a:pPr eaLnBrk="1" hangingPunct="1"/>
            <a:r>
              <a:rPr lang="en-US" smtClean="0">
                <a:sym typeface="Wingdings" pitchFamily="2" charset="2"/>
              </a:rPr>
              <a:t>A string of amino</a:t>
            </a:r>
            <a:br>
              <a:rPr lang="en-US" smtClean="0">
                <a:sym typeface="Wingdings" pitchFamily="2" charset="2"/>
              </a:rPr>
            </a:br>
            <a:r>
              <a:rPr lang="en-US" smtClean="0">
                <a:sym typeface="Wingdings" pitchFamily="2" charset="2"/>
              </a:rPr>
              <a:t>acids creates a </a:t>
            </a:r>
            <a:br>
              <a:rPr lang="en-US" smtClean="0">
                <a:sym typeface="Wingdings" pitchFamily="2" charset="2"/>
              </a:rPr>
            </a:br>
            <a:r>
              <a:rPr lang="en-US" smtClean="0">
                <a:sym typeface="Wingdings" pitchFamily="2" charset="2"/>
              </a:rPr>
              <a:t>peptide, and </a:t>
            </a:r>
            <a:br>
              <a:rPr lang="en-US" smtClean="0">
                <a:sym typeface="Wingdings" pitchFamily="2" charset="2"/>
              </a:rPr>
            </a:br>
            <a:r>
              <a:rPr lang="en-US" smtClean="0">
                <a:sym typeface="Wingdings" pitchFamily="2" charset="2"/>
              </a:rPr>
              <a:t>peptides join to </a:t>
            </a:r>
            <a:br>
              <a:rPr lang="en-US" smtClean="0">
                <a:sym typeface="Wingdings" pitchFamily="2" charset="2"/>
              </a:rPr>
            </a:br>
            <a:r>
              <a:rPr lang="en-US" smtClean="0">
                <a:sym typeface="Wingdings" pitchFamily="2" charset="2"/>
              </a:rPr>
              <a:t>form a protein. </a:t>
            </a:r>
            <a:endParaRPr lang="en-US" smtClean="0"/>
          </a:p>
        </p:txBody>
      </p:sp>
      <p:pic>
        <p:nvPicPr>
          <p:cNvPr id="17411" name="Picture 2" descr="http://publications.nigms.nih.gov/thenewgenetics/images/ch1_tran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7775" y="3352800"/>
            <a:ext cx="520382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Impact of Mutations at Each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At the primary level of protein organization, the order of amino acids will change, and possibly most or all of the amino acids will be different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This will cause a major shift in the shape of the protein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At the secondary level, the arrangement of α helixes and β sheets will be different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At the tertiary level, the final look of the protein subunit will be completely different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At the quaternary level, the protein will have a completely different shape and will not be able to perform its original function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This can all happen because of one change in one base!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cap="none" smtClean="0"/>
              <a:t>Objectives	</a:t>
            </a:r>
          </a:p>
        </p:txBody>
      </p:sp>
      <p:sp>
        <p:nvSpPr>
          <p:cNvPr id="7475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457200" indent="-457200" eaLnBrk="1" hangingPunct="1"/>
            <a:r>
              <a:rPr lang="en-US" smtClean="0"/>
              <a:t>Review central dogma of molecular biology. </a:t>
            </a:r>
          </a:p>
          <a:p>
            <a:pPr marL="457200" indent="-457200" eaLnBrk="1" hangingPunct="1"/>
            <a:r>
              <a:rPr lang="en-US" smtClean="0"/>
              <a:t>Discuss type of protein.</a:t>
            </a:r>
          </a:p>
          <a:p>
            <a:pPr marL="457200" indent="-457200" eaLnBrk="1" hangingPunct="1"/>
            <a:r>
              <a:rPr lang="en-US" smtClean="0"/>
              <a:t>Assess amino acids.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So what’s next?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We left off with very little follow-up.  You might wonder…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How does a string of amino acids turn into a functional protein?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How does a protein know what to do?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How does a protein know what shape to take?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Proteins are the molecular machines of the body; each has a specific job to perform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The job of each protein is largely determined by its 3-dimensional shape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The shape a protein takes depends directly on what kind of amino acids are in that particular protein.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ATP Synthase </a:t>
            </a:r>
            <a:endParaRPr lang="en-US" dirty="0"/>
          </a:p>
        </p:txBody>
      </p:sp>
      <p:sp>
        <p:nvSpPr>
          <p:cNvPr id="21506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1507" name="Picture 2" descr="http://www.bio.davidson.edu/Courses/Molbio/MolStudents/spring2003/Bennett/ATPSynthase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1600200"/>
            <a:ext cx="4191000" cy="487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Hemoglobin </a:t>
            </a:r>
            <a:endParaRPr lang="en-US" dirty="0"/>
          </a:p>
        </p:txBody>
      </p:sp>
      <p:sp>
        <p:nvSpPr>
          <p:cNvPr id="2355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3555" name="Picture 2" descr="http://www.mcat45.com/images/Hemoglobin-MCA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1447800"/>
            <a:ext cx="57912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Insulin</a:t>
            </a:r>
            <a:endParaRPr lang="en-US" dirty="0"/>
          </a:p>
        </p:txBody>
      </p:sp>
      <p:sp>
        <p:nvSpPr>
          <p:cNvPr id="25602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5603" name="Picture 2" descr="http://www.abpischools.org.uk/res/coResourceImport/modules/diabetes_16plus/en-images/insulin_3d.jpg"/>
          <p:cNvPicPr>
            <a:picLocks noChangeAspect="1" noChangeArrowheads="1"/>
          </p:cNvPicPr>
          <p:nvPr/>
        </p:nvPicPr>
        <p:blipFill>
          <a:blip r:embed="rId3"/>
          <a:srcRect t="50211"/>
          <a:stretch>
            <a:fillRect/>
          </a:stretch>
        </p:blipFill>
        <p:spPr bwMode="auto">
          <a:xfrm>
            <a:off x="793750" y="1828800"/>
            <a:ext cx="6718300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Shape Determines Function </a:t>
            </a:r>
            <a:endParaRPr lang="en-US" dirty="0"/>
          </a:p>
        </p:txBody>
      </p:sp>
      <p:sp>
        <p:nvSpPr>
          <p:cNvPr id="27650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smtClean="0"/>
              <a:t>Again, the shape of a protein comes from its amino acids, and this shape determines its function.</a:t>
            </a:r>
          </a:p>
          <a:p>
            <a:pPr lvl="1" eaLnBrk="1" hangingPunct="1"/>
            <a:r>
              <a:rPr lang="en-US" smtClean="0"/>
              <a:t>The amino acids that are used depends directly on the codons in mRNA copied from DNA. </a:t>
            </a:r>
          </a:p>
          <a:p>
            <a:pPr eaLnBrk="1" hangingPunct="1"/>
            <a:r>
              <a:rPr lang="en-US" smtClean="0"/>
              <a:t>Proteins are made from 20 amino acids</a:t>
            </a:r>
          </a:p>
          <a:p>
            <a:pPr eaLnBrk="1" hangingPunct="1"/>
            <a:r>
              <a:rPr lang="en-US" smtClean="0"/>
              <a:t>Each amino acid has a specific set of properties that help create the shape of the protein</a:t>
            </a:r>
          </a:p>
          <a:p>
            <a:pPr lvl="1" eaLnBrk="1" hangingPunct="1"/>
            <a:r>
              <a:rPr lang="en-US" smtClean="0"/>
              <a:t>For example, some amino acids are negative charged</a:t>
            </a:r>
          </a:p>
          <a:p>
            <a:pPr lvl="1" eaLnBrk="1" hangingPunct="1"/>
            <a:r>
              <a:rPr lang="en-US" smtClean="0"/>
              <a:t>Some are positively charged</a:t>
            </a:r>
          </a:p>
          <a:p>
            <a:pPr lvl="1" eaLnBrk="1" hangingPunct="1"/>
            <a:r>
              <a:rPr lang="en-US" smtClean="0"/>
              <a:t>Some are neutral</a:t>
            </a:r>
          </a:p>
          <a:p>
            <a:pPr lvl="1" eaLnBrk="1" hangingPunct="1"/>
            <a:r>
              <a:rPr lang="en-US" smtClean="0"/>
              <a:t>Some like water; some hate it</a:t>
            </a:r>
          </a:p>
          <a:p>
            <a:pPr lvl="1" eaLnBrk="1" hangingPunct="1"/>
            <a:r>
              <a:rPr lang="en-US" smtClean="0"/>
              <a:t>Some really like other amino acids that are the same</a:t>
            </a:r>
          </a:p>
          <a:p>
            <a:pPr lvl="1"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Amino Acid Terminology</a:t>
            </a:r>
            <a:endParaRPr lang="en-US" dirty="0"/>
          </a:p>
        </p:txBody>
      </p:sp>
      <p:sp>
        <p:nvSpPr>
          <p:cNvPr id="29698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smtClean="0"/>
              <a:t>Amino acids can be written in a number of ways</a:t>
            </a:r>
          </a:p>
          <a:p>
            <a:pPr eaLnBrk="1" hangingPunct="1"/>
            <a:r>
              <a:rPr lang="en-US" smtClean="0"/>
              <a:t>The first amino acid discovered was </a:t>
            </a:r>
            <a:r>
              <a:rPr lang="en-US" i="1" smtClean="0"/>
              <a:t>asparagine</a:t>
            </a:r>
          </a:p>
          <a:p>
            <a:pPr lvl="1" eaLnBrk="1" hangingPunct="1"/>
            <a:r>
              <a:rPr lang="en-US" smtClean="0"/>
              <a:t>This was because it was isolated from asparagus</a:t>
            </a:r>
          </a:p>
          <a:p>
            <a:pPr eaLnBrk="1" hangingPunct="1"/>
            <a:r>
              <a:rPr lang="en-US" smtClean="0"/>
              <a:t>We can just write ‘asp’ or even just the letter ‘N’</a:t>
            </a:r>
          </a:p>
          <a:p>
            <a:pPr lvl="1" eaLnBrk="1" hangingPunct="1"/>
            <a:r>
              <a:rPr lang="en-US" smtClean="0"/>
              <a:t>Why N?  Because we already used A for Alanine</a:t>
            </a:r>
          </a:p>
          <a:p>
            <a:pPr lvl="1" eaLnBrk="1" hangingPunct="1"/>
            <a:r>
              <a:rPr lang="en-US" smtClean="0"/>
              <a:t>Each amino acid has its own one-letter code </a:t>
            </a:r>
            <a:r>
              <a:rPr lang="en-US" i="1" smtClean="0"/>
              <a:t>(just like each atomic element has a one- or two letter code; e.g. Oxygen is O, Carbon is C, Gold is Au)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Urban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96</TotalTime>
  <Words>1372</Words>
  <Application>Microsoft Office PowerPoint</Application>
  <PresentationFormat>On-screen Show (4:3)</PresentationFormat>
  <Paragraphs>209</Paragraphs>
  <Slides>31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7</vt:i4>
      </vt:variant>
      <vt:variant>
        <vt:lpstr>Slide Titles</vt:lpstr>
      </vt:variant>
      <vt:variant>
        <vt:i4>31</vt:i4>
      </vt:variant>
    </vt:vector>
  </HeadingPairs>
  <TitlesOfParts>
    <vt:vector size="43" baseType="lpstr">
      <vt:lpstr>Arial</vt:lpstr>
      <vt:lpstr>Century Schoolbook</vt:lpstr>
      <vt:lpstr>Wingdings</vt:lpstr>
      <vt:lpstr>Wingdings 2</vt:lpstr>
      <vt:lpstr>Calibri</vt:lpstr>
      <vt:lpstr>Oriel</vt:lpstr>
      <vt:lpstr>Oriel</vt:lpstr>
      <vt:lpstr>Oriel</vt:lpstr>
      <vt:lpstr>Oriel</vt:lpstr>
      <vt:lpstr>Oriel</vt:lpstr>
      <vt:lpstr>Oriel</vt:lpstr>
      <vt:lpstr>Oriel</vt:lpstr>
      <vt:lpstr>PROTEIN FOLDING</vt:lpstr>
      <vt:lpstr>Objectives </vt:lpstr>
      <vt:lpstr>REVIEW – CENTRAL DOGMA OF MOLECULAR BIOLOGY </vt:lpstr>
      <vt:lpstr>SO WHAT’S NEXT?</vt:lpstr>
      <vt:lpstr>ATP SYNTHASE </vt:lpstr>
      <vt:lpstr>HEMOGLOBIN </vt:lpstr>
      <vt:lpstr>INSULIN</vt:lpstr>
      <vt:lpstr>SHAPE DETERMINES FUNCTION </vt:lpstr>
      <vt:lpstr>AMINO ACID TERMINOLOGY</vt:lpstr>
      <vt:lpstr>RULES OF PROTEIN FOLDING</vt:lpstr>
      <vt:lpstr>AMINO ACIDS – THE TEENAGERS OF MOLECULES</vt:lpstr>
      <vt:lpstr>AMINO ACID CHARGE</vt:lpstr>
      <vt:lpstr>AMINO ACID HYDROPHOBICITY</vt:lpstr>
      <vt:lpstr>Slide 14</vt:lpstr>
      <vt:lpstr>Slide 15</vt:lpstr>
      <vt:lpstr>CYSTEINE BONDS</vt:lpstr>
      <vt:lpstr>Slide 17</vt:lpstr>
      <vt:lpstr>SUMMARY</vt:lpstr>
      <vt:lpstr>Slide 19</vt:lpstr>
      <vt:lpstr>SHAPES OF PROTEINS</vt:lpstr>
      <vt:lpstr>LEVELS OF PROTEIN  ORGANIZATION</vt:lpstr>
      <vt:lpstr>Slide 22</vt:lpstr>
      <vt:lpstr>Slide 23</vt:lpstr>
      <vt:lpstr>THE IMPACT OF MUTATIONS</vt:lpstr>
      <vt:lpstr>MUTATIONS</vt:lpstr>
      <vt:lpstr>TYPES OF MUTATIONS</vt:lpstr>
      <vt:lpstr>IMPACT ON PROTEINS</vt:lpstr>
      <vt:lpstr>NORMAL MRNA STRAND</vt:lpstr>
      <vt:lpstr>MUTATED MRNA STRAND (FRAMESHIFT)</vt:lpstr>
      <vt:lpstr>IMPACT OF MUTATIONS AT EACH LEVEL</vt:lpstr>
      <vt:lpstr>Objectives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Protein Folding and The Impact of Mutations</dc:title>
  <dc:creator>Mr. Craig Kohn</dc:creator>
  <cp:lastModifiedBy>BFreel</cp:lastModifiedBy>
  <cp:revision>34</cp:revision>
  <dcterms:created xsi:type="dcterms:W3CDTF">2010-04-20T23:41:53Z</dcterms:created>
  <dcterms:modified xsi:type="dcterms:W3CDTF">2012-02-01T16:31:36Z</dcterms:modified>
</cp:coreProperties>
</file>