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72" r:id="rId2"/>
    <p:sldId id="274" r:id="rId3"/>
    <p:sldId id="257" r:id="rId4"/>
    <p:sldId id="258" r:id="rId5"/>
    <p:sldId id="259" r:id="rId6"/>
    <p:sldId id="260" r:id="rId7"/>
    <p:sldId id="261" r:id="rId8"/>
    <p:sldId id="262" r:id="rId9"/>
    <p:sldId id="271" r:id="rId10"/>
    <p:sldId id="273" r:id="rId11"/>
    <p:sldId id="27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37" d="100"/>
          <a:sy n="137" d="100"/>
        </p:scale>
        <p:origin x="-1632"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264A69-1EA8-4FB2-A0E2-5F08C29CCC85}" type="datetimeFigureOut">
              <a:rPr lang="en-US" smtClean="0"/>
              <a:pPr/>
              <a:t>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DDA35-9FDF-4A59-9AD3-8DDABC4F3B0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264A69-1EA8-4FB2-A0E2-5F08C29CCC85}" type="datetimeFigureOut">
              <a:rPr lang="en-US" smtClean="0"/>
              <a:pPr/>
              <a:t>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DDA35-9FDF-4A59-9AD3-8DDABC4F3B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264A69-1EA8-4FB2-A0E2-5F08C29CCC85}" type="datetimeFigureOut">
              <a:rPr lang="en-US" smtClean="0"/>
              <a:pPr/>
              <a:t>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DDA35-9FDF-4A59-9AD3-8DDABC4F3B0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264A69-1EA8-4FB2-A0E2-5F08C29CCC85}" type="datetimeFigureOut">
              <a:rPr lang="en-US" smtClean="0"/>
              <a:pPr/>
              <a:t>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DDA35-9FDF-4A59-9AD3-8DDABC4F3B0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264A69-1EA8-4FB2-A0E2-5F08C29CCC85}" type="datetimeFigureOut">
              <a:rPr lang="en-US" smtClean="0"/>
              <a:pPr/>
              <a:t>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DDA35-9FDF-4A59-9AD3-8DDABC4F3B0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264A69-1EA8-4FB2-A0E2-5F08C29CCC85}" type="datetimeFigureOut">
              <a:rPr lang="en-US" smtClean="0"/>
              <a:pPr/>
              <a:t>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6DDA35-9FDF-4A59-9AD3-8DDABC4F3B0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264A69-1EA8-4FB2-A0E2-5F08C29CCC85}" type="datetimeFigureOut">
              <a:rPr lang="en-US" smtClean="0"/>
              <a:pPr/>
              <a:t>2/2/12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6DDA35-9FDF-4A59-9AD3-8DDABC4F3B0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264A69-1EA8-4FB2-A0E2-5F08C29CCC85}" type="datetimeFigureOut">
              <a:rPr lang="en-US" smtClean="0"/>
              <a:pPr/>
              <a:t>2/2/12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6DDA35-9FDF-4A59-9AD3-8DDABC4F3B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264A69-1EA8-4FB2-A0E2-5F08C29CCC85}" type="datetimeFigureOut">
              <a:rPr lang="en-US" smtClean="0"/>
              <a:pPr/>
              <a:t>2/2/12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6DDA35-9FDF-4A59-9AD3-8DDABC4F3B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264A69-1EA8-4FB2-A0E2-5F08C29CCC85}" type="datetimeFigureOut">
              <a:rPr lang="en-US" smtClean="0"/>
              <a:pPr/>
              <a:t>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6DDA35-9FDF-4A59-9AD3-8DDABC4F3B0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264A69-1EA8-4FB2-A0E2-5F08C29CCC85}" type="datetimeFigureOut">
              <a:rPr lang="en-US" smtClean="0"/>
              <a:pPr/>
              <a:t>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6DDA35-9FDF-4A59-9AD3-8DDABC4F3B0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264A69-1EA8-4FB2-A0E2-5F08C29CCC85}" type="datetimeFigureOut">
              <a:rPr lang="en-US" smtClean="0"/>
              <a:pPr/>
              <a:t>2/2/12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6DDA35-9FDF-4A59-9AD3-8DDABC4F3B0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9144000" cy="2362200"/>
          </a:xfrm>
        </p:spPr>
        <p:txBody>
          <a:bodyPr>
            <a:normAutofit/>
          </a:bodyPr>
          <a:lstStyle/>
          <a:p>
            <a:r>
              <a:rPr lang="en-US" dirty="0" smtClean="0"/>
              <a:t>Nutritional Requirements </a:t>
            </a:r>
            <a:br>
              <a:rPr lang="en-US" dirty="0" smtClean="0"/>
            </a:br>
            <a:r>
              <a:rPr lang="en-US" dirty="0" smtClean="0"/>
              <a:t>of </a:t>
            </a:r>
            <a:br>
              <a:rPr lang="en-US" dirty="0" smtClean="0"/>
            </a:br>
            <a:r>
              <a:rPr lang="en-US" dirty="0" smtClean="0"/>
              <a:t>Ruminant Animals</a:t>
            </a:r>
            <a:endParaRPr lang="en-US" dirty="0"/>
          </a:p>
        </p:txBody>
      </p:sp>
      <p:sp>
        <p:nvSpPr>
          <p:cNvPr id="3" name="Subtitle 2"/>
          <p:cNvSpPr>
            <a:spLocks noGrp="1"/>
          </p:cNvSpPr>
          <p:nvPr>
            <p:ph type="subTitle" idx="1"/>
          </p:nvPr>
        </p:nvSpPr>
        <p:spPr>
          <a:xfrm>
            <a:off x="6781800" y="5334000"/>
            <a:ext cx="2362200" cy="1524000"/>
          </a:xfrm>
        </p:spPr>
        <p:txBody>
          <a:bodyPr>
            <a:normAutofit fontScale="55000" lnSpcReduction="20000"/>
          </a:bodyPr>
          <a:lstStyle/>
          <a:p>
            <a:pPr algn="l"/>
            <a:r>
              <a:rPr lang="en-US" dirty="0" smtClean="0"/>
              <a:t>Created by:</a:t>
            </a:r>
          </a:p>
          <a:p>
            <a:pPr algn="r"/>
            <a:r>
              <a:rPr lang="en-US" err="1" smtClean="0"/>
              <a:t>Barrett</a:t>
            </a:r>
            <a:r>
              <a:rPr lang="en-US" smtClean="0"/>
              <a:t>, Arlene</a:t>
            </a:r>
            <a:endParaRPr lang="en-US" dirty="0" smtClean="0"/>
          </a:p>
          <a:p>
            <a:pPr algn="r"/>
            <a:r>
              <a:rPr lang="en-US" dirty="0" smtClean="0"/>
              <a:t>Bratton, Dennis</a:t>
            </a:r>
          </a:p>
          <a:p>
            <a:pPr algn="r"/>
            <a:r>
              <a:rPr lang="en-US" dirty="0" err="1" smtClean="0"/>
              <a:t>Gumfory</a:t>
            </a:r>
            <a:r>
              <a:rPr lang="en-US" dirty="0" smtClean="0"/>
              <a:t>, Mariah </a:t>
            </a:r>
          </a:p>
          <a:p>
            <a:pPr algn="r"/>
            <a:r>
              <a:rPr lang="en-US" dirty="0" err="1" smtClean="0"/>
              <a:t>Vrazel</a:t>
            </a:r>
            <a:r>
              <a:rPr lang="en-US" dirty="0" smtClean="0"/>
              <a:t>, Haley </a:t>
            </a:r>
          </a:p>
          <a:p>
            <a:pPr algn="r"/>
            <a:endParaRPr lang="en-US" dirty="0"/>
          </a:p>
        </p:txBody>
      </p:sp>
      <p:pic>
        <p:nvPicPr>
          <p:cNvPr id="1026" name="Picture 2" descr="E:\shsu logo.png"/>
          <p:cNvPicPr>
            <a:picLocks noChangeAspect="1" noChangeArrowheads="1"/>
          </p:cNvPicPr>
          <p:nvPr/>
        </p:nvPicPr>
        <p:blipFill>
          <a:blip r:embed="rId2" cstate="print"/>
          <a:srcRect/>
          <a:stretch>
            <a:fillRect/>
          </a:stretch>
        </p:blipFill>
        <p:spPr bwMode="auto">
          <a:xfrm>
            <a:off x="0" y="5248275"/>
            <a:ext cx="1190625" cy="160972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None/>
            </a:pPr>
            <a:r>
              <a:rPr lang="en-US" sz="2400" b="1" dirty="0" smtClean="0"/>
              <a:t>Department of Primary Industries</a:t>
            </a:r>
          </a:p>
          <a:p>
            <a:r>
              <a:rPr lang="en-US" sz="2400" u="sng" dirty="0" smtClean="0"/>
              <a:t>http://www.dpi.vic.gov.au/agriculture/beef-and-sheep/beef/feeding-and-nutrition </a:t>
            </a:r>
          </a:p>
          <a:p>
            <a:r>
              <a:rPr lang="en-US" sz="2400" u="sng" dirty="0" smtClean="0"/>
              <a:t>http://</a:t>
            </a:r>
            <a:r>
              <a:rPr lang="en-US" sz="2400" u="sng" smtClean="0"/>
              <a:t>www.dpi.vic.gov.au/agriculture/beef-and-sheep/beef/feeding-and-nutrition/feed-value-of-selected-foodstuffs </a:t>
            </a:r>
          </a:p>
          <a:p>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a:t>
            </a:r>
            <a:endParaRPr lang="en-US"/>
          </a:p>
        </p:txBody>
      </p:sp>
      <p:sp>
        <p:nvSpPr>
          <p:cNvPr id="3" name="Content Placeholder 2"/>
          <p:cNvSpPr>
            <a:spLocks noGrp="1"/>
          </p:cNvSpPr>
          <p:nvPr>
            <p:ph idx="1"/>
          </p:nvPr>
        </p:nvSpPr>
        <p:spPr/>
        <p:txBody>
          <a:bodyPr/>
          <a:lstStyle/>
          <a:p>
            <a:pPr lvl="0"/>
            <a:r>
              <a:rPr lang="en-US" dirty="0" smtClean="0"/>
              <a:t>Evaluate the protein requirements and what is required of a ruminant animal</a:t>
            </a:r>
          </a:p>
          <a:p>
            <a:pPr lvl="0"/>
            <a:r>
              <a:rPr lang="en-US" dirty="0" smtClean="0"/>
              <a:t>State the nutritional requirements of ruminant animals</a:t>
            </a:r>
          </a:p>
          <a:p>
            <a:pPr lvl="0"/>
            <a:r>
              <a:rPr lang="en-US" dirty="0" smtClean="0"/>
              <a:t>Analyze the protein percentages in common feedstuff</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lvl="0"/>
            <a:r>
              <a:rPr lang="en-US" dirty="0" smtClean="0"/>
              <a:t>Evaluate the protein requirements and what is required of a ruminant animal</a:t>
            </a:r>
          </a:p>
          <a:p>
            <a:pPr lvl="0"/>
            <a:r>
              <a:rPr lang="en-US" dirty="0" smtClean="0"/>
              <a:t>State the nutritional requirements of ruminant animals</a:t>
            </a:r>
          </a:p>
          <a:p>
            <a:pPr lvl="0"/>
            <a:r>
              <a:rPr lang="en-US" dirty="0" smtClean="0"/>
              <a:t>Analyze the protein percentages in common feedstuff</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Ruminant Requirements </a:t>
            </a:r>
            <a:endParaRPr lang="en-US" dirty="0"/>
          </a:p>
        </p:txBody>
      </p:sp>
      <p:sp>
        <p:nvSpPr>
          <p:cNvPr id="3" name="Content Placeholder 2"/>
          <p:cNvSpPr>
            <a:spLocks noGrp="1"/>
          </p:cNvSpPr>
          <p:nvPr>
            <p:ph idx="1"/>
          </p:nvPr>
        </p:nvSpPr>
        <p:spPr>
          <a:xfrm>
            <a:off x="0" y="1600200"/>
            <a:ext cx="9144000" cy="5257800"/>
          </a:xfrm>
        </p:spPr>
        <p:txBody>
          <a:bodyPr/>
          <a:lstStyle/>
          <a:p>
            <a:r>
              <a:rPr lang="en-US" dirty="0"/>
              <a:t>F</a:t>
            </a:r>
            <a:r>
              <a:rPr lang="en-US" dirty="0" smtClean="0"/>
              <a:t>eed value is a measure of its main nutritional components. For ruminants, the worth of any fodder depends mainly on the concentration of energy and protein in the feed.</a:t>
            </a:r>
          </a:p>
          <a:p>
            <a:r>
              <a:rPr lang="en-US" dirty="0" smtClean="0"/>
              <a:t>Other nutritional components of a feed can greatly influence cattle production. </a:t>
            </a:r>
            <a:endParaRPr lang="en-US" dirty="0"/>
          </a:p>
          <a:p>
            <a:r>
              <a:rPr lang="en-US" dirty="0" smtClean="0"/>
              <a:t>Production can be significantly restricted by a number of deficiencies, such as calcium, magnesium, phosphorus, copper, cobalt, vitamins A or D.</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Dry Matter</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r>
              <a:rPr lang="en-US" dirty="0" smtClean="0"/>
              <a:t>It is important to have some idea of the dry matter (DM) content of feed because cattle consume a fairly predictable quantity of dry matter per day, if feed is readily available.</a:t>
            </a:r>
          </a:p>
          <a:p>
            <a:r>
              <a:rPr lang="en-US" dirty="0" smtClean="0"/>
              <a:t>Cattle generally eat a quantity of dry matter each day equivalent to two or three per cent of their bodyweight. </a:t>
            </a:r>
          </a:p>
          <a:p>
            <a:r>
              <a:rPr lang="en-US" dirty="0" smtClean="0"/>
              <a:t>On a fresh weight basis, a ruminant would eat a lot more silage (20% to 30% DM) than hay (80% to 90% DM) per day, even though both feeds may have similar energy and protein values on a DM basis.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Energy and Nutrition </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10000"/>
          </a:bodyPr>
          <a:lstStyle/>
          <a:p>
            <a:r>
              <a:rPr lang="en-US" dirty="0" smtClean="0"/>
              <a:t>There are several reasons why agriculturist want to know the relative energy values of feed. Some include…</a:t>
            </a:r>
          </a:p>
          <a:p>
            <a:r>
              <a:rPr lang="en-US" dirty="0" smtClean="0"/>
              <a:t>The diet of a ruminant must have an energy value above a particular level. Some feeds are simply too low in energy (low energy concentrations) and ruminants are incapable of eating enough of them to meet the energy demand </a:t>
            </a:r>
            <a:r>
              <a:rPr lang="en-US" dirty="0" err="1" smtClean="0"/>
              <a:t>ie</a:t>
            </a:r>
            <a:r>
              <a:rPr lang="en-US" dirty="0" smtClean="0"/>
              <a:t>: grain vs. cellulose.</a:t>
            </a:r>
          </a:p>
          <a:p>
            <a:r>
              <a:rPr lang="en-US" dirty="0" smtClean="0"/>
              <a:t>It is useful to cost out each of the feeds on its monetary value per unit of </a:t>
            </a:r>
            <a:r>
              <a:rPr lang="en-US" dirty="0" err="1" smtClean="0"/>
              <a:t>Metabolisable</a:t>
            </a:r>
            <a:r>
              <a:rPr lang="en-US" dirty="0" smtClean="0"/>
              <a:t> Energy (ME). Ex: the ME value of oats is 12 and that of medium quality hay is 8 so oats can cost up to one and-a-half times that of hay per unit weight of DM and still be a better buy if the feeds are being compared on their energy values alone.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Protein</a:t>
            </a:r>
            <a:endParaRPr lang="en-US" dirty="0"/>
          </a:p>
        </p:txBody>
      </p:sp>
      <p:sp>
        <p:nvSpPr>
          <p:cNvPr id="3" name="Content Placeholder 2"/>
          <p:cNvSpPr>
            <a:spLocks noGrp="1"/>
          </p:cNvSpPr>
          <p:nvPr>
            <p:ph idx="1"/>
          </p:nvPr>
        </p:nvSpPr>
        <p:spPr>
          <a:xfrm>
            <a:off x="0" y="1600200"/>
            <a:ext cx="9144000" cy="5257800"/>
          </a:xfrm>
        </p:spPr>
        <p:txBody>
          <a:bodyPr>
            <a:normAutofit/>
          </a:bodyPr>
          <a:lstStyle/>
          <a:p>
            <a:r>
              <a:rPr lang="en-US" dirty="0" smtClean="0"/>
              <a:t>The protein requirements of cattle vary according to the weight as well as the level of production (growth, reproduction and lactation). </a:t>
            </a:r>
          </a:p>
          <a:p>
            <a:r>
              <a:rPr lang="en-US" dirty="0" smtClean="0"/>
              <a:t>It is important to know the protein levels of various feed so that management can match the protein available in an animal's diet with the animal's needs. </a:t>
            </a:r>
          </a:p>
          <a:p>
            <a:r>
              <a:rPr lang="en-US" dirty="0" smtClean="0"/>
              <a:t>Crude protein values give a good indication of whether or not a particular feed will satisfy the protein needs of the animal.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Protein Continued</a:t>
            </a:r>
            <a:endParaRPr lang="en-US" dirty="0"/>
          </a:p>
        </p:txBody>
      </p:sp>
      <p:sp>
        <p:nvSpPr>
          <p:cNvPr id="3" name="Content Placeholder 2"/>
          <p:cNvSpPr>
            <a:spLocks noGrp="1"/>
          </p:cNvSpPr>
          <p:nvPr>
            <p:ph idx="1"/>
          </p:nvPr>
        </p:nvSpPr>
        <p:spPr>
          <a:xfrm>
            <a:off x="0" y="1371600"/>
            <a:ext cx="9144000" cy="5486400"/>
          </a:xfrm>
        </p:spPr>
        <p:txBody>
          <a:bodyPr>
            <a:noAutofit/>
          </a:bodyPr>
          <a:lstStyle/>
          <a:p>
            <a:r>
              <a:rPr lang="en-US" sz="2800" dirty="0" smtClean="0"/>
              <a:t>The crude protein value of a feed is determined by the quantity of nitrogen-containing substances it contains. These substances do not have to be proteins. Therefore the crude protein concept relies on microbes of the rumen being able to synthesize microbial protein from all the nitrogen containing substances the ruminant eats.</a:t>
            </a:r>
            <a:endParaRPr lang="en-US" sz="2800" dirty="0"/>
          </a:p>
          <a:p>
            <a:r>
              <a:rPr lang="en-US" sz="2800" dirty="0"/>
              <a:t>A</a:t>
            </a:r>
            <a:r>
              <a:rPr lang="en-US" sz="2800" dirty="0" smtClean="0"/>
              <a:t>t least 2/3 of an animal’s crude protein intake should be provided as natural protein. No more than 1/3 of the crude protein should be represented by non-protein nitrogen (NPN) - such as urea.</a:t>
            </a:r>
          </a:p>
          <a:p>
            <a:r>
              <a:rPr lang="en-US" sz="2800" dirty="0" smtClean="0"/>
              <a:t>NPN should not be included in levels above 2% of the diet.</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dirty="0" smtClean="0"/>
              <a:t>Protein Continued</a:t>
            </a:r>
            <a:endParaRPr lang="en-US" dirty="0"/>
          </a:p>
        </p:txBody>
      </p:sp>
      <p:sp>
        <p:nvSpPr>
          <p:cNvPr id="3" name="Content Placeholder 2"/>
          <p:cNvSpPr>
            <a:spLocks noGrp="1"/>
          </p:cNvSpPr>
          <p:nvPr>
            <p:ph idx="1"/>
          </p:nvPr>
        </p:nvSpPr>
        <p:spPr>
          <a:xfrm>
            <a:off x="0" y="1371600"/>
            <a:ext cx="9144000" cy="5486400"/>
          </a:xfrm>
        </p:spPr>
        <p:txBody>
          <a:bodyPr>
            <a:normAutofit fontScale="92500" lnSpcReduction="10000"/>
          </a:bodyPr>
          <a:lstStyle/>
          <a:p>
            <a:r>
              <a:rPr lang="en-US" dirty="0" smtClean="0"/>
              <a:t>Research has shown clearly that ruminants don't digest all dietary protein in the same way. </a:t>
            </a:r>
          </a:p>
          <a:p>
            <a:r>
              <a:rPr lang="en-US" dirty="0" smtClean="0"/>
              <a:t>Proteins vary in the extent to which they are broken down (fermented) in the rumen.</a:t>
            </a:r>
            <a:endParaRPr lang="en-US" dirty="0"/>
          </a:p>
          <a:p>
            <a:r>
              <a:rPr lang="en-US" dirty="0" smtClean="0"/>
              <a:t>Cattle for example use protein that resist rumen fermentation, but which are digested lower down the digestive tract much more efficiently than those that are readily fermented in the rumen.</a:t>
            </a:r>
          </a:p>
          <a:p>
            <a:r>
              <a:rPr lang="en-US" dirty="0" smtClean="0"/>
              <a:t>Cattle only derive the full value from grains such as wheat, rye, sorghum, barley, and peas if they are rolled or coarsely milled. This will increase the digestibility of grain by approximately 30%.</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Ruminant System</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447800" y="1676400"/>
            <a:ext cx="6457950" cy="4502992"/>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770</Words>
  <Application>Microsoft Macintosh PowerPoint</Application>
  <PresentationFormat>On-screen Show (4:3)</PresentationFormat>
  <Paragraphs>44</Paragraphs>
  <Slides>11</Slides>
  <Notes>0</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Office Theme</vt:lpstr>
      <vt:lpstr>Nutritional Requirements  of  Ruminant Animals</vt:lpstr>
      <vt:lpstr>Objectives</vt:lpstr>
      <vt:lpstr>Ruminant Requirements </vt:lpstr>
      <vt:lpstr>Dry Matter</vt:lpstr>
      <vt:lpstr>Energy and Nutrition </vt:lpstr>
      <vt:lpstr>Protein</vt:lpstr>
      <vt:lpstr>Protein Continued</vt:lpstr>
      <vt:lpstr>Protein Continued</vt:lpstr>
      <vt:lpstr>Ruminant System</vt:lpstr>
      <vt:lpstr>Resources</vt:lpstr>
      <vt:lpstr>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Nutritional Requirements  of  Ruminant and Non-ruminant Animals</dc:title>
  <dc:creator>Krissy-New</dc:creator>
  <cp:lastModifiedBy>Marvin Sefcik</cp:lastModifiedBy>
  <cp:revision>14</cp:revision>
  <dcterms:created xsi:type="dcterms:W3CDTF">2012-02-02T20:32:58Z</dcterms:created>
  <dcterms:modified xsi:type="dcterms:W3CDTF">2012-02-02T20:35:27Z</dcterms:modified>
</cp:coreProperties>
</file>