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A1FD8B-4F7E-4EBB-96BF-712A60EAD1DA}" type="datetimeFigureOut">
              <a:rPr lang="en-US" smtClean="0"/>
              <a:t>6/13/2010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A1FD8B-4F7E-4EBB-96BF-712A60EAD1DA}" type="datetimeFigureOut">
              <a:rPr lang="en-US" smtClean="0"/>
              <a:t>6/13/2010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A1FD8B-4F7E-4EBB-96BF-712A60EAD1DA}" type="datetimeFigureOut">
              <a:rPr lang="en-US" smtClean="0"/>
              <a:t>6/13/2010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A1FD8B-4F7E-4EBB-96BF-712A60EAD1DA}" type="datetimeFigureOut">
              <a:rPr lang="en-US" smtClean="0"/>
              <a:t>6/13/2010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A1FD8B-4F7E-4EBB-96BF-712A60EAD1DA}" type="datetimeFigureOut">
              <a:rPr lang="en-US" smtClean="0"/>
              <a:t>6/13/2010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A1FD8B-4F7E-4EBB-96BF-712A60EAD1DA}" type="datetimeFigureOut">
              <a:rPr lang="en-US" smtClean="0"/>
              <a:t>6/13/2010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A1FD8B-4F7E-4EBB-96BF-712A60EAD1DA}" type="datetimeFigureOut">
              <a:rPr lang="en-US" smtClean="0"/>
              <a:t>6/13/2010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A1FD8B-4F7E-4EBB-96BF-712A60EAD1DA}" type="datetimeFigureOut">
              <a:rPr lang="en-US" smtClean="0"/>
              <a:t>6/13/2010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1FD8B-4F7E-4EBB-96BF-712A60EAD1DA}" type="datetimeFigureOut">
              <a:rPr lang="en-US" smtClean="0"/>
              <a:t>6/13/2010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A1FD8B-4F7E-4EBB-96BF-712A60EAD1DA}" type="datetimeFigureOut">
              <a:rPr lang="en-US" smtClean="0"/>
              <a:t>6/13/2010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A1FD8B-4F7E-4EBB-96BF-712A60EAD1DA}" type="datetimeFigureOut">
              <a:rPr lang="en-US" smtClean="0"/>
              <a:t>6/13/2010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3F3D66-1BBF-46C1-9857-F0582B35ED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1FD8B-4F7E-4EBB-96BF-712A60EAD1DA}" type="datetimeFigureOut">
              <a:rPr lang="en-US" smtClean="0"/>
              <a:t>6/13/2010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3F3D66-1BBF-46C1-9857-F0582B35ED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Picture 6"/>
          <p:cNvPicPr>
            <a:picLocks noChangeAspect="1" noChangeArrowheads="1"/>
          </p:cNvPicPr>
          <p:nvPr/>
        </p:nvPicPr>
        <p:blipFill>
          <a:blip r:embed="rId2" cstate="print"/>
          <a:srcRect/>
          <a:stretch>
            <a:fillRect/>
          </a:stretch>
        </p:blipFill>
        <p:spPr bwMode="auto">
          <a:xfrm>
            <a:off x="1962838" y="762001"/>
            <a:ext cx="4366525" cy="5810200"/>
          </a:xfrm>
          <a:prstGeom prst="rect">
            <a:avLst/>
          </a:prstGeom>
          <a:noFill/>
          <a:ln w="9525">
            <a:noFill/>
            <a:miter lim="800000"/>
            <a:headEnd/>
            <a:tailEnd/>
          </a:ln>
        </p:spPr>
      </p:pic>
      <p:sp>
        <p:nvSpPr>
          <p:cNvPr id="12" name="TextBox 11"/>
          <p:cNvSpPr txBox="1"/>
          <p:nvPr/>
        </p:nvSpPr>
        <p:spPr>
          <a:xfrm>
            <a:off x="2362200" y="152400"/>
            <a:ext cx="3935821" cy="707886"/>
          </a:xfrm>
          <a:prstGeom prst="rect">
            <a:avLst/>
          </a:prstGeom>
          <a:noFill/>
        </p:spPr>
        <p:txBody>
          <a:bodyPr wrap="none" rtlCol="0">
            <a:spAutoFit/>
          </a:bodyPr>
          <a:lstStyle/>
          <a:p>
            <a:r>
              <a:rPr lang="en-US" sz="4000" dirty="0" smtClean="0"/>
              <a:t>THE MICROSCOPE</a:t>
            </a:r>
            <a:endParaRPr lang="en-US" sz="4000" dirty="0"/>
          </a:p>
        </p:txBody>
      </p:sp>
      <p:sp>
        <p:nvSpPr>
          <p:cNvPr id="13" name="Rectangle 12"/>
          <p:cNvSpPr/>
          <p:nvPr/>
        </p:nvSpPr>
        <p:spPr>
          <a:xfrm>
            <a:off x="228600" y="6400800"/>
            <a:ext cx="4572000" cy="246221"/>
          </a:xfrm>
          <a:prstGeom prst="rect">
            <a:avLst/>
          </a:prstGeom>
        </p:spPr>
        <p:txBody>
          <a:bodyPr>
            <a:spAutoFit/>
          </a:bodyPr>
          <a:lstStyle/>
          <a:p>
            <a:r>
              <a:rPr lang="en-US" sz="1000" dirty="0" smtClean="0"/>
              <a:t>http://biology.unm.edu/ccouncil/Biology_203/Summaries/Microscopes.htm</a:t>
            </a:r>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4572000" cy="1200329"/>
          </a:xfrm>
          <a:prstGeom prst="rect">
            <a:avLst/>
          </a:prstGeom>
        </p:spPr>
        <p:txBody>
          <a:bodyPr>
            <a:spAutoFit/>
          </a:bodyPr>
          <a:lstStyle/>
          <a:p>
            <a:r>
              <a:rPr lang="en-US" dirty="0" smtClean="0"/>
              <a:t>1. When moving your microscope, always carry it with both hands. Grasp the arm with one hand and place the other hand under the base for support.</a:t>
            </a:r>
            <a:endParaRPr lang="en-US" dirty="0"/>
          </a:p>
        </p:txBody>
      </p:sp>
      <p:sp>
        <p:nvSpPr>
          <p:cNvPr id="3" name="TextBox 2"/>
          <p:cNvSpPr txBox="1"/>
          <p:nvPr/>
        </p:nvSpPr>
        <p:spPr>
          <a:xfrm>
            <a:off x="2971800" y="152400"/>
            <a:ext cx="3930500" cy="523220"/>
          </a:xfrm>
          <a:prstGeom prst="rect">
            <a:avLst/>
          </a:prstGeom>
          <a:noFill/>
        </p:spPr>
        <p:txBody>
          <a:bodyPr wrap="none" rtlCol="0">
            <a:spAutoFit/>
          </a:bodyPr>
          <a:lstStyle/>
          <a:p>
            <a:r>
              <a:rPr lang="en-US" sz="2800" dirty="0" smtClean="0"/>
              <a:t>How To Use a Microscope</a:t>
            </a:r>
            <a:endParaRPr lang="en-US" sz="2800" dirty="0"/>
          </a:p>
        </p:txBody>
      </p:sp>
      <p:sp>
        <p:nvSpPr>
          <p:cNvPr id="4" name="Rectangle 3"/>
          <p:cNvSpPr/>
          <p:nvPr/>
        </p:nvSpPr>
        <p:spPr>
          <a:xfrm>
            <a:off x="1371600" y="1905000"/>
            <a:ext cx="4572000" cy="923330"/>
          </a:xfrm>
          <a:prstGeom prst="rect">
            <a:avLst/>
          </a:prstGeom>
        </p:spPr>
        <p:txBody>
          <a:bodyPr>
            <a:spAutoFit/>
          </a:bodyPr>
          <a:lstStyle/>
          <a:p>
            <a:r>
              <a:rPr lang="en-US" dirty="0" smtClean="0"/>
              <a:t>2. Turn the revolving nosepiece so that the lowest power objective lens is clicked into position (This is the shortest objective lens).</a:t>
            </a:r>
            <a:endParaRPr lang="en-US" dirty="0"/>
          </a:p>
        </p:txBody>
      </p:sp>
      <p:sp>
        <p:nvSpPr>
          <p:cNvPr id="5" name="Rectangle 4"/>
          <p:cNvSpPr/>
          <p:nvPr/>
        </p:nvSpPr>
        <p:spPr>
          <a:xfrm>
            <a:off x="2667000" y="3048000"/>
            <a:ext cx="4572000" cy="1477328"/>
          </a:xfrm>
          <a:prstGeom prst="rect">
            <a:avLst/>
          </a:prstGeom>
        </p:spPr>
        <p:txBody>
          <a:bodyPr>
            <a:spAutoFit/>
          </a:bodyPr>
          <a:lstStyle/>
          <a:p>
            <a:r>
              <a:rPr lang="en-US" dirty="0" smtClean="0"/>
              <a:t>3. Your microscope slide should be prepared with a </a:t>
            </a:r>
            <a:r>
              <a:rPr lang="en-US" dirty="0" err="1" smtClean="0"/>
              <a:t>coverslip</a:t>
            </a:r>
            <a:r>
              <a:rPr lang="en-US" dirty="0" smtClean="0"/>
              <a:t> over the specimen.  This will help protect the objective lenses if they touch the slide.  Place the microscope slide on the stage and fasten it with the stage clips. </a:t>
            </a:r>
            <a:endParaRPr lang="en-US" dirty="0"/>
          </a:p>
        </p:txBody>
      </p:sp>
      <p:sp>
        <p:nvSpPr>
          <p:cNvPr id="6" name="Rectangle 5"/>
          <p:cNvSpPr/>
          <p:nvPr/>
        </p:nvSpPr>
        <p:spPr>
          <a:xfrm>
            <a:off x="4191000" y="4648200"/>
            <a:ext cx="4572000" cy="1200329"/>
          </a:xfrm>
          <a:prstGeom prst="rect">
            <a:avLst/>
          </a:prstGeom>
        </p:spPr>
        <p:txBody>
          <a:bodyPr>
            <a:spAutoFit/>
          </a:bodyPr>
          <a:lstStyle/>
          <a:p>
            <a:r>
              <a:rPr lang="en-US" dirty="0" smtClean="0"/>
              <a:t>4. Look at the objective lens and the stage from the side and turn the coarse focus knob so that the stage moves upward.  Move it as far as it will go </a:t>
            </a:r>
            <a:r>
              <a:rPr lang="en-US" b="1" i="1" dirty="0" smtClean="0"/>
              <a:t>without touching the slide</a:t>
            </a:r>
            <a:r>
              <a:rPr lang="en-US" i="1" dirty="0" smtClean="0"/>
              <a:t>!</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4572000" cy="923330"/>
          </a:xfrm>
          <a:prstGeom prst="rect">
            <a:avLst/>
          </a:prstGeom>
        </p:spPr>
        <p:txBody>
          <a:bodyPr>
            <a:spAutoFit/>
          </a:bodyPr>
          <a:lstStyle/>
          <a:p>
            <a:r>
              <a:rPr lang="en-US" dirty="0" smtClean="0"/>
              <a:t>5. </a:t>
            </a:r>
            <a:r>
              <a:rPr lang="en-US" dirty="0"/>
              <a:t>L</a:t>
            </a:r>
            <a:r>
              <a:rPr lang="en-US" dirty="0" smtClean="0"/>
              <a:t>ook through the eyepiece and adjust the illuminator and diaphragm for the correct amount of light necessary for your test.</a:t>
            </a:r>
            <a:endParaRPr lang="en-US" dirty="0"/>
          </a:p>
        </p:txBody>
      </p:sp>
      <p:sp>
        <p:nvSpPr>
          <p:cNvPr id="3" name="Rectangle 2"/>
          <p:cNvSpPr/>
          <p:nvPr/>
        </p:nvSpPr>
        <p:spPr>
          <a:xfrm>
            <a:off x="1295400" y="1524000"/>
            <a:ext cx="4572000" cy="1477328"/>
          </a:xfrm>
          <a:prstGeom prst="rect">
            <a:avLst/>
          </a:prstGeom>
        </p:spPr>
        <p:txBody>
          <a:bodyPr>
            <a:spAutoFit/>
          </a:bodyPr>
          <a:lstStyle/>
          <a:p>
            <a:r>
              <a:rPr lang="en-US" dirty="0" smtClean="0"/>
              <a:t>6. Slowly turn the coarse adjustment so that the objective lens goes </a:t>
            </a:r>
            <a:r>
              <a:rPr lang="en-US" i="1" dirty="0" smtClean="0"/>
              <a:t>up</a:t>
            </a:r>
            <a:r>
              <a:rPr lang="en-US" dirty="0" smtClean="0"/>
              <a:t> (away from the slide). Continue until the image comes into focus. Use the fine adjustment for fine focusing. </a:t>
            </a:r>
            <a:endParaRPr lang="en-US" dirty="0"/>
          </a:p>
        </p:txBody>
      </p:sp>
      <p:sp>
        <p:nvSpPr>
          <p:cNvPr id="4" name="Rectangle 3"/>
          <p:cNvSpPr/>
          <p:nvPr/>
        </p:nvSpPr>
        <p:spPr>
          <a:xfrm>
            <a:off x="2362200" y="3124200"/>
            <a:ext cx="4572000" cy="1200329"/>
          </a:xfrm>
          <a:prstGeom prst="rect">
            <a:avLst/>
          </a:prstGeom>
        </p:spPr>
        <p:txBody>
          <a:bodyPr>
            <a:spAutoFit/>
          </a:bodyPr>
          <a:lstStyle/>
          <a:p>
            <a:r>
              <a:rPr lang="en-US" dirty="0" smtClean="0"/>
              <a:t>7. Move the microscope slide around so that the image is in the center of the field of view and readjust the mirror, illuminator or diaphragm for the clearest image.</a:t>
            </a:r>
            <a:endParaRPr lang="en-US" dirty="0"/>
          </a:p>
        </p:txBody>
      </p:sp>
      <p:sp>
        <p:nvSpPr>
          <p:cNvPr id="5" name="Rectangle 4"/>
          <p:cNvSpPr/>
          <p:nvPr/>
        </p:nvSpPr>
        <p:spPr>
          <a:xfrm>
            <a:off x="4038600" y="4549676"/>
            <a:ext cx="4572000" cy="1200329"/>
          </a:xfrm>
          <a:prstGeom prst="rect">
            <a:avLst/>
          </a:prstGeom>
        </p:spPr>
        <p:txBody>
          <a:bodyPr>
            <a:spAutoFit/>
          </a:bodyPr>
          <a:lstStyle/>
          <a:p>
            <a:r>
              <a:rPr lang="en-US" dirty="0" smtClean="0"/>
              <a:t>8. Now, you should be able to change to the next objective lenses with only minimal use of the fine adjustment. </a:t>
            </a:r>
            <a:r>
              <a:rPr lang="en-US" b="1" dirty="0" smtClean="0"/>
              <a:t>Do not allow the objective lens to touch the slide!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5410200" cy="1754326"/>
          </a:xfrm>
          <a:prstGeom prst="rect">
            <a:avLst/>
          </a:prstGeom>
        </p:spPr>
        <p:txBody>
          <a:bodyPr wrap="square">
            <a:spAutoFit/>
          </a:bodyPr>
          <a:lstStyle/>
          <a:p>
            <a:r>
              <a:rPr lang="en-US" dirty="0" smtClean="0"/>
              <a:t>9. The proper way to use a microscope is to look through the eyepiece with both eyes open to help avoid eye strain. </a:t>
            </a:r>
          </a:p>
          <a:p>
            <a:r>
              <a:rPr lang="en-US" dirty="0" smtClean="0"/>
              <a:t> 	Remember, everything is upside down and 	backwards. When you move the slide to the 	right, the image goes to the left!</a:t>
            </a:r>
            <a:endParaRPr lang="en-US" dirty="0"/>
          </a:p>
        </p:txBody>
      </p:sp>
      <p:sp>
        <p:nvSpPr>
          <p:cNvPr id="3" name="Rectangle 2"/>
          <p:cNvSpPr/>
          <p:nvPr/>
        </p:nvSpPr>
        <p:spPr>
          <a:xfrm>
            <a:off x="2667000" y="2209800"/>
            <a:ext cx="4572000" cy="923330"/>
          </a:xfrm>
          <a:prstGeom prst="rect">
            <a:avLst/>
          </a:prstGeom>
        </p:spPr>
        <p:txBody>
          <a:bodyPr>
            <a:spAutoFit/>
          </a:bodyPr>
          <a:lstStyle/>
          <a:p>
            <a:r>
              <a:rPr lang="en-US" dirty="0" smtClean="0"/>
              <a:t>10. When finished, click the low power lens into position, lower the stage (or raise the tube), and remove the slide.</a:t>
            </a:r>
            <a:endParaRPr lang="en-US" dirty="0"/>
          </a:p>
        </p:txBody>
      </p:sp>
      <p:sp>
        <p:nvSpPr>
          <p:cNvPr id="4" name="Rectangle 3"/>
          <p:cNvSpPr/>
          <p:nvPr/>
        </p:nvSpPr>
        <p:spPr>
          <a:xfrm>
            <a:off x="3657600" y="3581400"/>
            <a:ext cx="4572000" cy="923330"/>
          </a:xfrm>
          <a:prstGeom prst="rect">
            <a:avLst/>
          </a:prstGeom>
        </p:spPr>
        <p:txBody>
          <a:bodyPr>
            <a:spAutoFit/>
          </a:bodyPr>
          <a:lstStyle/>
          <a:p>
            <a:r>
              <a:rPr lang="en-US" dirty="0" smtClean="0"/>
              <a:t>11. Do not touch the glass part of the lenses with your fingers. Use only special lens paper to clean the lenses. Clean after every use.</a:t>
            </a:r>
            <a:endParaRPr lang="en-US" dirty="0"/>
          </a:p>
        </p:txBody>
      </p:sp>
      <p:sp>
        <p:nvSpPr>
          <p:cNvPr id="5" name="Rectangle 4"/>
          <p:cNvSpPr/>
          <p:nvPr/>
        </p:nvSpPr>
        <p:spPr>
          <a:xfrm>
            <a:off x="304800" y="6400800"/>
            <a:ext cx="4572000" cy="246221"/>
          </a:xfrm>
          <a:prstGeom prst="rect">
            <a:avLst/>
          </a:prstGeom>
        </p:spPr>
        <p:txBody>
          <a:bodyPr>
            <a:spAutoFit/>
          </a:bodyPr>
          <a:lstStyle/>
          <a:p>
            <a:r>
              <a:rPr lang="en-US" sz="1000" dirty="0" smtClean="0"/>
              <a:t>http://www.microscope-microscope.org/basic/how-to-use-a-microscope.htm</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315</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Jenny</dc:creator>
  <cp:lastModifiedBy>Jenny</cp:lastModifiedBy>
  <cp:revision>7</cp:revision>
  <dcterms:created xsi:type="dcterms:W3CDTF">2010-06-13T09:26:13Z</dcterms:created>
  <dcterms:modified xsi:type="dcterms:W3CDTF">2010-06-13T09:58:44Z</dcterms:modified>
</cp:coreProperties>
</file>