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"/>
    </p:cViewPr>
  </p:sorterViewPr>
  <p:notesViewPr>
    <p:cSldViewPr>
      <p:cViewPr varScale="1">
        <p:scale>
          <a:sx n="55" d="100"/>
          <a:sy n="55" d="100"/>
        </p:scale>
        <p:origin x="-183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4" Type="http://schemas.openxmlformats.org/officeDocument/2006/relationships/slide" Target="slides/slide26.xml"/><Relationship Id="rId1" Type="http://schemas.openxmlformats.org/officeDocument/2006/relationships/slide" Target="slides/slide18.xml"/><Relationship Id="rId2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DF6C2-16CC-4D5C-BB1A-6A68BE10B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A7D2D7-5849-40C2-8D07-715E8E0CF9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D9A56-6555-450C-A8E8-83D80BF7F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7A5424-2CDA-4147-B9AB-EC132AA7C9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22256-FD46-4066-ABFA-C0802F3C2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A3CA49-1919-487D-AC35-87C5791995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A03C7-0A75-4221-AE72-387097DAC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506A16-51A3-4C55-91D4-A56B0F03D9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BB678-B263-410C-A941-3496CDB15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6300FF-EF33-431E-93CB-D00E0E50DF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DFA4B-B0C2-44CE-92D7-603D42182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EC46E0-7A15-4EB7-ACB2-87D684D69A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38D5-216B-42F2-B355-D0CDE9EA9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40CEF7-CAD1-450D-A614-0C25912771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C129D-2394-4A77-9EFE-A59F7292E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9179D-FCB5-479C-A7C9-B70134D263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9C314-8ECB-4DE8-9968-AC4D0419B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2AA8C-DF2D-4AA5-BB0D-8DDFA4DEFE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11BA4-7FC9-4620-B4BF-5BDB3F358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AE77CA-E61F-4D21-87BA-5815849B4D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9682-1C3A-462D-9FCA-46C1CCB43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A6730-A939-43B7-9D60-9F0314B970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F06D-D2DF-4E9A-83BD-B42112037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66B3F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gency FB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gency FB" pitchFamily="34" charset="0"/>
              </a:defRPr>
            </a:lvl1pPr>
          </a:lstStyle>
          <a:p>
            <a:fld id="{D3956EBD-93B4-469D-86EA-EC5FBDE00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B273B9-8B50-47EE-8262-CDD08FF585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5" name="Picture 5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18013" cy="35814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304800" y="2667000"/>
            <a:ext cx="8839200" cy="11757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200" dirty="0" err="1" smtClean="0">
                <a:solidFill>
                  <a:srgbClr val="FFFFFF"/>
                </a:solidFill>
              </a:rPr>
              <a:t>Agriscience</a:t>
            </a:r>
            <a:r>
              <a:rPr lang="en-US" sz="2200" dirty="0" smtClean="0">
                <a:solidFill>
                  <a:srgbClr val="FFFFFF"/>
                </a:solidFill>
              </a:rPr>
              <a:t> 231</a:t>
            </a:r>
          </a:p>
          <a:p>
            <a:pPr>
              <a:spcBef>
                <a:spcPct val="10000"/>
              </a:spcBef>
            </a:pPr>
            <a:r>
              <a:rPr lang="en-US" sz="2200" smtClean="0">
                <a:solidFill>
                  <a:srgbClr val="FFFFFF"/>
                </a:solidFill>
              </a:rPr>
              <a:t>Made By</a:t>
            </a:r>
            <a:r>
              <a:rPr lang="en-US" sz="2200" dirty="0" smtClean="0">
                <a:solidFill>
                  <a:srgbClr val="FFFFFF"/>
                </a:solidFill>
              </a:rPr>
              <a:t>: Mr. Michael Baca</a:t>
            </a:r>
          </a:p>
          <a:p>
            <a:pPr>
              <a:spcBef>
                <a:spcPct val="10000"/>
              </a:spcBef>
            </a:pPr>
            <a:r>
              <a:rPr lang="en-US" sz="2200" dirty="0" smtClean="0">
                <a:solidFill>
                  <a:srgbClr val="FFFFFF"/>
                </a:solidFill>
              </a:rPr>
              <a:t>Used By: Ms. Kasey Fuchs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304800" y="609600"/>
            <a:ext cx="7424738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Judging Sheep</a:t>
            </a:r>
          </a:p>
        </p:txBody>
      </p:sp>
      <p:pic>
        <p:nvPicPr>
          <p:cNvPr id="6" name="Picture 5" descr="shsu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68848"/>
            <a:ext cx="2390775" cy="264627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36525"/>
            <a:ext cx="8732837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800" b="1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  <a:r>
              <a:rPr lang="en-US" sz="3600" b="1">
                <a:solidFill>
                  <a:srgbClr val="FFFFFF"/>
                </a:solidFill>
                <a:latin typeface="Agency FB" pitchFamily="34" charset="0"/>
              </a:rPr>
              <a:t/>
            </a:r>
            <a:br>
              <a:rPr lang="en-US" sz="36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600" b="1">
                <a:solidFill>
                  <a:srgbClr val="FFFFFF"/>
                </a:solidFill>
                <a:latin typeface="Agency FB" pitchFamily="34" charset="0"/>
              </a:rPr>
              <a:t>- Shape Over Rack -</a:t>
            </a:r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5419725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Freeform 4"/>
          <p:cNvSpPr>
            <a:spLocks/>
          </p:cNvSpPr>
          <p:nvPr/>
        </p:nvSpPr>
        <p:spPr bwMode="auto">
          <a:xfrm>
            <a:off x="1885950" y="3543300"/>
            <a:ext cx="744538" cy="744538"/>
          </a:xfrm>
          <a:custGeom>
            <a:avLst/>
            <a:gdLst/>
            <a:ahLst/>
            <a:cxnLst>
              <a:cxn ang="0">
                <a:pos x="468" y="0"/>
              </a:cxn>
              <a:cxn ang="0">
                <a:pos x="0" y="468"/>
              </a:cxn>
            </a:cxnLst>
            <a:rect l="0" t="0" r="r" b="b"/>
            <a:pathLst>
              <a:path w="469" h="469">
                <a:moveTo>
                  <a:pt x="468" y="0"/>
                </a:moveTo>
                <a:lnTo>
                  <a:pt x="0" y="468"/>
                </a:lnTo>
              </a:path>
            </a:pathLst>
          </a:custGeom>
          <a:noFill/>
          <a:ln w="76200" cap="rnd" cmpd="sng">
            <a:solidFill>
              <a:srgbClr val="8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22600" y="3573463"/>
            <a:ext cx="922338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800000"/>
                </a:solidFill>
              </a:rPr>
              <a:t>Rack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791200" y="3341688"/>
            <a:ext cx="3657600" cy="1295400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Grooved shape over the rack is desired in sheep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693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B870"/>
                </a:solidFill>
              </a:rPr>
              <a:t>Slide 8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311150"/>
            <a:ext cx="8829675" cy="735013"/>
          </a:xfrm>
          <a:noFill/>
          <a:ln/>
        </p:spPr>
        <p:txBody>
          <a:bodyPr lIns="0" tIns="0" rIns="0" bIns="0" anchor="t"/>
          <a:lstStyle/>
          <a:p>
            <a:r>
              <a:rPr lang="en-US" b="1" dirty="0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81013" y="1236663"/>
            <a:ext cx="8185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>
              <a:buFontTx/>
              <a:buAutoNum type="arabicPeriod"/>
            </a:pPr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Lambs should be lean with an ideal </a:t>
            </a:r>
            <a:r>
              <a:rPr lang="en-US" sz="2800" b="1" dirty="0" err="1">
                <a:solidFill>
                  <a:srgbClr val="FFFF00"/>
                </a:solidFill>
                <a:latin typeface="Agency FB" pitchFamily="34" charset="0"/>
              </a:rPr>
              <a:t>backfat</a:t>
            </a:r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                        thickness of 0.15 to 0.20 inches</a:t>
            </a:r>
          </a:p>
          <a:p>
            <a:pPr marL="457200" indent="-457200">
              <a:buFontTx/>
              <a:buAutoNum type="arabicPeriod"/>
            </a:pPr>
            <a:endParaRPr lang="en-US" sz="2200" b="1" dirty="0">
              <a:solidFill>
                <a:srgbClr val="FFFF00"/>
              </a:solidFill>
              <a:latin typeface="Agency FB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Degree of muscling, frame size, and stage of  </a:t>
            </a:r>
            <a:r>
              <a:rPr lang="en-US" sz="2800" b="1" dirty="0" smtClean="0">
                <a:solidFill>
                  <a:srgbClr val="FFFF00"/>
                </a:solidFill>
                <a:latin typeface="Agency FB" pitchFamily="34" charset="0"/>
              </a:rPr>
              <a:t>maturity </a:t>
            </a:r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influence degree of finish</a:t>
            </a:r>
          </a:p>
          <a:p>
            <a:pPr marL="457200" indent="-457200"/>
            <a:endParaRPr lang="en-US" sz="2800" b="1" dirty="0">
              <a:solidFill>
                <a:srgbClr val="FFFF00"/>
              </a:solidFill>
              <a:latin typeface="Agency FB" pitchFamily="34" charset="0"/>
            </a:endParaRPr>
          </a:p>
          <a:p>
            <a:pPr marL="457200" indent="-45720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           </a:t>
            </a:r>
            <a:r>
              <a:rPr lang="en-US" sz="2800" b="1" dirty="0">
                <a:solidFill>
                  <a:schemeClr val="bg1"/>
                </a:solidFill>
                <a:latin typeface="Agency FB" pitchFamily="34" charset="0"/>
              </a:rPr>
              <a:t>Watch out for short, light muscled lambs</a:t>
            </a:r>
          </a:p>
          <a:p>
            <a:pPr marL="457200" indent="-457200"/>
            <a:r>
              <a:rPr lang="en-US" sz="2800" b="1" dirty="0">
                <a:solidFill>
                  <a:schemeClr val="bg1"/>
                </a:solidFill>
                <a:latin typeface="Agency FB" pitchFamily="34" charset="0"/>
              </a:rPr>
              <a:t>           Fat sheep will be widest over the top</a:t>
            </a:r>
          </a:p>
          <a:p>
            <a:pPr marL="457200" indent="-457200"/>
            <a:endParaRPr lang="en-US" sz="2800" b="1" dirty="0">
              <a:solidFill>
                <a:schemeClr val="bg1"/>
              </a:solidFill>
              <a:latin typeface="Agency FB" pitchFamily="34" charset="0"/>
            </a:endParaRPr>
          </a:p>
          <a:p>
            <a:pPr marL="457200" indent="-45720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3.  Lambs that are lean will be:</a:t>
            </a:r>
          </a:p>
          <a:p>
            <a:pPr marL="457200" indent="-45720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           </a:t>
            </a:r>
            <a:r>
              <a:rPr lang="en-US" sz="2800" b="1" dirty="0">
                <a:solidFill>
                  <a:schemeClr val="bg1"/>
                </a:solidFill>
                <a:latin typeface="Agency FB" pitchFamily="34" charset="0"/>
              </a:rPr>
              <a:t>Very trim over and behind the shoulder</a:t>
            </a:r>
          </a:p>
          <a:p>
            <a:pPr marL="457200" indent="-457200"/>
            <a:r>
              <a:rPr lang="en-US" sz="2800" b="1" dirty="0">
                <a:solidFill>
                  <a:schemeClr val="bg1"/>
                </a:solidFill>
                <a:latin typeface="Agency FB" pitchFamily="34" charset="0"/>
              </a:rPr>
              <a:t>           Extremely clean and neat through underline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B870"/>
                </a:solidFill>
              </a:rPr>
              <a:t>Slide 9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311150"/>
            <a:ext cx="8829675" cy="735013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28750"/>
            <a:ext cx="5449888" cy="4549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Freeform 4"/>
          <p:cNvSpPr>
            <a:spLocks/>
          </p:cNvSpPr>
          <p:nvPr/>
        </p:nvSpPr>
        <p:spPr bwMode="auto">
          <a:xfrm>
            <a:off x="5886450" y="2519363"/>
            <a:ext cx="3011488" cy="2225675"/>
          </a:xfrm>
          <a:custGeom>
            <a:avLst/>
            <a:gdLst/>
            <a:ahLst/>
            <a:cxnLst>
              <a:cxn ang="0">
                <a:pos x="948" y="377"/>
              </a:cxn>
              <a:cxn ang="0">
                <a:pos x="733" y="150"/>
              </a:cxn>
              <a:cxn ang="0">
                <a:pos x="641" y="410"/>
              </a:cxn>
              <a:cxn ang="0">
                <a:pos x="32" y="150"/>
              </a:cxn>
              <a:cxn ang="0">
                <a:pos x="405" y="494"/>
              </a:cxn>
              <a:cxn ang="0">
                <a:pos x="0" y="560"/>
              </a:cxn>
              <a:cxn ang="0">
                <a:pos x="326" y="763"/>
              </a:cxn>
              <a:cxn ang="0">
                <a:pos x="11" y="946"/>
              </a:cxn>
              <a:cxn ang="0">
                <a:pos x="497" y="903"/>
              </a:cxn>
              <a:cxn ang="0">
                <a:pos x="418" y="1143"/>
              </a:cxn>
              <a:cxn ang="0">
                <a:pos x="676" y="1013"/>
              </a:cxn>
              <a:cxn ang="0">
                <a:pos x="745" y="1401"/>
              </a:cxn>
              <a:cxn ang="0">
                <a:pos x="924" y="969"/>
              </a:cxn>
              <a:cxn ang="0">
                <a:pos x="1162" y="1280"/>
              </a:cxn>
              <a:cxn ang="0">
                <a:pos x="1231" y="937"/>
              </a:cxn>
              <a:cxn ang="0">
                <a:pos x="1592" y="1173"/>
              </a:cxn>
              <a:cxn ang="0">
                <a:pos x="1477" y="839"/>
              </a:cxn>
              <a:cxn ang="0">
                <a:pos x="1896" y="862"/>
              </a:cxn>
              <a:cxn ang="0">
                <a:pos x="1546" y="679"/>
              </a:cxn>
              <a:cxn ang="0">
                <a:pos x="1851" y="528"/>
              </a:cxn>
              <a:cxn ang="0">
                <a:pos x="1466" y="475"/>
              </a:cxn>
              <a:cxn ang="0">
                <a:pos x="1613" y="290"/>
              </a:cxn>
              <a:cxn ang="0">
                <a:pos x="1242" y="346"/>
              </a:cxn>
              <a:cxn ang="0">
                <a:pos x="1274" y="0"/>
              </a:cxn>
              <a:cxn ang="0">
                <a:pos x="948" y="377"/>
              </a:cxn>
            </a:cxnLst>
            <a:rect l="0" t="0" r="r" b="b"/>
            <a:pathLst>
              <a:path w="1897" h="1402">
                <a:moveTo>
                  <a:pt x="948" y="377"/>
                </a:moveTo>
                <a:lnTo>
                  <a:pt x="733" y="150"/>
                </a:lnTo>
                <a:lnTo>
                  <a:pt x="641" y="410"/>
                </a:lnTo>
                <a:lnTo>
                  <a:pt x="32" y="150"/>
                </a:lnTo>
                <a:lnTo>
                  <a:pt x="405" y="494"/>
                </a:lnTo>
                <a:lnTo>
                  <a:pt x="0" y="560"/>
                </a:lnTo>
                <a:lnTo>
                  <a:pt x="326" y="763"/>
                </a:lnTo>
                <a:lnTo>
                  <a:pt x="11" y="946"/>
                </a:lnTo>
                <a:lnTo>
                  <a:pt x="497" y="903"/>
                </a:lnTo>
                <a:lnTo>
                  <a:pt x="418" y="1143"/>
                </a:lnTo>
                <a:lnTo>
                  <a:pt x="676" y="1013"/>
                </a:lnTo>
                <a:lnTo>
                  <a:pt x="745" y="1401"/>
                </a:lnTo>
                <a:lnTo>
                  <a:pt x="924" y="969"/>
                </a:lnTo>
                <a:lnTo>
                  <a:pt x="1162" y="1280"/>
                </a:lnTo>
                <a:lnTo>
                  <a:pt x="1231" y="937"/>
                </a:lnTo>
                <a:lnTo>
                  <a:pt x="1592" y="1173"/>
                </a:lnTo>
                <a:lnTo>
                  <a:pt x="1477" y="839"/>
                </a:lnTo>
                <a:lnTo>
                  <a:pt x="1896" y="862"/>
                </a:lnTo>
                <a:lnTo>
                  <a:pt x="1546" y="679"/>
                </a:lnTo>
                <a:lnTo>
                  <a:pt x="1851" y="528"/>
                </a:lnTo>
                <a:lnTo>
                  <a:pt x="1466" y="475"/>
                </a:lnTo>
                <a:lnTo>
                  <a:pt x="1613" y="290"/>
                </a:lnTo>
                <a:lnTo>
                  <a:pt x="1242" y="346"/>
                </a:lnTo>
                <a:lnTo>
                  <a:pt x="1274" y="0"/>
                </a:lnTo>
                <a:lnTo>
                  <a:pt x="948" y="377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457950" y="3452813"/>
            <a:ext cx="1885950" cy="433387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Fat Alert !!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2743200" y="3657600"/>
            <a:ext cx="1588" cy="1544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72"/>
              </a:cxn>
            </a:cxnLst>
            <a:rect l="0" t="0" r="r" b="b"/>
            <a:pathLst>
              <a:path w="1" h="973">
                <a:moveTo>
                  <a:pt x="0" y="0"/>
                </a:moveTo>
                <a:lnTo>
                  <a:pt x="0" y="97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5280025"/>
            <a:ext cx="3732213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Sloppy, loose middle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27013" y="4332288"/>
            <a:ext cx="1265237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Heavy fronted</a:t>
            </a: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800100" y="3086100"/>
            <a:ext cx="515938" cy="1201738"/>
          </a:xfrm>
          <a:custGeom>
            <a:avLst/>
            <a:gdLst/>
            <a:ahLst/>
            <a:cxnLst>
              <a:cxn ang="0">
                <a:pos x="324" y="0"/>
              </a:cxn>
              <a:cxn ang="0">
                <a:pos x="0" y="756"/>
              </a:cxn>
            </a:cxnLst>
            <a:rect l="0" t="0" r="r" b="b"/>
            <a:pathLst>
              <a:path w="325" h="757">
                <a:moveTo>
                  <a:pt x="324" y="0"/>
                </a:moveTo>
                <a:lnTo>
                  <a:pt x="0" y="75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452563"/>
            <a:ext cx="2403475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Flat, wide top</a:t>
            </a:r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2870200" y="1797050"/>
            <a:ext cx="1588" cy="630238"/>
          </a:xfrm>
          <a:custGeom>
            <a:avLst/>
            <a:gdLst/>
            <a:ahLst/>
            <a:cxnLst>
              <a:cxn ang="0">
                <a:pos x="0" y="396"/>
              </a:cxn>
              <a:cxn ang="0">
                <a:pos x="0" y="0"/>
              </a:cxn>
            </a:cxnLst>
            <a:rect l="0" t="0" r="r" b="b"/>
            <a:pathLst>
              <a:path w="1" h="397">
                <a:moveTo>
                  <a:pt x="0" y="396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6254750"/>
            <a:ext cx="8840787" cy="4333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u="sng">
                <a:solidFill>
                  <a:srgbClr val="FFFF00"/>
                </a:solidFill>
              </a:rPr>
              <a:t>Good rule to follow:</a:t>
            </a:r>
            <a:r>
              <a:rPr lang="en-US" sz="2400">
                <a:solidFill>
                  <a:srgbClr val="FFFF00"/>
                </a:solidFill>
              </a:rPr>
              <a:t> Fat sheep go last in the class</a:t>
            </a: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B870"/>
                </a:solidFill>
              </a:rPr>
              <a:t>Slide 10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12738"/>
            <a:ext cx="8831263" cy="735012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316038"/>
            <a:ext cx="5297488" cy="5297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Freeform 4"/>
          <p:cNvSpPr>
            <a:spLocks/>
          </p:cNvSpPr>
          <p:nvPr/>
        </p:nvSpPr>
        <p:spPr bwMode="auto">
          <a:xfrm>
            <a:off x="6169025" y="2635250"/>
            <a:ext cx="2784475" cy="2055813"/>
          </a:xfrm>
          <a:custGeom>
            <a:avLst/>
            <a:gdLst/>
            <a:ahLst/>
            <a:cxnLst>
              <a:cxn ang="0">
                <a:pos x="877" y="348"/>
              </a:cxn>
              <a:cxn ang="0">
                <a:pos x="678" y="138"/>
              </a:cxn>
              <a:cxn ang="0">
                <a:pos x="593" y="379"/>
              </a:cxn>
              <a:cxn ang="0">
                <a:pos x="30" y="138"/>
              </a:cxn>
              <a:cxn ang="0">
                <a:pos x="375" y="456"/>
              </a:cxn>
              <a:cxn ang="0">
                <a:pos x="0" y="516"/>
              </a:cxn>
              <a:cxn ang="0">
                <a:pos x="302" y="704"/>
              </a:cxn>
              <a:cxn ang="0">
                <a:pos x="11" y="874"/>
              </a:cxn>
              <a:cxn ang="0">
                <a:pos x="460" y="835"/>
              </a:cxn>
              <a:cxn ang="0">
                <a:pos x="386" y="1056"/>
              </a:cxn>
              <a:cxn ang="0">
                <a:pos x="626" y="936"/>
              </a:cxn>
              <a:cxn ang="0">
                <a:pos x="689" y="1294"/>
              </a:cxn>
              <a:cxn ang="0">
                <a:pos x="854" y="895"/>
              </a:cxn>
              <a:cxn ang="0">
                <a:pos x="1074" y="1182"/>
              </a:cxn>
              <a:cxn ang="0">
                <a:pos x="1138" y="865"/>
              </a:cxn>
              <a:cxn ang="0">
                <a:pos x="1472" y="1084"/>
              </a:cxn>
              <a:cxn ang="0">
                <a:pos x="1366" y="775"/>
              </a:cxn>
              <a:cxn ang="0">
                <a:pos x="1753" y="796"/>
              </a:cxn>
              <a:cxn ang="0">
                <a:pos x="1429" y="627"/>
              </a:cxn>
              <a:cxn ang="0">
                <a:pos x="1712" y="488"/>
              </a:cxn>
              <a:cxn ang="0">
                <a:pos x="1355" y="439"/>
              </a:cxn>
              <a:cxn ang="0">
                <a:pos x="1491" y="268"/>
              </a:cxn>
              <a:cxn ang="0">
                <a:pos x="1148" y="320"/>
              </a:cxn>
              <a:cxn ang="0">
                <a:pos x="1178" y="0"/>
              </a:cxn>
              <a:cxn ang="0">
                <a:pos x="877" y="348"/>
              </a:cxn>
            </a:cxnLst>
            <a:rect l="0" t="0" r="r" b="b"/>
            <a:pathLst>
              <a:path w="1754" h="1295">
                <a:moveTo>
                  <a:pt x="877" y="348"/>
                </a:moveTo>
                <a:lnTo>
                  <a:pt x="678" y="138"/>
                </a:lnTo>
                <a:lnTo>
                  <a:pt x="593" y="379"/>
                </a:lnTo>
                <a:lnTo>
                  <a:pt x="30" y="138"/>
                </a:lnTo>
                <a:lnTo>
                  <a:pt x="375" y="456"/>
                </a:lnTo>
                <a:lnTo>
                  <a:pt x="0" y="516"/>
                </a:lnTo>
                <a:lnTo>
                  <a:pt x="302" y="704"/>
                </a:lnTo>
                <a:lnTo>
                  <a:pt x="11" y="874"/>
                </a:lnTo>
                <a:lnTo>
                  <a:pt x="460" y="835"/>
                </a:lnTo>
                <a:lnTo>
                  <a:pt x="386" y="1056"/>
                </a:lnTo>
                <a:lnTo>
                  <a:pt x="626" y="936"/>
                </a:lnTo>
                <a:lnTo>
                  <a:pt x="689" y="1294"/>
                </a:lnTo>
                <a:lnTo>
                  <a:pt x="854" y="895"/>
                </a:lnTo>
                <a:lnTo>
                  <a:pt x="1074" y="1182"/>
                </a:lnTo>
                <a:lnTo>
                  <a:pt x="1138" y="865"/>
                </a:lnTo>
                <a:lnTo>
                  <a:pt x="1472" y="1084"/>
                </a:lnTo>
                <a:lnTo>
                  <a:pt x="1366" y="775"/>
                </a:lnTo>
                <a:lnTo>
                  <a:pt x="1753" y="796"/>
                </a:lnTo>
                <a:lnTo>
                  <a:pt x="1429" y="627"/>
                </a:lnTo>
                <a:lnTo>
                  <a:pt x="1712" y="488"/>
                </a:lnTo>
                <a:lnTo>
                  <a:pt x="1355" y="439"/>
                </a:lnTo>
                <a:lnTo>
                  <a:pt x="1491" y="268"/>
                </a:lnTo>
                <a:lnTo>
                  <a:pt x="1148" y="320"/>
                </a:lnTo>
                <a:lnTo>
                  <a:pt x="1178" y="0"/>
                </a:lnTo>
                <a:lnTo>
                  <a:pt x="877" y="348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629400" y="3429000"/>
            <a:ext cx="1935163" cy="4333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Ideal finish</a:t>
            </a:r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2857500" y="5888038"/>
            <a:ext cx="10302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8" y="0"/>
              </a:cxn>
            </a:cxnLst>
            <a:rect l="0" t="0" r="r" b="b"/>
            <a:pathLst>
              <a:path w="649" h="1">
                <a:moveTo>
                  <a:pt x="0" y="0"/>
                </a:moveTo>
                <a:lnTo>
                  <a:pt x="648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715000" y="4800600"/>
            <a:ext cx="3429000" cy="1298575"/>
          </a:xfrm>
          <a:noFill/>
          <a:ln/>
        </p:spPr>
        <p:txBody>
          <a:bodyPr lIns="0" tIns="0" rIns="0" bIns="0"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Lamb is very trim with base width is at least as wide as width of top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11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311150"/>
            <a:ext cx="8831262" cy="73660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885950"/>
            <a:ext cx="5897563" cy="4432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6170613" y="2635250"/>
            <a:ext cx="2782887" cy="2055813"/>
          </a:xfrm>
          <a:custGeom>
            <a:avLst/>
            <a:gdLst/>
            <a:ahLst/>
            <a:cxnLst>
              <a:cxn ang="0">
                <a:pos x="876" y="347"/>
              </a:cxn>
              <a:cxn ang="0">
                <a:pos x="677" y="138"/>
              </a:cxn>
              <a:cxn ang="0">
                <a:pos x="593" y="378"/>
              </a:cxn>
              <a:cxn ang="0">
                <a:pos x="29" y="138"/>
              </a:cxn>
              <a:cxn ang="0">
                <a:pos x="374" y="456"/>
              </a:cxn>
              <a:cxn ang="0">
                <a:pos x="0" y="515"/>
              </a:cxn>
              <a:cxn ang="0">
                <a:pos x="301" y="704"/>
              </a:cxn>
              <a:cxn ang="0">
                <a:pos x="10" y="873"/>
              </a:cxn>
              <a:cxn ang="0">
                <a:pos x="459" y="834"/>
              </a:cxn>
              <a:cxn ang="0">
                <a:pos x="386" y="1055"/>
              </a:cxn>
              <a:cxn ang="0">
                <a:pos x="625" y="936"/>
              </a:cxn>
              <a:cxn ang="0">
                <a:pos x="688" y="1294"/>
              </a:cxn>
              <a:cxn ang="0">
                <a:pos x="854" y="894"/>
              </a:cxn>
              <a:cxn ang="0">
                <a:pos x="1074" y="1182"/>
              </a:cxn>
              <a:cxn ang="0">
                <a:pos x="1137" y="865"/>
              </a:cxn>
              <a:cxn ang="0">
                <a:pos x="1471" y="1083"/>
              </a:cxn>
              <a:cxn ang="0">
                <a:pos x="1365" y="775"/>
              </a:cxn>
              <a:cxn ang="0">
                <a:pos x="1752" y="796"/>
              </a:cxn>
              <a:cxn ang="0">
                <a:pos x="1428" y="626"/>
              </a:cxn>
              <a:cxn ang="0">
                <a:pos x="1711" y="488"/>
              </a:cxn>
              <a:cxn ang="0">
                <a:pos x="1355" y="439"/>
              </a:cxn>
              <a:cxn ang="0">
                <a:pos x="1490" y="267"/>
              </a:cxn>
              <a:cxn ang="0">
                <a:pos x="1148" y="319"/>
              </a:cxn>
              <a:cxn ang="0">
                <a:pos x="1178" y="0"/>
              </a:cxn>
              <a:cxn ang="0">
                <a:pos x="876" y="347"/>
              </a:cxn>
            </a:cxnLst>
            <a:rect l="0" t="0" r="r" b="b"/>
            <a:pathLst>
              <a:path w="1753" h="1295">
                <a:moveTo>
                  <a:pt x="876" y="347"/>
                </a:moveTo>
                <a:lnTo>
                  <a:pt x="677" y="138"/>
                </a:lnTo>
                <a:lnTo>
                  <a:pt x="593" y="378"/>
                </a:lnTo>
                <a:lnTo>
                  <a:pt x="29" y="138"/>
                </a:lnTo>
                <a:lnTo>
                  <a:pt x="374" y="456"/>
                </a:lnTo>
                <a:lnTo>
                  <a:pt x="0" y="515"/>
                </a:lnTo>
                <a:lnTo>
                  <a:pt x="301" y="704"/>
                </a:lnTo>
                <a:lnTo>
                  <a:pt x="10" y="873"/>
                </a:lnTo>
                <a:lnTo>
                  <a:pt x="459" y="834"/>
                </a:lnTo>
                <a:lnTo>
                  <a:pt x="386" y="1055"/>
                </a:lnTo>
                <a:lnTo>
                  <a:pt x="625" y="936"/>
                </a:lnTo>
                <a:lnTo>
                  <a:pt x="688" y="1294"/>
                </a:lnTo>
                <a:lnTo>
                  <a:pt x="854" y="894"/>
                </a:lnTo>
                <a:lnTo>
                  <a:pt x="1074" y="1182"/>
                </a:lnTo>
                <a:lnTo>
                  <a:pt x="1137" y="865"/>
                </a:lnTo>
                <a:lnTo>
                  <a:pt x="1471" y="1083"/>
                </a:lnTo>
                <a:lnTo>
                  <a:pt x="1365" y="775"/>
                </a:lnTo>
                <a:lnTo>
                  <a:pt x="1752" y="796"/>
                </a:lnTo>
                <a:lnTo>
                  <a:pt x="1428" y="626"/>
                </a:lnTo>
                <a:lnTo>
                  <a:pt x="1711" y="488"/>
                </a:lnTo>
                <a:lnTo>
                  <a:pt x="1355" y="439"/>
                </a:lnTo>
                <a:lnTo>
                  <a:pt x="1490" y="267"/>
                </a:lnTo>
                <a:lnTo>
                  <a:pt x="1148" y="319"/>
                </a:lnTo>
                <a:lnTo>
                  <a:pt x="1178" y="0"/>
                </a:lnTo>
                <a:lnTo>
                  <a:pt x="876" y="347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705600" y="3429000"/>
            <a:ext cx="1936750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Ideal finish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27063" y="1966913"/>
            <a:ext cx="7302500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Clean and trim over and behind shoulder</a:t>
            </a:r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685800" y="2343150"/>
            <a:ext cx="401638" cy="401638"/>
          </a:xfrm>
          <a:custGeom>
            <a:avLst/>
            <a:gdLst/>
            <a:ahLst/>
            <a:cxnLst>
              <a:cxn ang="0">
                <a:pos x="0" y="252"/>
              </a:cxn>
              <a:cxn ang="0">
                <a:pos x="252" y="0"/>
              </a:cxn>
            </a:cxnLst>
            <a:rect l="0" t="0" r="r" b="b"/>
            <a:pathLst>
              <a:path w="253" h="253">
                <a:moveTo>
                  <a:pt x="0" y="252"/>
                </a:moveTo>
                <a:lnTo>
                  <a:pt x="25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1085850" y="2343150"/>
            <a:ext cx="173038" cy="1201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756"/>
              </a:cxn>
            </a:cxnLst>
            <a:rect l="0" t="0" r="r" b="b"/>
            <a:pathLst>
              <a:path w="109" h="757">
                <a:moveTo>
                  <a:pt x="0" y="0"/>
                </a:moveTo>
                <a:lnTo>
                  <a:pt x="108" y="75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423988" y="5803900"/>
            <a:ext cx="5759450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Trim and neat through underline</a:t>
            </a:r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2800350" y="4914900"/>
            <a:ext cx="1588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</a:cxnLst>
            <a:rect l="0" t="0" r="r" b="b"/>
            <a:pathLst>
              <a:path w="1" h="577">
                <a:moveTo>
                  <a:pt x="0" y="0"/>
                </a:moveTo>
                <a:lnTo>
                  <a:pt x="0" y="57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12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0"/>
            <a:ext cx="8829675" cy="735013"/>
          </a:xfrm>
          <a:noFill/>
          <a:ln/>
        </p:spPr>
        <p:txBody>
          <a:bodyPr lIns="0" tIns="0" rIns="0" bIns="0" anchor="t"/>
          <a:lstStyle/>
          <a:p>
            <a:r>
              <a:rPr lang="en-US" sz="4000" dirty="0">
                <a:solidFill>
                  <a:srgbClr val="FFFFFF"/>
                </a:solidFill>
                <a:latin typeface="Agency FB" pitchFamily="34" charset="0"/>
              </a:rPr>
              <a:t>Evaluating Balance and Style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36563" y="914400"/>
            <a:ext cx="85550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200" b="1" dirty="0">
                <a:solidFill>
                  <a:srgbClr val="FFFF00"/>
                </a:solidFill>
                <a:latin typeface="Agency FB" pitchFamily="34" charset="0"/>
              </a:rPr>
              <a:t>Balance deals with having equal portions of width, depth, and length, with special emphasis on length: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153400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800" dirty="0">
                <a:solidFill>
                  <a:srgbClr val="FFB870"/>
                </a:solidFill>
              </a:rPr>
              <a:t>Slide 13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2466975"/>
            <a:ext cx="7129463" cy="1922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gency FB" pitchFamily="34" charset="0"/>
              </a:rPr>
              <a:t>Sheep should be wide and deep at the rear and tight and trim through the front-end (Christmas tree shape)</a:t>
            </a:r>
          </a:p>
          <a:p>
            <a:pPr>
              <a:buFontTx/>
              <a:buChar char="•"/>
            </a:pPr>
            <a:r>
              <a:rPr lang="en-US" sz="36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gency FB" pitchFamily="34" charset="0"/>
              </a:rPr>
              <a:t>Volume of weight in leg and loin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4343400"/>
            <a:ext cx="7620000" cy="1555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Agency FB" pitchFamily="34" charset="0"/>
              </a:rPr>
              <a:t>Style deals with correctness of structure and straightness of design:</a:t>
            </a:r>
          </a:p>
          <a:p>
            <a:endParaRPr lang="en-US" sz="3200" b="1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00200" y="5484813"/>
            <a:ext cx="6705600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bg1"/>
                </a:solidFill>
                <a:latin typeface="Agency FB" pitchFamily="34" charset="0"/>
              </a:rPr>
              <a:t>A straight top line is desired</a:t>
            </a:r>
          </a:p>
          <a:p>
            <a:pPr>
              <a:buFontTx/>
              <a:buChar char="•"/>
            </a:pPr>
            <a:r>
              <a:rPr lang="en-US" sz="2800">
                <a:solidFill>
                  <a:schemeClr val="bg1"/>
                </a:solidFill>
                <a:latin typeface="Agency FB" pitchFamily="34" charset="0"/>
              </a:rPr>
              <a:t>A neat, smooth shoulder that blends smoothly into the neck and ribs is desired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52413"/>
            <a:ext cx="8732838" cy="736600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Balance and Style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771650"/>
            <a:ext cx="5924550" cy="4183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Freeform 4"/>
          <p:cNvSpPr>
            <a:spLocks/>
          </p:cNvSpPr>
          <p:nvPr/>
        </p:nvSpPr>
        <p:spPr bwMode="auto">
          <a:xfrm>
            <a:off x="6115050" y="1436688"/>
            <a:ext cx="2914650" cy="4394200"/>
          </a:xfrm>
          <a:custGeom>
            <a:avLst/>
            <a:gdLst/>
            <a:ahLst/>
            <a:cxnLst>
              <a:cxn ang="0">
                <a:pos x="917" y="743"/>
              </a:cxn>
              <a:cxn ang="0">
                <a:pos x="710" y="295"/>
              </a:cxn>
              <a:cxn ang="0">
                <a:pos x="621" y="809"/>
              </a:cxn>
              <a:cxn ang="0">
                <a:pos x="32" y="295"/>
              </a:cxn>
              <a:cxn ang="0">
                <a:pos x="393" y="975"/>
              </a:cxn>
              <a:cxn ang="0">
                <a:pos x="0" y="1104"/>
              </a:cxn>
              <a:cxn ang="0">
                <a:pos x="316" y="1507"/>
              </a:cxn>
              <a:cxn ang="0">
                <a:pos x="12" y="1868"/>
              </a:cxn>
              <a:cxn ang="0">
                <a:pos x="481" y="1784"/>
              </a:cxn>
              <a:cxn ang="0">
                <a:pos x="405" y="2257"/>
              </a:cxn>
              <a:cxn ang="0">
                <a:pos x="655" y="2002"/>
              </a:cxn>
              <a:cxn ang="0">
                <a:pos x="721" y="2767"/>
              </a:cxn>
              <a:cxn ang="0">
                <a:pos x="895" y="1914"/>
              </a:cxn>
              <a:cxn ang="0">
                <a:pos x="1125" y="2527"/>
              </a:cxn>
              <a:cxn ang="0">
                <a:pos x="1191" y="1851"/>
              </a:cxn>
              <a:cxn ang="0">
                <a:pos x="1541" y="2317"/>
              </a:cxn>
              <a:cxn ang="0">
                <a:pos x="1430" y="1658"/>
              </a:cxn>
              <a:cxn ang="0">
                <a:pos x="1835" y="1702"/>
              </a:cxn>
              <a:cxn ang="0">
                <a:pos x="1496" y="1340"/>
              </a:cxn>
              <a:cxn ang="0">
                <a:pos x="1792" y="1042"/>
              </a:cxn>
              <a:cxn ang="0">
                <a:pos x="1418" y="938"/>
              </a:cxn>
              <a:cxn ang="0">
                <a:pos x="1561" y="571"/>
              </a:cxn>
              <a:cxn ang="0">
                <a:pos x="1202" y="682"/>
              </a:cxn>
              <a:cxn ang="0">
                <a:pos x="1234" y="0"/>
              </a:cxn>
              <a:cxn ang="0">
                <a:pos x="917" y="743"/>
              </a:cxn>
            </a:cxnLst>
            <a:rect l="0" t="0" r="r" b="b"/>
            <a:pathLst>
              <a:path w="1836" h="2768">
                <a:moveTo>
                  <a:pt x="917" y="743"/>
                </a:moveTo>
                <a:lnTo>
                  <a:pt x="710" y="295"/>
                </a:lnTo>
                <a:lnTo>
                  <a:pt x="621" y="809"/>
                </a:lnTo>
                <a:lnTo>
                  <a:pt x="32" y="295"/>
                </a:lnTo>
                <a:lnTo>
                  <a:pt x="393" y="975"/>
                </a:lnTo>
                <a:lnTo>
                  <a:pt x="0" y="1104"/>
                </a:lnTo>
                <a:lnTo>
                  <a:pt x="316" y="1507"/>
                </a:lnTo>
                <a:lnTo>
                  <a:pt x="12" y="1868"/>
                </a:lnTo>
                <a:lnTo>
                  <a:pt x="481" y="1784"/>
                </a:lnTo>
                <a:lnTo>
                  <a:pt x="405" y="2257"/>
                </a:lnTo>
                <a:lnTo>
                  <a:pt x="655" y="2002"/>
                </a:lnTo>
                <a:lnTo>
                  <a:pt x="721" y="2767"/>
                </a:lnTo>
                <a:lnTo>
                  <a:pt x="895" y="1914"/>
                </a:lnTo>
                <a:lnTo>
                  <a:pt x="1125" y="2527"/>
                </a:lnTo>
                <a:lnTo>
                  <a:pt x="1191" y="1851"/>
                </a:lnTo>
                <a:lnTo>
                  <a:pt x="1541" y="2317"/>
                </a:lnTo>
                <a:lnTo>
                  <a:pt x="1430" y="1658"/>
                </a:lnTo>
                <a:lnTo>
                  <a:pt x="1835" y="1702"/>
                </a:lnTo>
                <a:lnTo>
                  <a:pt x="1496" y="1340"/>
                </a:lnTo>
                <a:lnTo>
                  <a:pt x="1792" y="1042"/>
                </a:lnTo>
                <a:lnTo>
                  <a:pt x="1418" y="938"/>
                </a:lnTo>
                <a:lnTo>
                  <a:pt x="1561" y="571"/>
                </a:lnTo>
                <a:lnTo>
                  <a:pt x="1202" y="682"/>
                </a:lnTo>
                <a:lnTo>
                  <a:pt x="1234" y="0"/>
                </a:lnTo>
                <a:lnTo>
                  <a:pt x="917" y="743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553200" y="2779713"/>
            <a:ext cx="2314575" cy="1296987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Nasty Sheep Alert !!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(no balance)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2713" y="1738313"/>
            <a:ext cx="1379537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Steep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rumped</a:t>
            </a:r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800100" y="2514600"/>
            <a:ext cx="630238" cy="230188"/>
          </a:xfrm>
          <a:custGeom>
            <a:avLst/>
            <a:gdLst/>
            <a:ahLst/>
            <a:cxnLst>
              <a:cxn ang="0">
                <a:pos x="396" y="0"/>
              </a:cxn>
              <a:cxn ang="0">
                <a:pos x="0" y="144"/>
              </a:cxn>
            </a:cxnLst>
            <a:rect l="0" t="0" r="r" b="b"/>
            <a:pathLst>
              <a:path w="397" h="145">
                <a:moveTo>
                  <a:pt x="396" y="0"/>
                </a:moveTo>
                <a:lnTo>
                  <a:pt x="0" y="14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647825" y="1962150"/>
            <a:ext cx="2630488" cy="434975"/>
          </a:xfrm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2438400" y="1828800"/>
            <a:ext cx="401638" cy="458788"/>
          </a:xfrm>
          <a:custGeom>
            <a:avLst/>
            <a:gdLst/>
            <a:ahLst/>
            <a:cxnLst>
              <a:cxn ang="0">
                <a:pos x="252" y="288"/>
              </a:cxn>
              <a:cxn ang="0">
                <a:pos x="0" y="0"/>
              </a:cxn>
            </a:cxnLst>
            <a:rect l="0" t="0" r="r" b="b"/>
            <a:pathLst>
              <a:path w="253" h="289">
                <a:moveTo>
                  <a:pt x="252" y="288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886200" y="1295400"/>
            <a:ext cx="2516188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Heavy fronted</a:t>
            </a:r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3943350" y="1771650"/>
            <a:ext cx="1588" cy="1258888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0" y="0"/>
              </a:cxn>
            </a:cxnLst>
            <a:rect l="0" t="0" r="r" b="b"/>
            <a:pathLst>
              <a:path w="1" h="793">
                <a:moveTo>
                  <a:pt x="0" y="792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972050" y="2995613"/>
            <a:ext cx="1428750" cy="871537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Deep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necked</a:t>
            </a:r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4457700" y="2571750"/>
            <a:ext cx="4016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360"/>
              </a:cxn>
            </a:cxnLst>
            <a:rect l="0" t="0" r="r" b="b"/>
            <a:pathLst>
              <a:path w="253" h="361">
                <a:moveTo>
                  <a:pt x="0" y="0"/>
                </a:moveTo>
                <a:lnTo>
                  <a:pt x="252" y="36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859338" y="4251325"/>
            <a:ext cx="1389062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Low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necked</a:t>
            </a:r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4514850" y="3771900"/>
            <a:ext cx="515938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" y="288"/>
              </a:cxn>
            </a:cxnLst>
            <a:rect l="0" t="0" r="r" b="b"/>
            <a:pathLst>
              <a:path w="325" h="289">
                <a:moveTo>
                  <a:pt x="0" y="0"/>
                </a:moveTo>
                <a:lnTo>
                  <a:pt x="324" y="288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1655763" y="4711700"/>
            <a:ext cx="1882775" cy="12969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Too heavy through middle</a:t>
            </a:r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2457450" y="3943350"/>
            <a:ext cx="1588" cy="801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04"/>
              </a:cxn>
            </a:cxnLst>
            <a:rect l="0" t="0" r="r" b="b"/>
            <a:pathLst>
              <a:path w="1" h="505">
                <a:moveTo>
                  <a:pt x="0" y="0"/>
                </a:moveTo>
                <a:lnTo>
                  <a:pt x="0" y="50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14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914400" y="1219200"/>
            <a:ext cx="26971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Broken topped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54000"/>
            <a:ext cx="8732838" cy="735013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Balance and Style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314450"/>
            <a:ext cx="5440363" cy="5348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5943600" y="1371600"/>
            <a:ext cx="2913063" cy="3025775"/>
          </a:xfrm>
          <a:custGeom>
            <a:avLst/>
            <a:gdLst/>
            <a:ahLst/>
            <a:cxnLst>
              <a:cxn ang="0">
                <a:pos x="917" y="512"/>
              </a:cxn>
              <a:cxn ang="0">
                <a:pos x="709" y="203"/>
              </a:cxn>
              <a:cxn ang="0">
                <a:pos x="621" y="557"/>
              </a:cxn>
              <a:cxn ang="0">
                <a:pos x="31" y="203"/>
              </a:cxn>
              <a:cxn ang="0">
                <a:pos x="392" y="671"/>
              </a:cxn>
              <a:cxn ang="0">
                <a:pos x="0" y="760"/>
              </a:cxn>
              <a:cxn ang="0">
                <a:pos x="316" y="1038"/>
              </a:cxn>
              <a:cxn ang="0">
                <a:pos x="11" y="1287"/>
              </a:cxn>
              <a:cxn ang="0">
                <a:pos x="481" y="1229"/>
              </a:cxn>
              <a:cxn ang="0">
                <a:pos x="404" y="1553"/>
              </a:cxn>
              <a:cxn ang="0">
                <a:pos x="654" y="1377"/>
              </a:cxn>
              <a:cxn ang="0">
                <a:pos x="721" y="1905"/>
              </a:cxn>
              <a:cxn ang="0">
                <a:pos x="894" y="1317"/>
              </a:cxn>
              <a:cxn ang="0">
                <a:pos x="1124" y="1739"/>
              </a:cxn>
              <a:cxn ang="0">
                <a:pos x="1190" y="1274"/>
              </a:cxn>
              <a:cxn ang="0">
                <a:pos x="1540" y="1594"/>
              </a:cxn>
              <a:cxn ang="0">
                <a:pos x="1429" y="1142"/>
              </a:cxn>
              <a:cxn ang="0">
                <a:pos x="1834" y="1173"/>
              </a:cxn>
              <a:cxn ang="0">
                <a:pos x="1495" y="923"/>
              </a:cxn>
              <a:cxn ang="0">
                <a:pos x="1791" y="717"/>
              </a:cxn>
              <a:cxn ang="0">
                <a:pos x="1418" y="645"/>
              </a:cxn>
              <a:cxn ang="0">
                <a:pos x="1561" y="393"/>
              </a:cxn>
              <a:cxn ang="0">
                <a:pos x="1202" y="469"/>
              </a:cxn>
              <a:cxn ang="0">
                <a:pos x="1233" y="0"/>
              </a:cxn>
              <a:cxn ang="0">
                <a:pos x="917" y="512"/>
              </a:cxn>
            </a:cxnLst>
            <a:rect l="0" t="0" r="r" b="b"/>
            <a:pathLst>
              <a:path w="1835" h="1906">
                <a:moveTo>
                  <a:pt x="917" y="512"/>
                </a:moveTo>
                <a:lnTo>
                  <a:pt x="709" y="203"/>
                </a:lnTo>
                <a:lnTo>
                  <a:pt x="621" y="557"/>
                </a:lnTo>
                <a:lnTo>
                  <a:pt x="31" y="203"/>
                </a:lnTo>
                <a:lnTo>
                  <a:pt x="392" y="671"/>
                </a:lnTo>
                <a:lnTo>
                  <a:pt x="0" y="760"/>
                </a:lnTo>
                <a:lnTo>
                  <a:pt x="316" y="1038"/>
                </a:lnTo>
                <a:lnTo>
                  <a:pt x="11" y="1287"/>
                </a:lnTo>
                <a:lnTo>
                  <a:pt x="481" y="1229"/>
                </a:lnTo>
                <a:lnTo>
                  <a:pt x="404" y="1553"/>
                </a:lnTo>
                <a:lnTo>
                  <a:pt x="654" y="1377"/>
                </a:lnTo>
                <a:lnTo>
                  <a:pt x="721" y="1905"/>
                </a:lnTo>
                <a:lnTo>
                  <a:pt x="894" y="1317"/>
                </a:lnTo>
                <a:lnTo>
                  <a:pt x="1124" y="1739"/>
                </a:lnTo>
                <a:lnTo>
                  <a:pt x="1190" y="1274"/>
                </a:lnTo>
                <a:lnTo>
                  <a:pt x="1540" y="1594"/>
                </a:lnTo>
                <a:lnTo>
                  <a:pt x="1429" y="1142"/>
                </a:lnTo>
                <a:lnTo>
                  <a:pt x="1834" y="1173"/>
                </a:lnTo>
                <a:lnTo>
                  <a:pt x="1495" y="923"/>
                </a:lnTo>
                <a:lnTo>
                  <a:pt x="1791" y="717"/>
                </a:lnTo>
                <a:lnTo>
                  <a:pt x="1418" y="645"/>
                </a:lnTo>
                <a:lnTo>
                  <a:pt x="1561" y="393"/>
                </a:lnTo>
                <a:lnTo>
                  <a:pt x="1202" y="469"/>
                </a:lnTo>
                <a:lnTo>
                  <a:pt x="1233" y="0"/>
                </a:lnTo>
                <a:lnTo>
                  <a:pt x="917" y="512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324600" y="2590800"/>
            <a:ext cx="2152650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Unbalanced</a:t>
            </a:r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2343150" y="2800350"/>
            <a:ext cx="2287588" cy="401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0" y="252"/>
              </a:cxn>
            </a:cxnLst>
            <a:rect l="0" t="0" r="r" b="b"/>
            <a:pathLst>
              <a:path w="1441" h="253">
                <a:moveTo>
                  <a:pt x="0" y="0"/>
                </a:moveTo>
                <a:lnTo>
                  <a:pt x="1440" y="25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2000250" y="4629150"/>
            <a:ext cx="1830388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144"/>
              </a:cxn>
            </a:cxnLst>
            <a:rect l="0" t="0" r="r" b="b"/>
            <a:pathLst>
              <a:path w="1153" h="145">
                <a:moveTo>
                  <a:pt x="0" y="0"/>
                </a:moveTo>
                <a:lnTo>
                  <a:pt x="1152" y="14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943600" y="4648200"/>
            <a:ext cx="3200400" cy="1296988"/>
          </a:xfrm>
          <a:noFill/>
          <a:ln/>
        </p:spPr>
        <p:txBody>
          <a:bodyPr lIns="0" tIns="0" rIns="0" bIns="0"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Wrong angle</a:t>
            </a:r>
            <a:r>
              <a:rPr lang="en-US" sz="2800">
                <a:solidFill>
                  <a:srgbClr val="FFFF00"/>
                </a:solidFill>
              </a:rPr>
              <a:t>: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heavier in the front half than in the rear half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15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55588"/>
            <a:ext cx="8732837" cy="735012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Balance and Style</a:t>
            </a: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57300"/>
            <a:ext cx="4821238" cy="5392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Freeform 4"/>
          <p:cNvSpPr>
            <a:spLocks/>
          </p:cNvSpPr>
          <p:nvPr/>
        </p:nvSpPr>
        <p:spPr bwMode="auto">
          <a:xfrm>
            <a:off x="5770563" y="1492250"/>
            <a:ext cx="2913062" cy="3025775"/>
          </a:xfrm>
          <a:custGeom>
            <a:avLst/>
            <a:gdLst/>
            <a:ahLst/>
            <a:cxnLst>
              <a:cxn ang="0">
                <a:pos x="917" y="512"/>
              </a:cxn>
              <a:cxn ang="0">
                <a:pos x="709" y="203"/>
              </a:cxn>
              <a:cxn ang="0">
                <a:pos x="621" y="557"/>
              </a:cxn>
              <a:cxn ang="0">
                <a:pos x="31" y="203"/>
              </a:cxn>
              <a:cxn ang="0">
                <a:pos x="392" y="671"/>
              </a:cxn>
              <a:cxn ang="0">
                <a:pos x="0" y="760"/>
              </a:cxn>
              <a:cxn ang="0">
                <a:pos x="316" y="1038"/>
              </a:cxn>
              <a:cxn ang="0">
                <a:pos x="11" y="1286"/>
              </a:cxn>
              <a:cxn ang="0">
                <a:pos x="481" y="1228"/>
              </a:cxn>
              <a:cxn ang="0">
                <a:pos x="404" y="1554"/>
              </a:cxn>
              <a:cxn ang="0">
                <a:pos x="654" y="1378"/>
              </a:cxn>
              <a:cxn ang="0">
                <a:pos x="721" y="1905"/>
              </a:cxn>
              <a:cxn ang="0">
                <a:pos x="894" y="1317"/>
              </a:cxn>
              <a:cxn ang="0">
                <a:pos x="1124" y="1740"/>
              </a:cxn>
              <a:cxn ang="0">
                <a:pos x="1190" y="1274"/>
              </a:cxn>
              <a:cxn ang="0">
                <a:pos x="1540" y="1595"/>
              </a:cxn>
              <a:cxn ang="0">
                <a:pos x="1429" y="1142"/>
              </a:cxn>
              <a:cxn ang="0">
                <a:pos x="1834" y="1173"/>
              </a:cxn>
              <a:cxn ang="0">
                <a:pos x="1495" y="924"/>
              </a:cxn>
              <a:cxn ang="0">
                <a:pos x="1791" y="718"/>
              </a:cxn>
              <a:cxn ang="0">
                <a:pos x="1418" y="646"/>
              </a:cxn>
              <a:cxn ang="0">
                <a:pos x="1561" y="394"/>
              </a:cxn>
              <a:cxn ang="0">
                <a:pos x="1202" y="470"/>
              </a:cxn>
              <a:cxn ang="0">
                <a:pos x="1233" y="0"/>
              </a:cxn>
              <a:cxn ang="0">
                <a:pos x="917" y="512"/>
              </a:cxn>
            </a:cxnLst>
            <a:rect l="0" t="0" r="r" b="b"/>
            <a:pathLst>
              <a:path w="1835" h="1906">
                <a:moveTo>
                  <a:pt x="917" y="512"/>
                </a:moveTo>
                <a:lnTo>
                  <a:pt x="709" y="203"/>
                </a:lnTo>
                <a:lnTo>
                  <a:pt x="621" y="557"/>
                </a:lnTo>
                <a:lnTo>
                  <a:pt x="31" y="203"/>
                </a:lnTo>
                <a:lnTo>
                  <a:pt x="392" y="671"/>
                </a:lnTo>
                <a:lnTo>
                  <a:pt x="0" y="760"/>
                </a:lnTo>
                <a:lnTo>
                  <a:pt x="316" y="1038"/>
                </a:lnTo>
                <a:lnTo>
                  <a:pt x="11" y="1286"/>
                </a:lnTo>
                <a:lnTo>
                  <a:pt x="481" y="1228"/>
                </a:lnTo>
                <a:lnTo>
                  <a:pt x="404" y="1554"/>
                </a:lnTo>
                <a:lnTo>
                  <a:pt x="654" y="1378"/>
                </a:lnTo>
                <a:lnTo>
                  <a:pt x="721" y="1905"/>
                </a:lnTo>
                <a:lnTo>
                  <a:pt x="894" y="1317"/>
                </a:lnTo>
                <a:lnTo>
                  <a:pt x="1124" y="1740"/>
                </a:lnTo>
                <a:lnTo>
                  <a:pt x="1190" y="1274"/>
                </a:lnTo>
                <a:lnTo>
                  <a:pt x="1540" y="1595"/>
                </a:lnTo>
                <a:lnTo>
                  <a:pt x="1429" y="1142"/>
                </a:lnTo>
                <a:lnTo>
                  <a:pt x="1834" y="1173"/>
                </a:lnTo>
                <a:lnTo>
                  <a:pt x="1495" y="924"/>
                </a:lnTo>
                <a:lnTo>
                  <a:pt x="1791" y="718"/>
                </a:lnTo>
                <a:lnTo>
                  <a:pt x="1418" y="646"/>
                </a:lnTo>
                <a:lnTo>
                  <a:pt x="1561" y="394"/>
                </a:lnTo>
                <a:lnTo>
                  <a:pt x="1202" y="470"/>
                </a:lnTo>
                <a:lnTo>
                  <a:pt x="1233" y="0"/>
                </a:lnTo>
                <a:lnTo>
                  <a:pt x="917" y="512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224588" y="2484438"/>
            <a:ext cx="1920875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Nice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balance</a:t>
            </a:r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1485900" y="3829050"/>
            <a:ext cx="973138" cy="744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2" y="468"/>
              </a:cxn>
            </a:cxnLst>
            <a:rect l="0" t="0" r="r" b="b"/>
            <a:pathLst>
              <a:path w="613" h="469">
                <a:moveTo>
                  <a:pt x="0" y="0"/>
                </a:moveTo>
                <a:lnTo>
                  <a:pt x="612" y="468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1828800" y="2457450"/>
            <a:ext cx="1658938" cy="687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4" y="432"/>
              </a:cxn>
            </a:cxnLst>
            <a:rect l="0" t="0" r="r" b="b"/>
            <a:pathLst>
              <a:path w="1045" h="433">
                <a:moveTo>
                  <a:pt x="0" y="0"/>
                </a:moveTo>
                <a:lnTo>
                  <a:pt x="1044" y="43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16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258763"/>
            <a:ext cx="8732837" cy="735012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Balance and Style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485900"/>
            <a:ext cx="3873500" cy="5148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Freeform 4"/>
          <p:cNvSpPr>
            <a:spLocks/>
          </p:cNvSpPr>
          <p:nvPr/>
        </p:nvSpPr>
        <p:spPr bwMode="auto">
          <a:xfrm>
            <a:off x="5314950" y="1033463"/>
            <a:ext cx="2913063" cy="1998662"/>
          </a:xfrm>
          <a:custGeom>
            <a:avLst/>
            <a:gdLst/>
            <a:ahLst/>
            <a:cxnLst>
              <a:cxn ang="0">
                <a:pos x="917" y="338"/>
              </a:cxn>
              <a:cxn ang="0">
                <a:pos x="709" y="134"/>
              </a:cxn>
              <a:cxn ang="0">
                <a:pos x="621" y="368"/>
              </a:cxn>
              <a:cxn ang="0">
                <a:pos x="31" y="134"/>
              </a:cxn>
              <a:cxn ang="0">
                <a:pos x="392" y="444"/>
              </a:cxn>
              <a:cxn ang="0">
                <a:pos x="0" y="502"/>
              </a:cxn>
              <a:cxn ang="0">
                <a:pos x="316" y="686"/>
              </a:cxn>
              <a:cxn ang="0">
                <a:pos x="11" y="850"/>
              </a:cxn>
              <a:cxn ang="0">
                <a:pos x="481" y="812"/>
              </a:cxn>
              <a:cxn ang="0">
                <a:pos x="404" y="1027"/>
              </a:cxn>
              <a:cxn ang="0">
                <a:pos x="654" y="911"/>
              </a:cxn>
              <a:cxn ang="0">
                <a:pos x="720" y="1258"/>
              </a:cxn>
              <a:cxn ang="0">
                <a:pos x="894" y="871"/>
              </a:cxn>
              <a:cxn ang="0">
                <a:pos x="1124" y="1150"/>
              </a:cxn>
              <a:cxn ang="0">
                <a:pos x="1190" y="842"/>
              </a:cxn>
              <a:cxn ang="0">
                <a:pos x="1540" y="1054"/>
              </a:cxn>
              <a:cxn ang="0">
                <a:pos x="1429" y="754"/>
              </a:cxn>
              <a:cxn ang="0">
                <a:pos x="1834" y="775"/>
              </a:cxn>
              <a:cxn ang="0">
                <a:pos x="1495" y="610"/>
              </a:cxn>
              <a:cxn ang="0">
                <a:pos x="1791" y="474"/>
              </a:cxn>
              <a:cxn ang="0">
                <a:pos x="1418" y="427"/>
              </a:cxn>
              <a:cxn ang="0">
                <a:pos x="1560" y="261"/>
              </a:cxn>
              <a:cxn ang="0">
                <a:pos x="1202" y="310"/>
              </a:cxn>
              <a:cxn ang="0">
                <a:pos x="1233" y="0"/>
              </a:cxn>
              <a:cxn ang="0">
                <a:pos x="917" y="338"/>
              </a:cxn>
            </a:cxnLst>
            <a:rect l="0" t="0" r="r" b="b"/>
            <a:pathLst>
              <a:path w="1835" h="1259">
                <a:moveTo>
                  <a:pt x="917" y="338"/>
                </a:moveTo>
                <a:lnTo>
                  <a:pt x="709" y="134"/>
                </a:lnTo>
                <a:lnTo>
                  <a:pt x="621" y="368"/>
                </a:lnTo>
                <a:lnTo>
                  <a:pt x="31" y="134"/>
                </a:lnTo>
                <a:lnTo>
                  <a:pt x="392" y="444"/>
                </a:lnTo>
                <a:lnTo>
                  <a:pt x="0" y="502"/>
                </a:lnTo>
                <a:lnTo>
                  <a:pt x="316" y="686"/>
                </a:lnTo>
                <a:lnTo>
                  <a:pt x="11" y="850"/>
                </a:lnTo>
                <a:lnTo>
                  <a:pt x="481" y="812"/>
                </a:lnTo>
                <a:lnTo>
                  <a:pt x="404" y="1027"/>
                </a:lnTo>
                <a:lnTo>
                  <a:pt x="654" y="911"/>
                </a:lnTo>
                <a:lnTo>
                  <a:pt x="720" y="1258"/>
                </a:lnTo>
                <a:lnTo>
                  <a:pt x="894" y="871"/>
                </a:lnTo>
                <a:lnTo>
                  <a:pt x="1124" y="1150"/>
                </a:lnTo>
                <a:lnTo>
                  <a:pt x="1190" y="842"/>
                </a:lnTo>
                <a:lnTo>
                  <a:pt x="1540" y="1054"/>
                </a:lnTo>
                <a:lnTo>
                  <a:pt x="1429" y="754"/>
                </a:lnTo>
                <a:lnTo>
                  <a:pt x="1834" y="775"/>
                </a:lnTo>
                <a:lnTo>
                  <a:pt x="1495" y="610"/>
                </a:lnTo>
                <a:lnTo>
                  <a:pt x="1791" y="474"/>
                </a:lnTo>
                <a:lnTo>
                  <a:pt x="1418" y="427"/>
                </a:lnTo>
                <a:lnTo>
                  <a:pt x="1560" y="261"/>
                </a:lnTo>
                <a:lnTo>
                  <a:pt x="1202" y="310"/>
                </a:lnTo>
                <a:lnTo>
                  <a:pt x="1233" y="0"/>
                </a:lnTo>
                <a:lnTo>
                  <a:pt x="917" y="338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826125" y="1855788"/>
            <a:ext cx="1920875" cy="433387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Poor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7150" y="1052513"/>
            <a:ext cx="35306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66"/>
                </a:solidFill>
              </a:rPr>
              <a:t>Neck too deep and low in its placement</a:t>
            </a: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1690688" y="1987550"/>
            <a:ext cx="650875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9" y="397"/>
              </a:cxn>
            </a:cxnLst>
            <a:rect l="0" t="0" r="r" b="b"/>
            <a:pathLst>
              <a:path w="410" h="398">
                <a:moveTo>
                  <a:pt x="0" y="0"/>
                </a:moveTo>
                <a:lnTo>
                  <a:pt x="409" y="397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400300" y="4994275"/>
            <a:ext cx="1997075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66"/>
                </a:solidFill>
              </a:rPr>
              <a:t>Too open shouldered</a:t>
            </a:r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1600200" y="3771900"/>
            <a:ext cx="915988" cy="1258888"/>
          </a:xfrm>
          <a:custGeom>
            <a:avLst/>
            <a:gdLst/>
            <a:ahLst/>
            <a:cxnLst>
              <a:cxn ang="0">
                <a:pos x="576" y="792"/>
              </a:cxn>
              <a:cxn ang="0">
                <a:pos x="0" y="0"/>
              </a:cxn>
            </a:cxnLst>
            <a:rect l="0" t="0" r="r" b="b"/>
            <a:pathLst>
              <a:path w="577" h="793">
                <a:moveTo>
                  <a:pt x="576" y="792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490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14700"/>
            <a:ext cx="4640263" cy="3359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049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459288" y="4768850"/>
            <a:ext cx="2401887" cy="4333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66"/>
                </a:solidFill>
              </a:rPr>
              <a:t>Weak topped</a:t>
            </a: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5200650" y="3600450"/>
            <a:ext cx="1588" cy="1087438"/>
          </a:xfrm>
          <a:custGeom>
            <a:avLst/>
            <a:gdLst/>
            <a:ahLst/>
            <a:cxnLst>
              <a:cxn ang="0">
                <a:pos x="0" y="684"/>
              </a:cxn>
              <a:cxn ang="0">
                <a:pos x="0" y="0"/>
              </a:cxn>
            </a:cxnLst>
            <a:rect l="0" t="0" r="r" b="b"/>
            <a:pathLst>
              <a:path w="1" h="685">
                <a:moveTo>
                  <a:pt x="0" y="684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6800850" y="4194175"/>
            <a:ext cx="1662113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66"/>
                </a:solidFill>
              </a:rPr>
              <a:t>Steep rumped</a:t>
            </a:r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7543800" y="3371850"/>
            <a:ext cx="1144588" cy="744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0" y="468"/>
              </a:cxn>
            </a:cxnLst>
            <a:rect l="0" t="0" r="r" b="b"/>
            <a:pathLst>
              <a:path w="721" h="469">
                <a:moveTo>
                  <a:pt x="0" y="0"/>
                </a:moveTo>
                <a:lnTo>
                  <a:pt x="720" y="468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17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techniques on judging sheep</a:t>
            </a:r>
          </a:p>
          <a:p>
            <a:endParaRPr lang="en-US" dirty="0" smtClean="0"/>
          </a:p>
          <a:p>
            <a:r>
              <a:rPr lang="en-US" dirty="0" smtClean="0"/>
              <a:t>Identify judging sheep techniques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7506A16-51A3-4C55-91D4-A56B0F03D9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63525"/>
            <a:ext cx="8732838" cy="735013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Balance and Style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171700"/>
            <a:ext cx="4506913" cy="4429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009900" y="1295400"/>
            <a:ext cx="3543300" cy="5095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Good style points</a:t>
            </a:r>
          </a:p>
        </p:txBody>
      </p:sp>
      <p:pic>
        <p:nvPicPr>
          <p:cNvPr id="21511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163" y="2171700"/>
            <a:ext cx="4117975" cy="4435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151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457450" y="2995613"/>
            <a:ext cx="2811463" cy="433387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Straight top line</a:t>
            </a:r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1903413" y="3333750"/>
            <a:ext cx="1279525" cy="219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5" y="137"/>
              </a:cxn>
            </a:cxnLst>
            <a:rect l="0" t="0" r="r" b="b"/>
            <a:pathLst>
              <a:path w="806" h="138">
                <a:moveTo>
                  <a:pt x="0" y="0"/>
                </a:moveTo>
                <a:lnTo>
                  <a:pt x="805" y="137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25425" y="5341938"/>
            <a:ext cx="4273550" cy="87312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Very high, correct neck- shoulder connection</a:t>
            </a:r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1428750" y="3543300"/>
            <a:ext cx="1588" cy="177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16"/>
              </a:cxn>
            </a:cxnLst>
            <a:rect l="0" t="0" r="r" b="b"/>
            <a:pathLst>
              <a:path w="1" h="1117">
                <a:moveTo>
                  <a:pt x="0" y="0"/>
                </a:moveTo>
                <a:lnTo>
                  <a:pt x="0" y="111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6286500" y="2743200"/>
            <a:ext cx="12588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</a:cxnLst>
            <a:rect l="0" t="0" r="r" b="b"/>
            <a:pathLst>
              <a:path w="793" h="1">
                <a:moveTo>
                  <a:pt x="0" y="0"/>
                </a:moveTo>
                <a:lnTo>
                  <a:pt x="79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6229350" y="2252663"/>
            <a:ext cx="2003425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Level rump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18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63525"/>
            <a:ext cx="8732838" cy="735013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Balance and Style</a:t>
            </a: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60575"/>
            <a:ext cx="5438775" cy="4638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450" y="2057400"/>
            <a:ext cx="2925763" cy="4676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25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3908425"/>
            <a:ext cx="3065463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Clean, flat breast</a:t>
            </a: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2343150" y="4171950"/>
            <a:ext cx="801688" cy="630238"/>
          </a:xfrm>
          <a:custGeom>
            <a:avLst/>
            <a:gdLst/>
            <a:ahLst/>
            <a:cxnLst>
              <a:cxn ang="0">
                <a:pos x="0" y="396"/>
              </a:cxn>
              <a:cxn ang="0">
                <a:pos x="504" y="0"/>
              </a:cxn>
            </a:cxnLst>
            <a:rect l="0" t="0" r="r" b="b"/>
            <a:pathLst>
              <a:path w="505" h="397">
                <a:moveTo>
                  <a:pt x="0" y="396"/>
                </a:moveTo>
                <a:lnTo>
                  <a:pt x="504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69863" y="1223963"/>
            <a:ext cx="2846387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Smooth at point of shoulder</a:t>
            </a:r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701675" y="2073275"/>
            <a:ext cx="576263" cy="1150938"/>
          </a:xfrm>
          <a:custGeom>
            <a:avLst/>
            <a:gdLst/>
            <a:ahLst/>
            <a:cxnLst>
              <a:cxn ang="0">
                <a:pos x="0" y="724"/>
              </a:cxn>
              <a:cxn ang="0">
                <a:pos x="362" y="0"/>
              </a:cxn>
            </a:cxnLst>
            <a:rect l="0" t="0" r="r" b="b"/>
            <a:pathLst>
              <a:path w="363" h="725">
                <a:moveTo>
                  <a:pt x="0" y="724"/>
                </a:moveTo>
                <a:lnTo>
                  <a:pt x="36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2595563"/>
            <a:ext cx="1962150" cy="871537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Very high set to neck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2571750" y="2628900"/>
            <a:ext cx="1087438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4" y="144"/>
              </a:cxn>
            </a:cxnLst>
            <a:rect l="0" t="0" r="r" b="b"/>
            <a:pathLst>
              <a:path w="685" h="145">
                <a:moveTo>
                  <a:pt x="0" y="0"/>
                </a:moveTo>
                <a:lnTo>
                  <a:pt x="684" y="14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5943600" y="5029200"/>
            <a:ext cx="28956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Tight over shoulders, correct angular shape</a:t>
            </a:r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7429500" y="2228850"/>
            <a:ext cx="801688" cy="687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432"/>
              </a:cxn>
            </a:cxnLst>
            <a:rect l="0" t="0" r="r" b="b"/>
            <a:pathLst>
              <a:path w="505" h="433">
                <a:moveTo>
                  <a:pt x="0" y="0"/>
                </a:moveTo>
                <a:lnTo>
                  <a:pt x="504" y="43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6515100" y="2228850"/>
            <a:ext cx="115888" cy="858838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0" y="540"/>
              </a:cxn>
            </a:cxnLst>
            <a:rect l="0" t="0" r="r" b="b"/>
            <a:pathLst>
              <a:path w="73" h="541">
                <a:moveTo>
                  <a:pt x="72" y="0"/>
                </a:moveTo>
                <a:lnTo>
                  <a:pt x="0" y="54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19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565525" y="1235075"/>
            <a:ext cx="35464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Good Style Points!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136525"/>
            <a:ext cx="8829675" cy="1479550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Soundness and</a:t>
            </a:r>
            <a:b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Structural Correctness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2209800"/>
            <a:ext cx="84074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When evaluating soundness and structural correctness, pay close attention to:</a:t>
            </a:r>
          </a:p>
          <a:p>
            <a:pPr marL="285750" indent="-285750"/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     1.    Feet and pasterns</a:t>
            </a:r>
            <a:endParaRPr lang="en-US" sz="3000" dirty="0">
              <a:solidFill>
                <a:srgbClr val="FFFF00"/>
              </a:solidFill>
              <a:latin typeface="Agency FB" pitchFamily="34" charset="0"/>
            </a:endParaRPr>
          </a:p>
          <a:p>
            <a:pPr marL="285750" indent="-285750"/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     2.   Hocks</a:t>
            </a:r>
          </a:p>
          <a:p>
            <a:pPr marL="285750" indent="-285750"/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     3.   Knees</a:t>
            </a:r>
          </a:p>
          <a:p>
            <a:pPr marL="285750" indent="-285750"/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     4.   Rumps</a:t>
            </a:r>
          </a:p>
          <a:p>
            <a:pPr marL="285750" indent="-285750"/>
            <a:r>
              <a:rPr lang="en-US" sz="3600" dirty="0">
                <a:solidFill>
                  <a:srgbClr val="FFFF00"/>
                </a:solidFill>
                <a:latin typeface="Agency FB" pitchFamily="34" charset="0"/>
              </a:rPr>
              <a:t>     5.   Shoulders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077200" y="304800"/>
            <a:ext cx="819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800" dirty="0">
                <a:solidFill>
                  <a:srgbClr val="FFB870"/>
                </a:solidFill>
              </a:rPr>
              <a:t>Slide 20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136525"/>
            <a:ext cx="8732837" cy="11874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Feet and Pasterns -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3506788" cy="443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171700" y="1524000"/>
            <a:ext cx="1643063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Not good</a:t>
            </a:r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3600450" y="4457700"/>
            <a:ext cx="801688" cy="973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612"/>
              </a:cxn>
            </a:cxnLst>
            <a:rect l="0" t="0" r="r" b="b"/>
            <a:pathLst>
              <a:path w="505" h="613">
                <a:moveTo>
                  <a:pt x="0" y="0"/>
                </a:moveTo>
                <a:lnTo>
                  <a:pt x="504" y="61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3124200"/>
            <a:ext cx="1811338" cy="12969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Too much set to pastern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800600"/>
            <a:ext cx="2436813" cy="1738313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Poor depth of heel (hoof- skin junction too low)</a:t>
            </a: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2093913" y="6115050"/>
            <a:ext cx="801687" cy="1588"/>
          </a:xfrm>
          <a:custGeom>
            <a:avLst/>
            <a:gdLst/>
            <a:ahLst/>
            <a:cxnLst>
              <a:cxn ang="0">
                <a:pos x="504" y="0"/>
              </a:cxn>
              <a:cxn ang="0">
                <a:pos x="0" y="0"/>
              </a:cxn>
            </a:cxnLst>
            <a:rect l="0" t="0" r="r" b="b"/>
            <a:pathLst>
              <a:path w="505" h="1">
                <a:moveTo>
                  <a:pt x="504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4587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81200"/>
            <a:ext cx="3308350" cy="4446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459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5543550" y="1476375"/>
            <a:ext cx="2455863" cy="433388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Cripple Alert !</a:t>
            </a:r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6629400" y="4017963"/>
            <a:ext cx="973138" cy="630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2" y="396"/>
              </a:cxn>
            </a:cxnLst>
            <a:rect l="0" t="0" r="r" b="b"/>
            <a:pathLst>
              <a:path w="613" h="397">
                <a:moveTo>
                  <a:pt x="0" y="0"/>
                </a:moveTo>
                <a:lnTo>
                  <a:pt x="612" y="39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6973888" y="3124200"/>
            <a:ext cx="2170112" cy="87153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Extreme set to pastern</a:t>
            </a:r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5715000"/>
            <a:ext cx="2343150" cy="87312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Very poor depth of heal</a:t>
            </a:r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5965825" y="5334000"/>
            <a:ext cx="458788" cy="344488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16"/>
              </a:cxn>
            </a:cxnLst>
            <a:rect l="0" t="0" r="r" b="b"/>
            <a:pathLst>
              <a:path w="289" h="217">
                <a:moveTo>
                  <a:pt x="288" y="0"/>
                </a:moveTo>
                <a:lnTo>
                  <a:pt x="0" y="216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21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136525"/>
            <a:ext cx="8732837" cy="1898650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r>
              <a:rPr lang="en-US" sz="5400" b="1" dirty="0">
                <a:solidFill>
                  <a:srgbClr val="FFFFFF"/>
                </a:solidFill>
                <a:latin typeface="Agency FB" pitchFamily="34" charset="0"/>
              </a:rPr>
              <a:t/>
            </a:r>
            <a:br>
              <a:rPr lang="en-US" sz="5400" b="1" dirty="0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 dirty="0">
                <a:solidFill>
                  <a:srgbClr val="FFFFFF"/>
                </a:solidFill>
                <a:latin typeface="Agency FB" pitchFamily="34" charset="0"/>
              </a:rPr>
              <a:t>- Feet </a:t>
            </a:r>
            <a:r>
              <a:rPr lang="en-US" sz="3000" b="1" dirty="0">
                <a:solidFill>
                  <a:srgbClr val="FFFFFF"/>
                </a:solidFill>
                <a:latin typeface="Agency FB" pitchFamily="34" charset="0"/>
              </a:rPr>
              <a:t>and</a:t>
            </a:r>
            <a:r>
              <a:rPr lang="en-US" sz="3200" b="1" dirty="0">
                <a:solidFill>
                  <a:srgbClr val="FFFFFF"/>
                </a:solidFill>
                <a:latin typeface="Agency FB" pitchFamily="34" charset="0"/>
              </a:rPr>
              <a:t> Pasterns -</a:t>
            </a:r>
            <a:r>
              <a:rPr lang="en-US" sz="5400" b="1" dirty="0">
                <a:solidFill>
                  <a:srgbClr val="FFFFFF"/>
                </a:solidFill>
                <a:latin typeface="Agency FB" pitchFamily="34" charset="0"/>
              </a:rPr>
              <a:t/>
            </a:r>
            <a:br>
              <a:rPr lang="en-US" sz="5400" b="1" dirty="0">
                <a:solidFill>
                  <a:srgbClr val="FFFFFF"/>
                </a:solidFill>
                <a:latin typeface="Agency FB" pitchFamily="34" charset="0"/>
              </a:rPr>
            </a:br>
            <a:endParaRPr lang="en-US" sz="5400" b="1" dirty="0">
              <a:solidFill>
                <a:srgbClr val="FFFFFF"/>
              </a:solidFill>
              <a:latin typeface="Agency FB" pitchFamily="34" charset="0"/>
            </a:endParaRPr>
          </a:p>
        </p:txBody>
      </p:sp>
      <p:pic>
        <p:nvPicPr>
          <p:cNvPr id="2560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2879725" cy="4308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560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423025"/>
            <a:ext cx="3325813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Big, even toes</a:t>
            </a:r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1485900" y="5410200"/>
            <a:ext cx="573088" cy="992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" y="360"/>
              </a:cxn>
              <a:cxn ang="0">
                <a:pos x="360" y="108"/>
              </a:cxn>
            </a:cxnLst>
            <a:rect l="0" t="0" r="r" b="b"/>
            <a:pathLst>
              <a:path w="361" h="361">
                <a:moveTo>
                  <a:pt x="0" y="0"/>
                </a:moveTo>
                <a:lnTo>
                  <a:pt x="180" y="360"/>
                </a:lnTo>
                <a:lnTo>
                  <a:pt x="360" y="108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524000"/>
            <a:ext cx="3852863" cy="4333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 dirty="0"/>
              <a:t>Nice feet and pastern</a:t>
            </a:r>
          </a:p>
        </p:txBody>
      </p:sp>
      <p:pic>
        <p:nvPicPr>
          <p:cNvPr id="25612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81200"/>
            <a:ext cx="4310063" cy="427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561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170363" y="3581400"/>
            <a:ext cx="1982787" cy="9747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Correct set to pastern</a:t>
            </a:r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5543550" y="4400550"/>
            <a:ext cx="344488" cy="858838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0" y="540"/>
              </a:cxn>
            </a:cxnLst>
            <a:rect l="0" t="0" r="r" b="b"/>
            <a:pathLst>
              <a:path w="217" h="541">
                <a:moveTo>
                  <a:pt x="216" y="0"/>
                </a:moveTo>
                <a:lnTo>
                  <a:pt x="0" y="54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314825" y="6324600"/>
            <a:ext cx="4829175" cy="381000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Foot sits flat and even on ground</a:t>
            </a:r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5486400" y="6019800"/>
            <a:ext cx="12588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</a:cxnLst>
            <a:rect l="0" t="0" r="r" b="b"/>
            <a:pathLst>
              <a:path w="793" h="1">
                <a:moveTo>
                  <a:pt x="0" y="0"/>
                </a:moveTo>
                <a:lnTo>
                  <a:pt x="79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7315200" y="3200400"/>
            <a:ext cx="1828800" cy="914400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FF00"/>
                </a:solidFill>
              </a:rPr>
              <a:t>Good depth of heal</a:t>
            </a:r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>
            <a:off x="7162800" y="4191000"/>
            <a:ext cx="687388" cy="1601788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432" y="792"/>
              </a:cxn>
              <a:cxn ang="0">
                <a:pos x="432" y="0"/>
              </a:cxn>
            </a:cxnLst>
            <a:rect l="0" t="0" r="r" b="b"/>
            <a:pathLst>
              <a:path w="433" h="1009">
                <a:moveTo>
                  <a:pt x="0" y="1008"/>
                </a:moveTo>
                <a:lnTo>
                  <a:pt x="432" y="792"/>
                </a:lnTo>
                <a:lnTo>
                  <a:pt x="43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8001000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B870"/>
                </a:solidFill>
              </a:rPr>
              <a:t>Slide 22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584325" y="1436688"/>
            <a:ext cx="10382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Nice</a:t>
            </a:r>
            <a:r>
              <a:rPr lang="en-US" b="1"/>
              <a:t>!</a:t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93675"/>
            <a:ext cx="8732838" cy="11874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Hocks -</a:t>
            </a: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82838"/>
            <a:ext cx="3898900" cy="4475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4086225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Too much set to hocks</a:t>
            </a:r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1257300" y="2743200"/>
            <a:ext cx="630238" cy="2744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6" y="648"/>
              </a:cxn>
              <a:cxn ang="0">
                <a:pos x="252" y="1728"/>
              </a:cxn>
            </a:cxnLst>
            <a:rect l="0" t="0" r="r" b="b"/>
            <a:pathLst>
              <a:path w="397" h="1729">
                <a:moveTo>
                  <a:pt x="0" y="0"/>
                </a:moveTo>
                <a:lnTo>
                  <a:pt x="396" y="648"/>
                </a:lnTo>
                <a:lnTo>
                  <a:pt x="252" y="1728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632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2230438"/>
            <a:ext cx="3335337" cy="451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6633" name="Freeform 9"/>
          <p:cNvSpPr>
            <a:spLocks/>
          </p:cNvSpPr>
          <p:nvPr/>
        </p:nvSpPr>
        <p:spPr bwMode="auto">
          <a:xfrm>
            <a:off x="5410200" y="1219200"/>
            <a:ext cx="3370263" cy="1257300"/>
          </a:xfrm>
          <a:custGeom>
            <a:avLst/>
            <a:gdLst/>
            <a:ahLst/>
            <a:cxnLst>
              <a:cxn ang="0">
                <a:pos x="1061" y="213"/>
              </a:cxn>
              <a:cxn ang="0">
                <a:pos x="820" y="85"/>
              </a:cxn>
              <a:cxn ang="0">
                <a:pos x="718" y="232"/>
              </a:cxn>
              <a:cxn ang="0">
                <a:pos x="36" y="85"/>
              </a:cxn>
              <a:cxn ang="0">
                <a:pos x="454" y="279"/>
              </a:cxn>
              <a:cxn ang="0">
                <a:pos x="0" y="316"/>
              </a:cxn>
              <a:cxn ang="0">
                <a:pos x="365" y="431"/>
              </a:cxn>
              <a:cxn ang="0">
                <a:pos x="12" y="535"/>
              </a:cxn>
              <a:cxn ang="0">
                <a:pos x="556" y="511"/>
              </a:cxn>
              <a:cxn ang="0">
                <a:pos x="468" y="646"/>
              </a:cxn>
              <a:cxn ang="0">
                <a:pos x="757" y="573"/>
              </a:cxn>
              <a:cxn ang="0">
                <a:pos x="833" y="791"/>
              </a:cxn>
              <a:cxn ang="0">
                <a:pos x="1034" y="548"/>
              </a:cxn>
              <a:cxn ang="0">
                <a:pos x="1300" y="723"/>
              </a:cxn>
              <a:cxn ang="0">
                <a:pos x="1377" y="529"/>
              </a:cxn>
              <a:cxn ang="0">
                <a:pos x="1782" y="663"/>
              </a:cxn>
              <a:cxn ang="0">
                <a:pos x="1653" y="475"/>
              </a:cxn>
              <a:cxn ang="0">
                <a:pos x="2122" y="487"/>
              </a:cxn>
              <a:cxn ang="0">
                <a:pos x="1729" y="384"/>
              </a:cxn>
              <a:cxn ang="0">
                <a:pos x="2072" y="298"/>
              </a:cxn>
              <a:cxn ang="0">
                <a:pos x="1640" y="268"/>
              </a:cxn>
              <a:cxn ang="0">
                <a:pos x="1805" y="164"/>
              </a:cxn>
              <a:cxn ang="0">
                <a:pos x="1390" y="195"/>
              </a:cxn>
              <a:cxn ang="0">
                <a:pos x="1426" y="0"/>
              </a:cxn>
              <a:cxn ang="0">
                <a:pos x="1061" y="213"/>
              </a:cxn>
            </a:cxnLst>
            <a:rect l="0" t="0" r="r" b="b"/>
            <a:pathLst>
              <a:path w="2123" h="792">
                <a:moveTo>
                  <a:pt x="1061" y="213"/>
                </a:moveTo>
                <a:lnTo>
                  <a:pt x="820" y="85"/>
                </a:lnTo>
                <a:lnTo>
                  <a:pt x="718" y="232"/>
                </a:lnTo>
                <a:lnTo>
                  <a:pt x="36" y="85"/>
                </a:lnTo>
                <a:lnTo>
                  <a:pt x="454" y="279"/>
                </a:lnTo>
                <a:lnTo>
                  <a:pt x="0" y="316"/>
                </a:lnTo>
                <a:lnTo>
                  <a:pt x="365" y="431"/>
                </a:lnTo>
                <a:lnTo>
                  <a:pt x="12" y="535"/>
                </a:lnTo>
                <a:lnTo>
                  <a:pt x="556" y="511"/>
                </a:lnTo>
                <a:lnTo>
                  <a:pt x="468" y="646"/>
                </a:lnTo>
                <a:lnTo>
                  <a:pt x="757" y="573"/>
                </a:lnTo>
                <a:lnTo>
                  <a:pt x="833" y="791"/>
                </a:lnTo>
                <a:lnTo>
                  <a:pt x="1034" y="548"/>
                </a:lnTo>
                <a:lnTo>
                  <a:pt x="1300" y="723"/>
                </a:lnTo>
                <a:lnTo>
                  <a:pt x="1377" y="529"/>
                </a:lnTo>
                <a:lnTo>
                  <a:pt x="1782" y="663"/>
                </a:lnTo>
                <a:lnTo>
                  <a:pt x="1653" y="475"/>
                </a:lnTo>
                <a:lnTo>
                  <a:pt x="2122" y="487"/>
                </a:lnTo>
                <a:lnTo>
                  <a:pt x="1729" y="384"/>
                </a:lnTo>
                <a:lnTo>
                  <a:pt x="2072" y="298"/>
                </a:lnTo>
                <a:lnTo>
                  <a:pt x="1640" y="268"/>
                </a:lnTo>
                <a:lnTo>
                  <a:pt x="1805" y="164"/>
                </a:lnTo>
                <a:lnTo>
                  <a:pt x="1390" y="195"/>
                </a:lnTo>
                <a:lnTo>
                  <a:pt x="1426" y="0"/>
                </a:lnTo>
                <a:lnTo>
                  <a:pt x="1061" y="213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5943600" y="1600200"/>
            <a:ext cx="2498725" cy="5857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Correct hocks</a:t>
            </a: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7029450" y="4743450"/>
            <a:ext cx="687388" cy="1144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252"/>
              </a:cxn>
              <a:cxn ang="0">
                <a:pos x="432" y="720"/>
              </a:cxn>
              <a:cxn ang="0">
                <a:pos x="432" y="684"/>
              </a:cxn>
            </a:cxnLst>
            <a:rect l="0" t="0" r="r" b="b"/>
            <a:pathLst>
              <a:path w="433" h="721">
                <a:moveTo>
                  <a:pt x="0" y="0"/>
                </a:moveTo>
                <a:lnTo>
                  <a:pt x="252" y="252"/>
                </a:lnTo>
                <a:lnTo>
                  <a:pt x="432" y="720"/>
                </a:lnTo>
                <a:lnTo>
                  <a:pt x="432" y="68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6019800"/>
            <a:ext cx="2754313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Flex and power</a:t>
            </a: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23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5411788" cy="4333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Knees that need improvement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93675"/>
            <a:ext cx="8732838" cy="11874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Knees -</a:t>
            </a:r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87588"/>
            <a:ext cx="2916238" cy="4416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2286000"/>
            <a:ext cx="2652712" cy="4424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7656" name="Freeform 8"/>
          <p:cNvSpPr>
            <a:spLocks/>
          </p:cNvSpPr>
          <p:nvPr/>
        </p:nvSpPr>
        <p:spPr bwMode="auto">
          <a:xfrm>
            <a:off x="2457450" y="2743200"/>
            <a:ext cx="173038" cy="2116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648"/>
              </a:cxn>
              <a:cxn ang="0">
                <a:pos x="36" y="1332"/>
              </a:cxn>
            </a:cxnLst>
            <a:rect l="0" t="0" r="r" b="b"/>
            <a:pathLst>
              <a:path w="109" h="1333">
                <a:moveTo>
                  <a:pt x="0" y="0"/>
                </a:moveTo>
                <a:lnTo>
                  <a:pt x="108" y="648"/>
                </a:lnTo>
                <a:lnTo>
                  <a:pt x="36" y="133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5849938"/>
            <a:ext cx="28575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Buck-knee and restricted</a:t>
            </a:r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7086600" y="2571750"/>
            <a:ext cx="230188" cy="2801938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756"/>
              </a:cxn>
              <a:cxn ang="0">
                <a:pos x="108" y="1764"/>
              </a:cxn>
            </a:cxnLst>
            <a:rect l="0" t="0" r="r" b="b"/>
            <a:pathLst>
              <a:path w="145" h="1765">
                <a:moveTo>
                  <a:pt x="144" y="0"/>
                </a:moveTo>
                <a:lnTo>
                  <a:pt x="0" y="756"/>
                </a:lnTo>
                <a:lnTo>
                  <a:pt x="108" y="176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5137150" y="5802313"/>
            <a:ext cx="28575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Knee bowed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slightly inward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24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93675"/>
            <a:ext cx="8732837" cy="11874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Knees -</a:t>
            </a:r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2971800" y="1600200"/>
            <a:ext cx="3370263" cy="1257300"/>
          </a:xfrm>
          <a:custGeom>
            <a:avLst/>
            <a:gdLst/>
            <a:ahLst/>
            <a:cxnLst>
              <a:cxn ang="0">
                <a:pos x="1061" y="213"/>
              </a:cxn>
              <a:cxn ang="0">
                <a:pos x="821" y="85"/>
              </a:cxn>
              <a:cxn ang="0">
                <a:pos x="719" y="232"/>
              </a:cxn>
              <a:cxn ang="0">
                <a:pos x="37" y="85"/>
              </a:cxn>
              <a:cxn ang="0">
                <a:pos x="455" y="279"/>
              </a:cxn>
              <a:cxn ang="0">
                <a:pos x="0" y="316"/>
              </a:cxn>
              <a:cxn ang="0">
                <a:pos x="366" y="431"/>
              </a:cxn>
              <a:cxn ang="0">
                <a:pos x="13" y="535"/>
              </a:cxn>
              <a:cxn ang="0">
                <a:pos x="557" y="511"/>
              </a:cxn>
              <a:cxn ang="0">
                <a:pos x="468" y="646"/>
              </a:cxn>
              <a:cxn ang="0">
                <a:pos x="758" y="573"/>
              </a:cxn>
              <a:cxn ang="0">
                <a:pos x="834" y="791"/>
              </a:cxn>
              <a:cxn ang="0">
                <a:pos x="1035" y="548"/>
              </a:cxn>
              <a:cxn ang="0">
                <a:pos x="1300" y="723"/>
              </a:cxn>
              <a:cxn ang="0">
                <a:pos x="1377" y="529"/>
              </a:cxn>
              <a:cxn ang="0">
                <a:pos x="1782" y="663"/>
              </a:cxn>
              <a:cxn ang="0">
                <a:pos x="1653" y="475"/>
              </a:cxn>
              <a:cxn ang="0">
                <a:pos x="2122" y="487"/>
              </a:cxn>
              <a:cxn ang="0">
                <a:pos x="1729" y="384"/>
              </a:cxn>
              <a:cxn ang="0">
                <a:pos x="2072" y="298"/>
              </a:cxn>
              <a:cxn ang="0">
                <a:pos x="1640" y="268"/>
              </a:cxn>
              <a:cxn ang="0">
                <a:pos x="1805" y="164"/>
              </a:cxn>
              <a:cxn ang="0">
                <a:pos x="1390" y="195"/>
              </a:cxn>
              <a:cxn ang="0">
                <a:pos x="1426" y="0"/>
              </a:cxn>
              <a:cxn ang="0">
                <a:pos x="1061" y="213"/>
              </a:cxn>
            </a:cxnLst>
            <a:rect l="0" t="0" r="r" b="b"/>
            <a:pathLst>
              <a:path w="2123" h="792">
                <a:moveTo>
                  <a:pt x="1061" y="213"/>
                </a:moveTo>
                <a:lnTo>
                  <a:pt x="821" y="85"/>
                </a:lnTo>
                <a:lnTo>
                  <a:pt x="719" y="232"/>
                </a:lnTo>
                <a:lnTo>
                  <a:pt x="37" y="85"/>
                </a:lnTo>
                <a:lnTo>
                  <a:pt x="455" y="279"/>
                </a:lnTo>
                <a:lnTo>
                  <a:pt x="0" y="316"/>
                </a:lnTo>
                <a:lnTo>
                  <a:pt x="366" y="431"/>
                </a:lnTo>
                <a:lnTo>
                  <a:pt x="13" y="535"/>
                </a:lnTo>
                <a:lnTo>
                  <a:pt x="557" y="511"/>
                </a:lnTo>
                <a:lnTo>
                  <a:pt x="468" y="646"/>
                </a:lnTo>
                <a:lnTo>
                  <a:pt x="758" y="573"/>
                </a:lnTo>
                <a:lnTo>
                  <a:pt x="834" y="791"/>
                </a:lnTo>
                <a:lnTo>
                  <a:pt x="1035" y="548"/>
                </a:lnTo>
                <a:lnTo>
                  <a:pt x="1300" y="723"/>
                </a:lnTo>
                <a:lnTo>
                  <a:pt x="1377" y="529"/>
                </a:lnTo>
                <a:lnTo>
                  <a:pt x="1782" y="663"/>
                </a:lnTo>
                <a:lnTo>
                  <a:pt x="1653" y="475"/>
                </a:lnTo>
                <a:lnTo>
                  <a:pt x="2122" y="487"/>
                </a:lnTo>
                <a:lnTo>
                  <a:pt x="1729" y="384"/>
                </a:lnTo>
                <a:lnTo>
                  <a:pt x="2072" y="298"/>
                </a:lnTo>
                <a:lnTo>
                  <a:pt x="1640" y="268"/>
                </a:lnTo>
                <a:lnTo>
                  <a:pt x="1805" y="164"/>
                </a:lnTo>
                <a:lnTo>
                  <a:pt x="1390" y="195"/>
                </a:lnTo>
                <a:lnTo>
                  <a:pt x="1426" y="0"/>
                </a:lnTo>
                <a:lnTo>
                  <a:pt x="1061" y="213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1981200"/>
            <a:ext cx="2249488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Good Knees</a:t>
            </a:r>
          </a:p>
        </p:txBody>
      </p:sp>
      <p:pic>
        <p:nvPicPr>
          <p:cNvPr id="2867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573338"/>
            <a:ext cx="2192338" cy="4110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Freeform 6"/>
          <p:cNvSpPr>
            <a:spLocks/>
          </p:cNvSpPr>
          <p:nvPr/>
        </p:nvSpPr>
        <p:spPr bwMode="auto">
          <a:xfrm>
            <a:off x="2513013" y="2917825"/>
            <a:ext cx="2301875" cy="1763713"/>
          </a:xfrm>
          <a:custGeom>
            <a:avLst/>
            <a:gdLst/>
            <a:ahLst/>
            <a:cxnLst>
              <a:cxn ang="0">
                <a:pos x="0" y="757"/>
              </a:cxn>
              <a:cxn ang="0">
                <a:pos x="0" y="58"/>
              </a:cxn>
              <a:cxn ang="0">
                <a:pos x="1" y="46"/>
              </a:cxn>
              <a:cxn ang="0">
                <a:pos x="3" y="36"/>
              </a:cxn>
              <a:cxn ang="0">
                <a:pos x="9" y="23"/>
              </a:cxn>
              <a:cxn ang="0">
                <a:pos x="16" y="14"/>
              </a:cxn>
              <a:cxn ang="0">
                <a:pos x="28" y="7"/>
              </a:cxn>
              <a:cxn ang="0">
                <a:pos x="42" y="1"/>
              </a:cxn>
              <a:cxn ang="0">
                <a:pos x="61" y="0"/>
              </a:cxn>
              <a:cxn ang="0">
                <a:pos x="1389" y="0"/>
              </a:cxn>
              <a:cxn ang="0">
                <a:pos x="1411" y="3"/>
              </a:cxn>
              <a:cxn ang="0">
                <a:pos x="1426" y="8"/>
              </a:cxn>
              <a:cxn ang="0">
                <a:pos x="1435" y="15"/>
              </a:cxn>
              <a:cxn ang="0">
                <a:pos x="1443" y="22"/>
              </a:cxn>
              <a:cxn ang="0">
                <a:pos x="1448" y="34"/>
              </a:cxn>
              <a:cxn ang="0">
                <a:pos x="1449" y="43"/>
              </a:cxn>
              <a:cxn ang="0">
                <a:pos x="1449" y="757"/>
              </a:cxn>
              <a:cxn ang="0">
                <a:pos x="1449" y="767"/>
              </a:cxn>
              <a:cxn ang="0">
                <a:pos x="1445" y="781"/>
              </a:cxn>
              <a:cxn ang="0">
                <a:pos x="1435" y="797"/>
              </a:cxn>
              <a:cxn ang="0">
                <a:pos x="1423" y="807"/>
              </a:cxn>
              <a:cxn ang="0">
                <a:pos x="1411" y="812"/>
              </a:cxn>
              <a:cxn ang="0">
                <a:pos x="1399" y="814"/>
              </a:cxn>
              <a:cxn ang="0">
                <a:pos x="1389" y="814"/>
              </a:cxn>
              <a:cxn ang="0">
                <a:pos x="395" y="814"/>
              </a:cxn>
              <a:cxn ang="0">
                <a:pos x="380" y="839"/>
              </a:cxn>
              <a:cxn ang="0">
                <a:pos x="343" y="896"/>
              </a:cxn>
              <a:cxn ang="0">
                <a:pos x="309" y="939"/>
              </a:cxn>
              <a:cxn ang="0">
                <a:pos x="255" y="992"/>
              </a:cxn>
              <a:cxn ang="0">
                <a:pos x="197" y="1037"/>
              </a:cxn>
              <a:cxn ang="0">
                <a:pos x="141" y="1072"/>
              </a:cxn>
              <a:cxn ang="0">
                <a:pos x="76" y="1100"/>
              </a:cxn>
              <a:cxn ang="0">
                <a:pos x="42" y="1110"/>
              </a:cxn>
              <a:cxn ang="0">
                <a:pos x="70" y="1087"/>
              </a:cxn>
              <a:cxn ang="0">
                <a:pos x="113" y="1048"/>
              </a:cxn>
              <a:cxn ang="0">
                <a:pos x="157" y="995"/>
              </a:cxn>
              <a:cxn ang="0">
                <a:pos x="195" y="938"/>
              </a:cxn>
              <a:cxn ang="0">
                <a:pos x="218" y="886"/>
              </a:cxn>
              <a:cxn ang="0">
                <a:pos x="234" y="848"/>
              </a:cxn>
              <a:cxn ang="0">
                <a:pos x="243" y="815"/>
              </a:cxn>
              <a:cxn ang="0">
                <a:pos x="58" y="815"/>
              </a:cxn>
              <a:cxn ang="0">
                <a:pos x="48" y="814"/>
              </a:cxn>
              <a:cxn ang="0">
                <a:pos x="32" y="810"/>
              </a:cxn>
              <a:cxn ang="0">
                <a:pos x="21" y="802"/>
              </a:cxn>
              <a:cxn ang="0">
                <a:pos x="13" y="793"/>
              </a:cxn>
              <a:cxn ang="0">
                <a:pos x="6" y="783"/>
              </a:cxn>
              <a:cxn ang="0">
                <a:pos x="2" y="770"/>
              </a:cxn>
              <a:cxn ang="0">
                <a:pos x="1" y="766"/>
              </a:cxn>
              <a:cxn ang="0">
                <a:pos x="0" y="757"/>
              </a:cxn>
              <a:cxn ang="0">
                <a:pos x="0" y="757"/>
              </a:cxn>
            </a:cxnLst>
            <a:rect l="0" t="0" r="r" b="b"/>
            <a:pathLst>
              <a:path w="1450" h="1111">
                <a:moveTo>
                  <a:pt x="0" y="757"/>
                </a:moveTo>
                <a:lnTo>
                  <a:pt x="0" y="58"/>
                </a:lnTo>
                <a:lnTo>
                  <a:pt x="1" y="46"/>
                </a:lnTo>
                <a:lnTo>
                  <a:pt x="3" y="36"/>
                </a:lnTo>
                <a:lnTo>
                  <a:pt x="9" y="23"/>
                </a:lnTo>
                <a:lnTo>
                  <a:pt x="16" y="14"/>
                </a:lnTo>
                <a:lnTo>
                  <a:pt x="28" y="7"/>
                </a:lnTo>
                <a:lnTo>
                  <a:pt x="42" y="1"/>
                </a:lnTo>
                <a:lnTo>
                  <a:pt x="61" y="0"/>
                </a:lnTo>
                <a:lnTo>
                  <a:pt x="1389" y="0"/>
                </a:lnTo>
                <a:lnTo>
                  <a:pt x="1411" y="3"/>
                </a:lnTo>
                <a:lnTo>
                  <a:pt x="1426" y="8"/>
                </a:lnTo>
                <a:lnTo>
                  <a:pt x="1435" y="15"/>
                </a:lnTo>
                <a:lnTo>
                  <a:pt x="1443" y="22"/>
                </a:lnTo>
                <a:lnTo>
                  <a:pt x="1448" y="34"/>
                </a:lnTo>
                <a:lnTo>
                  <a:pt x="1449" y="43"/>
                </a:lnTo>
                <a:lnTo>
                  <a:pt x="1449" y="757"/>
                </a:lnTo>
                <a:lnTo>
                  <a:pt x="1449" y="767"/>
                </a:lnTo>
                <a:lnTo>
                  <a:pt x="1445" y="781"/>
                </a:lnTo>
                <a:lnTo>
                  <a:pt x="1435" y="797"/>
                </a:lnTo>
                <a:lnTo>
                  <a:pt x="1423" y="807"/>
                </a:lnTo>
                <a:lnTo>
                  <a:pt x="1411" y="812"/>
                </a:lnTo>
                <a:lnTo>
                  <a:pt x="1399" y="814"/>
                </a:lnTo>
                <a:lnTo>
                  <a:pt x="1389" y="814"/>
                </a:lnTo>
                <a:lnTo>
                  <a:pt x="395" y="814"/>
                </a:lnTo>
                <a:lnTo>
                  <a:pt x="380" y="839"/>
                </a:lnTo>
                <a:lnTo>
                  <a:pt x="343" y="896"/>
                </a:lnTo>
                <a:lnTo>
                  <a:pt x="309" y="939"/>
                </a:lnTo>
                <a:lnTo>
                  <a:pt x="255" y="992"/>
                </a:lnTo>
                <a:lnTo>
                  <a:pt x="197" y="1037"/>
                </a:lnTo>
                <a:lnTo>
                  <a:pt x="141" y="1072"/>
                </a:lnTo>
                <a:lnTo>
                  <a:pt x="76" y="1100"/>
                </a:lnTo>
                <a:lnTo>
                  <a:pt x="42" y="1110"/>
                </a:lnTo>
                <a:lnTo>
                  <a:pt x="70" y="1087"/>
                </a:lnTo>
                <a:lnTo>
                  <a:pt x="113" y="1048"/>
                </a:lnTo>
                <a:lnTo>
                  <a:pt x="157" y="995"/>
                </a:lnTo>
                <a:lnTo>
                  <a:pt x="195" y="938"/>
                </a:lnTo>
                <a:lnTo>
                  <a:pt x="218" y="886"/>
                </a:lnTo>
                <a:lnTo>
                  <a:pt x="234" y="848"/>
                </a:lnTo>
                <a:lnTo>
                  <a:pt x="243" y="815"/>
                </a:lnTo>
                <a:lnTo>
                  <a:pt x="58" y="815"/>
                </a:lnTo>
                <a:lnTo>
                  <a:pt x="48" y="814"/>
                </a:lnTo>
                <a:lnTo>
                  <a:pt x="32" y="810"/>
                </a:lnTo>
                <a:lnTo>
                  <a:pt x="21" y="802"/>
                </a:lnTo>
                <a:lnTo>
                  <a:pt x="13" y="793"/>
                </a:lnTo>
                <a:lnTo>
                  <a:pt x="6" y="783"/>
                </a:lnTo>
                <a:lnTo>
                  <a:pt x="2" y="770"/>
                </a:lnTo>
                <a:lnTo>
                  <a:pt x="1" y="766"/>
                </a:lnTo>
                <a:lnTo>
                  <a:pt x="0" y="757"/>
                </a:lnTo>
                <a:lnTo>
                  <a:pt x="0" y="757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971800"/>
            <a:ext cx="2179638" cy="87153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Straight and strong knee</a:t>
            </a:r>
          </a:p>
        </p:txBody>
      </p:sp>
      <p:pic>
        <p:nvPicPr>
          <p:cNvPr id="28680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573338"/>
            <a:ext cx="2173288" cy="408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8681" name="Freeform 9"/>
          <p:cNvSpPr>
            <a:spLocks/>
          </p:cNvSpPr>
          <p:nvPr/>
        </p:nvSpPr>
        <p:spPr bwMode="auto">
          <a:xfrm>
            <a:off x="4287838" y="4630738"/>
            <a:ext cx="2303462" cy="1765300"/>
          </a:xfrm>
          <a:custGeom>
            <a:avLst/>
            <a:gdLst/>
            <a:ahLst/>
            <a:cxnLst>
              <a:cxn ang="0">
                <a:pos x="1450" y="758"/>
              </a:cxn>
              <a:cxn ang="0">
                <a:pos x="1450" y="59"/>
              </a:cxn>
              <a:cxn ang="0">
                <a:pos x="1449" y="47"/>
              </a:cxn>
              <a:cxn ang="0">
                <a:pos x="1447" y="36"/>
              </a:cxn>
              <a:cxn ang="0">
                <a:pos x="1441" y="23"/>
              </a:cxn>
              <a:cxn ang="0">
                <a:pos x="1433" y="14"/>
              </a:cxn>
              <a:cxn ang="0">
                <a:pos x="1422" y="7"/>
              </a:cxn>
              <a:cxn ang="0">
                <a:pos x="1407" y="1"/>
              </a:cxn>
              <a:cxn ang="0">
                <a:pos x="1389" y="0"/>
              </a:cxn>
              <a:cxn ang="0">
                <a:pos x="61" y="0"/>
              </a:cxn>
              <a:cxn ang="0">
                <a:pos x="38" y="3"/>
              </a:cxn>
              <a:cxn ang="0">
                <a:pos x="24" y="8"/>
              </a:cxn>
              <a:cxn ang="0">
                <a:pos x="15" y="15"/>
              </a:cxn>
              <a:cxn ang="0">
                <a:pos x="7" y="23"/>
              </a:cxn>
              <a:cxn ang="0">
                <a:pos x="2" y="34"/>
              </a:cxn>
              <a:cxn ang="0">
                <a:pos x="0" y="43"/>
              </a:cxn>
              <a:cxn ang="0">
                <a:pos x="0" y="758"/>
              </a:cxn>
              <a:cxn ang="0">
                <a:pos x="1" y="768"/>
              </a:cxn>
              <a:cxn ang="0">
                <a:pos x="4" y="782"/>
              </a:cxn>
              <a:cxn ang="0">
                <a:pos x="14" y="798"/>
              </a:cxn>
              <a:cxn ang="0">
                <a:pos x="26" y="808"/>
              </a:cxn>
              <a:cxn ang="0">
                <a:pos x="38" y="813"/>
              </a:cxn>
              <a:cxn ang="0">
                <a:pos x="51" y="815"/>
              </a:cxn>
              <a:cxn ang="0">
                <a:pos x="61" y="815"/>
              </a:cxn>
              <a:cxn ang="0">
                <a:pos x="1055" y="815"/>
              </a:cxn>
              <a:cxn ang="0">
                <a:pos x="1070" y="840"/>
              </a:cxn>
              <a:cxn ang="0">
                <a:pos x="1106" y="897"/>
              </a:cxn>
              <a:cxn ang="0">
                <a:pos x="1141" y="940"/>
              </a:cxn>
              <a:cxn ang="0">
                <a:pos x="1194" y="993"/>
              </a:cxn>
              <a:cxn ang="0">
                <a:pos x="1253" y="1038"/>
              </a:cxn>
              <a:cxn ang="0">
                <a:pos x="1308" y="1073"/>
              </a:cxn>
              <a:cxn ang="0">
                <a:pos x="1374" y="1101"/>
              </a:cxn>
              <a:cxn ang="0">
                <a:pos x="1407" y="1111"/>
              </a:cxn>
              <a:cxn ang="0">
                <a:pos x="1379" y="1088"/>
              </a:cxn>
              <a:cxn ang="0">
                <a:pos x="1336" y="1049"/>
              </a:cxn>
              <a:cxn ang="0">
                <a:pos x="1293" y="996"/>
              </a:cxn>
              <a:cxn ang="0">
                <a:pos x="1255" y="939"/>
              </a:cxn>
              <a:cxn ang="0">
                <a:pos x="1231" y="887"/>
              </a:cxn>
              <a:cxn ang="0">
                <a:pos x="1215" y="849"/>
              </a:cxn>
              <a:cxn ang="0">
                <a:pos x="1206" y="816"/>
              </a:cxn>
              <a:cxn ang="0">
                <a:pos x="1392" y="816"/>
              </a:cxn>
              <a:cxn ang="0">
                <a:pos x="1402" y="815"/>
              </a:cxn>
              <a:cxn ang="0">
                <a:pos x="1418" y="811"/>
              </a:cxn>
              <a:cxn ang="0">
                <a:pos x="1429" y="803"/>
              </a:cxn>
              <a:cxn ang="0">
                <a:pos x="1437" y="794"/>
              </a:cxn>
              <a:cxn ang="0">
                <a:pos x="1443" y="784"/>
              </a:cxn>
              <a:cxn ang="0">
                <a:pos x="1448" y="771"/>
              </a:cxn>
              <a:cxn ang="0">
                <a:pos x="1449" y="767"/>
              </a:cxn>
              <a:cxn ang="0">
                <a:pos x="1450" y="758"/>
              </a:cxn>
              <a:cxn ang="0">
                <a:pos x="1450" y="758"/>
              </a:cxn>
            </a:cxnLst>
            <a:rect l="0" t="0" r="r" b="b"/>
            <a:pathLst>
              <a:path w="1451" h="1112">
                <a:moveTo>
                  <a:pt x="1450" y="758"/>
                </a:moveTo>
                <a:lnTo>
                  <a:pt x="1450" y="59"/>
                </a:lnTo>
                <a:lnTo>
                  <a:pt x="1449" y="47"/>
                </a:lnTo>
                <a:lnTo>
                  <a:pt x="1447" y="36"/>
                </a:lnTo>
                <a:lnTo>
                  <a:pt x="1441" y="23"/>
                </a:lnTo>
                <a:lnTo>
                  <a:pt x="1433" y="14"/>
                </a:lnTo>
                <a:lnTo>
                  <a:pt x="1422" y="7"/>
                </a:lnTo>
                <a:lnTo>
                  <a:pt x="1407" y="1"/>
                </a:lnTo>
                <a:lnTo>
                  <a:pt x="1389" y="0"/>
                </a:lnTo>
                <a:lnTo>
                  <a:pt x="61" y="0"/>
                </a:lnTo>
                <a:lnTo>
                  <a:pt x="38" y="3"/>
                </a:lnTo>
                <a:lnTo>
                  <a:pt x="24" y="8"/>
                </a:lnTo>
                <a:lnTo>
                  <a:pt x="15" y="15"/>
                </a:lnTo>
                <a:lnTo>
                  <a:pt x="7" y="23"/>
                </a:lnTo>
                <a:lnTo>
                  <a:pt x="2" y="34"/>
                </a:lnTo>
                <a:lnTo>
                  <a:pt x="0" y="43"/>
                </a:lnTo>
                <a:lnTo>
                  <a:pt x="0" y="758"/>
                </a:lnTo>
                <a:lnTo>
                  <a:pt x="1" y="768"/>
                </a:lnTo>
                <a:lnTo>
                  <a:pt x="4" y="782"/>
                </a:lnTo>
                <a:lnTo>
                  <a:pt x="14" y="798"/>
                </a:lnTo>
                <a:lnTo>
                  <a:pt x="26" y="808"/>
                </a:lnTo>
                <a:lnTo>
                  <a:pt x="38" y="813"/>
                </a:lnTo>
                <a:lnTo>
                  <a:pt x="51" y="815"/>
                </a:lnTo>
                <a:lnTo>
                  <a:pt x="61" y="815"/>
                </a:lnTo>
                <a:lnTo>
                  <a:pt x="1055" y="815"/>
                </a:lnTo>
                <a:lnTo>
                  <a:pt x="1070" y="840"/>
                </a:lnTo>
                <a:lnTo>
                  <a:pt x="1106" y="897"/>
                </a:lnTo>
                <a:lnTo>
                  <a:pt x="1141" y="940"/>
                </a:lnTo>
                <a:lnTo>
                  <a:pt x="1194" y="993"/>
                </a:lnTo>
                <a:lnTo>
                  <a:pt x="1253" y="1038"/>
                </a:lnTo>
                <a:lnTo>
                  <a:pt x="1308" y="1073"/>
                </a:lnTo>
                <a:lnTo>
                  <a:pt x="1374" y="1101"/>
                </a:lnTo>
                <a:lnTo>
                  <a:pt x="1407" y="1111"/>
                </a:lnTo>
                <a:lnTo>
                  <a:pt x="1379" y="1088"/>
                </a:lnTo>
                <a:lnTo>
                  <a:pt x="1336" y="1049"/>
                </a:lnTo>
                <a:lnTo>
                  <a:pt x="1293" y="996"/>
                </a:lnTo>
                <a:lnTo>
                  <a:pt x="1255" y="939"/>
                </a:lnTo>
                <a:lnTo>
                  <a:pt x="1231" y="887"/>
                </a:lnTo>
                <a:lnTo>
                  <a:pt x="1215" y="849"/>
                </a:lnTo>
                <a:lnTo>
                  <a:pt x="1206" y="816"/>
                </a:lnTo>
                <a:lnTo>
                  <a:pt x="1392" y="816"/>
                </a:lnTo>
                <a:lnTo>
                  <a:pt x="1402" y="815"/>
                </a:lnTo>
                <a:lnTo>
                  <a:pt x="1418" y="811"/>
                </a:lnTo>
                <a:lnTo>
                  <a:pt x="1429" y="803"/>
                </a:lnTo>
                <a:lnTo>
                  <a:pt x="1437" y="794"/>
                </a:lnTo>
                <a:lnTo>
                  <a:pt x="1443" y="784"/>
                </a:lnTo>
                <a:lnTo>
                  <a:pt x="1448" y="771"/>
                </a:lnTo>
                <a:lnTo>
                  <a:pt x="1449" y="767"/>
                </a:lnTo>
                <a:lnTo>
                  <a:pt x="1450" y="758"/>
                </a:lnTo>
                <a:lnTo>
                  <a:pt x="1450" y="758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4724400"/>
            <a:ext cx="27178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Proper knee flex for movement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25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93675"/>
            <a:ext cx="8732837" cy="11874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Rump -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524000"/>
            <a:ext cx="5554663" cy="433388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Rumps that need improvement</a:t>
            </a:r>
          </a:p>
        </p:txBody>
      </p:sp>
      <p:pic>
        <p:nvPicPr>
          <p:cNvPr id="2970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378075"/>
            <a:ext cx="2754313" cy="4264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70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71450" y="3908425"/>
            <a:ext cx="248285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Short and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steep rumped</a:t>
            </a:r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1028700" y="3257550"/>
            <a:ext cx="13731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0"/>
              </a:cxn>
            </a:cxnLst>
            <a:rect l="0" t="0" r="r" b="b"/>
            <a:pathLst>
              <a:path w="865" h="1">
                <a:moveTo>
                  <a:pt x="0" y="0"/>
                </a:moveTo>
                <a:lnTo>
                  <a:pt x="864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1428750" y="2457450"/>
            <a:ext cx="1030288" cy="515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8" y="324"/>
              </a:cxn>
            </a:cxnLst>
            <a:rect l="0" t="0" r="r" b="b"/>
            <a:pathLst>
              <a:path w="649" h="325">
                <a:moveTo>
                  <a:pt x="0" y="0"/>
                </a:moveTo>
                <a:lnTo>
                  <a:pt x="648" y="324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706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850" y="2378075"/>
            <a:ext cx="2830513" cy="431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707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028950" y="4194175"/>
            <a:ext cx="27432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Long but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steep rumped</a:t>
            </a:r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3657600" y="3714750"/>
            <a:ext cx="1601788" cy="1588"/>
          </a:xfrm>
          <a:custGeom>
            <a:avLst/>
            <a:gdLst/>
            <a:ahLst/>
            <a:cxnLst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9" h="1">
                <a:moveTo>
                  <a:pt x="1008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4800600" y="2571750"/>
            <a:ext cx="858838" cy="858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0" y="540"/>
              </a:cxn>
            </a:cxnLst>
            <a:rect l="0" t="0" r="r" b="b"/>
            <a:pathLst>
              <a:path w="541" h="541">
                <a:moveTo>
                  <a:pt x="0" y="0"/>
                </a:moveTo>
                <a:lnTo>
                  <a:pt x="540" y="54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710" name="Picture 1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378075"/>
            <a:ext cx="3119438" cy="4300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711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5997575" y="4079875"/>
            <a:ext cx="239395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Level but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short rumped</a:t>
            </a:r>
          </a:p>
        </p:txBody>
      </p:sp>
      <p:sp>
        <p:nvSpPr>
          <p:cNvPr id="29712" name="Freeform 16"/>
          <p:cNvSpPr>
            <a:spLocks/>
          </p:cNvSpPr>
          <p:nvPr/>
        </p:nvSpPr>
        <p:spPr bwMode="auto">
          <a:xfrm>
            <a:off x="6686550" y="3657600"/>
            <a:ext cx="15446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2" y="0"/>
              </a:cxn>
            </a:cxnLst>
            <a:rect l="0" t="0" r="r" b="b"/>
            <a:pathLst>
              <a:path w="973" h="1">
                <a:moveTo>
                  <a:pt x="0" y="0"/>
                </a:moveTo>
                <a:lnTo>
                  <a:pt x="97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6800850" y="2686050"/>
            <a:ext cx="13160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8" y="0"/>
              </a:cxn>
            </a:cxnLst>
            <a:rect l="0" t="0" r="r" b="b"/>
            <a:pathLst>
              <a:path w="829" h="1">
                <a:moveTo>
                  <a:pt x="0" y="0"/>
                </a:moveTo>
                <a:lnTo>
                  <a:pt x="828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26</a:t>
            </a: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93675"/>
            <a:ext cx="8732838" cy="11874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Rump -</a:t>
            </a: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113" y="2859088"/>
            <a:ext cx="2801937" cy="354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Freeform 4"/>
          <p:cNvSpPr>
            <a:spLocks/>
          </p:cNvSpPr>
          <p:nvPr/>
        </p:nvSpPr>
        <p:spPr bwMode="auto">
          <a:xfrm>
            <a:off x="2895600" y="1447800"/>
            <a:ext cx="3370263" cy="1257300"/>
          </a:xfrm>
          <a:custGeom>
            <a:avLst/>
            <a:gdLst/>
            <a:ahLst/>
            <a:cxnLst>
              <a:cxn ang="0">
                <a:pos x="1061" y="213"/>
              </a:cxn>
              <a:cxn ang="0">
                <a:pos x="821" y="85"/>
              </a:cxn>
              <a:cxn ang="0">
                <a:pos x="719" y="232"/>
              </a:cxn>
              <a:cxn ang="0">
                <a:pos x="37" y="85"/>
              </a:cxn>
              <a:cxn ang="0">
                <a:pos x="455" y="279"/>
              </a:cxn>
              <a:cxn ang="0">
                <a:pos x="0" y="316"/>
              </a:cxn>
              <a:cxn ang="0">
                <a:pos x="366" y="431"/>
              </a:cxn>
              <a:cxn ang="0">
                <a:pos x="13" y="535"/>
              </a:cxn>
              <a:cxn ang="0">
                <a:pos x="557" y="511"/>
              </a:cxn>
              <a:cxn ang="0">
                <a:pos x="468" y="646"/>
              </a:cxn>
              <a:cxn ang="0">
                <a:pos x="758" y="573"/>
              </a:cxn>
              <a:cxn ang="0">
                <a:pos x="834" y="791"/>
              </a:cxn>
              <a:cxn ang="0">
                <a:pos x="1035" y="548"/>
              </a:cxn>
              <a:cxn ang="0">
                <a:pos x="1300" y="723"/>
              </a:cxn>
              <a:cxn ang="0">
                <a:pos x="1377" y="529"/>
              </a:cxn>
              <a:cxn ang="0">
                <a:pos x="1782" y="663"/>
              </a:cxn>
              <a:cxn ang="0">
                <a:pos x="1653" y="475"/>
              </a:cxn>
              <a:cxn ang="0">
                <a:pos x="2122" y="487"/>
              </a:cxn>
              <a:cxn ang="0">
                <a:pos x="1729" y="384"/>
              </a:cxn>
              <a:cxn ang="0">
                <a:pos x="2072" y="298"/>
              </a:cxn>
              <a:cxn ang="0">
                <a:pos x="1640" y="268"/>
              </a:cxn>
              <a:cxn ang="0">
                <a:pos x="1805" y="164"/>
              </a:cxn>
              <a:cxn ang="0">
                <a:pos x="1390" y="195"/>
              </a:cxn>
              <a:cxn ang="0">
                <a:pos x="1426" y="0"/>
              </a:cxn>
              <a:cxn ang="0">
                <a:pos x="1061" y="213"/>
              </a:cxn>
            </a:cxnLst>
            <a:rect l="0" t="0" r="r" b="b"/>
            <a:pathLst>
              <a:path w="2123" h="792">
                <a:moveTo>
                  <a:pt x="1061" y="213"/>
                </a:moveTo>
                <a:lnTo>
                  <a:pt x="821" y="85"/>
                </a:lnTo>
                <a:lnTo>
                  <a:pt x="719" y="232"/>
                </a:lnTo>
                <a:lnTo>
                  <a:pt x="37" y="85"/>
                </a:lnTo>
                <a:lnTo>
                  <a:pt x="455" y="279"/>
                </a:lnTo>
                <a:lnTo>
                  <a:pt x="0" y="316"/>
                </a:lnTo>
                <a:lnTo>
                  <a:pt x="366" y="431"/>
                </a:lnTo>
                <a:lnTo>
                  <a:pt x="13" y="535"/>
                </a:lnTo>
                <a:lnTo>
                  <a:pt x="557" y="511"/>
                </a:lnTo>
                <a:lnTo>
                  <a:pt x="468" y="646"/>
                </a:lnTo>
                <a:lnTo>
                  <a:pt x="758" y="573"/>
                </a:lnTo>
                <a:lnTo>
                  <a:pt x="834" y="791"/>
                </a:lnTo>
                <a:lnTo>
                  <a:pt x="1035" y="548"/>
                </a:lnTo>
                <a:lnTo>
                  <a:pt x="1300" y="723"/>
                </a:lnTo>
                <a:lnTo>
                  <a:pt x="1377" y="529"/>
                </a:lnTo>
                <a:lnTo>
                  <a:pt x="1782" y="663"/>
                </a:lnTo>
                <a:lnTo>
                  <a:pt x="1653" y="475"/>
                </a:lnTo>
                <a:lnTo>
                  <a:pt x="2122" y="487"/>
                </a:lnTo>
                <a:lnTo>
                  <a:pt x="1729" y="384"/>
                </a:lnTo>
                <a:lnTo>
                  <a:pt x="2072" y="298"/>
                </a:lnTo>
                <a:lnTo>
                  <a:pt x="1640" y="268"/>
                </a:lnTo>
                <a:lnTo>
                  <a:pt x="1805" y="164"/>
                </a:lnTo>
                <a:lnTo>
                  <a:pt x="1390" y="195"/>
                </a:lnTo>
                <a:lnTo>
                  <a:pt x="1426" y="0"/>
                </a:lnTo>
                <a:lnTo>
                  <a:pt x="1061" y="213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49663" y="1733550"/>
            <a:ext cx="1920875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Just Right</a:t>
            </a:r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4195763" y="3055938"/>
            <a:ext cx="1028700" cy="115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7" y="72"/>
              </a:cxn>
            </a:cxnLst>
            <a:rect l="0" t="0" r="r" b="b"/>
            <a:pathLst>
              <a:path w="648" h="73">
                <a:moveTo>
                  <a:pt x="0" y="0"/>
                </a:moveTo>
                <a:lnTo>
                  <a:pt x="647" y="7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68925" y="2998788"/>
            <a:ext cx="3306763" cy="433387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Level rump design</a:t>
            </a:r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3795713" y="3905250"/>
            <a:ext cx="1200150" cy="1588"/>
          </a:xfrm>
          <a:custGeom>
            <a:avLst/>
            <a:gdLst/>
            <a:ahLst/>
            <a:cxnLst>
              <a:cxn ang="0">
                <a:pos x="755" y="0"/>
              </a:cxn>
              <a:cxn ang="0">
                <a:pos x="0" y="0"/>
              </a:cxn>
            </a:cxnLst>
            <a:rect l="0" t="0" r="r" b="b"/>
            <a:pathLst>
              <a:path w="756" h="1">
                <a:moveTo>
                  <a:pt x="755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200150" y="3683000"/>
            <a:ext cx="3197225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Very long rumped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27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50825"/>
            <a:ext cx="8261350" cy="736600"/>
          </a:xfrm>
          <a:noFill/>
          <a:ln/>
        </p:spPr>
        <p:txBody>
          <a:bodyPr lIns="0" tIns="0" rIns="0" bIns="0" anchor="t"/>
          <a:lstStyle/>
          <a:p>
            <a:r>
              <a:rPr lang="en-US" sz="4800" b="1" dirty="0">
                <a:solidFill>
                  <a:srgbClr val="FFFFFF"/>
                </a:solidFill>
                <a:latin typeface="Agency FB" pitchFamily="34" charset="0"/>
              </a:rPr>
              <a:t>Steps to Judging Sheep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1150" y="1749425"/>
            <a:ext cx="85217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3200">
                <a:solidFill>
                  <a:srgbClr val="FFFF00"/>
                </a:solidFill>
                <a:latin typeface="Agency FB" pitchFamily="34" charset="0"/>
              </a:rPr>
              <a:t>1.  </a:t>
            </a:r>
            <a:r>
              <a:rPr lang="en-US" sz="3200" b="1">
                <a:solidFill>
                  <a:srgbClr val="FFFF00"/>
                </a:solidFill>
                <a:latin typeface="Agency FB" pitchFamily="34" charset="0"/>
              </a:rPr>
              <a:t>Evaluate animals from the ground up and from the rump (rear) forward</a:t>
            </a:r>
          </a:p>
          <a:p>
            <a:pPr marL="285750" indent="-285750"/>
            <a:r>
              <a:rPr lang="en-US" sz="3200" b="1">
                <a:solidFill>
                  <a:srgbClr val="FFFF00"/>
                </a:solidFill>
                <a:latin typeface="Agency FB" pitchFamily="34" charset="0"/>
              </a:rPr>
              <a:t>2.  Rank the traits for their importance</a:t>
            </a:r>
          </a:p>
          <a:p>
            <a:pPr marL="285750" indent="-285750"/>
            <a:r>
              <a:rPr lang="en-US" sz="3200" b="1">
                <a:solidFill>
                  <a:srgbClr val="FFFF00"/>
                </a:solidFill>
                <a:latin typeface="Agency FB" pitchFamily="34" charset="0"/>
              </a:rPr>
              <a:t>3.  Evaluate the most important traits first</a:t>
            </a:r>
          </a:p>
          <a:p>
            <a:pPr marL="285750" indent="-285750"/>
            <a:r>
              <a:rPr lang="en-US" sz="3200" b="1">
                <a:solidFill>
                  <a:srgbClr val="FFFF00"/>
                </a:solidFill>
                <a:latin typeface="Agency FB" pitchFamily="34" charset="0"/>
              </a:rPr>
              <a:t>4.  Eliminate any easy placings in the class</a:t>
            </a:r>
          </a:p>
          <a:p>
            <a:pPr marL="285750" indent="-285750"/>
            <a:r>
              <a:rPr lang="en-US" sz="3200" b="1">
                <a:solidFill>
                  <a:srgbClr val="FFFF00"/>
                </a:solidFill>
                <a:latin typeface="Agency FB" pitchFamily="34" charset="0"/>
              </a:rPr>
              <a:t>5.  Place the class based on the volume of the important  traits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94700" y="100013"/>
            <a:ext cx="693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FFB870"/>
                </a:solidFill>
              </a:rPr>
              <a:t>Slide 1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93675"/>
            <a:ext cx="8732838" cy="11874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Shoulders -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44638"/>
            <a:ext cx="3143250" cy="5099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17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756150" y="1627188"/>
            <a:ext cx="4205288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Poor shoulder structure</a:t>
            </a:r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1371600" y="2462213"/>
            <a:ext cx="2973388" cy="108585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0" y="0"/>
              </a:cxn>
              <a:cxn ang="0">
                <a:pos x="1872" y="683"/>
              </a:cxn>
              <a:cxn ang="0">
                <a:pos x="1836" y="683"/>
              </a:cxn>
            </a:cxnLst>
            <a:rect l="0" t="0" r="r" b="b"/>
            <a:pathLst>
              <a:path w="1873" h="684">
                <a:moveTo>
                  <a:pt x="0" y="360"/>
                </a:moveTo>
                <a:lnTo>
                  <a:pt x="0" y="0"/>
                </a:lnTo>
                <a:lnTo>
                  <a:pt x="1872" y="683"/>
                </a:lnTo>
                <a:lnTo>
                  <a:pt x="1836" y="683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456113" y="3394075"/>
            <a:ext cx="3097212" cy="433388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Open shouldered</a:t>
            </a:r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1657350" y="3946525"/>
            <a:ext cx="2630488" cy="973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6" y="612"/>
              </a:cxn>
            </a:cxnLst>
            <a:rect l="0" t="0" r="r" b="b"/>
            <a:pathLst>
              <a:path w="1657" h="613">
                <a:moveTo>
                  <a:pt x="0" y="0"/>
                </a:moveTo>
                <a:lnTo>
                  <a:pt x="1656" y="612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456113" y="4764088"/>
            <a:ext cx="3409950" cy="43497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Coarse shouldered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28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93675"/>
            <a:ext cx="8732838" cy="1187450"/>
          </a:xfrm>
          <a:noFill/>
          <a:ln/>
        </p:spPr>
        <p:txBody>
          <a:bodyPr lIns="0" tIns="0" rIns="0" bIns="0" anchor="t"/>
          <a:lstStyle/>
          <a:p>
            <a:r>
              <a:rPr lang="en-US" sz="5400" b="1">
                <a:solidFill>
                  <a:srgbClr val="FFFFFF"/>
                </a:solidFill>
                <a:latin typeface="Agency FB" pitchFamily="34" charset="0"/>
              </a:rPr>
              <a:t>Evaluating Soundness</a:t>
            </a:r>
            <a:br>
              <a:rPr lang="en-US" sz="54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Shoulders -</a:t>
            </a:r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2362200" y="1447800"/>
            <a:ext cx="4454525" cy="1312863"/>
          </a:xfrm>
          <a:custGeom>
            <a:avLst/>
            <a:gdLst/>
            <a:ahLst/>
            <a:cxnLst>
              <a:cxn ang="0">
                <a:pos x="1403" y="222"/>
              </a:cxn>
              <a:cxn ang="0">
                <a:pos x="1085" y="88"/>
              </a:cxn>
              <a:cxn ang="0">
                <a:pos x="949" y="241"/>
              </a:cxn>
              <a:cxn ang="0">
                <a:pos x="48" y="88"/>
              </a:cxn>
              <a:cxn ang="0">
                <a:pos x="600" y="291"/>
              </a:cxn>
              <a:cxn ang="0">
                <a:pos x="0" y="329"/>
              </a:cxn>
              <a:cxn ang="0">
                <a:pos x="483" y="450"/>
              </a:cxn>
              <a:cxn ang="0">
                <a:pos x="17" y="558"/>
              </a:cxn>
              <a:cxn ang="0">
                <a:pos x="736" y="533"/>
              </a:cxn>
              <a:cxn ang="0">
                <a:pos x="618" y="674"/>
              </a:cxn>
              <a:cxn ang="0">
                <a:pos x="1001" y="598"/>
              </a:cxn>
              <a:cxn ang="0">
                <a:pos x="1103" y="826"/>
              </a:cxn>
              <a:cxn ang="0">
                <a:pos x="1368" y="571"/>
              </a:cxn>
              <a:cxn ang="0">
                <a:pos x="1719" y="754"/>
              </a:cxn>
              <a:cxn ang="0">
                <a:pos x="1820" y="552"/>
              </a:cxn>
              <a:cxn ang="0">
                <a:pos x="2355" y="692"/>
              </a:cxn>
              <a:cxn ang="0">
                <a:pos x="2185" y="495"/>
              </a:cxn>
              <a:cxn ang="0">
                <a:pos x="2805" y="508"/>
              </a:cxn>
              <a:cxn ang="0">
                <a:pos x="2286" y="400"/>
              </a:cxn>
              <a:cxn ang="0">
                <a:pos x="2739" y="311"/>
              </a:cxn>
              <a:cxn ang="0">
                <a:pos x="2168" y="280"/>
              </a:cxn>
              <a:cxn ang="0">
                <a:pos x="2386" y="171"/>
              </a:cxn>
              <a:cxn ang="0">
                <a:pos x="1837" y="203"/>
              </a:cxn>
              <a:cxn ang="0">
                <a:pos x="1885" y="0"/>
              </a:cxn>
              <a:cxn ang="0">
                <a:pos x="1403" y="222"/>
              </a:cxn>
            </a:cxnLst>
            <a:rect l="0" t="0" r="r" b="b"/>
            <a:pathLst>
              <a:path w="2806" h="827">
                <a:moveTo>
                  <a:pt x="1403" y="222"/>
                </a:moveTo>
                <a:lnTo>
                  <a:pt x="1085" y="88"/>
                </a:lnTo>
                <a:lnTo>
                  <a:pt x="949" y="241"/>
                </a:lnTo>
                <a:lnTo>
                  <a:pt x="48" y="88"/>
                </a:lnTo>
                <a:lnTo>
                  <a:pt x="600" y="291"/>
                </a:lnTo>
                <a:lnTo>
                  <a:pt x="0" y="329"/>
                </a:lnTo>
                <a:lnTo>
                  <a:pt x="483" y="450"/>
                </a:lnTo>
                <a:lnTo>
                  <a:pt x="17" y="558"/>
                </a:lnTo>
                <a:lnTo>
                  <a:pt x="736" y="533"/>
                </a:lnTo>
                <a:lnTo>
                  <a:pt x="618" y="674"/>
                </a:lnTo>
                <a:lnTo>
                  <a:pt x="1001" y="598"/>
                </a:lnTo>
                <a:lnTo>
                  <a:pt x="1103" y="826"/>
                </a:lnTo>
                <a:lnTo>
                  <a:pt x="1368" y="571"/>
                </a:lnTo>
                <a:lnTo>
                  <a:pt x="1719" y="754"/>
                </a:lnTo>
                <a:lnTo>
                  <a:pt x="1820" y="552"/>
                </a:lnTo>
                <a:lnTo>
                  <a:pt x="2355" y="692"/>
                </a:lnTo>
                <a:lnTo>
                  <a:pt x="2185" y="495"/>
                </a:lnTo>
                <a:lnTo>
                  <a:pt x="2805" y="508"/>
                </a:lnTo>
                <a:lnTo>
                  <a:pt x="2286" y="400"/>
                </a:lnTo>
                <a:lnTo>
                  <a:pt x="2739" y="311"/>
                </a:lnTo>
                <a:lnTo>
                  <a:pt x="2168" y="280"/>
                </a:lnTo>
                <a:lnTo>
                  <a:pt x="2386" y="171"/>
                </a:lnTo>
                <a:lnTo>
                  <a:pt x="1837" y="203"/>
                </a:lnTo>
                <a:lnTo>
                  <a:pt x="1885" y="0"/>
                </a:lnTo>
                <a:lnTo>
                  <a:pt x="1403" y="222"/>
                </a:lnTo>
              </a:path>
            </a:pathLst>
          </a:custGeom>
          <a:solidFill>
            <a:srgbClr val="500000"/>
          </a:solidFill>
          <a:ln w="12700" cap="rnd" cmpd="sng">
            <a:solidFill>
              <a:srgbClr val="FFFF9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81338" y="1795463"/>
            <a:ext cx="3098800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Good shoulders</a:t>
            </a:r>
          </a:p>
        </p:txBody>
      </p:sp>
      <p:pic>
        <p:nvPicPr>
          <p:cNvPr id="3277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686050"/>
            <a:ext cx="2847975" cy="394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2774" name="Freeform 6"/>
          <p:cNvSpPr>
            <a:spLocks/>
          </p:cNvSpPr>
          <p:nvPr/>
        </p:nvSpPr>
        <p:spPr bwMode="auto">
          <a:xfrm>
            <a:off x="1085850" y="2457450"/>
            <a:ext cx="744538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68" y="0"/>
              </a:cxn>
            </a:cxnLst>
            <a:rect l="0" t="0" r="r" b="b"/>
            <a:pathLst>
              <a:path w="469" h="289">
                <a:moveTo>
                  <a:pt x="0" y="288"/>
                </a:moveTo>
                <a:lnTo>
                  <a:pt x="0" y="0"/>
                </a:lnTo>
                <a:lnTo>
                  <a:pt x="468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5688013"/>
            <a:ext cx="20320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Tight at top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00"/>
                </a:solidFill>
              </a:rPr>
              <a:t>of shoulder</a:t>
            </a:r>
          </a:p>
        </p:txBody>
      </p:sp>
      <p:pic>
        <p:nvPicPr>
          <p:cNvPr id="327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686050"/>
            <a:ext cx="2287588" cy="3973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277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048000" y="5257800"/>
            <a:ext cx="24638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Smooth at point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of shoulder</a:t>
            </a:r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>
            <a:off x="3167063" y="4756150"/>
            <a:ext cx="515937" cy="1588"/>
          </a:xfrm>
          <a:custGeom>
            <a:avLst/>
            <a:gdLst/>
            <a:ahLst/>
            <a:cxnLst>
              <a:cxn ang="0">
                <a:pos x="324" y="0"/>
              </a:cxn>
              <a:cxn ang="0">
                <a:pos x="0" y="0"/>
              </a:cxn>
            </a:cxnLst>
            <a:rect l="0" t="0" r="r" b="b"/>
            <a:pathLst>
              <a:path w="325" h="1">
                <a:moveTo>
                  <a:pt x="324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4822825" y="4756150"/>
            <a:ext cx="5159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" y="0"/>
              </a:cxn>
            </a:cxnLst>
            <a:rect l="0" t="0" r="r" b="b"/>
            <a:pathLst>
              <a:path w="325" h="1">
                <a:moveTo>
                  <a:pt x="0" y="0"/>
                </a:moveTo>
                <a:lnTo>
                  <a:pt x="324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780" name="Picture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2686050"/>
            <a:ext cx="3608388" cy="4014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2781" name="Freeform 13"/>
          <p:cNvSpPr>
            <a:spLocks/>
          </p:cNvSpPr>
          <p:nvPr/>
        </p:nvSpPr>
        <p:spPr bwMode="auto">
          <a:xfrm>
            <a:off x="8362950" y="3170238"/>
            <a:ext cx="1588" cy="1085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3"/>
              </a:cxn>
            </a:cxnLst>
            <a:rect l="0" t="0" r="r" b="b"/>
            <a:pathLst>
              <a:path w="1" h="684">
                <a:moveTo>
                  <a:pt x="0" y="0"/>
                </a:moveTo>
                <a:lnTo>
                  <a:pt x="0" y="683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5638800" y="5410200"/>
            <a:ext cx="2895600" cy="873125"/>
          </a:xfrm>
          <a:noFill/>
          <a:ln/>
        </p:spPr>
        <p:txBody>
          <a:bodyPr lIns="0" tIns="0" rIns="0" bIns="0"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Blends smoothly from shoulder to forerib</a:t>
            </a: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29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110538" cy="2597150"/>
          </a:xfrm>
          <a:noFill/>
          <a:ln/>
        </p:spPr>
        <p:txBody>
          <a:bodyPr lIns="0" tIns="0" rIns="0" bIns="0" anchor="t"/>
          <a:lstStyle/>
          <a:p>
            <a:r>
              <a:rPr lang="en-US" sz="9600" b="1">
                <a:solidFill>
                  <a:srgbClr val="FFFFFF"/>
                </a:solidFill>
                <a:latin typeface="Agency FB" pitchFamily="34" charset="0"/>
              </a:rPr>
              <a:t>Example Market Lamb Class 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820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B870"/>
                </a:solidFill>
              </a:rPr>
              <a:t>Slide 30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3486150"/>
            <a:ext cx="3154363" cy="3194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228600"/>
            <a:ext cx="3152775" cy="3125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575425" y="2362200"/>
            <a:ext cx="2568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 u="sng" dirty="0">
                <a:solidFill>
                  <a:srgbClr val="FFFF00"/>
                </a:solidFill>
              </a:rPr>
              <a:t>Official Placing: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1 - 2 - 3 - 4</a:t>
            </a:r>
          </a:p>
          <a:p>
            <a:pPr algn="ctr"/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3200" u="sng" dirty="0">
                <a:solidFill>
                  <a:srgbClr val="FFFF00"/>
                </a:solidFill>
              </a:rPr>
              <a:t>Cuts: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2 - 3 - 6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1433513" y="2643188"/>
            <a:ext cx="619125" cy="619125"/>
          </a:xfrm>
          <a:prstGeom prst="ellipse">
            <a:avLst/>
          </a:prstGeom>
          <a:solidFill>
            <a:srgbClr val="500000"/>
          </a:solidFill>
          <a:ln w="12700">
            <a:solidFill>
              <a:srgbClr val="FFFF9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544638" y="2768600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28600"/>
            <a:ext cx="3455988" cy="3155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486150"/>
            <a:ext cx="3454400" cy="316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4745038" y="2647950"/>
            <a:ext cx="619125" cy="619125"/>
          </a:xfrm>
          <a:prstGeom prst="ellipse">
            <a:avLst/>
          </a:prstGeom>
          <a:solidFill>
            <a:srgbClr val="500000"/>
          </a:solidFill>
          <a:ln w="12700">
            <a:solidFill>
              <a:srgbClr val="FFFF9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852988" y="2781300"/>
            <a:ext cx="4048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1546225" y="5961063"/>
            <a:ext cx="619125" cy="619125"/>
          </a:xfrm>
          <a:prstGeom prst="ellipse">
            <a:avLst/>
          </a:prstGeom>
          <a:solidFill>
            <a:srgbClr val="500000"/>
          </a:solidFill>
          <a:ln w="12700">
            <a:solidFill>
              <a:srgbClr val="FFFF9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655763" y="6092825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4803775" y="5954713"/>
            <a:ext cx="619125" cy="619125"/>
          </a:xfrm>
          <a:prstGeom prst="ellipse">
            <a:avLst/>
          </a:prstGeom>
          <a:solidFill>
            <a:srgbClr val="500000"/>
          </a:solidFill>
          <a:ln w="12700">
            <a:solidFill>
              <a:srgbClr val="FFFF9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4911725" y="6076950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FFB870"/>
                </a:solidFill>
              </a:rPr>
              <a:t>Slide 31</a:t>
            </a: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techniques on judging sheep</a:t>
            </a:r>
          </a:p>
          <a:p>
            <a:endParaRPr lang="en-US" dirty="0" smtClean="0"/>
          </a:p>
          <a:p>
            <a:r>
              <a:rPr lang="en-US" dirty="0" smtClean="0"/>
              <a:t>Identify judging sheep techniques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7506A16-51A3-4C55-91D4-A56B0F03D9E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365125"/>
            <a:ext cx="8588375" cy="736600"/>
          </a:xfrm>
          <a:noFill/>
          <a:ln/>
        </p:spPr>
        <p:txBody>
          <a:bodyPr lIns="0" tIns="0" rIns="0" bIns="0" anchor="t"/>
          <a:lstStyle/>
          <a:p>
            <a:r>
              <a:rPr lang="en-US" b="1" dirty="0">
                <a:solidFill>
                  <a:srgbClr val="FFFFFF"/>
                </a:solidFill>
                <a:latin typeface="Agency FB" pitchFamily="34" charset="0"/>
              </a:rPr>
              <a:t>Ranking of Traits for Market Lambs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0825" y="2249488"/>
            <a:ext cx="652145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1.   Degree of muscling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2.  Degree of finish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3.  Balance and style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4.  Frame size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5.  Soundness and structural correctness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B870"/>
                </a:solidFill>
              </a:rPr>
              <a:t>Slide 2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365125"/>
            <a:ext cx="8588375" cy="736600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Ranking of Traits for Breeding Ewes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0825" y="1993900"/>
            <a:ext cx="65214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1.   Style and balance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2.  Frame size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3.  Soundness and structural correctness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4.  Capacity or volume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5.  Degree of muscling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6.  Degree of leanness</a:t>
            </a:r>
          </a:p>
          <a:p>
            <a:pPr marL="285750" indent="-285750"/>
            <a:r>
              <a:rPr lang="en-US" sz="2800" b="1">
                <a:solidFill>
                  <a:srgbClr val="FFFF00"/>
                </a:solidFill>
                <a:latin typeface="Agency FB" pitchFamily="34" charset="0"/>
              </a:rPr>
              <a:t>7.  Wool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B870"/>
                </a:solidFill>
              </a:rPr>
              <a:t>Slide 3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309563"/>
            <a:ext cx="8831263" cy="736600"/>
          </a:xfrm>
          <a:noFill/>
          <a:ln/>
        </p:spPr>
        <p:txBody>
          <a:bodyPr lIns="0" tIns="0" rIns="0" bIns="0" anchor="t"/>
          <a:lstStyle/>
          <a:p>
            <a:r>
              <a:rPr lang="en-US" b="1" dirty="0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6575" y="1471613"/>
            <a:ext cx="818515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To evaluate degree of muscling, pay close attention to:</a:t>
            </a:r>
          </a:p>
          <a:p>
            <a:pPr marL="285750" indent="-28575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     1.   Thickness through the center of the leg</a:t>
            </a:r>
          </a:p>
          <a:p>
            <a:pPr marL="285750" indent="-28575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     2.  Width between the rear legs when the animal is </a:t>
            </a:r>
            <a:r>
              <a:rPr lang="en-US" sz="2800" b="1" dirty="0" smtClean="0">
                <a:solidFill>
                  <a:srgbClr val="FFFF00"/>
                </a:solidFill>
                <a:latin typeface="Agency FB" pitchFamily="34" charset="0"/>
              </a:rPr>
              <a:t>on </a:t>
            </a:r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the move</a:t>
            </a:r>
          </a:p>
          <a:p>
            <a:pPr marL="285750" indent="-28575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     3.  Length of the </a:t>
            </a:r>
            <a:r>
              <a:rPr lang="en-US" sz="2800" b="1" dirty="0" smtClean="0">
                <a:solidFill>
                  <a:srgbClr val="FFFF00"/>
                </a:solidFill>
                <a:latin typeface="Agency FB" pitchFamily="34" charset="0"/>
              </a:rPr>
              <a:t>hind saddle</a:t>
            </a:r>
            <a:endParaRPr lang="en-US" sz="2800" b="1" dirty="0">
              <a:solidFill>
                <a:srgbClr val="FFFF00"/>
              </a:solidFill>
              <a:latin typeface="Agency FB" pitchFamily="34" charset="0"/>
            </a:endParaRPr>
          </a:p>
          <a:p>
            <a:pPr marL="285750" indent="-28575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     4.  Width and length of the loin</a:t>
            </a:r>
          </a:p>
          <a:p>
            <a:pPr marL="285750" indent="-285750"/>
            <a:r>
              <a:rPr lang="en-US" sz="2800" b="1" dirty="0">
                <a:solidFill>
                  <a:srgbClr val="FFFF00"/>
                </a:solidFill>
                <a:latin typeface="Agency FB" pitchFamily="34" charset="0"/>
              </a:rPr>
              <a:t>     5.  Grooved shape over the rack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B870"/>
                </a:solidFill>
              </a:rPr>
              <a:t>Slide 4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6525"/>
            <a:ext cx="8732838" cy="1285875"/>
          </a:xfrm>
          <a:noFill/>
          <a:ln/>
        </p:spPr>
        <p:txBody>
          <a:bodyPr lIns="0" tIns="0" rIns="0" bIns="0" anchor="t"/>
          <a:lstStyle/>
          <a:p>
            <a:r>
              <a:rPr lang="en-US" sz="4000" b="1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/>
            </a:r>
            <a:br>
              <a:rPr lang="en-US" sz="28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2800" b="1">
                <a:solidFill>
                  <a:srgbClr val="FFFFFF"/>
                </a:solidFill>
                <a:latin typeface="Agency FB" pitchFamily="34" charset="0"/>
              </a:rPr>
              <a:t>- Center Leg and Base Width -</a:t>
            </a: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57450"/>
            <a:ext cx="2638425" cy="4268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Freeform 4"/>
          <p:cNvSpPr>
            <a:spLocks/>
          </p:cNvSpPr>
          <p:nvPr/>
        </p:nvSpPr>
        <p:spPr bwMode="auto">
          <a:xfrm>
            <a:off x="434975" y="1409700"/>
            <a:ext cx="2401888" cy="973138"/>
          </a:xfrm>
          <a:custGeom>
            <a:avLst/>
            <a:gdLst/>
            <a:ahLst/>
            <a:cxnLst>
              <a:cxn ang="0">
                <a:pos x="1374" y="0"/>
              </a:cxn>
              <a:cxn ang="0">
                <a:pos x="1394" y="4"/>
              </a:cxn>
              <a:cxn ang="0">
                <a:pos x="1414" y="10"/>
              </a:cxn>
              <a:cxn ang="0">
                <a:pos x="1433" y="18"/>
              </a:cxn>
              <a:cxn ang="0">
                <a:pos x="1450" y="29"/>
              </a:cxn>
              <a:cxn ang="0">
                <a:pos x="1465" y="42"/>
              </a:cxn>
              <a:cxn ang="0">
                <a:pos x="1479" y="57"/>
              </a:cxn>
              <a:cxn ang="0">
                <a:pos x="1490" y="73"/>
              </a:cxn>
              <a:cxn ang="0">
                <a:pos x="1499" y="91"/>
              </a:cxn>
              <a:cxn ang="0">
                <a:pos x="1506" y="110"/>
              </a:cxn>
              <a:cxn ang="0">
                <a:pos x="1511" y="131"/>
              </a:cxn>
              <a:cxn ang="0">
                <a:pos x="1512" y="152"/>
              </a:cxn>
              <a:cxn ang="0">
                <a:pos x="1511" y="473"/>
              </a:cxn>
              <a:cxn ang="0">
                <a:pos x="1508" y="494"/>
              </a:cxn>
              <a:cxn ang="0">
                <a:pos x="1502" y="514"/>
              </a:cxn>
              <a:cxn ang="0">
                <a:pos x="1493" y="532"/>
              </a:cxn>
              <a:cxn ang="0">
                <a:pos x="1483" y="549"/>
              </a:cxn>
              <a:cxn ang="0">
                <a:pos x="1470" y="564"/>
              </a:cxn>
              <a:cxn ang="0">
                <a:pos x="1455" y="578"/>
              </a:cxn>
              <a:cxn ang="0">
                <a:pos x="1438" y="590"/>
              </a:cxn>
              <a:cxn ang="0">
                <a:pos x="1420" y="599"/>
              </a:cxn>
              <a:cxn ang="0">
                <a:pos x="1401" y="606"/>
              </a:cxn>
              <a:cxn ang="0">
                <a:pos x="1381" y="610"/>
              </a:cxn>
              <a:cxn ang="0">
                <a:pos x="1359" y="612"/>
              </a:cxn>
              <a:cxn ang="0">
                <a:pos x="138" y="611"/>
              </a:cxn>
              <a:cxn ang="0">
                <a:pos x="118" y="608"/>
              </a:cxn>
              <a:cxn ang="0">
                <a:pos x="98" y="601"/>
              </a:cxn>
              <a:cxn ang="0">
                <a:pos x="80" y="593"/>
              </a:cxn>
              <a:cxn ang="0">
                <a:pos x="63" y="582"/>
              </a:cxn>
              <a:cxn ang="0">
                <a:pos x="47" y="569"/>
              </a:cxn>
              <a:cxn ang="0">
                <a:pos x="34" y="554"/>
              </a:cxn>
              <a:cxn ang="0">
                <a:pos x="22" y="538"/>
              </a:cxn>
              <a:cxn ang="0">
                <a:pos x="13" y="520"/>
              </a:cxn>
              <a:cxn ang="0">
                <a:pos x="6" y="501"/>
              </a:cxn>
              <a:cxn ang="0">
                <a:pos x="2" y="480"/>
              </a:cxn>
              <a:cxn ang="0">
                <a:pos x="0" y="459"/>
              </a:cxn>
              <a:cxn ang="0">
                <a:pos x="1" y="138"/>
              </a:cxn>
              <a:cxn ang="0">
                <a:pos x="4" y="117"/>
              </a:cxn>
              <a:cxn ang="0">
                <a:pos x="10" y="98"/>
              </a:cxn>
              <a:cxn ang="0">
                <a:pos x="19" y="79"/>
              </a:cxn>
              <a:cxn ang="0">
                <a:pos x="30" y="62"/>
              </a:cxn>
              <a:cxn ang="0">
                <a:pos x="42" y="47"/>
              </a:cxn>
              <a:cxn ang="0">
                <a:pos x="57" y="33"/>
              </a:cxn>
              <a:cxn ang="0">
                <a:pos x="74" y="22"/>
              </a:cxn>
              <a:cxn ang="0">
                <a:pos x="92" y="12"/>
              </a:cxn>
              <a:cxn ang="0">
                <a:pos x="111" y="5"/>
              </a:cxn>
              <a:cxn ang="0">
                <a:pos x="131" y="1"/>
              </a:cxn>
              <a:cxn ang="0">
                <a:pos x="153" y="0"/>
              </a:cxn>
            </a:cxnLst>
            <a:rect l="0" t="0" r="r" b="b"/>
            <a:pathLst>
              <a:path w="1513" h="613">
                <a:moveTo>
                  <a:pt x="1359" y="0"/>
                </a:moveTo>
                <a:lnTo>
                  <a:pt x="1367" y="0"/>
                </a:lnTo>
                <a:lnTo>
                  <a:pt x="1374" y="0"/>
                </a:lnTo>
                <a:lnTo>
                  <a:pt x="1381" y="1"/>
                </a:lnTo>
                <a:lnTo>
                  <a:pt x="1388" y="2"/>
                </a:lnTo>
                <a:lnTo>
                  <a:pt x="1394" y="4"/>
                </a:lnTo>
                <a:lnTo>
                  <a:pt x="1401" y="5"/>
                </a:lnTo>
                <a:lnTo>
                  <a:pt x="1408" y="7"/>
                </a:lnTo>
                <a:lnTo>
                  <a:pt x="1414" y="10"/>
                </a:lnTo>
                <a:lnTo>
                  <a:pt x="1420" y="12"/>
                </a:lnTo>
                <a:lnTo>
                  <a:pt x="1427" y="15"/>
                </a:lnTo>
                <a:lnTo>
                  <a:pt x="1433" y="18"/>
                </a:lnTo>
                <a:lnTo>
                  <a:pt x="1438" y="22"/>
                </a:lnTo>
                <a:lnTo>
                  <a:pt x="1444" y="25"/>
                </a:lnTo>
                <a:lnTo>
                  <a:pt x="1450" y="29"/>
                </a:lnTo>
                <a:lnTo>
                  <a:pt x="1455" y="33"/>
                </a:lnTo>
                <a:lnTo>
                  <a:pt x="1460" y="37"/>
                </a:lnTo>
                <a:lnTo>
                  <a:pt x="1465" y="42"/>
                </a:lnTo>
                <a:lnTo>
                  <a:pt x="1470" y="47"/>
                </a:lnTo>
                <a:lnTo>
                  <a:pt x="1474" y="52"/>
                </a:lnTo>
                <a:lnTo>
                  <a:pt x="1479" y="57"/>
                </a:lnTo>
                <a:lnTo>
                  <a:pt x="1483" y="62"/>
                </a:lnTo>
                <a:lnTo>
                  <a:pt x="1486" y="68"/>
                </a:lnTo>
                <a:lnTo>
                  <a:pt x="1490" y="73"/>
                </a:lnTo>
                <a:lnTo>
                  <a:pt x="1493" y="79"/>
                </a:lnTo>
                <a:lnTo>
                  <a:pt x="1497" y="85"/>
                </a:lnTo>
                <a:lnTo>
                  <a:pt x="1499" y="91"/>
                </a:lnTo>
                <a:lnTo>
                  <a:pt x="1502" y="98"/>
                </a:lnTo>
                <a:lnTo>
                  <a:pt x="1504" y="104"/>
                </a:lnTo>
                <a:lnTo>
                  <a:pt x="1506" y="110"/>
                </a:lnTo>
                <a:lnTo>
                  <a:pt x="1508" y="117"/>
                </a:lnTo>
                <a:lnTo>
                  <a:pt x="1510" y="124"/>
                </a:lnTo>
                <a:lnTo>
                  <a:pt x="1511" y="131"/>
                </a:lnTo>
                <a:lnTo>
                  <a:pt x="1511" y="138"/>
                </a:lnTo>
                <a:lnTo>
                  <a:pt x="1512" y="145"/>
                </a:lnTo>
                <a:lnTo>
                  <a:pt x="1512" y="152"/>
                </a:lnTo>
                <a:lnTo>
                  <a:pt x="1512" y="459"/>
                </a:lnTo>
                <a:lnTo>
                  <a:pt x="1512" y="466"/>
                </a:lnTo>
                <a:lnTo>
                  <a:pt x="1511" y="473"/>
                </a:lnTo>
                <a:lnTo>
                  <a:pt x="1511" y="480"/>
                </a:lnTo>
                <a:lnTo>
                  <a:pt x="1510" y="487"/>
                </a:lnTo>
                <a:lnTo>
                  <a:pt x="1508" y="494"/>
                </a:lnTo>
                <a:lnTo>
                  <a:pt x="1506" y="501"/>
                </a:lnTo>
                <a:lnTo>
                  <a:pt x="1504" y="507"/>
                </a:lnTo>
                <a:lnTo>
                  <a:pt x="1502" y="514"/>
                </a:lnTo>
                <a:lnTo>
                  <a:pt x="1499" y="520"/>
                </a:lnTo>
                <a:lnTo>
                  <a:pt x="1497" y="526"/>
                </a:lnTo>
                <a:lnTo>
                  <a:pt x="1493" y="532"/>
                </a:lnTo>
                <a:lnTo>
                  <a:pt x="1490" y="538"/>
                </a:lnTo>
                <a:lnTo>
                  <a:pt x="1486" y="544"/>
                </a:lnTo>
                <a:lnTo>
                  <a:pt x="1483" y="549"/>
                </a:lnTo>
                <a:lnTo>
                  <a:pt x="1479" y="554"/>
                </a:lnTo>
                <a:lnTo>
                  <a:pt x="1474" y="560"/>
                </a:lnTo>
                <a:lnTo>
                  <a:pt x="1470" y="564"/>
                </a:lnTo>
                <a:lnTo>
                  <a:pt x="1465" y="569"/>
                </a:lnTo>
                <a:lnTo>
                  <a:pt x="1460" y="574"/>
                </a:lnTo>
                <a:lnTo>
                  <a:pt x="1455" y="578"/>
                </a:lnTo>
                <a:lnTo>
                  <a:pt x="1450" y="582"/>
                </a:lnTo>
                <a:lnTo>
                  <a:pt x="1444" y="586"/>
                </a:lnTo>
                <a:lnTo>
                  <a:pt x="1438" y="590"/>
                </a:lnTo>
                <a:lnTo>
                  <a:pt x="1433" y="593"/>
                </a:lnTo>
                <a:lnTo>
                  <a:pt x="1427" y="596"/>
                </a:lnTo>
                <a:lnTo>
                  <a:pt x="1420" y="599"/>
                </a:lnTo>
                <a:lnTo>
                  <a:pt x="1414" y="601"/>
                </a:lnTo>
                <a:lnTo>
                  <a:pt x="1408" y="604"/>
                </a:lnTo>
                <a:lnTo>
                  <a:pt x="1401" y="606"/>
                </a:lnTo>
                <a:lnTo>
                  <a:pt x="1394" y="608"/>
                </a:lnTo>
                <a:lnTo>
                  <a:pt x="1388" y="609"/>
                </a:lnTo>
                <a:lnTo>
                  <a:pt x="1381" y="610"/>
                </a:lnTo>
                <a:lnTo>
                  <a:pt x="1374" y="611"/>
                </a:lnTo>
                <a:lnTo>
                  <a:pt x="1367" y="611"/>
                </a:lnTo>
                <a:lnTo>
                  <a:pt x="1359" y="612"/>
                </a:lnTo>
                <a:lnTo>
                  <a:pt x="153" y="612"/>
                </a:lnTo>
                <a:lnTo>
                  <a:pt x="146" y="611"/>
                </a:lnTo>
                <a:lnTo>
                  <a:pt x="138" y="611"/>
                </a:lnTo>
                <a:lnTo>
                  <a:pt x="131" y="610"/>
                </a:lnTo>
                <a:lnTo>
                  <a:pt x="125" y="609"/>
                </a:lnTo>
                <a:lnTo>
                  <a:pt x="118" y="608"/>
                </a:lnTo>
                <a:lnTo>
                  <a:pt x="111" y="606"/>
                </a:lnTo>
                <a:lnTo>
                  <a:pt x="104" y="604"/>
                </a:lnTo>
                <a:lnTo>
                  <a:pt x="98" y="601"/>
                </a:lnTo>
                <a:lnTo>
                  <a:pt x="92" y="599"/>
                </a:lnTo>
                <a:lnTo>
                  <a:pt x="86" y="596"/>
                </a:lnTo>
                <a:lnTo>
                  <a:pt x="80" y="593"/>
                </a:lnTo>
                <a:lnTo>
                  <a:pt x="74" y="590"/>
                </a:lnTo>
                <a:lnTo>
                  <a:pt x="68" y="586"/>
                </a:lnTo>
                <a:lnTo>
                  <a:pt x="63" y="582"/>
                </a:lnTo>
                <a:lnTo>
                  <a:pt x="57" y="578"/>
                </a:lnTo>
                <a:lnTo>
                  <a:pt x="52" y="574"/>
                </a:lnTo>
                <a:lnTo>
                  <a:pt x="47" y="569"/>
                </a:lnTo>
                <a:lnTo>
                  <a:pt x="42" y="564"/>
                </a:lnTo>
                <a:lnTo>
                  <a:pt x="38" y="560"/>
                </a:lnTo>
                <a:lnTo>
                  <a:pt x="34" y="554"/>
                </a:lnTo>
                <a:lnTo>
                  <a:pt x="30" y="549"/>
                </a:lnTo>
                <a:lnTo>
                  <a:pt x="26" y="544"/>
                </a:lnTo>
                <a:lnTo>
                  <a:pt x="22" y="538"/>
                </a:lnTo>
                <a:lnTo>
                  <a:pt x="19" y="532"/>
                </a:lnTo>
                <a:lnTo>
                  <a:pt x="16" y="526"/>
                </a:lnTo>
                <a:lnTo>
                  <a:pt x="13" y="520"/>
                </a:lnTo>
                <a:lnTo>
                  <a:pt x="10" y="514"/>
                </a:lnTo>
                <a:lnTo>
                  <a:pt x="8" y="507"/>
                </a:lnTo>
                <a:lnTo>
                  <a:pt x="6" y="501"/>
                </a:lnTo>
                <a:lnTo>
                  <a:pt x="4" y="494"/>
                </a:lnTo>
                <a:lnTo>
                  <a:pt x="3" y="487"/>
                </a:lnTo>
                <a:lnTo>
                  <a:pt x="2" y="480"/>
                </a:lnTo>
                <a:lnTo>
                  <a:pt x="1" y="473"/>
                </a:lnTo>
                <a:lnTo>
                  <a:pt x="0" y="466"/>
                </a:lnTo>
                <a:lnTo>
                  <a:pt x="0" y="459"/>
                </a:lnTo>
                <a:lnTo>
                  <a:pt x="0" y="152"/>
                </a:lnTo>
                <a:lnTo>
                  <a:pt x="0" y="145"/>
                </a:lnTo>
                <a:lnTo>
                  <a:pt x="1" y="138"/>
                </a:lnTo>
                <a:lnTo>
                  <a:pt x="2" y="131"/>
                </a:lnTo>
                <a:lnTo>
                  <a:pt x="3" y="124"/>
                </a:lnTo>
                <a:lnTo>
                  <a:pt x="4" y="117"/>
                </a:lnTo>
                <a:lnTo>
                  <a:pt x="6" y="110"/>
                </a:lnTo>
                <a:lnTo>
                  <a:pt x="8" y="104"/>
                </a:lnTo>
                <a:lnTo>
                  <a:pt x="10" y="98"/>
                </a:lnTo>
                <a:lnTo>
                  <a:pt x="13" y="91"/>
                </a:lnTo>
                <a:lnTo>
                  <a:pt x="16" y="85"/>
                </a:lnTo>
                <a:lnTo>
                  <a:pt x="19" y="79"/>
                </a:lnTo>
                <a:lnTo>
                  <a:pt x="22" y="73"/>
                </a:lnTo>
                <a:lnTo>
                  <a:pt x="26" y="68"/>
                </a:lnTo>
                <a:lnTo>
                  <a:pt x="30" y="62"/>
                </a:lnTo>
                <a:lnTo>
                  <a:pt x="34" y="57"/>
                </a:lnTo>
                <a:lnTo>
                  <a:pt x="38" y="52"/>
                </a:lnTo>
                <a:lnTo>
                  <a:pt x="42" y="47"/>
                </a:lnTo>
                <a:lnTo>
                  <a:pt x="47" y="42"/>
                </a:lnTo>
                <a:lnTo>
                  <a:pt x="52" y="37"/>
                </a:lnTo>
                <a:lnTo>
                  <a:pt x="57" y="33"/>
                </a:lnTo>
                <a:lnTo>
                  <a:pt x="63" y="29"/>
                </a:lnTo>
                <a:lnTo>
                  <a:pt x="68" y="25"/>
                </a:lnTo>
                <a:lnTo>
                  <a:pt x="74" y="22"/>
                </a:lnTo>
                <a:lnTo>
                  <a:pt x="80" y="18"/>
                </a:lnTo>
                <a:lnTo>
                  <a:pt x="86" y="15"/>
                </a:lnTo>
                <a:lnTo>
                  <a:pt x="92" y="12"/>
                </a:lnTo>
                <a:lnTo>
                  <a:pt x="98" y="10"/>
                </a:lnTo>
                <a:lnTo>
                  <a:pt x="104" y="7"/>
                </a:lnTo>
                <a:lnTo>
                  <a:pt x="111" y="5"/>
                </a:lnTo>
                <a:lnTo>
                  <a:pt x="118" y="4"/>
                </a:lnTo>
                <a:lnTo>
                  <a:pt x="125" y="2"/>
                </a:lnTo>
                <a:lnTo>
                  <a:pt x="131" y="1"/>
                </a:lnTo>
                <a:lnTo>
                  <a:pt x="138" y="0"/>
                </a:lnTo>
                <a:lnTo>
                  <a:pt x="146" y="0"/>
                </a:lnTo>
                <a:lnTo>
                  <a:pt x="153" y="0"/>
                </a:lnTo>
                <a:lnTo>
                  <a:pt x="1359" y="0"/>
                </a:lnTo>
                <a:lnTo>
                  <a:pt x="1359" y="0"/>
                </a:lnTo>
              </a:path>
            </a:pathLst>
          </a:custGeom>
          <a:solidFill>
            <a:srgbClr val="50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434975" y="1409700"/>
            <a:ext cx="2401888" cy="973138"/>
          </a:xfrm>
          <a:custGeom>
            <a:avLst/>
            <a:gdLst/>
            <a:ahLst/>
            <a:cxnLst>
              <a:cxn ang="0">
                <a:pos x="1374" y="0"/>
              </a:cxn>
              <a:cxn ang="0">
                <a:pos x="1394" y="4"/>
              </a:cxn>
              <a:cxn ang="0">
                <a:pos x="1414" y="10"/>
              </a:cxn>
              <a:cxn ang="0">
                <a:pos x="1433" y="18"/>
              </a:cxn>
              <a:cxn ang="0">
                <a:pos x="1450" y="29"/>
              </a:cxn>
              <a:cxn ang="0">
                <a:pos x="1465" y="42"/>
              </a:cxn>
              <a:cxn ang="0">
                <a:pos x="1479" y="57"/>
              </a:cxn>
              <a:cxn ang="0">
                <a:pos x="1490" y="73"/>
              </a:cxn>
              <a:cxn ang="0">
                <a:pos x="1499" y="91"/>
              </a:cxn>
              <a:cxn ang="0">
                <a:pos x="1506" y="110"/>
              </a:cxn>
              <a:cxn ang="0">
                <a:pos x="1511" y="131"/>
              </a:cxn>
              <a:cxn ang="0">
                <a:pos x="1512" y="152"/>
              </a:cxn>
              <a:cxn ang="0">
                <a:pos x="1511" y="473"/>
              </a:cxn>
              <a:cxn ang="0">
                <a:pos x="1508" y="494"/>
              </a:cxn>
              <a:cxn ang="0">
                <a:pos x="1502" y="514"/>
              </a:cxn>
              <a:cxn ang="0">
                <a:pos x="1493" y="532"/>
              </a:cxn>
              <a:cxn ang="0">
                <a:pos x="1483" y="549"/>
              </a:cxn>
              <a:cxn ang="0">
                <a:pos x="1470" y="564"/>
              </a:cxn>
              <a:cxn ang="0">
                <a:pos x="1455" y="578"/>
              </a:cxn>
              <a:cxn ang="0">
                <a:pos x="1438" y="590"/>
              </a:cxn>
              <a:cxn ang="0">
                <a:pos x="1420" y="599"/>
              </a:cxn>
              <a:cxn ang="0">
                <a:pos x="1401" y="606"/>
              </a:cxn>
              <a:cxn ang="0">
                <a:pos x="1381" y="610"/>
              </a:cxn>
              <a:cxn ang="0">
                <a:pos x="1359" y="612"/>
              </a:cxn>
              <a:cxn ang="0">
                <a:pos x="138" y="611"/>
              </a:cxn>
              <a:cxn ang="0">
                <a:pos x="118" y="608"/>
              </a:cxn>
              <a:cxn ang="0">
                <a:pos x="98" y="601"/>
              </a:cxn>
              <a:cxn ang="0">
                <a:pos x="80" y="593"/>
              </a:cxn>
              <a:cxn ang="0">
                <a:pos x="63" y="582"/>
              </a:cxn>
              <a:cxn ang="0">
                <a:pos x="47" y="569"/>
              </a:cxn>
              <a:cxn ang="0">
                <a:pos x="34" y="554"/>
              </a:cxn>
              <a:cxn ang="0">
                <a:pos x="22" y="538"/>
              </a:cxn>
              <a:cxn ang="0">
                <a:pos x="13" y="520"/>
              </a:cxn>
              <a:cxn ang="0">
                <a:pos x="6" y="501"/>
              </a:cxn>
              <a:cxn ang="0">
                <a:pos x="2" y="480"/>
              </a:cxn>
              <a:cxn ang="0">
                <a:pos x="0" y="459"/>
              </a:cxn>
              <a:cxn ang="0">
                <a:pos x="1" y="138"/>
              </a:cxn>
              <a:cxn ang="0">
                <a:pos x="4" y="117"/>
              </a:cxn>
              <a:cxn ang="0">
                <a:pos x="10" y="98"/>
              </a:cxn>
              <a:cxn ang="0">
                <a:pos x="19" y="79"/>
              </a:cxn>
              <a:cxn ang="0">
                <a:pos x="30" y="62"/>
              </a:cxn>
              <a:cxn ang="0">
                <a:pos x="42" y="47"/>
              </a:cxn>
              <a:cxn ang="0">
                <a:pos x="57" y="33"/>
              </a:cxn>
              <a:cxn ang="0">
                <a:pos x="74" y="22"/>
              </a:cxn>
              <a:cxn ang="0">
                <a:pos x="92" y="12"/>
              </a:cxn>
              <a:cxn ang="0">
                <a:pos x="111" y="5"/>
              </a:cxn>
              <a:cxn ang="0">
                <a:pos x="131" y="1"/>
              </a:cxn>
              <a:cxn ang="0">
                <a:pos x="153" y="0"/>
              </a:cxn>
            </a:cxnLst>
            <a:rect l="0" t="0" r="r" b="b"/>
            <a:pathLst>
              <a:path w="1513" h="613">
                <a:moveTo>
                  <a:pt x="1359" y="0"/>
                </a:moveTo>
                <a:lnTo>
                  <a:pt x="1367" y="0"/>
                </a:lnTo>
                <a:lnTo>
                  <a:pt x="1374" y="0"/>
                </a:lnTo>
                <a:lnTo>
                  <a:pt x="1381" y="1"/>
                </a:lnTo>
                <a:lnTo>
                  <a:pt x="1388" y="2"/>
                </a:lnTo>
                <a:lnTo>
                  <a:pt x="1394" y="4"/>
                </a:lnTo>
                <a:lnTo>
                  <a:pt x="1401" y="5"/>
                </a:lnTo>
                <a:lnTo>
                  <a:pt x="1408" y="7"/>
                </a:lnTo>
                <a:lnTo>
                  <a:pt x="1414" y="10"/>
                </a:lnTo>
                <a:lnTo>
                  <a:pt x="1420" y="12"/>
                </a:lnTo>
                <a:lnTo>
                  <a:pt x="1427" y="15"/>
                </a:lnTo>
                <a:lnTo>
                  <a:pt x="1433" y="18"/>
                </a:lnTo>
                <a:lnTo>
                  <a:pt x="1438" y="22"/>
                </a:lnTo>
                <a:lnTo>
                  <a:pt x="1444" y="25"/>
                </a:lnTo>
                <a:lnTo>
                  <a:pt x="1450" y="29"/>
                </a:lnTo>
                <a:lnTo>
                  <a:pt x="1455" y="33"/>
                </a:lnTo>
                <a:lnTo>
                  <a:pt x="1460" y="37"/>
                </a:lnTo>
                <a:lnTo>
                  <a:pt x="1465" y="42"/>
                </a:lnTo>
                <a:lnTo>
                  <a:pt x="1470" y="47"/>
                </a:lnTo>
                <a:lnTo>
                  <a:pt x="1474" y="52"/>
                </a:lnTo>
                <a:lnTo>
                  <a:pt x="1479" y="57"/>
                </a:lnTo>
                <a:lnTo>
                  <a:pt x="1483" y="62"/>
                </a:lnTo>
                <a:lnTo>
                  <a:pt x="1486" y="68"/>
                </a:lnTo>
                <a:lnTo>
                  <a:pt x="1490" y="73"/>
                </a:lnTo>
                <a:lnTo>
                  <a:pt x="1493" y="79"/>
                </a:lnTo>
                <a:lnTo>
                  <a:pt x="1497" y="85"/>
                </a:lnTo>
                <a:lnTo>
                  <a:pt x="1499" y="91"/>
                </a:lnTo>
                <a:lnTo>
                  <a:pt x="1502" y="98"/>
                </a:lnTo>
                <a:lnTo>
                  <a:pt x="1504" y="104"/>
                </a:lnTo>
                <a:lnTo>
                  <a:pt x="1506" y="110"/>
                </a:lnTo>
                <a:lnTo>
                  <a:pt x="1508" y="117"/>
                </a:lnTo>
                <a:lnTo>
                  <a:pt x="1510" y="124"/>
                </a:lnTo>
                <a:lnTo>
                  <a:pt x="1511" y="131"/>
                </a:lnTo>
                <a:lnTo>
                  <a:pt x="1511" y="138"/>
                </a:lnTo>
                <a:lnTo>
                  <a:pt x="1512" y="145"/>
                </a:lnTo>
                <a:lnTo>
                  <a:pt x="1512" y="152"/>
                </a:lnTo>
                <a:lnTo>
                  <a:pt x="1512" y="459"/>
                </a:lnTo>
                <a:lnTo>
                  <a:pt x="1512" y="466"/>
                </a:lnTo>
                <a:lnTo>
                  <a:pt x="1511" y="473"/>
                </a:lnTo>
                <a:lnTo>
                  <a:pt x="1511" y="480"/>
                </a:lnTo>
                <a:lnTo>
                  <a:pt x="1510" y="487"/>
                </a:lnTo>
                <a:lnTo>
                  <a:pt x="1508" y="494"/>
                </a:lnTo>
                <a:lnTo>
                  <a:pt x="1506" y="501"/>
                </a:lnTo>
                <a:lnTo>
                  <a:pt x="1504" y="507"/>
                </a:lnTo>
                <a:lnTo>
                  <a:pt x="1502" y="514"/>
                </a:lnTo>
                <a:lnTo>
                  <a:pt x="1499" y="520"/>
                </a:lnTo>
                <a:lnTo>
                  <a:pt x="1497" y="526"/>
                </a:lnTo>
                <a:lnTo>
                  <a:pt x="1493" y="532"/>
                </a:lnTo>
                <a:lnTo>
                  <a:pt x="1490" y="538"/>
                </a:lnTo>
                <a:lnTo>
                  <a:pt x="1486" y="544"/>
                </a:lnTo>
                <a:lnTo>
                  <a:pt x="1483" y="549"/>
                </a:lnTo>
                <a:lnTo>
                  <a:pt x="1479" y="554"/>
                </a:lnTo>
                <a:lnTo>
                  <a:pt x="1474" y="560"/>
                </a:lnTo>
                <a:lnTo>
                  <a:pt x="1470" y="564"/>
                </a:lnTo>
                <a:lnTo>
                  <a:pt x="1465" y="569"/>
                </a:lnTo>
                <a:lnTo>
                  <a:pt x="1460" y="574"/>
                </a:lnTo>
                <a:lnTo>
                  <a:pt x="1455" y="578"/>
                </a:lnTo>
                <a:lnTo>
                  <a:pt x="1450" y="582"/>
                </a:lnTo>
                <a:lnTo>
                  <a:pt x="1444" y="586"/>
                </a:lnTo>
                <a:lnTo>
                  <a:pt x="1438" y="590"/>
                </a:lnTo>
                <a:lnTo>
                  <a:pt x="1433" y="593"/>
                </a:lnTo>
                <a:lnTo>
                  <a:pt x="1427" y="596"/>
                </a:lnTo>
                <a:lnTo>
                  <a:pt x="1420" y="599"/>
                </a:lnTo>
                <a:lnTo>
                  <a:pt x="1414" y="601"/>
                </a:lnTo>
                <a:lnTo>
                  <a:pt x="1408" y="604"/>
                </a:lnTo>
                <a:lnTo>
                  <a:pt x="1401" y="606"/>
                </a:lnTo>
                <a:lnTo>
                  <a:pt x="1394" y="608"/>
                </a:lnTo>
                <a:lnTo>
                  <a:pt x="1388" y="609"/>
                </a:lnTo>
                <a:lnTo>
                  <a:pt x="1381" y="610"/>
                </a:lnTo>
                <a:lnTo>
                  <a:pt x="1374" y="611"/>
                </a:lnTo>
                <a:lnTo>
                  <a:pt x="1367" y="611"/>
                </a:lnTo>
                <a:lnTo>
                  <a:pt x="1359" y="612"/>
                </a:lnTo>
                <a:lnTo>
                  <a:pt x="153" y="612"/>
                </a:lnTo>
                <a:lnTo>
                  <a:pt x="146" y="611"/>
                </a:lnTo>
                <a:lnTo>
                  <a:pt x="138" y="611"/>
                </a:lnTo>
                <a:lnTo>
                  <a:pt x="131" y="610"/>
                </a:lnTo>
                <a:lnTo>
                  <a:pt x="125" y="609"/>
                </a:lnTo>
                <a:lnTo>
                  <a:pt x="118" y="608"/>
                </a:lnTo>
                <a:lnTo>
                  <a:pt x="111" y="606"/>
                </a:lnTo>
                <a:lnTo>
                  <a:pt x="104" y="604"/>
                </a:lnTo>
                <a:lnTo>
                  <a:pt x="98" y="601"/>
                </a:lnTo>
                <a:lnTo>
                  <a:pt x="92" y="599"/>
                </a:lnTo>
                <a:lnTo>
                  <a:pt x="86" y="596"/>
                </a:lnTo>
                <a:lnTo>
                  <a:pt x="80" y="593"/>
                </a:lnTo>
                <a:lnTo>
                  <a:pt x="74" y="590"/>
                </a:lnTo>
                <a:lnTo>
                  <a:pt x="68" y="586"/>
                </a:lnTo>
                <a:lnTo>
                  <a:pt x="63" y="582"/>
                </a:lnTo>
                <a:lnTo>
                  <a:pt x="57" y="578"/>
                </a:lnTo>
                <a:lnTo>
                  <a:pt x="52" y="574"/>
                </a:lnTo>
                <a:lnTo>
                  <a:pt x="47" y="569"/>
                </a:lnTo>
                <a:lnTo>
                  <a:pt x="42" y="564"/>
                </a:lnTo>
                <a:lnTo>
                  <a:pt x="38" y="560"/>
                </a:lnTo>
                <a:lnTo>
                  <a:pt x="34" y="554"/>
                </a:lnTo>
                <a:lnTo>
                  <a:pt x="30" y="549"/>
                </a:lnTo>
                <a:lnTo>
                  <a:pt x="26" y="544"/>
                </a:lnTo>
                <a:lnTo>
                  <a:pt x="22" y="538"/>
                </a:lnTo>
                <a:lnTo>
                  <a:pt x="19" y="532"/>
                </a:lnTo>
                <a:lnTo>
                  <a:pt x="16" y="526"/>
                </a:lnTo>
                <a:lnTo>
                  <a:pt x="13" y="520"/>
                </a:lnTo>
                <a:lnTo>
                  <a:pt x="10" y="514"/>
                </a:lnTo>
                <a:lnTo>
                  <a:pt x="8" y="507"/>
                </a:lnTo>
                <a:lnTo>
                  <a:pt x="6" y="501"/>
                </a:lnTo>
                <a:lnTo>
                  <a:pt x="4" y="494"/>
                </a:lnTo>
                <a:lnTo>
                  <a:pt x="3" y="487"/>
                </a:lnTo>
                <a:lnTo>
                  <a:pt x="2" y="480"/>
                </a:lnTo>
                <a:lnTo>
                  <a:pt x="1" y="473"/>
                </a:lnTo>
                <a:lnTo>
                  <a:pt x="0" y="466"/>
                </a:lnTo>
                <a:lnTo>
                  <a:pt x="0" y="459"/>
                </a:lnTo>
                <a:lnTo>
                  <a:pt x="0" y="152"/>
                </a:lnTo>
                <a:lnTo>
                  <a:pt x="0" y="145"/>
                </a:lnTo>
                <a:lnTo>
                  <a:pt x="1" y="138"/>
                </a:lnTo>
                <a:lnTo>
                  <a:pt x="2" y="131"/>
                </a:lnTo>
                <a:lnTo>
                  <a:pt x="3" y="124"/>
                </a:lnTo>
                <a:lnTo>
                  <a:pt x="4" y="117"/>
                </a:lnTo>
                <a:lnTo>
                  <a:pt x="6" y="110"/>
                </a:lnTo>
                <a:lnTo>
                  <a:pt x="8" y="104"/>
                </a:lnTo>
                <a:lnTo>
                  <a:pt x="10" y="98"/>
                </a:lnTo>
                <a:lnTo>
                  <a:pt x="13" y="91"/>
                </a:lnTo>
                <a:lnTo>
                  <a:pt x="16" y="85"/>
                </a:lnTo>
                <a:lnTo>
                  <a:pt x="19" y="79"/>
                </a:lnTo>
                <a:lnTo>
                  <a:pt x="22" y="73"/>
                </a:lnTo>
                <a:lnTo>
                  <a:pt x="26" y="68"/>
                </a:lnTo>
                <a:lnTo>
                  <a:pt x="30" y="62"/>
                </a:lnTo>
                <a:lnTo>
                  <a:pt x="34" y="57"/>
                </a:lnTo>
                <a:lnTo>
                  <a:pt x="38" y="52"/>
                </a:lnTo>
                <a:lnTo>
                  <a:pt x="42" y="47"/>
                </a:lnTo>
                <a:lnTo>
                  <a:pt x="47" y="42"/>
                </a:lnTo>
                <a:lnTo>
                  <a:pt x="52" y="37"/>
                </a:lnTo>
                <a:lnTo>
                  <a:pt x="57" y="33"/>
                </a:lnTo>
                <a:lnTo>
                  <a:pt x="63" y="29"/>
                </a:lnTo>
                <a:lnTo>
                  <a:pt x="68" y="25"/>
                </a:lnTo>
                <a:lnTo>
                  <a:pt x="74" y="22"/>
                </a:lnTo>
                <a:lnTo>
                  <a:pt x="80" y="18"/>
                </a:lnTo>
                <a:lnTo>
                  <a:pt x="86" y="15"/>
                </a:lnTo>
                <a:lnTo>
                  <a:pt x="92" y="12"/>
                </a:lnTo>
                <a:lnTo>
                  <a:pt x="98" y="10"/>
                </a:lnTo>
                <a:lnTo>
                  <a:pt x="104" y="7"/>
                </a:lnTo>
                <a:lnTo>
                  <a:pt x="111" y="5"/>
                </a:lnTo>
                <a:lnTo>
                  <a:pt x="118" y="4"/>
                </a:lnTo>
                <a:lnTo>
                  <a:pt x="125" y="2"/>
                </a:lnTo>
                <a:lnTo>
                  <a:pt x="131" y="1"/>
                </a:lnTo>
                <a:lnTo>
                  <a:pt x="138" y="0"/>
                </a:lnTo>
                <a:lnTo>
                  <a:pt x="146" y="0"/>
                </a:lnTo>
                <a:lnTo>
                  <a:pt x="153" y="0"/>
                </a:lnTo>
                <a:lnTo>
                  <a:pt x="1359" y="0"/>
                </a:lnTo>
                <a:lnTo>
                  <a:pt x="1359" y="0"/>
                </a:lnTo>
              </a:path>
            </a:pathLst>
          </a:custGeom>
          <a:noFill/>
          <a:ln w="12700" cap="rnd" cmpd="sng">
            <a:solidFill>
              <a:srgbClr val="FFFF9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00188"/>
            <a:ext cx="2503488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Light muscled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(narrow)</a:t>
            </a:r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766763" y="4187825"/>
            <a:ext cx="15446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2" y="0"/>
              </a:cxn>
            </a:cxnLst>
            <a:rect l="0" t="0" r="r" b="b"/>
            <a:pathLst>
              <a:path w="973" h="1">
                <a:moveTo>
                  <a:pt x="0" y="0"/>
                </a:moveTo>
                <a:lnTo>
                  <a:pt x="97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1222375" y="6597650"/>
            <a:ext cx="7683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3" y="0"/>
              </a:cxn>
            </a:cxnLst>
            <a:rect l="0" t="0" r="r" b="b"/>
            <a:pathLst>
              <a:path w="484" h="1">
                <a:moveTo>
                  <a:pt x="0" y="0"/>
                </a:moveTo>
                <a:lnTo>
                  <a:pt x="483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01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550" y="2457450"/>
            <a:ext cx="2754313" cy="427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202" name="Freeform 10"/>
          <p:cNvSpPr>
            <a:spLocks/>
          </p:cNvSpPr>
          <p:nvPr/>
        </p:nvSpPr>
        <p:spPr bwMode="auto">
          <a:xfrm>
            <a:off x="3351213" y="1403350"/>
            <a:ext cx="2400300" cy="973138"/>
          </a:xfrm>
          <a:custGeom>
            <a:avLst/>
            <a:gdLst/>
            <a:ahLst/>
            <a:cxnLst>
              <a:cxn ang="0">
                <a:pos x="1373" y="1"/>
              </a:cxn>
              <a:cxn ang="0">
                <a:pos x="1393" y="4"/>
              </a:cxn>
              <a:cxn ang="0">
                <a:pos x="1413" y="10"/>
              </a:cxn>
              <a:cxn ang="0">
                <a:pos x="1432" y="19"/>
              </a:cxn>
              <a:cxn ang="0">
                <a:pos x="1449" y="30"/>
              </a:cxn>
              <a:cxn ang="0">
                <a:pos x="1464" y="43"/>
              </a:cxn>
              <a:cxn ang="0">
                <a:pos x="1478" y="57"/>
              </a:cxn>
              <a:cxn ang="0">
                <a:pos x="1489" y="74"/>
              </a:cxn>
              <a:cxn ang="0">
                <a:pos x="1498" y="92"/>
              </a:cxn>
              <a:cxn ang="0">
                <a:pos x="1505" y="111"/>
              </a:cxn>
              <a:cxn ang="0">
                <a:pos x="1510" y="132"/>
              </a:cxn>
              <a:cxn ang="0">
                <a:pos x="1511" y="153"/>
              </a:cxn>
              <a:cxn ang="0">
                <a:pos x="1510" y="474"/>
              </a:cxn>
              <a:cxn ang="0">
                <a:pos x="1507" y="495"/>
              </a:cxn>
              <a:cxn ang="0">
                <a:pos x="1501" y="514"/>
              </a:cxn>
              <a:cxn ang="0">
                <a:pos x="1492" y="533"/>
              </a:cxn>
              <a:cxn ang="0">
                <a:pos x="1482" y="550"/>
              </a:cxn>
              <a:cxn ang="0">
                <a:pos x="1469" y="565"/>
              </a:cxn>
              <a:cxn ang="0">
                <a:pos x="1454" y="579"/>
              </a:cxn>
              <a:cxn ang="0">
                <a:pos x="1437" y="590"/>
              </a:cxn>
              <a:cxn ang="0">
                <a:pos x="1419" y="600"/>
              </a:cxn>
              <a:cxn ang="0">
                <a:pos x="1400" y="606"/>
              </a:cxn>
              <a:cxn ang="0">
                <a:pos x="1380" y="611"/>
              </a:cxn>
              <a:cxn ang="0">
                <a:pos x="1358" y="612"/>
              </a:cxn>
              <a:cxn ang="0">
                <a:pos x="138" y="612"/>
              </a:cxn>
              <a:cxn ang="0">
                <a:pos x="118" y="608"/>
              </a:cxn>
              <a:cxn ang="0">
                <a:pos x="98" y="602"/>
              </a:cxn>
              <a:cxn ang="0">
                <a:pos x="80" y="594"/>
              </a:cxn>
              <a:cxn ang="0">
                <a:pos x="63" y="583"/>
              </a:cxn>
              <a:cxn ang="0">
                <a:pos x="47" y="570"/>
              </a:cxn>
              <a:cxn ang="0">
                <a:pos x="34" y="555"/>
              </a:cxn>
              <a:cxn ang="0">
                <a:pos x="22" y="539"/>
              </a:cxn>
              <a:cxn ang="0">
                <a:pos x="13" y="521"/>
              </a:cxn>
              <a:cxn ang="0">
                <a:pos x="6" y="501"/>
              </a:cxn>
              <a:cxn ang="0">
                <a:pos x="2" y="481"/>
              </a:cxn>
              <a:cxn ang="0">
                <a:pos x="0" y="460"/>
              </a:cxn>
              <a:cxn ang="0">
                <a:pos x="1" y="139"/>
              </a:cxn>
              <a:cxn ang="0">
                <a:pos x="4" y="118"/>
              </a:cxn>
              <a:cxn ang="0">
                <a:pos x="10" y="98"/>
              </a:cxn>
              <a:cxn ang="0">
                <a:pos x="19" y="80"/>
              </a:cxn>
              <a:cxn ang="0">
                <a:pos x="30" y="63"/>
              </a:cxn>
              <a:cxn ang="0">
                <a:pos x="42" y="47"/>
              </a:cxn>
              <a:cxn ang="0">
                <a:pos x="57" y="34"/>
              </a:cxn>
              <a:cxn ang="0">
                <a:pos x="74" y="22"/>
              </a:cxn>
              <a:cxn ang="0">
                <a:pos x="92" y="13"/>
              </a:cxn>
              <a:cxn ang="0">
                <a:pos x="111" y="6"/>
              </a:cxn>
              <a:cxn ang="0">
                <a:pos x="131" y="2"/>
              </a:cxn>
              <a:cxn ang="0">
                <a:pos x="153" y="0"/>
              </a:cxn>
            </a:cxnLst>
            <a:rect l="0" t="0" r="r" b="b"/>
            <a:pathLst>
              <a:path w="1512" h="613">
                <a:moveTo>
                  <a:pt x="1358" y="0"/>
                </a:moveTo>
                <a:lnTo>
                  <a:pt x="1366" y="0"/>
                </a:lnTo>
                <a:lnTo>
                  <a:pt x="1373" y="1"/>
                </a:lnTo>
                <a:lnTo>
                  <a:pt x="1380" y="2"/>
                </a:lnTo>
                <a:lnTo>
                  <a:pt x="1387" y="3"/>
                </a:lnTo>
                <a:lnTo>
                  <a:pt x="1393" y="4"/>
                </a:lnTo>
                <a:lnTo>
                  <a:pt x="1400" y="6"/>
                </a:lnTo>
                <a:lnTo>
                  <a:pt x="1407" y="8"/>
                </a:lnTo>
                <a:lnTo>
                  <a:pt x="1413" y="10"/>
                </a:lnTo>
                <a:lnTo>
                  <a:pt x="1419" y="13"/>
                </a:lnTo>
                <a:lnTo>
                  <a:pt x="1426" y="16"/>
                </a:lnTo>
                <a:lnTo>
                  <a:pt x="1432" y="19"/>
                </a:lnTo>
                <a:lnTo>
                  <a:pt x="1437" y="22"/>
                </a:lnTo>
                <a:lnTo>
                  <a:pt x="1443" y="26"/>
                </a:lnTo>
                <a:lnTo>
                  <a:pt x="1449" y="30"/>
                </a:lnTo>
                <a:lnTo>
                  <a:pt x="1454" y="34"/>
                </a:lnTo>
                <a:lnTo>
                  <a:pt x="1459" y="38"/>
                </a:lnTo>
                <a:lnTo>
                  <a:pt x="1464" y="43"/>
                </a:lnTo>
                <a:lnTo>
                  <a:pt x="1469" y="47"/>
                </a:lnTo>
                <a:lnTo>
                  <a:pt x="1473" y="52"/>
                </a:lnTo>
                <a:lnTo>
                  <a:pt x="1478" y="57"/>
                </a:lnTo>
                <a:lnTo>
                  <a:pt x="1482" y="63"/>
                </a:lnTo>
                <a:lnTo>
                  <a:pt x="1485" y="68"/>
                </a:lnTo>
                <a:lnTo>
                  <a:pt x="1489" y="74"/>
                </a:lnTo>
                <a:lnTo>
                  <a:pt x="1492" y="80"/>
                </a:lnTo>
                <a:lnTo>
                  <a:pt x="1496" y="86"/>
                </a:lnTo>
                <a:lnTo>
                  <a:pt x="1498" y="92"/>
                </a:lnTo>
                <a:lnTo>
                  <a:pt x="1501" y="98"/>
                </a:lnTo>
                <a:lnTo>
                  <a:pt x="1503" y="105"/>
                </a:lnTo>
                <a:lnTo>
                  <a:pt x="1505" y="111"/>
                </a:lnTo>
                <a:lnTo>
                  <a:pt x="1507" y="118"/>
                </a:lnTo>
                <a:lnTo>
                  <a:pt x="1508" y="125"/>
                </a:lnTo>
                <a:lnTo>
                  <a:pt x="1510" y="132"/>
                </a:lnTo>
                <a:lnTo>
                  <a:pt x="1510" y="139"/>
                </a:lnTo>
                <a:lnTo>
                  <a:pt x="1511" y="146"/>
                </a:lnTo>
                <a:lnTo>
                  <a:pt x="1511" y="153"/>
                </a:lnTo>
                <a:lnTo>
                  <a:pt x="1511" y="460"/>
                </a:lnTo>
                <a:lnTo>
                  <a:pt x="1511" y="467"/>
                </a:lnTo>
                <a:lnTo>
                  <a:pt x="1510" y="474"/>
                </a:lnTo>
                <a:lnTo>
                  <a:pt x="1510" y="481"/>
                </a:lnTo>
                <a:lnTo>
                  <a:pt x="1508" y="488"/>
                </a:lnTo>
                <a:lnTo>
                  <a:pt x="1507" y="495"/>
                </a:lnTo>
                <a:lnTo>
                  <a:pt x="1505" y="501"/>
                </a:lnTo>
                <a:lnTo>
                  <a:pt x="1503" y="508"/>
                </a:lnTo>
                <a:lnTo>
                  <a:pt x="1501" y="514"/>
                </a:lnTo>
                <a:lnTo>
                  <a:pt x="1498" y="521"/>
                </a:lnTo>
                <a:lnTo>
                  <a:pt x="1496" y="527"/>
                </a:lnTo>
                <a:lnTo>
                  <a:pt x="1492" y="533"/>
                </a:lnTo>
                <a:lnTo>
                  <a:pt x="1489" y="539"/>
                </a:lnTo>
                <a:lnTo>
                  <a:pt x="1485" y="544"/>
                </a:lnTo>
                <a:lnTo>
                  <a:pt x="1482" y="550"/>
                </a:lnTo>
                <a:lnTo>
                  <a:pt x="1478" y="555"/>
                </a:lnTo>
                <a:lnTo>
                  <a:pt x="1473" y="560"/>
                </a:lnTo>
                <a:lnTo>
                  <a:pt x="1469" y="565"/>
                </a:lnTo>
                <a:lnTo>
                  <a:pt x="1464" y="570"/>
                </a:lnTo>
                <a:lnTo>
                  <a:pt x="1459" y="574"/>
                </a:lnTo>
                <a:lnTo>
                  <a:pt x="1454" y="579"/>
                </a:lnTo>
                <a:lnTo>
                  <a:pt x="1449" y="583"/>
                </a:lnTo>
                <a:lnTo>
                  <a:pt x="1443" y="587"/>
                </a:lnTo>
                <a:lnTo>
                  <a:pt x="1437" y="590"/>
                </a:lnTo>
                <a:lnTo>
                  <a:pt x="1432" y="594"/>
                </a:lnTo>
                <a:lnTo>
                  <a:pt x="1426" y="597"/>
                </a:lnTo>
                <a:lnTo>
                  <a:pt x="1419" y="600"/>
                </a:lnTo>
                <a:lnTo>
                  <a:pt x="1413" y="602"/>
                </a:lnTo>
                <a:lnTo>
                  <a:pt x="1407" y="604"/>
                </a:lnTo>
                <a:lnTo>
                  <a:pt x="1400" y="606"/>
                </a:lnTo>
                <a:lnTo>
                  <a:pt x="1393" y="608"/>
                </a:lnTo>
                <a:lnTo>
                  <a:pt x="1387" y="610"/>
                </a:lnTo>
                <a:lnTo>
                  <a:pt x="1380" y="611"/>
                </a:lnTo>
                <a:lnTo>
                  <a:pt x="1373" y="612"/>
                </a:lnTo>
                <a:lnTo>
                  <a:pt x="1366" y="612"/>
                </a:lnTo>
                <a:lnTo>
                  <a:pt x="1358" y="612"/>
                </a:lnTo>
                <a:lnTo>
                  <a:pt x="153" y="612"/>
                </a:lnTo>
                <a:lnTo>
                  <a:pt x="146" y="612"/>
                </a:lnTo>
                <a:lnTo>
                  <a:pt x="138" y="612"/>
                </a:lnTo>
                <a:lnTo>
                  <a:pt x="131" y="611"/>
                </a:lnTo>
                <a:lnTo>
                  <a:pt x="125" y="610"/>
                </a:lnTo>
                <a:lnTo>
                  <a:pt x="118" y="608"/>
                </a:lnTo>
                <a:lnTo>
                  <a:pt x="111" y="606"/>
                </a:lnTo>
                <a:lnTo>
                  <a:pt x="104" y="604"/>
                </a:lnTo>
                <a:lnTo>
                  <a:pt x="98" y="602"/>
                </a:lnTo>
                <a:lnTo>
                  <a:pt x="92" y="600"/>
                </a:lnTo>
                <a:lnTo>
                  <a:pt x="86" y="597"/>
                </a:lnTo>
                <a:lnTo>
                  <a:pt x="80" y="594"/>
                </a:lnTo>
                <a:lnTo>
                  <a:pt x="74" y="590"/>
                </a:lnTo>
                <a:lnTo>
                  <a:pt x="68" y="587"/>
                </a:lnTo>
                <a:lnTo>
                  <a:pt x="63" y="583"/>
                </a:lnTo>
                <a:lnTo>
                  <a:pt x="57" y="579"/>
                </a:lnTo>
                <a:lnTo>
                  <a:pt x="52" y="574"/>
                </a:lnTo>
                <a:lnTo>
                  <a:pt x="47" y="570"/>
                </a:lnTo>
                <a:lnTo>
                  <a:pt x="42" y="565"/>
                </a:lnTo>
                <a:lnTo>
                  <a:pt x="38" y="560"/>
                </a:lnTo>
                <a:lnTo>
                  <a:pt x="34" y="555"/>
                </a:lnTo>
                <a:lnTo>
                  <a:pt x="30" y="550"/>
                </a:lnTo>
                <a:lnTo>
                  <a:pt x="26" y="544"/>
                </a:lnTo>
                <a:lnTo>
                  <a:pt x="22" y="539"/>
                </a:lnTo>
                <a:lnTo>
                  <a:pt x="19" y="533"/>
                </a:lnTo>
                <a:lnTo>
                  <a:pt x="16" y="527"/>
                </a:lnTo>
                <a:lnTo>
                  <a:pt x="13" y="521"/>
                </a:lnTo>
                <a:lnTo>
                  <a:pt x="10" y="514"/>
                </a:lnTo>
                <a:lnTo>
                  <a:pt x="8" y="508"/>
                </a:lnTo>
                <a:lnTo>
                  <a:pt x="6" y="501"/>
                </a:lnTo>
                <a:lnTo>
                  <a:pt x="4" y="495"/>
                </a:lnTo>
                <a:lnTo>
                  <a:pt x="3" y="488"/>
                </a:lnTo>
                <a:lnTo>
                  <a:pt x="2" y="481"/>
                </a:lnTo>
                <a:lnTo>
                  <a:pt x="1" y="474"/>
                </a:lnTo>
                <a:lnTo>
                  <a:pt x="0" y="467"/>
                </a:lnTo>
                <a:lnTo>
                  <a:pt x="0" y="460"/>
                </a:lnTo>
                <a:lnTo>
                  <a:pt x="0" y="153"/>
                </a:lnTo>
                <a:lnTo>
                  <a:pt x="0" y="146"/>
                </a:lnTo>
                <a:lnTo>
                  <a:pt x="1" y="139"/>
                </a:lnTo>
                <a:lnTo>
                  <a:pt x="2" y="132"/>
                </a:lnTo>
                <a:lnTo>
                  <a:pt x="3" y="125"/>
                </a:lnTo>
                <a:lnTo>
                  <a:pt x="4" y="118"/>
                </a:lnTo>
                <a:lnTo>
                  <a:pt x="6" y="111"/>
                </a:lnTo>
                <a:lnTo>
                  <a:pt x="8" y="105"/>
                </a:lnTo>
                <a:lnTo>
                  <a:pt x="10" y="98"/>
                </a:lnTo>
                <a:lnTo>
                  <a:pt x="13" y="92"/>
                </a:lnTo>
                <a:lnTo>
                  <a:pt x="16" y="86"/>
                </a:lnTo>
                <a:lnTo>
                  <a:pt x="19" y="80"/>
                </a:lnTo>
                <a:lnTo>
                  <a:pt x="22" y="74"/>
                </a:lnTo>
                <a:lnTo>
                  <a:pt x="26" y="68"/>
                </a:lnTo>
                <a:lnTo>
                  <a:pt x="30" y="63"/>
                </a:lnTo>
                <a:lnTo>
                  <a:pt x="34" y="57"/>
                </a:lnTo>
                <a:lnTo>
                  <a:pt x="38" y="52"/>
                </a:lnTo>
                <a:lnTo>
                  <a:pt x="42" y="47"/>
                </a:lnTo>
                <a:lnTo>
                  <a:pt x="47" y="43"/>
                </a:lnTo>
                <a:lnTo>
                  <a:pt x="52" y="38"/>
                </a:lnTo>
                <a:lnTo>
                  <a:pt x="57" y="34"/>
                </a:lnTo>
                <a:lnTo>
                  <a:pt x="63" y="30"/>
                </a:lnTo>
                <a:lnTo>
                  <a:pt x="68" y="26"/>
                </a:lnTo>
                <a:lnTo>
                  <a:pt x="74" y="22"/>
                </a:lnTo>
                <a:lnTo>
                  <a:pt x="80" y="19"/>
                </a:lnTo>
                <a:lnTo>
                  <a:pt x="86" y="16"/>
                </a:lnTo>
                <a:lnTo>
                  <a:pt x="92" y="13"/>
                </a:lnTo>
                <a:lnTo>
                  <a:pt x="98" y="10"/>
                </a:lnTo>
                <a:lnTo>
                  <a:pt x="104" y="8"/>
                </a:lnTo>
                <a:lnTo>
                  <a:pt x="111" y="6"/>
                </a:lnTo>
                <a:lnTo>
                  <a:pt x="118" y="4"/>
                </a:lnTo>
                <a:lnTo>
                  <a:pt x="125" y="3"/>
                </a:lnTo>
                <a:lnTo>
                  <a:pt x="131" y="2"/>
                </a:lnTo>
                <a:lnTo>
                  <a:pt x="138" y="1"/>
                </a:lnTo>
                <a:lnTo>
                  <a:pt x="146" y="0"/>
                </a:lnTo>
                <a:lnTo>
                  <a:pt x="153" y="0"/>
                </a:lnTo>
                <a:lnTo>
                  <a:pt x="1358" y="0"/>
                </a:lnTo>
                <a:lnTo>
                  <a:pt x="1358" y="0"/>
                </a:lnTo>
              </a:path>
            </a:pathLst>
          </a:custGeom>
          <a:solidFill>
            <a:srgbClr val="50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3351213" y="1403350"/>
            <a:ext cx="2400300" cy="973138"/>
          </a:xfrm>
          <a:custGeom>
            <a:avLst/>
            <a:gdLst/>
            <a:ahLst/>
            <a:cxnLst>
              <a:cxn ang="0">
                <a:pos x="1373" y="1"/>
              </a:cxn>
              <a:cxn ang="0">
                <a:pos x="1393" y="4"/>
              </a:cxn>
              <a:cxn ang="0">
                <a:pos x="1413" y="10"/>
              </a:cxn>
              <a:cxn ang="0">
                <a:pos x="1432" y="19"/>
              </a:cxn>
              <a:cxn ang="0">
                <a:pos x="1449" y="30"/>
              </a:cxn>
              <a:cxn ang="0">
                <a:pos x="1464" y="43"/>
              </a:cxn>
              <a:cxn ang="0">
                <a:pos x="1478" y="57"/>
              </a:cxn>
              <a:cxn ang="0">
                <a:pos x="1489" y="74"/>
              </a:cxn>
              <a:cxn ang="0">
                <a:pos x="1498" y="92"/>
              </a:cxn>
              <a:cxn ang="0">
                <a:pos x="1505" y="111"/>
              </a:cxn>
              <a:cxn ang="0">
                <a:pos x="1510" y="132"/>
              </a:cxn>
              <a:cxn ang="0">
                <a:pos x="1511" y="153"/>
              </a:cxn>
              <a:cxn ang="0">
                <a:pos x="1510" y="474"/>
              </a:cxn>
              <a:cxn ang="0">
                <a:pos x="1507" y="495"/>
              </a:cxn>
              <a:cxn ang="0">
                <a:pos x="1501" y="514"/>
              </a:cxn>
              <a:cxn ang="0">
                <a:pos x="1492" y="533"/>
              </a:cxn>
              <a:cxn ang="0">
                <a:pos x="1482" y="550"/>
              </a:cxn>
              <a:cxn ang="0">
                <a:pos x="1469" y="565"/>
              </a:cxn>
              <a:cxn ang="0">
                <a:pos x="1454" y="579"/>
              </a:cxn>
              <a:cxn ang="0">
                <a:pos x="1437" y="590"/>
              </a:cxn>
              <a:cxn ang="0">
                <a:pos x="1419" y="600"/>
              </a:cxn>
              <a:cxn ang="0">
                <a:pos x="1400" y="606"/>
              </a:cxn>
              <a:cxn ang="0">
                <a:pos x="1380" y="611"/>
              </a:cxn>
              <a:cxn ang="0">
                <a:pos x="1358" y="612"/>
              </a:cxn>
              <a:cxn ang="0">
                <a:pos x="138" y="612"/>
              </a:cxn>
              <a:cxn ang="0">
                <a:pos x="118" y="608"/>
              </a:cxn>
              <a:cxn ang="0">
                <a:pos x="98" y="602"/>
              </a:cxn>
              <a:cxn ang="0">
                <a:pos x="80" y="594"/>
              </a:cxn>
              <a:cxn ang="0">
                <a:pos x="63" y="583"/>
              </a:cxn>
              <a:cxn ang="0">
                <a:pos x="47" y="570"/>
              </a:cxn>
              <a:cxn ang="0">
                <a:pos x="34" y="555"/>
              </a:cxn>
              <a:cxn ang="0">
                <a:pos x="22" y="539"/>
              </a:cxn>
              <a:cxn ang="0">
                <a:pos x="13" y="521"/>
              </a:cxn>
              <a:cxn ang="0">
                <a:pos x="6" y="501"/>
              </a:cxn>
              <a:cxn ang="0">
                <a:pos x="2" y="481"/>
              </a:cxn>
              <a:cxn ang="0">
                <a:pos x="0" y="460"/>
              </a:cxn>
              <a:cxn ang="0">
                <a:pos x="1" y="139"/>
              </a:cxn>
              <a:cxn ang="0">
                <a:pos x="4" y="118"/>
              </a:cxn>
              <a:cxn ang="0">
                <a:pos x="10" y="98"/>
              </a:cxn>
              <a:cxn ang="0">
                <a:pos x="19" y="80"/>
              </a:cxn>
              <a:cxn ang="0">
                <a:pos x="30" y="63"/>
              </a:cxn>
              <a:cxn ang="0">
                <a:pos x="42" y="47"/>
              </a:cxn>
              <a:cxn ang="0">
                <a:pos x="57" y="34"/>
              </a:cxn>
              <a:cxn ang="0">
                <a:pos x="74" y="22"/>
              </a:cxn>
              <a:cxn ang="0">
                <a:pos x="92" y="13"/>
              </a:cxn>
              <a:cxn ang="0">
                <a:pos x="111" y="6"/>
              </a:cxn>
              <a:cxn ang="0">
                <a:pos x="131" y="2"/>
              </a:cxn>
              <a:cxn ang="0">
                <a:pos x="153" y="0"/>
              </a:cxn>
            </a:cxnLst>
            <a:rect l="0" t="0" r="r" b="b"/>
            <a:pathLst>
              <a:path w="1512" h="613">
                <a:moveTo>
                  <a:pt x="1358" y="0"/>
                </a:moveTo>
                <a:lnTo>
                  <a:pt x="1366" y="0"/>
                </a:lnTo>
                <a:lnTo>
                  <a:pt x="1373" y="1"/>
                </a:lnTo>
                <a:lnTo>
                  <a:pt x="1380" y="2"/>
                </a:lnTo>
                <a:lnTo>
                  <a:pt x="1387" y="3"/>
                </a:lnTo>
                <a:lnTo>
                  <a:pt x="1393" y="4"/>
                </a:lnTo>
                <a:lnTo>
                  <a:pt x="1400" y="6"/>
                </a:lnTo>
                <a:lnTo>
                  <a:pt x="1407" y="8"/>
                </a:lnTo>
                <a:lnTo>
                  <a:pt x="1413" y="10"/>
                </a:lnTo>
                <a:lnTo>
                  <a:pt x="1419" y="13"/>
                </a:lnTo>
                <a:lnTo>
                  <a:pt x="1426" y="16"/>
                </a:lnTo>
                <a:lnTo>
                  <a:pt x="1432" y="19"/>
                </a:lnTo>
                <a:lnTo>
                  <a:pt x="1437" y="22"/>
                </a:lnTo>
                <a:lnTo>
                  <a:pt x="1443" y="26"/>
                </a:lnTo>
                <a:lnTo>
                  <a:pt x="1449" y="30"/>
                </a:lnTo>
                <a:lnTo>
                  <a:pt x="1454" y="34"/>
                </a:lnTo>
                <a:lnTo>
                  <a:pt x="1459" y="38"/>
                </a:lnTo>
                <a:lnTo>
                  <a:pt x="1464" y="43"/>
                </a:lnTo>
                <a:lnTo>
                  <a:pt x="1469" y="47"/>
                </a:lnTo>
                <a:lnTo>
                  <a:pt x="1473" y="52"/>
                </a:lnTo>
                <a:lnTo>
                  <a:pt x="1478" y="57"/>
                </a:lnTo>
                <a:lnTo>
                  <a:pt x="1482" y="63"/>
                </a:lnTo>
                <a:lnTo>
                  <a:pt x="1485" y="68"/>
                </a:lnTo>
                <a:lnTo>
                  <a:pt x="1489" y="74"/>
                </a:lnTo>
                <a:lnTo>
                  <a:pt x="1492" y="80"/>
                </a:lnTo>
                <a:lnTo>
                  <a:pt x="1496" y="86"/>
                </a:lnTo>
                <a:lnTo>
                  <a:pt x="1498" y="92"/>
                </a:lnTo>
                <a:lnTo>
                  <a:pt x="1501" y="98"/>
                </a:lnTo>
                <a:lnTo>
                  <a:pt x="1503" y="105"/>
                </a:lnTo>
                <a:lnTo>
                  <a:pt x="1505" y="111"/>
                </a:lnTo>
                <a:lnTo>
                  <a:pt x="1507" y="118"/>
                </a:lnTo>
                <a:lnTo>
                  <a:pt x="1508" y="125"/>
                </a:lnTo>
                <a:lnTo>
                  <a:pt x="1510" y="132"/>
                </a:lnTo>
                <a:lnTo>
                  <a:pt x="1510" y="139"/>
                </a:lnTo>
                <a:lnTo>
                  <a:pt x="1511" y="146"/>
                </a:lnTo>
                <a:lnTo>
                  <a:pt x="1511" y="153"/>
                </a:lnTo>
                <a:lnTo>
                  <a:pt x="1511" y="460"/>
                </a:lnTo>
                <a:lnTo>
                  <a:pt x="1511" y="467"/>
                </a:lnTo>
                <a:lnTo>
                  <a:pt x="1510" y="474"/>
                </a:lnTo>
                <a:lnTo>
                  <a:pt x="1510" y="481"/>
                </a:lnTo>
                <a:lnTo>
                  <a:pt x="1508" y="488"/>
                </a:lnTo>
                <a:lnTo>
                  <a:pt x="1507" y="495"/>
                </a:lnTo>
                <a:lnTo>
                  <a:pt x="1505" y="501"/>
                </a:lnTo>
                <a:lnTo>
                  <a:pt x="1503" y="508"/>
                </a:lnTo>
                <a:lnTo>
                  <a:pt x="1501" y="514"/>
                </a:lnTo>
                <a:lnTo>
                  <a:pt x="1498" y="521"/>
                </a:lnTo>
                <a:lnTo>
                  <a:pt x="1496" y="527"/>
                </a:lnTo>
                <a:lnTo>
                  <a:pt x="1492" y="533"/>
                </a:lnTo>
                <a:lnTo>
                  <a:pt x="1489" y="539"/>
                </a:lnTo>
                <a:lnTo>
                  <a:pt x="1485" y="544"/>
                </a:lnTo>
                <a:lnTo>
                  <a:pt x="1482" y="550"/>
                </a:lnTo>
                <a:lnTo>
                  <a:pt x="1478" y="555"/>
                </a:lnTo>
                <a:lnTo>
                  <a:pt x="1473" y="560"/>
                </a:lnTo>
                <a:lnTo>
                  <a:pt x="1469" y="565"/>
                </a:lnTo>
                <a:lnTo>
                  <a:pt x="1464" y="570"/>
                </a:lnTo>
                <a:lnTo>
                  <a:pt x="1459" y="574"/>
                </a:lnTo>
                <a:lnTo>
                  <a:pt x="1454" y="579"/>
                </a:lnTo>
                <a:lnTo>
                  <a:pt x="1449" y="583"/>
                </a:lnTo>
                <a:lnTo>
                  <a:pt x="1443" y="587"/>
                </a:lnTo>
                <a:lnTo>
                  <a:pt x="1437" y="590"/>
                </a:lnTo>
                <a:lnTo>
                  <a:pt x="1432" y="594"/>
                </a:lnTo>
                <a:lnTo>
                  <a:pt x="1426" y="597"/>
                </a:lnTo>
                <a:lnTo>
                  <a:pt x="1419" y="600"/>
                </a:lnTo>
                <a:lnTo>
                  <a:pt x="1413" y="602"/>
                </a:lnTo>
                <a:lnTo>
                  <a:pt x="1407" y="604"/>
                </a:lnTo>
                <a:lnTo>
                  <a:pt x="1400" y="606"/>
                </a:lnTo>
                <a:lnTo>
                  <a:pt x="1393" y="608"/>
                </a:lnTo>
                <a:lnTo>
                  <a:pt x="1387" y="610"/>
                </a:lnTo>
                <a:lnTo>
                  <a:pt x="1380" y="611"/>
                </a:lnTo>
                <a:lnTo>
                  <a:pt x="1373" y="612"/>
                </a:lnTo>
                <a:lnTo>
                  <a:pt x="1366" y="612"/>
                </a:lnTo>
                <a:lnTo>
                  <a:pt x="1358" y="612"/>
                </a:lnTo>
                <a:lnTo>
                  <a:pt x="153" y="612"/>
                </a:lnTo>
                <a:lnTo>
                  <a:pt x="146" y="612"/>
                </a:lnTo>
                <a:lnTo>
                  <a:pt x="138" y="612"/>
                </a:lnTo>
                <a:lnTo>
                  <a:pt x="131" y="611"/>
                </a:lnTo>
                <a:lnTo>
                  <a:pt x="125" y="610"/>
                </a:lnTo>
                <a:lnTo>
                  <a:pt x="118" y="608"/>
                </a:lnTo>
                <a:lnTo>
                  <a:pt x="111" y="606"/>
                </a:lnTo>
                <a:lnTo>
                  <a:pt x="104" y="604"/>
                </a:lnTo>
                <a:lnTo>
                  <a:pt x="98" y="602"/>
                </a:lnTo>
                <a:lnTo>
                  <a:pt x="92" y="600"/>
                </a:lnTo>
                <a:lnTo>
                  <a:pt x="86" y="597"/>
                </a:lnTo>
                <a:lnTo>
                  <a:pt x="80" y="594"/>
                </a:lnTo>
                <a:lnTo>
                  <a:pt x="74" y="590"/>
                </a:lnTo>
                <a:lnTo>
                  <a:pt x="68" y="587"/>
                </a:lnTo>
                <a:lnTo>
                  <a:pt x="63" y="583"/>
                </a:lnTo>
                <a:lnTo>
                  <a:pt x="57" y="579"/>
                </a:lnTo>
                <a:lnTo>
                  <a:pt x="52" y="574"/>
                </a:lnTo>
                <a:lnTo>
                  <a:pt x="47" y="570"/>
                </a:lnTo>
                <a:lnTo>
                  <a:pt x="42" y="565"/>
                </a:lnTo>
                <a:lnTo>
                  <a:pt x="38" y="560"/>
                </a:lnTo>
                <a:lnTo>
                  <a:pt x="34" y="555"/>
                </a:lnTo>
                <a:lnTo>
                  <a:pt x="30" y="550"/>
                </a:lnTo>
                <a:lnTo>
                  <a:pt x="26" y="544"/>
                </a:lnTo>
                <a:lnTo>
                  <a:pt x="22" y="539"/>
                </a:lnTo>
                <a:lnTo>
                  <a:pt x="19" y="533"/>
                </a:lnTo>
                <a:lnTo>
                  <a:pt x="16" y="527"/>
                </a:lnTo>
                <a:lnTo>
                  <a:pt x="13" y="521"/>
                </a:lnTo>
                <a:lnTo>
                  <a:pt x="10" y="514"/>
                </a:lnTo>
                <a:lnTo>
                  <a:pt x="8" y="508"/>
                </a:lnTo>
                <a:lnTo>
                  <a:pt x="6" y="501"/>
                </a:lnTo>
                <a:lnTo>
                  <a:pt x="4" y="495"/>
                </a:lnTo>
                <a:lnTo>
                  <a:pt x="3" y="488"/>
                </a:lnTo>
                <a:lnTo>
                  <a:pt x="2" y="481"/>
                </a:lnTo>
                <a:lnTo>
                  <a:pt x="1" y="474"/>
                </a:lnTo>
                <a:lnTo>
                  <a:pt x="0" y="467"/>
                </a:lnTo>
                <a:lnTo>
                  <a:pt x="0" y="460"/>
                </a:lnTo>
                <a:lnTo>
                  <a:pt x="0" y="153"/>
                </a:lnTo>
                <a:lnTo>
                  <a:pt x="0" y="146"/>
                </a:lnTo>
                <a:lnTo>
                  <a:pt x="1" y="139"/>
                </a:lnTo>
                <a:lnTo>
                  <a:pt x="2" y="132"/>
                </a:lnTo>
                <a:lnTo>
                  <a:pt x="3" y="125"/>
                </a:lnTo>
                <a:lnTo>
                  <a:pt x="4" y="118"/>
                </a:lnTo>
                <a:lnTo>
                  <a:pt x="6" y="111"/>
                </a:lnTo>
                <a:lnTo>
                  <a:pt x="8" y="105"/>
                </a:lnTo>
                <a:lnTo>
                  <a:pt x="10" y="98"/>
                </a:lnTo>
                <a:lnTo>
                  <a:pt x="13" y="92"/>
                </a:lnTo>
                <a:lnTo>
                  <a:pt x="16" y="86"/>
                </a:lnTo>
                <a:lnTo>
                  <a:pt x="19" y="80"/>
                </a:lnTo>
                <a:lnTo>
                  <a:pt x="22" y="74"/>
                </a:lnTo>
                <a:lnTo>
                  <a:pt x="26" y="68"/>
                </a:lnTo>
                <a:lnTo>
                  <a:pt x="30" y="63"/>
                </a:lnTo>
                <a:lnTo>
                  <a:pt x="34" y="57"/>
                </a:lnTo>
                <a:lnTo>
                  <a:pt x="38" y="52"/>
                </a:lnTo>
                <a:lnTo>
                  <a:pt x="42" y="47"/>
                </a:lnTo>
                <a:lnTo>
                  <a:pt x="47" y="43"/>
                </a:lnTo>
                <a:lnTo>
                  <a:pt x="52" y="38"/>
                </a:lnTo>
                <a:lnTo>
                  <a:pt x="57" y="34"/>
                </a:lnTo>
                <a:lnTo>
                  <a:pt x="63" y="30"/>
                </a:lnTo>
                <a:lnTo>
                  <a:pt x="68" y="26"/>
                </a:lnTo>
                <a:lnTo>
                  <a:pt x="74" y="22"/>
                </a:lnTo>
                <a:lnTo>
                  <a:pt x="80" y="19"/>
                </a:lnTo>
                <a:lnTo>
                  <a:pt x="86" y="16"/>
                </a:lnTo>
                <a:lnTo>
                  <a:pt x="92" y="13"/>
                </a:lnTo>
                <a:lnTo>
                  <a:pt x="98" y="10"/>
                </a:lnTo>
                <a:lnTo>
                  <a:pt x="104" y="8"/>
                </a:lnTo>
                <a:lnTo>
                  <a:pt x="111" y="6"/>
                </a:lnTo>
                <a:lnTo>
                  <a:pt x="118" y="4"/>
                </a:lnTo>
                <a:lnTo>
                  <a:pt x="125" y="3"/>
                </a:lnTo>
                <a:lnTo>
                  <a:pt x="131" y="2"/>
                </a:lnTo>
                <a:lnTo>
                  <a:pt x="138" y="1"/>
                </a:lnTo>
                <a:lnTo>
                  <a:pt x="146" y="0"/>
                </a:lnTo>
                <a:lnTo>
                  <a:pt x="153" y="0"/>
                </a:lnTo>
                <a:lnTo>
                  <a:pt x="1358" y="0"/>
                </a:lnTo>
                <a:lnTo>
                  <a:pt x="1358" y="0"/>
                </a:lnTo>
              </a:path>
            </a:pathLst>
          </a:custGeom>
          <a:noFill/>
          <a:ln w="12700" cap="rnd" cmpd="sng">
            <a:solidFill>
              <a:srgbClr val="FFFF9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3001963" y="1504950"/>
            <a:ext cx="3127375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Average muscled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(average width)</a:t>
            </a:r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3852863" y="5110163"/>
            <a:ext cx="15430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1" y="0"/>
              </a:cxn>
            </a:cxnLst>
            <a:rect l="0" t="0" r="r" b="b"/>
            <a:pathLst>
              <a:path w="972" h="1">
                <a:moveTo>
                  <a:pt x="0" y="0"/>
                </a:moveTo>
                <a:lnTo>
                  <a:pt x="971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4186238" y="6473825"/>
            <a:ext cx="9890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2" y="0"/>
              </a:cxn>
            </a:cxnLst>
            <a:rect l="0" t="0" r="r" b="b"/>
            <a:pathLst>
              <a:path w="623" h="1">
                <a:moveTo>
                  <a:pt x="0" y="0"/>
                </a:moveTo>
                <a:lnTo>
                  <a:pt x="62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07" name="Picture 1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650" y="2457450"/>
            <a:ext cx="2601913" cy="428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208" name="Freeform 16"/>
          <p:cNvSpPr>
            <a:spLocks/>
          </p:cNvSpPr>
          <p:nvPr/>
        </p:nvSpPr>
        <p:spPr bwMode="auto">
          <a:xfrm>
            <a:off x="6381750" y="1403350"/>
            <a:ext cx="2401888" cy="973138"/>
          </a:xfrm>
          <a:custGeom>
            <a:avLst/>
            <a:gdLst/>
            <a:ahLst/>
            <a:cxnLst>
              <a:cxn ang="0">
                <a:pos x="1374" y="1"/>
              </a:cxn>
              <a:cxn ang="0">
                <a:pos x="1395" y="4"/>
              </a:cxn>
              <a:cxn ang="0">
                <a:pos x="1414" y="10"/>
              </a:cxn>
              <a:cxn ang="0">
                <a:pos x="1433" y="19"/>
              </a:cxn>
              <a:cxn ang="0">
                <a:pos x="1450" y="30"/>
              </a:cxn>
              <a:cxn ang="0">
                <a:pos x="1465" y="43"/>
              </a:cxn>
              <a:cxn ang="0">
                <a:pos x="1479" y="57"/>
              </a:cxn>
              <a:cxn ang="0">
                <a:pos x="1490" y="74"/>
              </a:cxn>
              <a:cxn ang="0">
                <a:pos x="1500" y="92"/>
              </a:cxn>
              <a:cxn ang="0">
                <a:pos x="1507" y="111"/>
              </a:cxn>
              <a:cxn ang="0">
                <a:pos x="1511" y="132"/>
              </a:cxn>
              <a:cxn ang="0">
                <a:pos x="1512" y="153"/>
              </a:cxn>
              <a:cxn ang="0">
                <a:pos x="1512" y="474"/>
              </a:cxn>
              <a:cxn ang="0">
                <a:pos x="1508" y="495"/>
              </a:cxn>
              <a:cxn ang="0">
                <a:pos x="1502" y="514"/>
              </a:cxn>
              <a:cxn ang="0">
                <a:pos x="1494" y="533"/>
              </a:cxn>
              <a:cxn ang="0">
                <a:pos x="1483" y="550"/>
              </a:cxn>
              <a:cxn ang="0">
                <a:pos x="1470" y="565"/>
              </a:cxn>
              <a:cxn ang="0">
                <a:pos x="1455" y="579"/>
              </a:cxn>
              <a:cxn ang="0">
                <a:pos x="1439" y="590"/>
              </a:cxn>
              <a:cxn ang="0">
                <a:pos x="1421" y="600"/>
              </a:cxn>
              <a:cxn ang="0">
                <a:pos x="1402" y="606"/>
              </a:cxn>
              <a:cxn ang="0">
                <a:pos x="1381" y="611"/>
              </a:cxn>
              <a:cxn ang="0">
                <a:pos x="1360" y="612"/>
              </a:cxn>
              <a:cxn ang="0">
                <a:pos x="139" y="612"/>
              </a:cxn>
              <a:cxn ang="0">
                <a:pos x="118" y="608"/>
              </a:cxn>
              <a:cxn ang="0">
                <a:pos x="98" y="602"/>
              </a:cxn>
              <a:cxn ang="0">
                <a:pos x="80" y="594"/>
              </a:cxn>
              <a:cxn ang="0">
                <a:pos x="63" y="583"/>
              </a:cxn>
              <a:cxn ang="0">
                <a:pos x="48" y="570"/>
              </a:cxn>
              <a:cxn ang="0">
                <a:pos x="34" y="555"/>
              </a:cxn>
              <a:cxn ang="0">
                <a:pos x="22" y="539"/>
              </a:cxn>
              <a:cxn ang="0">
                <a:pos x="13" y="521"/>
              </a:cxn>
              <a:cxn ang="0">
                <a:pos x="6" y="501"/>
              </a:cxn>
              <a:cxn ang="0">
                <a:pos x="2" y="481"/>
              </a:cxn>
              <a:cxn ang="0">
                <a:pos x="0" y="460"/>
              </a:cxn>
              <a:cxn ang="0">
                <a:pos x="1" y="139"/>
              </a:cxn>
              <a:cxn ang="0">
                <a:pos x="4" y="118"/>
              </a:cxn>
              <a:cxn ang="0">
                <a:pos x="11" y="98"/>
              </a:cxn>
              <a:cxn ang="0">
                <a:pos x="19" y="80"/>
              </a:cxn>
              <a:cxn ang="0">
                <a:pos x="30" y="63"/>
              </a:cxn>
              <a:cxn ang="0">
                <a:pos x="43" y="47"/>
              </a:cxn>
              <a:cxn ang="0">
                <a:pos x="58" y="34"/>
              </a:cxn>
              <a:cxn ang="0">
                <a:pos x="74" y="22"/>
              </a:cxn>
              <a:cxn ang="0">
                <a:pos x="92" y="13"/>
              </a:cxn>
              <a:cxn ang="0">
                <a:pos x="111" y="6"/>
              </a:cxn>
              <a:cxn ang="0">
                <a:pos x="132" y="2"/>
              </a:cxn>
              <a:cxn ang="0">
                <a:pos x="153" y="0"/>
              </a:cxn>
            </a:cxnLst>
            <a:rect l="0" t="0" r="r" b="b"/>
            <a:pathLst>
              <a:path w="1513" h="613">
                <a:moveTo>
                  <a:pt x="1360" y="0"/>
                </a:moveTo>
                <a:lnTo>
                  <a:pt x="1367" y="0"/>
                </a:lnTo>
                <a:lnTo>
                  <a:pt x="1374" y="1"/>
                </a:lnTo>
                <a:lnTo>
                  <a:pt x="1381" y="2"/>
                </a:lnTo>
                <a:lnTo>
                  <a:pt x="1388" y="3"/>
                </a:lnTo>
                <a:lnTo>
                  <a:pt x="1395" y="4"/>
                </a:lnTo>
                <a:lnTo>
                  <a:pt x="1402" y="6"/>
                </a:lnTo>
                <a:lnTo>
                  <a:pt x="1408" y="8"/>
                </a:lnTo>
                <a:lnTo>
                  <a:pt x="1414" y="10"/>
                </a:lnTo>
                <a:lnTo>
                  <a:pt x="1421" y="13"/>
                </a:lnTo>
                <a:lnTo>
                  <a:pt x="1427" y="16"/>
                </a:lnTo>
                <a:lnTo>
                  <a:pt x="1433" y="19"/>
                </a:lnTo>
                <a:lnTo>
                  <a:pt x="1439" y="22"/>
                </a:lnTo>
                <a:lnTo>
                  <a:pt x="1444" y="26"/>
                </a:lnTo>
                <a:lnTo>
                  <a:pt x="1450" y="30"/>
                </a:lnTo>
                <a:lnTo>
                  <a:pt x="1455" y="34"/>
                </a:lnTo>
                <a:lnTo>
                  <a:pt x="1460" y="38"/>
                </a:lnTo>
                <a:lnTo>
                  <a:pt x="1465" y="43"/>
                </a:lnTo>
                <a:lnTo>
                  <a:pt x="1470" y="47"/>
                </a:lnTo>
                <a:lnTo>
                  <a:pt x="1475" y="52"/>
                </a:lnTo>
                <a:lnTo>
                  <a:pt x="1479" y="57"/>
                </a:lnTo>
                <a:lnTo>
                  <a:pt x="1483" y="63"/>
                </a:lnTo>
                <a:lnTo>
                  <a:pt x="1487" y="68"/>
                </a:lnTo>
                <a:lnTo>
                  <a:pt x="1490" y="74"/>
                </a:lnTo>
                <a:lnTo>
                  <a:pt x="1494" y="80"/>
                </a:lnTo>
                <a:lnTo>
                  <a:pt x="1497" y="86"/>
                </a:lnTo>
                <a:lnTo>
                  <a:pt x="1500" y="92"/>
                </a:lnTo>
                <a:lnTo>
                  <a:pt x="1502" y="98"/>
                </a:lnTo>
                <a:lnTo>
                  <a:pt x="1505" y="105"/>
                </a:lnTo>
                <a:lnTo>
                  <a:pt x="1507" y="111"/>
                </a:lnTo>
                <a:lnTo>
                  <a:pt x="1508" y="118"/>
                </a:lnTo>
                <a:lnTo>
                  <a:pt x="1510" y="125"/>
                </a:lnTo>
                <a:lnTo>
                  <a:pt x="1511" y="132"/>
                </a:lnTo>
                <a:lnTo>
                  <a:pt x="1512" y="139"/>
                </a:lnTo>
                <a:lnTo>
                  <a:pt x="1512" y="146"/>
                </a:lnTo>
                <a:lnTo>
                  <a:pt x="1512" y="153"/>
                </a:lnTo>
                <a:lnTo>
                  <a:pt x="1512" y="460"/>
                </a:lnTo>
                <a:lnTo>
                  <a:pt x="1512" y="467"/>
                </a:lnTo>
                <a:lnTo>
                  <a:pt x="1512" y="474"/>
                </a:lnTo>
                <a:lnTo>
                  <a:pt x="1511" y="481"/>
                </a:lnTo>
                <a:lnTo>
                  <a:pt x="1510" y="488"/>
                </a:lnTo>
                <a:lnTo>
                  <a:pt x="1508" y="495"/>
                </a:lnTo>
                <a:lnTo>
                  <a:pt x="1507" y="501"/>
                </a:lnTo>
                <a:lnTo>
                  <a:pt x="1505" y="508"/>
                </a:lnTo>
                <a:lnTo>
                  <a:pt x="1502" y="514"/>
                </a:lnTo>
                <a:lnTo>
                  <a:pt x="1500" y="521"/>
                </a:lnTo>
                <a:lnTo>
                  <a:pt x="1497" y="527"/>
                </a:lnTo>
                <a:lnTo>
                  <a:pt x="1494" y="533"/>
                </a:lnTo>
                <a:lnTo>
                  <a:pt x="1490" y="539"/>
                </a:lnTo>
                <a:lnTo>
                  <a:pt x="1487" y="544"/>
                </a:lnTo>
                <a:lnTo>
                  <a:pt x="1483" y="550"/>
                </a:lnTo>
                <a:lnTo>
                  <a:pt x="1479" y="555"/>
                </a:lnTo>
                <a:lnTo>
                  <a:pt x="1475" y="560"/>
                </a:lnTo>
                <a:lnTo>
                  <a:pt x="1470" y="565"/>
                </a:lnTo>
                <a:lnTo>
                  <a:pt x="1465" y="570"/>
                </a:lnTo>
                <a:lnTo>
                  <a:pt x="1460" y="574"/>
                </a:lnTo>
                <a:lnTo>
                  <a:pt x="1455" y="579"/>
                </a:lnTo>
                <a:lnTo>
                  <a:pt x="1450" y="583"/>
                </a:lnTo>
                <a:lnTo>
                  <a:pt x="1444" y="587"/>
                </a:lnTo>
                <a:lnTo>
                  <a:pt x="1439" y="590"/>
                </a:lnTo>
                <a:lnTo>
                  <a:pt x="1433" y="594"/>
                </a:lnTo>
                <a:lnTo>
                  <a:pt x="1427" y="597"/>
                </a:lnTo>
                <a:lnTo>
                  <a:pt x="1421" y="600"/>
                </a:lnTo>
                <a:lnTo>
                  <a:pt x="1414" y="602"/>
                </a:lnTo>
                <a:lnTo>
                  <a:pt x="1408" y="604"/>
                </a:lnTo>
                <a:lnTo>
                  <a:pt x="1402" y="606"/>
                </a:lnTo>
                <a:lnTo>
                  <a:pt x="1395" y="608"/>
                </a:lnTo>
                <a:lnTo>
                  <a:pt x="1388" y="610"/>
                </a:lnTo>
                <a:lnTo>
                  <a:pt x="1381" y="611"/>
                </a:lnTo>
                <a:lnTo>
                  <a:pt x="1374" y="612"/>
                </a:lnTo>
                <a:lnTo>
                  <a:pt x="1367" y="612"/>
                </a:lnTo>
                <a:lnTo>
                  <a:pt x="1360" y="612"/>
                </a:lnTo>
                <a:lnTo>
                  <a:pt x="153" y="612"/>
                </a:lnTo>
                <a:lnTo>
                  <a:pt x="146" y="612"/>
                </a:lnTo>
                <a:lnTo>
                  <a:pt x="139" y="612"/>
                </a:lnTo>
                <a:lnTo>
                  <a:pt x="132" y="611"/>
                </a:lnTo>
                <a:lnTo>
                  <a:pt x="125" y="610"/>
                </a:lnTo>
                <a:lnTo>
                  <a:pt x="118" y="608"/>
                </a:lnTo>
                <a:lnTo>
                  <a:pt x="111" y="606"/>
                </a:lnTo>
                <a:lnTo>
                  <a:pt x="105" y="604"/>
                </a:lnTo>
                <a:lnTo>
                  <a:pt x="98" y="602"/>
                </a:lnTo>
                <a:lnTo>
                  <a:pt x="92" y="600"/>
                </a:lnTo>
                <a:lnTo>
                  <a:pt x="86" y="597"/>
                </a:lnTo>
                <a:lnTo>
                  <a:pt x="80" y="594"/>
                </a:lnTo>
                <a:lnTo>
                  <a:pt x="74" y="590"/>
                </a:lnTo>
                <a:lnTo>
                  <a:pt x="68" y="587"/>
                </a:lnTo>
                <a:lnTo>
                  <a:pt x="63" y="583"/>
                </a:lnTo>
                <a:lnTo>
                  <a:pt x="58" y="579"/>
                </a:lnTo>
                <a:lnTo>
                  <a:pt x="52" y="574"/>
                </a:lnTo>
                <a:lnTo>
                  <a:pt x="48" y="570"/>
                </a:lnTo>
                <a:lnTo>
                  <a:pt x="43" y="565"/>
                </a:lnTo>
                <a:lnTo>
                  <a:pt x="38" y="560"/>
                </a:lnTo>
                <a:lnTo>
                  <a:pt x="34" y="555"/>
                </a:lnTo>
                <a:lnTo>
                  <a:pt x="30" y="550"/>
                </a:lnTo>
                <a:lnTo>
                  <a:pt x="26" y="544"/>
                </a:lnTo>
                <a:lnTo>
                  <a:pt x="22" y="539"/>
                </a:lnTo>
                <a:lnTo>
                  <a:pt x="19" y="533"/>
                </a:lnTo>
                <a:lnTo>
                  <a:pt x="16" y="527"/>
                </a:lnTo>
                <a:lnTo>
                  <a:pt x="13" y="521"/>
                </a:lnTo>
                <a:lnTo>
                  <a:pt x="11" y="514"/>
                </a:lnTo>
                <a:lnTo>
                  <a:pt x="8" y="508"/>
                </a:lnTo>
                <a:lnTo>
                  <a:pt x="6" y="501"/>
                </a:lnTo>
                <a:lnTo>
                  <a:pt x="4" y="495"/>
                </a:lnTo>
                <a:lnTo>
                  <a:pt x="3" y="488"/>
                </a:lnTo>
                <a:lnTo>
                  <a:pt x="2" y="481"/>
                </a:lnTo>
                <a:lnTo>
                  <a:pt x="1" y="474"/>
                </a:lnTo>
                <a:lnTo>
                  <a:pt x="1" y="467"/>
                </a:lnTo>
                <a:lnTo>
                  <a:pt x="0" y="460"/>
                </a:lnTo>
                <a:lnTo>
                  <a:pt x="0" y="153"/>
                </a:lnTo>
                <a:lnTo>
                  <a:pt x="1" y="146"/>
                </a:lnTo>
                <a:lnTo>
                  <a:pt x="1" y="139"/>
                </a:lnTo>
                <a:lnTo>
                  <a:pt x="2" y="132"/>
                </a:lnTo>
                <a:lnTo>
                  <a:pt x="3" y="125"/>
                </a:lnTo>
                <a:lnTo>
                  <a:pt x="4" y="118"/>
                </a:lnTo>
                <a:lnTo>
                  <a:pt x="6" y="111"/>
                </a:lnTo>
                <a:lnTo>
                  <a:pt x="8" y="105"/>
                </a:lnTo>
                <a:lnTo>
                  <a:pt x="11" y="98"/>
                </a:lnTo>
                <a:lnTo>
                  <a:pt x="13" y="92"/>
                </a:lnTo>
                <a:lnTo>
                  <a:pt x="16" y="86"/>
                </a:lnTo>
                <a:lnTo>
                  <a:pt x="19" y="80"/>
                </a:lnTo>
                <a:lnTo>
                  <a:pt x="22" y="74"/>
                </a:lnTo>
                <a:lnTo>
                  <a:pt x="26" y="68"/>
                </a:lnTo>
                <a:lnTo>
                  <a:pt x="30" y="63"/>
                </a:lnTo>
                <a:lnTo>
                  <a:pt x="34" y="57"/>
                </a:lnTo>
                <a:lnTo>
                  <a:pt x="38" y="52"/>
                </a:lnTo>
                <a:lnTo>
                  <a:pt x="43" y="47"/>
                </a:lnTo>
                <a:lnTo>
                  <a:pt x="48" y="43"/>
                </a:lnTo>
                <a:lnTo>
                  <a:pt x="52" y="38"/>
                </a:lnTo>
                <a:lnTo>
                  <a:pt x="58" y="34"/>
                </a:lnTo>
                <a:lnTo>
                  <a:pt x="63" y="30"/>
                </a:lnTo>
                <a:lnTo>
                  <a:pt x="68" y="26"/>
                </a:lnTo>
                <a:lnTo>
                  <a:pt x="74" y="22"/>
                </a:lnTo>
                <a:lnTo>
                  <a:pt x="80" y="19"/>
                </a:lnTo>
                <a:lnTo>
                  <a:pt x="86" y="16"/>
                </a:lnTo>
                <a:lnTo>
                  <a:pt x="92" y="13"/>
                </a:lnTo>
                <a:lnTo>
                  <a:pt x="98" y="10"/>
                </a:lnTo>
                <a:lnTo>
                  <a:pt x="105" y="8"/>
                </a:lnTo>
                <a:lnTo>
                  <a:pt x="111" y="6"/>
                </a:lnTo>
                <a:lnTo>
                  <a:pt x="118" y="4"/>
                </a:lnTo>
                <a:lnTo>
                  <a:pt x="125" y="3"/>
                </a:lnTo>
                <a:lnTo>
                  <a:pt x="132" y="2"/>
                </a:lnTo>
                <a:lnTo>
                  <a:pt x="139" y="1"/>
                </a:lnTo>
                <a:lnTo>
                  <a:pt x="146" y="0"/>
                </a:lnTo>
                <a:lnTo>
                  <a:pt x="153" y="0"/>
                </a:lnTo>
                <a:lnTo>
                  <a:pt x="1360" y="0"/>
                </a:lnTo>
                <a:lnTo>
                  <a:pt x="1360" y="0"/>
                </a:lnTo>
              </a:path>
            </a:pathLst>
          </a:custGeom>
          <a:solidFill>
            <a:srgbClr val="50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6381750" y="1403350"/>
            <a:ext cx="2401888" cy="973138"/>
          </a:xfrm>
          <a:custGeom>
            <a:avLst/>
            <a:gdLst/>
            <a:ahLst/>
            <a:cxnLst>
              <a:cxn ang="0">
                <a:pos x="1374" y="1"/>
              </a:cxn>
              <a:cxn ang="0">
                <a:pos x="1395" y="4"/>
              </a:cxn>
              <a:cxn ang="0">
                <a:pos x="1414" y="10"/>
              </a:cxn>
              <a:cxn ang="0">
                <a:pos x="1433" y="19"/>
              </a:cxn>
              <a:cxn ang="0">
                <a:pos x="1450" y="30"/>
              </a:cxn>
              <a:cxn ang="0">
                <a:pos x="1465" y="43"/>
              </a:cxn>
              <a:cxn ang="0">
                <a:pos x="1479" y="57"/>
              </a:cxn>
              <a:cxn ang="0">
                <a:pos x="1490" y="74"/>
              </a:cxn>
              <a:cxn ang="0">
                <a:pos x="1500" y="92"/>
              </a:cxn>
              <a:cxn ang="0">
                <a:pos x="1507" y="111"/>
              </a:cxn>
              <a:cxn ang="0">
                <a:pos x="1511" y="132"/>
              </a:cxn>
              <a:cxn ang="0">
                <a:pos x="1512" y="153"/>
              </a:cxn>
              <a:cxn ang="0">
                <a:pos x="1512" y="474"/>
              </a:cxn>
              <a:cxn ang="0">
                <a:pos x="1508" y="495"/>
              </a:cxn>
              <a:cxn ang="0">
                <a:pos x="1502" y="514"/>
              </a:cxn>
              <a:cxn ang="0">
                <a:pos x="1494" y="533"/>
              </a:cxn>
              <a:cxn ang="0">
                <a:pos x="1483" y="550"/>
              </a:cxn>
              <a:cxn ang="0">
                <a:pos x="1470" y="565"/>
              </a:cxn>
              <a:cxn ang="0">
                <a:pos x="1455" y="579"/>
              </a:cxn>
              <a:cxn ang="0">
                <a:pos x="1439" y="590"/>
              </a:cxn>
              <a:cxn ang="0">
                <a:pos x="1421" y="600"/>
              </a:cxn>
              <a:cxn ang="0">
                <a:pos x="1402" y="606"/>
              </a:cxn>
              <a:cxn ang="0">
                <a:pos x="1381" y="611"/>
              </a:cxn>
              <a:cxn ang="0">
                <a:pos x="1360" y="612"/>
              </a:cxn>
              <a:cxn ang="0">
                <a:pos x="139" y="612"/>
              </a:cxn>
              <a:cxn ang="0">
                <a:pos x="118" y="608"/>
              </a:cxn>
              <a:cxn ang="0">
                <a:pos x="98" y="602"/>
              </a:cxn>
              <a:cxn ang="0">
                <a:pos x="80" y="594"/>
              </a:cxn>
              <a:cxn ang="0">
                <a:pos x="63" y="583"/>
              </a:cxn>
              <a:cxn ang="0">
                <a:pos x="48" y="570"/>
              </a:cxn>
              <a:cxn ang="0">
                <a:pos x="34" y="555"/>
              </a:cxn>
              <a:cxn ang="0">
                <a:pos x="22" y="539"/>
              </a:cxn>
              <a:cxn ang="0">
                <a:pos x="13" y="521"/>
              </a:cxn>
              <a:cxn ang="0">
                <a:pos x="6" y="501"/>
              </a:cxn>
              <a:cxn ang="0">
                <a:pos x="2" y="481"/>
              </a:cxn>
              <a:cxn ang="0">
                <a:pos x="0" y="460"/>
              </a:cxn>
              <a:cxn ang="0">
                <a:pos x="1" y="139"/>
              </a:cxn>
              <a:cxn ang="0">
                <a:pos x="4" y="118"/>
              </a:cxn>
              <a:cxn ang="0">
                <a:pos x="11" y="98"/>
              </a:cxn>
              <a:cxn ang="0">
                <a:pos x="19" y="80"/>
              </a:cxn>
              <a:cxn ang="0">
                <a:pos x="30" y="63"/>
              </a:cxn>
              <a:cxn ang="0">
                <a:pos x="43" y="47"/>
              </a:cxn>
              <a:cxn ang="0">
                <a:pos x="58" y="34"/>
              </a:cxn>
              <a:cxn ang="0">
                <a:pos x="74" y="22"/>
              </a:cxn>
              <a:cxn ang="0">
                <a:pos x="92" y="13"/>
              </a:cxn>
              <a:cxn ang="0">
                <a:pos x="111" y="6"/>
              </a:cxn>
              <a:cxn ang="0">
                <a:pos x="132" y="2"/>
              </a:cxn>
              <a:cxn ang="0">
                <a:pos x="153" y="0"/>
              </a:cxn>
            </a:cxnLst>
            <a:rect l="0" t="0" r="r" b="b"/>
            <a:pathLst>
              <a:path w="1513" h="613">
                <a:moveTo>
                  <a:pt x="1360" y="0"/>
                </a:moveTo>
                <a:lnTo>
                  <a:pt x="1367" y="0"/>
                </a:lnTo>
                <a:lnTo>
                  <a:pt x="1374" y="1"/>
                </a:lnTo>
                <a:lnTo>
                  <a:pt x="1381" y="2"/>
                </a:lnTo>
                <a:lnTo>
                  <a:pt x="1388" y="3"/>
                </a:lnTo>
                <a:lnTo>
                  <a:pt x="1395" y="4"/>
                </a:lnTo>
                <a:lnTo>
                  <a:pt x="1402" y="6"/>
                </a:lnTo>
                <a:lnTo>
                  <a:pt x="1408" y="8"/>
                </a:lnTo>
                <a:lnTo>
                  <a:pt x="1414" y="10"/>
                </a:lnTo>
                <a:lnTo>
                  <a:pt x="1421" y="13"/>
                </a:lnTo>
                <a:lnTo>
                  <a:pt x="1427" y="16"/>
                </a:lnTo>
                <a:lnTo>
                  <a:pt x="1433" y="19"/>
                </a:lnTo>
                <a:lnTo>
                  <a:pt x="1439" y="22"/>
                </a:lnTo>
                <a:lnTo>
                  <a:pt x="1444" y="26"/>
                </a:lnTo>
                <a:lnTo>
                  <a:pt x="1450" y="30"/>
                </a:lnTo>
                <a:lnTo>
                  <a:pt x="1455" y="34"/>
                </a:lnTo>
                <a:lnTo>
                  <a:pt x="1460" y="38"/>
                </a:lnTo>
                <a:lnTo>
                  <a:pt x="1465" y="43"/>
                </a:lnTo>
                <a:lnTo>
                  <a:pt x="1470" y="47"/>
                </a:lnTo>
                <a:lnTo>
                  <a:pt x="1475" y="52"/>
                </a:lnTo>
                <a:lnTo>
                  <a:pt x="1479" y="57"/>
                </a:lnTo>
                <a:lnTo>
                  <a:pt x="1483" y="63"/>
                </a:lnTo>
                <a:lnTo>
                  <a:pt x="1487" y="68"/>
                </a:lnTo>
                <a:lnTo>
                  <a:pt x="1490" y="74"/>
                </a:lnTo>
                <a:lnTo>
                  <a:pt x="1494" y="80"/>
                </a:lnTo>
                <a:lnTo>
                  <a:pt x="1497" y="86"/>
                </a:lnTo>
                <a:lnTo>
                  <a:pt x="1500" y="92"/>
                </a:lnTo>
                <a:lnTo>
                  <a:pt x="1502" y="98"/>
                </a:lnTo>
                <a:lnTo>
                  <a:pt x="1505" y="105"/>
                </a:lnTo>
                <a:lnTo>
                  <a:pt x="1507" y="111"/>
                </a:lnTo>
                <a:lnTo>
                  <a:pt x="1508" y="118"/>
                </a:lnTo>
                <a:lnTo>
                  <a:pt x="1510" y="125"/>
                </a:lnTo>
                <a:lnTo>
                  <a:pt x="1511" y="132"/>
                </a:lnTo>
                <a:lnTo>
                  <a:pt x="1512" y="139"/>
                </a:lnTo>
                <a:lnTo>
                  <a:pt x="1512" y="146"/>
                </a:lnTo>
                <a:lnTo>
                  <a:pt x="1512" y="153"/>
                </a:lnTo>
                <a:lnTo>
                  <a:pt x="1512" y="460"/>
                </a:lnTo>
                <a:lnTo>
                  <a:pt x="1512" y="467"/>
                </a:lnTo>
                <a:lnTo>
                  <a:pt x="1512" y="474"/>
                </a:lnTo>
                <a:lnTo>
                  <a:pt x="1511" y="481"/>
                </a:lnTo>
                <a:lnTo>
                  <a:pt x="1510" y="488"/>
                </a:lnTo>
                <a:lnTo>
                  <a:pt x="1508" y="495"/>
                </a:lnTo>
                <a:lnTo>
                  <a:pt x="1507" y="501"/>
                </a:lnTo>
                <a:lnTo>
                  <a:pt x="1505" y="508"/>
                </a:lnTo>
                <a:lnTo>
                  <a:pt x="1502" y="514"/>
                </a:lnTo>
                <a:lnTo>
                  <a:pt x="1500" y="521"/>
                </a:lnTo>
                <a:lnTo>
                  <a:pt x="1497" y="527"/>
                </a:lnTo>
                <a:lnTo>
                  <a:pt x="1494" y="533"/>
                </a:lnTo>
                <a:lnTo>
                  <a:pt x="1490" y="539"/>
                </a:lnTo>
                <a:lnTo>
                  <a:pt x="1487" y="544"/>
                </a:lnTo>
                <a:lnTo>
                  <a:pt x="1483" y="550"/>
                </a:lnTo>
                <a:lnTo>
                  <a:pt x="1479" y="555"/>
                </a:lnTo>
                <a:lnTo>
                  <a:pt x="1475" y="560"/>
                </a:lnTo>
                <a:lnTo>
                  <a:pt x="1470" y="565"/>
                </a:lnTo>
                <a:lnTo>
                  <a:pt x="1465" y="570"/>
                </a:lnTo>
                <a:lnTo>
                  <a:pt x="1460" y="574"/>
                </a:lnTo>
                <a:lnTo>
                  <a:pt x="1455" y="579"/>
                </a:lnTo>
                <a:lnTo>
                  <a:pt x="1450" y="583"/>
                </a:lnTo>
                <a:lnTo>
                  <a:pt x="1444" y="587"/>
                </a:lnTo>
                <a:lnTo>
                  <a:pt x="1439" y="590"/>
                </a:lnTo>
                <a:lnTo>
                  <a:pt x="1433" y="594"/>
                </a:lnTo>
                <a:lnTo>
                  <a:pt x="1427" y="597"/>
                </a:lnTo>
                <a:lnTo>
                  <a:pt x="1421" y="600"/>
                </a:lnTo>
                <a:lnTo>
                  <a:pt x="1414" y="602"/>
                </a:lnTo>
                <a:lnTo>
                  <a:pt x="1408" y="604"/>
                </a:lnTo>
                <a:lnTo>
                  <a:pt x="1402" y="606"/>
                </a:lnTo>
                <a:lnTo>
                  <a:pt x="1395" y="608"/>
                </a:lnTo>
                <a:lnTo>
                  <a:pt x="1388" y="610"/>
                </a:lnTo>
                <a:lnTo>
                  <a:pt x="1381" y="611"/>
                </a:lnTo>
                <a:lnTo>
                  <a:pt x="1374" y="612"/>
                </a:lnTo>
                <a:lnTo>
                  <a:pt x="1367" y="612"/>
                </a:lnTo>
                <a:lnTo>
                  <a:pt x="1360" y="612"/>
                </a:lnTo>
                <a:lnTo>
                  <a:pt x="153" y="612"/>
                </a:lnTo>
                <a:lnTo>
                  <a:pt x="146" y="612"/>
                </a:lnTo>
                <a:lnTo>
                  <a:pt x="139" y="612"/>
                </a:lnTo>
                <a:lnTo>
                  <a:pt x="132" y="611"/>
                </a:lnTo>
                <a:lnTo>
                  <a:pt x="125" y="610"/>
                </a:lnTo>
                <a:lnTo>
                  <a:pt x="118" y="608"/>
                </a:lnTo>
                <a:lnTo>
                  <a:pt x="111" y="606"/>
                </a:lnTo>
                <a:lnTo>
                  <a:pt x="105" y="604"/>
                </a:lnTo>
                <a:lnTo>
                  <a:pt x="98" y="602"/>
                </a:lnTo>
                <a:lnTo>
                  <a:pt x="92" y="600"/>
                </a:lnTo>
                <a:lnTo>
                  <a:pt x="86" y="597"/>
                </a:lnTo>
                <a:lnTo>
                  <a:pt x="80" y="594"/>
                </a:lnTo>
                <a:lnTo>
                  <a:pt x="74" y="590"/>
                </a:lnTo>
                <a:lnTo>
                  <a:pt x="68" y="587"/>
                </a:lnTo>
                <a:lnTo>
                  <a:pt x="63" y="583"/>
                </a:lnTo>
                <a:lnTo>
                  <a:pt x="58" y="579"/>
                </a:lnTo>
                <a:lnTo>
                  <a:pt x="52" y="574"/>
                </a:lnTo>
                <a:lnTo>
                  <a:pt x="48" y="570"/>
                </a:lnTo>
                <a:lnTo>
                  <a:pt x="43" y="565"/>
                </a:lnTo>
                <a:lnTo>
                  <a:pt x="38" y="560"/>
                </a:lnTo>
                <a:lnTo>
                  <a:pt x="34" y="555"/>
                </a:lnTo>
                <a:lnTo>
                  <a:pt x="30" y="550"/>
                </a:lnTo>
                <a:lnTo>
                  <a:pt x="26" y="544"/>
                </a:lnTo>
                <a:lnTo>
                  <a:pt x="22" y="539"/>
                </a:lnTo>
                <a:lnTo>
                  <a:pt x="19" y="533"/>
                </a:lnTo>
                <a:lnTo>
                  <a:pt x="16" y="527"/>
                </a:lnTo>
                <a:lnTo>
                  <a:pt x="13" y="521"/>
                </a:lnTo>
                <a:lnTo>
                  <a:pt x="11" y="514"/>
                </a:lnTo>
                <a:lnTo>
                  <a:pt x="8" y="508"/>
                </a:lnTo>
                <a:lnTo>
                  <a:pt x="6" y="501"/>
                </a:lnTo>
                <a:lnTo>
                  <a:pt x="4" y="495"/>
                </a:lnTo>
                <a:lnTo>
                  <a:pt x="3" y="488"/>
                </a:lnTo>
                <a:lnTo>
                  <a:pt x="2" y="481"/>
                </a:lnTo>
                <a:lnTo>
                  <a:pt x="1" y="474"/>
                </a:lnTo>
                <a:lnTo>
                  <a:pt x="1" y="467"/>
                </a:lnTo>
                <a:lnTo>
                  <a:pt x="0" y="460"/>
                </a:lnTo>
                <a:lnTo>
                  <a:pt x="0" y="153"/>
                </a:lnTo>
                <a:lnTo>
                  <a:pt x="1" y="146"/>
                </a:lnTo>
                <a:lnTo>
                  <a:pt x="1" y="139"/>
                </a:lnTo>
                <a:lnTo>
                  <a:pt x="2" y="132"/>
                </a:lnTo>
                <a:lnTo>
                  <a:pt x="3" y="125"/>
                </a:lnTo>
                <a:lnTo>
                  <a:pt x="4" y="118"/>
                </a:lnTo>
                <a:lnTo>
                  <a:pt x="6" y="111"/>
                </a:lnTo>
                <a:lnTo>
                  <a:pt x="8" y="105"/>
                </a:lnTo>
                <a:lnTo>
                  <a:pt x="11" y="98"/>
                </a:lnTo>
                <a:lnTo>
                  <a:pt x="13" y="92"/>
                </a:lnTo>
                <a:lnTo>
                  <a:pt x="16" y="86"/>
                </a:lnTo>
                <a:lnTo>
                  <a:pt x="19" y="80"/>
                </a:lnTo>
                <a:lnTo>
                  <a:pt x="22" y="74"/>
                </a:lnTo>
                <a:lnTo>
                  <a:pt x="26" y="68"/>
                </a:lnTo>
                <a:lnTo>
                  <a:pt x="30" y="63"/>
                </a:lnTo>
                <a:lnTo>
                  <a:pt x="34" y="57"/>
                </a:lnTo>
                <a:lnTo>
                  <a:pt x="38" y="52"/>
                </a:lnTo>
                <a:lnTo>
                  <a:pt x="43" y="47"/>
                </a:lnTo>
                <a:lnTo>
                  <a:pt x="48" y="43"/>
                </a:lnTo>
                <a:lnTo>
                  <a:pt x="52" y="38"/>
                </a:lnTo>
                <a:lnTo>
                  <a:pt x="58" y="34"/>
                </a:lnTo>
                <a:lnTo>
                  <a:pt x="63" y="30"/>
                </a:lnTo>
                <a:lnTo>
                  <a:pt x="68" y="26"/>
                </a:lnTo>
                <a:lnTo>
                  <a:pt x="74" y="22"/>
                </a:lnTo>
                <a:lnTo>
                  <a:pt x="80" y="19"/>
                </a:lnTo>
                <a:lnTo>
                  <a:pt x="86" y="16"/>
                </a:lnTo>
                <a:lnTo>
                  <a:pt x="92" y="13"/>
                </a:lnTo>
                <a:lnTo>
                  <a:pt x="98" y="10"/>
                </a:lnTo>
                <a:lnTo>
                  <a:pt x="105" y="8"/>
                </a:lnTo>
                <a:lnTo>
                  <a:pt x="111" y="6"/>
                </a:lnTo>
                <a:lnTo>
                  <a:pt x="118" y="4"/>
                </a:lnTo>
                <a:lnTo>
                  <a:pt x="125" y="3"/>
                </a:lnTo>
                <a:lnTo>
                  <a:pt x="132" y="2"/>
                </a:lnTo>
                <a:lnTo>
                  <a:pt x="139" y="1"/>
                </a:lnTo>
                <a:lnTo>
                  <a:pt x="146" y="0"/>
                </a:lnTo>
                <a:lnTo>
                  <a:pt x="153" y="0"/>
                </a:lnTo>
                <a:lnTo>
                  <a:pt x="1360" y="0"/>
                </a:lnTo>
                <a:lnTo>
                  <a:pt x="1360" y="0"/>
                </a:lnTo>
              </a:path>
            </a:pathLst>
          </a:custGeom>
          <a:noFill/>
          <a:ln w="12700" cap="rnd" cmpd="sng">
            <a:solidFill>
              <a:srgbClr val="FFFF9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6161088" y="1504950"/>
            <a:ext cx="2767012" cy="87312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Heavy muscled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(wide)</a:t>
            </a:r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6708775" y="3954463"/>
            <a:ext cx="16113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4" y="0"/>
              </a:cxn>
            </a:cxnLst>
            <a:rect l="0" t="0" r="r" b="b"/>
            <a:pathLst>
              <a:path w="1015" h="1">
                <a:moveTo>
                  <a:pt x="0" y="0"/>
                </a:moveTo>
                <a:lnTo>
                  <a:pt x="1014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6764338" y="6300788"/>
            <a:ext cx="122396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0" y="0"/>
              </a:cxn>
            </a:cxnLst>
            <a:rect l="0" t="0" r="r" b="b"/>
            <a:pathLst>
              <a:path w="771" h="1">
                <a:moveTo>
                  <a:pt x="0" y="0"/>
                </a:moveTo>
                <a:lnTo>
                  <a:pt x="770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693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B870"/>
                </a:solidFill>
              </a:rPr>
              <a:t>Slide 5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6525"/>
            <a:ext cx="8732838" cy="1285875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/>
            </a:r>
            <a:br>
              <a:rPr lang="en-US" sz="32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Width and Length of Loin -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430338"/>
            <a:ext cx="4479925" cy="3492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2057400" y="2514600"/>
            <a:ext cx="401638" cy="401638"/>
          </a:xfrm>
          <a:custGeom>
            <a:avLst/>
            <a:gdLst/>
            <a:ahLst/>
            <a:cxnLst>
              <a:cxn ang="0">
                <a:pos x="0" y="252"/>
              </a:cxn>
              <a:cxn ang="0">
                <a:pos x="252" y="0"/>
              </a:cxn>
            </a:cxnLst>
            <a:rect l="0" t="0" r="r" b="b"/>
            <a:pathLst>
              <a:path w="253" h="253">
                <a:moveTo>
                  <a:pt x="0" y="252"/>
                </a:moveTo>
                <a:lnTo>
                  <a:pt x="25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910138" y="1962150"/>
            <a:ext cx="3787775" cy="874713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A </a:t>
            </a:r>
            <a:r>
              <a:rPr lang="en-US" sz="2400" u="sng">
                <a:solidFill>
                  <a:srgbClr val="FFFF00"/>
                </a:solidFill>
              </a:rPr>
              <a:t>wide</a:t>
            </a:r>
            <a:r>
              <a:rPr lang="en-US" sz="2400">
                <a:solidFill>
                  <a:srgbClr val="FFFF00"/>
                </a:solidFill>
              </a:rPr>
              <a:t> loin is desired in market lambs </a:t>
            </a:r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3257550"/>
            <a:ext cx="4244975" cy="3513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Freeform 7"/>
          <p:cNvSpPr>
            <a:spLocks/>
          </p:cNvSpPr>
          <p:nvPr/>
        </p:nvSpPr>
        <p:spPr bwMode="auto">
          <a:xfrm>
            <a:off x="5737225" y="4468813"/>
            <a:ext cx="6873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432" y="0"/>
                </a:lnTo>
              </a:path>
            </a:pathLst>
          </a:custGeom>
          <a:noFill/>
          <a:ln w="76200" cap="rnd" cmpd="sng">
            <a:solidFill>
              <a:srgbClr val="FFFF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5513388"/>
            <a:ext cx="3727450" cy="873125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A </a:t>
            </a:r>
            <a:r>
              <a:rPr lang="en-US" sz="2400" u="sng">
                <a:solidFill>
                  <a:srgbClr val="FFFF00"/>
                </a:solidFill>
              </a:rPr>
              <a:t>long</a:t>
            </a:r>
            <a:r>
              <a:rPr lang="en-US" sz="2400">
                <a:solidFill>
                  <a:srgbClr val="FFFF00"/>
                </a:solidFill>
              </a:rPr>
              <a:t> loin is desired in market lambs 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693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B870"/>
                </a:solidFill>
              </a:rPr>
              <a:t>Slide 6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36525"/>
            <a:ext cx="8732837" cy="1285875"/>
          </a:xfrm>
          <a:noFill/>
          <a:ln/>
        </p:spPr>
        <p:txBody>
          <a:bodyPr lIns="0" tIns="0" rIns="0" bIns="0" anchor="t"/>
          <a:lstStyle/>
          <a:p>
            <a:r>
              <a:rPr lang="en-US" b="1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/>
            </a:r>
            <a:br>
              <a:rPr lang="en-US" sz="3200" b="1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3200" b="1">
                <a:solidFill>
                  <a:srgbClr val="FFFFFF"/>
                </a:solidFill>
                <a:latin typeface="Agency FB" pitchFamily="34" charset="0"/>
              </a:rPr>
              <a:t>- Length of Hindsaddle -</a:t>
            </a: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943100"/>
            <a:ext cx="5840413" cy="4513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Freeform 4"/>
          <p:cNvSpPr>
            <a:spLocks/>
          </p:cNvSpPr>
          <p:nvPr/>
        </p:nvSpPr>
        <p:spPr bwMode="auto">
          <a:xfrm>
            <a:off x="628650" y="3486150"/>
            <a:ext cx="2058988" cy="1588"/>
          </a:xfrm>
          <a:custGeom>
            <a:avLst/>
            <a:gdLst/>
            <a:ahLst/>
            <a:cxnLst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1297" h="1">
                <a:moveTo>
                  <a:pt x="1296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8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565525"/>
            <a:ext cx="2017713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800000"/>
                </a:solidFill>
              </a:rPr>
              <a:t>Hindsaddle</a:t>
            </a: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2709863" y="3505200"/>
            <a:ext cx="2236787" cy="1588"/>
          </a:xfrm>
          <a:custGeom>
            <a:avLst/>
            <a:gdLst/>
            <a:ahLst/>
            <a:cxnLst>
              <a:cxn ang="0">
                <a:pos x="1408" y="0"/>
              </a:cxn>
              <a:cxn ang="0">
                <a:pos x="0" y="0"/>
              </a:cxn>
            </a:cxnLst>
            <a:rect l="0" t="0" r="r" b="b"/>
            <a:pathLst>
              <a:path w="1409" h="1">
                <a:moveTo>
                  <a:pt x="1408" y="0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8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3565525"/>
            <a:ext cx="2019300" cy="434975"/>
          </a:xfrm>
          <a:noFill/>
          <a:ln/>
        </p:spPr>
        <p:txBody>
          <a:bodyPr lIns="0" tIns="0" rIns="0" bIns="0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800000"/>
                </a:solidFill>
              </a:rPr>
              <a:t>Foresaddle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234113" y="3162300"/>
            <a:ext cx="2528887" cy="1735138"/>
          </a:xfrm>
          <a:noFill/>
          <a:ln/>
        </p:spPr>
        <p:txBody>
          <a:bodyPr lIns="0" tIns="0" rIns="0" bIns="0"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Greater length of hindsaddle (relative to the foresaddle) is desired in sheep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396288" y="100013"/>
            <a:ext cx="693737" cy="258762"/>
          </a:xfrm>
          <a:noFill/>
          <a:ln/>
        </p:spPr>
        <p:txBody>
          <a:bodyPr lIns="0" tIns="0" rIns="0" bIns="0"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B870"/>
                </a:solidFill>
              </a:rPr>
              <a:t>Slide 7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115</TotalTime>
  <Words>1014</Words>
  <Application>Microsoft Macintosh PowerPoint</Application>
  <PresentationFormat>On-screen Show (4:3)</PresentationFormat>
  <Paragraphs>224</Paragraphs>
  <Slides>34</Slides>
  <Notes>34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Slide 1</vt:lpstr>
      <vt:lpstr>Objectives </vt:lpstr>
      <vt:lpstr>Steps to Judging Sheep</vt:lpstr>
      <vt:lpstr>Ranking of Traits for Market Lambs</vt:lpstr>
      <vt:lpstr>Ranking of Traits for Breeding Ewes</vt:lpstr>
      <vt:lpstr>Evaluating Degree of Muscling</vt:lpstr>
      <vt:lpstr>Evaluating Degree of Muscling - Center Leg and Base Width -</vt:lpstr>
      <vt:lpstr>Evaluating Degree of Muscling - Width and Length of Loin -</vt:lpstr>
      <vt:lpstr>Evaluating Degree of Muscling - Length of Hindsaddle -</vt:lpstr>
      <vt:lpstr>Evaluating Degree of Muscling - Shape Over Rack -</vt:lpstr>
      <vt:lpstr>Evaluating Degree of Finish</vt:lpstr>
      <vt:lpstr>Evaluating Degree of Finish</vt:lpstr>
      <vt:lpstr>Evaluating Degree of Finish</vt:lpstr>
      <vt:lpstr>Evaluating Degree of Finish</vt:lpstr>
      <vt:lpstr>Evaluating Balance and Style</vt:lpstr>
      <vt:lpstr>Evaluating Balance and Style</vt:lpstr>
      <vt:lpstr>Evaluating Balance and Style</vt:lpstr>
      <vt:lpstr>Evaluating Balance and Style</vt:lpstr>
      <vt:lpstr>Evaluating Balance and Style</vt:lpstr>
      <vt:lpstr>Evaluating Balance and Style</vt:lpstr>
      <vt:lpstr>Evaluating Balance and Style</vt:lpstr>
      <vt:lpstr>Evaluating Soundness and Structural Correctness</vt:lpstr>
      <vt:lpstr>Evaluating Soundness - Feet and Pasterns -</vt:lpstr>
      <vt:lpstr>Evaluating Soundness - Feet and Pasterns - </vt:lpstr>
      <vt:lpstr>Evaluating Soundness - Hocks -</vt:lpstr>
      <vt:lpstr>Evaluating Soundness - Knees -</vt:lpstr>
      <vt:lpstr>Evaluating Soundness - Knees -</vt:lpstr>
      <vt:lpstr>Evaluating Soundness - Rump -</vt:lpstr>
      <vt:lpstr>Evaluating Soundness - Rump -</vt:lpstr>
      <vt:lpstr>Evaluating Soundness - Shoulders -</vt:lpstr>
      <vt:lpstr>Evaluating Soundness - Shoulders -</vt:lpstr>
      <vt:lpstr>Example Market Lamb Class I</vt:lpstr>
      <vt:lpstr>Slide 33</vt:lpstr>
      <vt:lpstr>Objectives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Charolette Atkinson</cp:lastModifiedBy>
  <cp:revision>11</cp:revision>
  <dcterms:created xsi:type="dcterms:W3CDTF">2010-09-27T14:19:26Z</dcterms:created>
  <dcterms:modified xsi:type="dcterms:W3CDTF">2010-09-27T14:24:35Z</dcterms:modified>
</cp:coreProperties>
</file>