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Default Extension="jpeg" ContentType="image/jpeg"/>
  <Override PartName="/ppt/notesSlides/notesSlide12.xml" ContentType="application/vnd.openxmlformats-officedocument.presentationml.notes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notesSlides/notesSlide24.xml" ContentType="application/vnd.openxmlformats-officedocument.presentationml.notes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20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17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8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22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19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Default Extension="wmf" ContentType="image/x-wmf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notesSlides/notesSlide2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7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9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32787"/>
    <p:restoredTop sz="90708" autoAdjust="0"/>
  </p:normalViewPr>
  <p:slideViewPr>
    <p:cSldViewPr>
      <p:cViewPr varScale="1">
        <p:scale>
          <a:sx n="88" d="100"/>
          <a:sy n="88" d="100"/>
        </p:scale>
        <p:origin x="-21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E6634A70-CAA6-48D1-A01E-D86C5F98FA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114300" indent="3429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228600" indent="685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342900" indent="10287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457200" indent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1FCCB-362D-4759-BC2E-79146BF8E4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6E5F9-DA72-4851-8CD2-30B31D198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C6F109-6840-42E5-94AD-617E2326D0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154C1D-6E46-4E2F-90A3-8CEB592E80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1456F3-346C-4863-B030-6CF2A75DA0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30A4A-208A-4E34-B1E5-A19F550B25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AB45C-C13E-4E02-A663-AEE7E17097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A6A24-B9B7-469C-8B4B-D4466684CF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61D66-88FF-4287-85BC-F8F95EBA8D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24408-197B-4CEA-B087-6A380F1206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60DAE-DF3F-40F1-8F0D-DB3FD940B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DAE3A-1504-4ACE-B237-B916CCD1FE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B075C-8613-4109-BDE8-E41BE43559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D62029-81A7-4657-877D-4383F79BE7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1B432-95DC-4BD7-BB23-79F9AE843B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F0182-0E07-476A-B785-E05A36B5BC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A3E55-478F-48FE-8FC7-5261F539A3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60E00-2A61-4758-AADC-F7424A6040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44323-BBE4-4786-B537-3D8702F360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7325D-C897-497A-8896-22493D2804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ECB2F-97EA-4FE2-8C95-BC7714EF7F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A3C612-C2C7-4C3D-BF12-636971912D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rotWithShape="0">
          <a:gsLst>
            <a:gs pos="0">
              <a:srgbClr val="66B3FF"/>
            </a:gs>
            <a:gs pos="100000">
              <a:srgbClr val="0033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gency FB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gency FB" pitchFamily="34" charset="0"/>
              </a:defRPr>
            </a:lvl1pPr>
          </a:lstStyle>
          <a:p>
            <a:pPr>
              <a:defRPr/>
            </a:pPr>
            <a:fld id="{34834411-4460-4CDE-A17B-2018A5621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fld id="{2F0660C9-3970-4521-86C1-4B4C6A3A67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4" Type="http://schemas.openxmlformats.org/officeDocument/2006/relationships/image" Target="../media/image17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4" Type="http://schemas.openxmlformats.org/officeDocument/2006/relationships/image" Target="../media/image22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4" Type="http://schemas.openxmlformats.org/officeDocument/2006/relationships/image" Target="../media/image24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4" Type="http://schemas.openxmlformats.org/officeDocument/2006/relationships/image" Target="../media/image26.wmf"/><Relationship Id="rId5" Type="http://schemas.openxmlformats.org/officeDocument/2006/relationships/image" Target="../media/image27.wmf"/><Relationship Id="rId6" Type="http://schemas.openxmlformats.org/officeDocument/2006/relationships/image" Target="../media/image28.wmf"/><Relationship Id="rId7" Type="http://schemas.openxmlformats.org/officeDocument/2006/relationships/image" Target="../media/image29.wmf"/><Relationship Id="rId8" Type="http://schemas.openxmlformats.org/officeDocument/2006/relationships/image" Target="../media/image30.wmf"/><Relationship Id="rId9" Type="http://schemas.openxmlformats.org/officeDocument/2006/relationships/image" Target="../media/image31.wmf"/><Relationship Id="rId10" Type="http://schemas.openxmlformats.org/officeDocument/2006/relationships/image" Target="../media/image32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4" Type="http://schemas.openxmlformats.org/officeDocument/2006/relationships/image" Target="../media/image6.wmf"/><Relationship Id="rId5" Type="http://schemas.openxmlformats.org/officeDocument/2006/relationships/image" Target="../media/image7.wmf"/><Relationship Id="rId6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rrowheads="1"/>
          </p:cNvPicPr>
          <p:nvPr/>
        </p:nvPicPr>
        <p:blipFill>
          <a:blip r:embed="rId3" cstate="print"/>
          <a:srcRect r="85405" b="83342"/>
          <a:stretch>
            <a:fillRect/>
          </a:stretch>
        </p:blipFill>
        <p:spPr bwMode="auto">
          <a:xfrm>
            <a:off x="4343401" y="3581400"/>
            <a:ext cx="4800599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4"/>
          <p:cNvSpPr>
            <a:spLocks noChangeArrowheads="1"/>
          </p:cNvSpPr>
          <p:nvPr/>
        </p:nvSpPr>
        <p:spPr bwMode="auto">
          <a:xfrm>
            <a:off x="1066800" y="990600"/>
            <a:ext cx="74247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/>
            <a:r>
              <a:rPr lang="en-US" sz="6000">
                <a:solidFill>
                  <a:schemeClr val="bg1"/>
                </a:solidFill>
              </a:rPr>
              <a:t>Judging Meat Goats</a:t>
            </a:r>
          </a:p>
        </p:txBody>
      </p:sp>
      <p:pic>
        <p:nvPicPr>
          <p:cNvPr id="5" name="Picture 4" descr="shsu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8829" y="4343400"/>
            <a:ext cx="1239171" cy="13716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24000" y="2057400"/>
            <a:ext cx="76200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Principals of Agriculture, Food, and Natural Resources</a:t>
            </a:r>
          </a:p>
          <a:p>
            <a:r>
              <a:rPr lang="en-US" dirty="0" smtClean="0"/>
              <a:t>Made By: Mr. Michael Baca</a:t>
            </a:r>
            <a:endParaRPr lang="en-US" dirty="0" smtClean="0"/>
          </a:p>
          <a:p>
            <a:r>
              <a:rPr lang="en-US" dirty="0" smtClean="0"/>
              <a:t>Edited By: Charolette Atkinson</a:t>
            </a:r>
            <a:endParaRPr lang="en-US" dirty="0" smtClean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80975" y="255588"/>
            <a:ext cx="8797925" cy="735012"/>
          </a:xfrm>
          <a:noFill/>
        </p:spPr>
        <p:txBody>
          <a:bodyPr lIns="0" tIns="0" rIns="0" bIns="0" anchor="t"/>
          <a:lstStyle/>
          <a:p>
            <a:r>
              <a:rPr lang="en-US" b="1" smtClean="0">
                <a:solidFill>
                  <a:srgbClr val="FFFFFF"/>
                </a:solidFill>
                <a:latin typeface="Agency FB" pitchFamily="34" charset="0"/>
              </a:rPr>
              <a:t>Evaluating Capacity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825500" y="2035175"/>
            <a:ext cx="7607300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85750" indent="-285750"/>
            <a:r>
              <a:rPr lang="en-US" sz="2800">
                <a:solidFill>
                  <a:srgbClr val="FFFF00"/>
                </a:solidFill>
                <a:latin typeface="Agency FB" pitchFamily="34" charset="0"/>
              </a:rPr>
              <a:t>Capacity in meat goats refers to the combined volume of:</a:t>
            </a:r>
          </a:p>
          <a:p>
            <a:pPr marL="285750" indent="-285750"/>
            <a:r>
              <a:rPr lang="en-US" sz="2800">
                <a:solidFill>
                  <a:srgbClr val="FFFF00"/>
                </a:solidFill>
                <a:latin typeface="Agency FB" pitchFamily="34" charset="0"/>
              </a:rPr>
              <a:t>     1.   Body width (open rib shape, base width)</a:t>
            </a:r>
          </a:p>
          <a:p>
            <a:pPr marL="285750" indent="-285750"/>
            <a:r>
              <a:rPr lang="en-US" sz="2800">
                <a:solidFill>
                  <a:srgbClr val="FFFF00"/>
                </a:solidFill>
                <a:latin typeface="Agency FB" pitchFamily="34" charset="0"/>
              </a:rPr>
              <a:t>     2.  Body depth</a:t>
            </a:r>
          </a:p>
          <a:p>
            <a:pPr marL="285750" indent="-285750"/>
            <a:r>
              <a:rPr lang="en-US" sz="2800">
                <a:solidFill>
                  <a:srgbClr val="FFFF00"/>
                </a:solidFill>
                <a:latin typeface="Agency FB" pitchFamily="34" charset="0"/>
              </a:rPr>
              <a:t>     3.  Body length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8396288" y="101600"/>
            <a:ext cx="693737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r>
              <a:rPr lang="en-US" sz="1400">
                <a:solidFill>
                  <a:srgbClr val="B0FFB0"/>
                </a:solidFill>
              </a:rPr>
              <a:t>Slide 8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4" descr="C:\WINDOWS\Desktop\rename_th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2238" y="1219200"/>
            <a:ext cx="2386012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13" descr="C:\WINDOWS\Desktop\rename_thi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371600"/>
            <a:ext cx="237807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180975" y="255588"/>
            <a:ext cx="8797925" cy="735012"/>
          </a:xfrm>
          <a:noFill/>
        </p:spPr>
        <p:txBody>
          <a:bodyPr lIns="0" tIns="0" rIns="0" bIns="0" anchor="t"/>
          <a:lstStyle/>
          <a:p>
            <a:r>
              <a:rPr lang="en-US" b="1" smtClean="0">
                <a:solidFill>
                  <a:srgbClr val="FFFFFF"/>
                </a:solidFill>
                <a:latin typeface="Agency FB" pitchFamily="34" charset="0"/>
              </a:rPr>
              <a:t>Evaluating Capacity</a:t>
            </a:r>
          </a:p>
        </p:txBody>
      </p:sp>
      <p:sp>
        <p:nvSpPr>
          <p:cNvPr id="11269" name="Freeform 4"/>
          <p:cNvSpPr>
            <a:spLocks/>
          </p:cNvSpPr>
          <p:nvPr/>
        </p:nvSpPr>
        <p:spPr bwMode="auto">
          <a:xfrm>
            <a:off x="2514600" y="3886200"/>
            <a:ext cx="3086100" cy="1828800"/>
          </a:xfrm>
          <a:custGeom>
            <a:avLst/>
            <a:gdLst>
              <a:gd name="T0" fmla="*/ 388 w 1944"/>
              <a:gd name="T1" fmla="*/ 1151 h 1152"/>
              <a:gd name="T2" fmla="*/ 388 w 1944"/>
              <a:gd name="T3" fmla="*/ 346 h 1152"/>
              <a:gd name="T4" fmla="*/ 699 w 1944"/>
              <a:gd name="T5" fmla="*/ 346 h 1152"/>
              <a:gd name="T6" fmla="*/ 0 w 1944"/>
              <a:gd name="T7" fmla="*/ 0 h 1152"/>
              <a:gd name="T8" fmla="*/ 1049 w 1944"/>
              <a:gd name="T9" fmla="*/ 346 h 1152"/>
              <a:gd name="T10" fmla="*/ 1943 w 1944"/>
              <a:gd name="T11" fmla="*/ 346 h 1152"/>
              <a:gd name="T12" fmla="*/ 1943 w 1944"/>
              <a:gd name="T13" fmla="*/ 1151 h 1152"/>
              <a:gd name="T14" fmla="*/ 388 w 1944"/>
              <a:gd name="T15" fmla="*/ 1151 h 115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944"/>
              <a:gd name="T25" fmla="*/ 0 h 1152"/>
              <a:gd name="T26" fmla="*/ 1944 w 1944"/>
              <a:gd name="T27" fmla="*/ 1152 h 115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944" h="1152">
                <a:moveTo>
                  <a:pt x="388" y="1151"/>
                </a:moveTo>
                <a:lnTo>
                  <a:pt x="388" y="346"/>
                </a:lnTo>
                <a:lnTo>
                  <a:pt x="699" y="346"/>
                </a:lnTo>
                <a:lnTo>
                  <a:pt x="0" y="0"/>
                </a:lnTo>
                <a:lnTo>
                  <a:pt x="1049" y="346"/>
                </a:lnTo>
                <a:lnTo>
                  <a:pt x="1943" y="346"/>
                </a:lnTo>
                <a:lnTo>
                  <a:pt x="1943" y="1151"/>
                </a:lnTo>
                <a:lnTo>
                  <a:pt x="388" y="1151"/>
                </a:lnTo>
              </a:path>
            </a:pathLst>
          </a:custGeom>
          <a:solidFill>
            <a:srgbClr val="B07050"/>
          </a:solidFill>
          <a:ln w="12700" cap="rnd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270" name="Rectangle 5"/>
          <p:cNvSpPr>
            <a:spLocks noChangeArrowheads="1"/>
          </p:cNvSpPr>
          <p:nvPr/>
        </p:nvSpPr>
        <p:spPr bwMode="auto">
          <a:xfrm>
            <a:off x="3200400" y="4572000"/>
            <a:ext cx="2341562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Narrow width (flat ribbed)</a:t>
            </a:r>
          </a:p>
        </p:txBody>
      </p:sp>
      <p:sp>
        <p:nvSpPr>
          <p:cNvPr id="11271" name="Freeform 6"/>
          <p:cNvSpPr>
            <a:spLocks/>
          </p:cNvSpPr>
          <p:nvPr/>
        </p:nvSpPr>
        <p:spPr bwMode="auto">
          <a:xfrm>
            <a:off x="2114550" y="2286000"/>
            <a:ext cx="287338" cy="1601788"/>
          </a:xfrm>
          <a:custGeom>
            <a:avLst/>
            <a:gdLst>
              <a:gd name="T0" fmla="*/ 0 w 181"/>
              <a:gd name="T1" fmla="*/ 0 h 1009"/>
              <a:gd name="T2" fmla="*/ 180 w 181"/>
              <a:gd name="T3" fmla="*/ 1008 h 1009"/>
              <a:gd name="T4" fmla="*/ 0 60000 65536"/>
              <a:gd name="T5" fmla="*/ 0 60000 65536"/>
              <a:gd name="T6" fmla="*/ 0 w 181"/>
              <a:gd name="T7" fmla="*/ 0 h 1009"/>
              <a:gd name="T8" fmla="*/ 181 w 181"/>
              <a:gd name="T9" fmla="*/ 1009 h 100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81" h="1009">
                <a:moveTo>
                  <a:pt x="0" y="0"/>
                </a:moveTo>
                <a:lnTo>
                  <a:pt x="180" y="1008"/>
                </a:lnTo>
              </a:path>
            </a:pathLst>
          </a:custGeom>
          <a:noFill/>
          <a:ln w="76200" cap="rnd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272" name="Rectangle 7"/>
          <p:cNvSpPr>
            <a:spLocks noChangeArrowheads="1"/>
          </p:cNvSpPr>
          <p:nvPr/>
        </p:nvSpPr>
        <p:spPr bwMode="auto">
          <a:xfrm>
            <a:off x="8394700" y="104775"/>
            <a:ext cx="693738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r>
              <a:rPr lang="en-US" sz="1400">
                <a:solidFill>
                  <a:srgbClr val="B0FFB0"/>
                </a:solidFill>
              </a:rPr>
              <a:t>Slide 9</a:t>
            </a:r>
          </a:p>
        </p:txBody>
      </p:sp>
      <p:sp>
        <p:nvSpPr>
          <p:cNvPr id="11273" name="Freeform 9"/>
          <p:cNvSpPr>
            <a:spLocks/>
          </p:cNvSpPr>
          <p:nvPr/>
        </p:nvSpPr>
        <p:spPr bwMode="auto">
          <a:xfrm rot="10800000">
            <a:off x="3886200" y="1143000"/>
            <a:ext cx="3087688" cy="1828800"/>
          </a:xfrm>
          <a:custGeom>
            <a:avLst/>
            <a:gdLst>
              <a:gd name="T0" fmla="*/ 389 w 1945"/>
              <a:gd name="T1" fmla="*/ 1151 h 1152"/>
              <a:gd name="T2" fmla="*/ 389 w 1945"/>
              <a:gd name="T3" fmla="*/ 346 h 1152"/>
              <a:gd name="T4" fmla="*/ 699 w 1945"/>
              <a:gd name="T5" fmla="*/ 346 h 1152"/>
              <a:gd name="T6" fmla="*/ 0 w 1945"/>
              <a:gd name="T7" fmla="*/ 0 h 1152"/>
              <a:gd name="T8" fmla="*/ 1049 w 1945"/>
              <a:gd name="T9" fmla="*/ 346 h 1152"/>
              <a:gd name="T10" fmla="*/ 1944 w 1945"/>
              <a:gd name="T11" fmla="*/ 346 h 1152"/>
              <a:gd name="T12" fmla="*/ 1944 w 1945"/>
              <a:gd name="T13" fmla="*/ 1151 h 1152"/>
              <a:gd name="T14" fmla="*/ 389 w 1945"/>
              <a:gd name="T15" fmla="*/ 1151 h 115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945"/>
              <a:gd name="T25" fmla="*/ 0 h 1152"/>
              <a:gd name="T26" fmla="*/ 1945 w 1945"/>
              <a:gd name="T27" fmla="*/ 1152 h 115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945" h="1152">
                <a:moveTo>
                  <a:pt x="389" y="1151"/>
                </a:moveTo>
                <a:lnTo>
                  <a:pt x="389" y="346"/>
                </a:lnTo>
                <a:lnTo>
                  <a:pt x="699" y="346"/>
                </a:lnTo>
                <a:lnTo>
                  <a:pt x="0" y="0"/>
                </a:lnTo>
                <a:lnTo>
                  <a:pt x="1049" y="346"/>
                </a:lnTo>
                <a:lnTo>
                  <a:pt x="1944" y="346"/>
                </a:lnTo>
                <a:lnTo>
                  <a:pt x="1944" y="1151"/>
                </a:lnTo>
                <a:lnTo>
                  <a:pt x="389" y="1151"/>
                </a:lnTo>
              </a:path>
            </a:pathLst>
          </a:custGeom>
          <a:solidFill>
            <a:srgbClr val="B07050"/>
          </a:solidFill>
          <a:ln w="12700" cap="rnd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4038600" y="1447800"/>
            <a:ext cx="2128837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Wide and open ribbed</a:t>
            </a:r>
          </a:p>
        </p:txBody>
      </p:sp>
      <p:sp>
        <p:nvSpPr>
          <p:cNvPr id="11275" name="Freeform 11"/>
          <p:cNvSpPr>
            <a:spLocks/>
          </p:cNvSpPr>
          <p:nvPr/>
        </p:nvSpPr>
        <p:spPr bwMode="auto">
          <a:xfrm>
            <a:off x="8343900" y="2686050"/>
            <a:ext cx="401638" cy="631825"/>
          </a:xfrm>
          <a:custGeom>
            <a:avLst/>
            <a:gdLst>
              <a:gd name="T0" fmla="*/ 6 w 253"/>
              <a:gd name="T1" fmla="*/ 6 h 398"/>
              <a:gd name="T2" fmla="*/ 18 w 253"/>
              <a:gd name="T3" fmla="*/ 16 h 398"/>
              <a:gd name="T4" fmla="*/ 31 w 253"/>
              <a:gd name="T5" fmla="*/ 26 h 398"/>
              <a:gd name="T6" fmla="*/ 43 w 253"/>
              <a:gd name="T7" fmla="*/ 37 h 398"/>
              <a:gd name="T8" fmla="*/ 54 w 253"/>
              <a:gd name="T9" fmla="*/ 47 h 398"/>
              <a:gd name="T10" fmla="*/ 66 w 253"/>
              <a:gd name="T11" fmla="*/ 58 h 398"/>
              <a:gd name="T12" fmla="*/ 77 w 253"/>
              <a:gd name="T13" fmla="*/ 69 h 398"/>
              <a:gd name="T14" fmla="*/ 87 w 253"/>
              <a:gd name="T15" fmla="*/ 80 h 398"/>
              <a:gd name="T16" fmla="*/ 98 w 253"/>
              <a:gd name="T17" fmla="*/ 91 h 398"/>
              <a:gd name="T18" fmla="*/ 108 w 253"/>
              <a:gd name="T19" fmla="*/ 102 h 398"/>
              <a:gd name="T20" fmla="*/ 117 w 253"/>
              <a:gd name="T21" fmla="*/ 113 h 398"/>
              <a:gd name="T22" fmla="*/ 127 w 253"/>
              <a:gd name="T23" fmla="*/ 124 h 398"/>
              <a:gd name="T24" fmla="*/ 136 w 253"/>
              <a:gd name="T25" fmla="*/ 136 h 398"/>
              <a:gd name="T26" fmla="*/ 144 w 253"/>
              <a:gd name="T27" fmla="*/ 147 h 398"/>
              <a:gd name="T28" fmla="*/ 153 w 253"/>
              <a:gd name="T29" fmla="*/ 159 h 398"/>
              <a:gd name="T30" fmla="*/ 161 w 253"/>
              <a:gd name="T31" fmla="*/ 170 h 398"/>
              <a:gd name="T32" fmla="*/ 169 w 253"/>
              <a:gd name="T33" fmla="*/ 182 h 398"/>
              <a:gd name="T34" fmla="*/ 176 w 253"/>
              <a:gd name="T35" fmla="*/ 194 h 398"/>
              <a:gd name="T36" fmla="*/ 183 w 253"/>
              <a:gd name="T37" fmla="*/ 206 h 398"/>
              <a:gd name="T38" fmla="*/ 190 w 253"/>
              <a:gd name="T39" fmla="*/ 218 h 398"/>
              <a:gd name="T40" fmla="*/ 196 w 253"/>
              <a:gd name="T41" fmla="*/ 230 h 398"/>
              <a:gd name="T42" fmla="*/ 203 w 253"/>
              <a:gd name="T43" fmla="*/ 242 h 398"/>
              <a:gd name="T44" fmla="*/ 208 w 253"/>
              <a:gd name="T45" fmla="*/ 255 h 398"/>
              <a:gd name="T46" fmla="*/ 214 w 253"/>
              <a:gd name="T47" fmla="*/ 267 h 398"/>
              <a:gd name="T48" fmla="*/ 219 w 253"/>
              <a:gd name="T49" fmla="*/ 280 h 398"/>
              <a:gd name="T50" fmla="*/ 224 w 253"/>
              <a:gd name="T51" fmla="*/ 292 h 398"/>
              <a:gd name="T52" fmla="*/ 229 w 253"/>
              <a:gd name="T53" fmla="*/ 305 h 398"/>
              <a:gd name="T54" fmla="*/ 233 w 253"/>
              <a:gd name="T55" fmla="*/ 318 h 398"/>
              <a:gd name="T56" fmla="*/ 237 w 253"/>
              <a:gd name="T57" fmla="*/ 331 h 398"/>
              <a:gd name="T58" fmla="*/ 240 w 253"/>
              <a:gd name="T59" fmla="*/ 344 h 398"/>
              <a:gd name="T60" fmla="*/ 244 w 253"/>
              <a:gd name="T61" fmla="*/ 357 h 398"/>
              <a:gd name="T62" fmla="*/ 247 w 253"/>
              <a:gd name="T63" fmla="*/ 370 h 398"/>
              <a:gd name="T64" fmla="*/ 249 w 253"/>
              <a:gd name="T65" fmla="*/ 383 h 398"/>
              <a:gd name="T66" fmla="*/ 252 w 253"/>
              <a:gd name="T67" fmla="*/ 397 h 39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53"/>
              <a:gd name="T103" fmla="*/ 0 h 398"/>
              <a:gd name="T104" fmla="*/ 253 w 253"/>
              <a:gd name="T105" fmla="*/ 398 h 398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53" h="398">
                <a:moveTo>
                  <a:pt x="0" y="0"/>
                </a:moveTo>
                <a:lnTo>
                  <a:pt x="6" y="6"/>
                </a:lnTo>
                <a:lnTo>
                  <a:pt x="12" y="11"/>
                </a:lnTo>
                <a:lnTo>
                  <a:pt x="18" y="16"/>
                </a:lnTo>
                <a:lnTo>
                  <a:pt x="25" y="21"/>
                </a:lnTo>
                <a:lnTo>
                  <a:pt x="31" y="26"/>
                </a:lnTo>
                <a:lnTo>
                  <a:pt x="37" y="32"/>
                </a:lnTo>
                <a:lnTo>
                  <a:pt x="43" y="37"/>
                </a:lnTo>
                <a:lnTo>
                  <a:pt x="49" y="42"/>
                </a:lnTo>
                <a:lnTo>
                  <a:pt x="54" y="47"/>
                </a:lnTo>
                <a:lnTo>
                  <a:pt x="60" y="53"/>
                </a:lnTo>
                <a:lnTo>
                  <a:pt x="66" y="58"/>
                </a:lnTo>
                <a:lnTo>
                  <a:pt x="71" y="64"/>
                </a:lnTo>
                <a:lnTo>
                  <a:pt x="77" y="69"/>
                </a:lnTo>
                <a:lnTo>
                  <a:pt x="82" y="74"/>
                </a:lnTo>
                <a:lnTo>
                  <a:pt x="87" y="80"/>
                </a:lnTo>
                <a:lnTo>
                  <a:pt x="92" y="85"/>
                </a:lnTo>
                <a:lnTo>
                  <a:pt x="98" y="91"/>
                </a:lnTo>
                <a:lnTo>
                  <a:pt x="103" y="96"/>
                </a:lnTo>
                <a:lnTo>
                  <a:pt x="108" y="102"/>
                </a:lnTo>
                <a:lnTo>
                  <a:pt x="112" y="108"/>
                </a:lnTo>
                <a:lnTo>
                  <a:pt x="117" y="113"/>
                </a:lnTo>
                <a:lnTo>
                  <a:pt x="122" y="119"/>
                </a:lnTo>
                <a:lnTo>
                  <a:pt x="127" y="124"/>
                </a:lnTo>
                <a:lnTo>
                  <a:pt x="131" y="130"/>
                </a:lnTo>
                <a:lnTo>
                  <a:pt x="136" y="136"/>
                </a:lnTo>
                <a:lnTo>
                  <a:pt x="140" y="142"/>
                </a:lnTo>
                <a:lnTo>
                  <a:pt x="144" y="147"/>
                </a:lnTo>
                <a:lnTo>
                  <a:pt x="149" y="153"/>
                </a:lnTo>
                <a:lnTo>
                  <a:pt x="153" y="159"/>
                </a:lnTo>
                <a:lnTo>
                  <a:pt x="157" y="165"/>
                </a:lnTo>
                <a:lnTo>
                  <a:pt x="161" y="170"/>
                </a:lnTo>
                <a:lnTo>
                  <a:pt x="165" y="176"/>
                </a:lnTo>
                <a:lnTo>
                  <a:pt x="169" y="182"/>
                </a:lnTo>
                <a:lnTo>
                  <a:pt x="172" y="188"/>
                </a:lnTo>
                <a:lnTo>
                  <a:pt x="176" y="194"/>
                </a:lnTo>
                <a:lnTo>
                  <a:pt x="180" y="200"/>
                </a:lnTo>
                <a:lnTo>
                  <a:pt x="183" y="206"/>
                </a:lnTo>
                <a:lnTo>
                  <a:pt x="187" y="212"/>
                </a:lnTo>
                <a:lnTo>
                  <a:pt x="190" y="218"/>
                </a:lnTo>
                <a:lnTo>
                  <a:pt x="193" y="224"/>
                </a:lnTo>
                <a:lnTo>
                  <a:pt x="196" y="230"/>
                </a:lnTo>
                <a:lnTo>
                  <a:pt x="200" y="236"/>
                </a:lnTo>
                <a:lnTo>
                  <a:pt x="203" y="242"/>
                </a:lnTo>
                <a:lnTo>
                  <a:pt x="206" y="249"/>
                </a:lnTo>
                <a:lnTo>
                  <a:pt x="208" y="255"/>
                </a:lnTo>
                <a:lnTo>
                  <a:pt x="211" y="261"/>
                </a:lnTo>
                <a:lnTo>
                  <a:pt x="214" y="267"/>
                </a:lnTo>
                <a:lnTo>
                  <a:pt x="217" y="273"/>
                </a:lnTo>
                <a:lnTo>
                  <a:pt x="219" y="280"/>
                </a:lnTo>
                <a:lnTo>
                  <a:pt x="222" y="286"/>
                </a:lnTo>
                <a:lnTo>
                  <a:pt x="224" y="292"/>
                </a:lnTo>
                <a:lnTo>
                  <a:pt x="226" y="299"/>
                </a:lnTo>
                <a:lnTo>
                  <a:pt x="229" y="305"/>
                </a:lnTo>
                <a:lnTo>
                  <a:pt x="231" y="311"/>
                </a:lnTo>
                <a:lnTo>
                  <a:pt x="233" y="318"/>
                </a:lnTo>
                <a:lnTo>
                  <a:pt x="235" y="324"/>
                </a:lnTo>
                <a:lnTo>
                  <a:pt x="237" y="331"/>
                </a:lnTo>
                <a:lnTo>
                  <a:pt x="239" y="337"/>
                </a:lnTo>
                <a:lnTo>
                  <a:pt x="240" y="344"/>
                </a:lnTo>
                <a:lnTo>
                  <a:pt x="242" y="350"/>
                </a:lnTo>
                <a:lnTo>
                  <a:pt x="244" y="357"/>
                </a:lnTo>
                <a:lnTo>
                  <a:pt x="245" y="363"/>
                </a:lnTo>
                <a:lnTo>
                  <a:pt x="247" y="370"/>
                </a:lnTo>
                <a:lnTo>
                  <a:pt x="248" y="376"/>
                </a:lnTo>
                <a:lnTo>
                  <a:pt x="249" y="383"/>
                </a:lnTo>
                <a:lnTo>
                  <a:pt x="250" y="390"/>
                </a:lnTo>
                <a:lnTo>
                  <a:pt x="252" y="397"/>
                </a:lnTo>
              </a:path>
            </a:pathLst>
          </a:custGeom>
          <a:noFill/>
          <a:ln w="76200" cap="rnd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276" name="Freeform 12"/>
          <p:cNvSpPr>
            <a:spLocks/>
          </p:cNvSpPr>
          <p:nvPr/>
        </p:nvSpPr>
        <p:spPr bwMode="auto">
          <a:xfrm>
            <a:off x="8572500" y="3314700"/>
            <a:ext cx="177800" cy="800100"/>
          </a:xfrm>
          <a:custGeom>
            <a:avLst/>
            <a:gdLst>
              <a:gd name="T0" fmla="*/ 108 w 112"/>
              <a:gd name="T1" fmla="*/ 7 h 504"/>
              <a:gd name="T2" fmla="*/ 110 w 112"/>
              <a:gd name="T3" fmla="*/ 20 h 504"/>
              <a:gd name="T4" fmla="*/ 111 w 112"/>
              <a:gd name="T5" fmla="*/ 33 h 504"/>
              <a:gd name="T6" fmla="*/ 111 w 112"/>
              <a:gd name="T7" fmla="*/ 47 h 504"/>
              <a:gd name="T8" fmla="*/ 110 w 112"/>
              <a:gd name="T9" fmla="*/ 62 h 504"/>
              <a:gd name="T10" fmla="*/ 110 w 112"/>
              <a:gd name="T11" fmla="*/ 75 h 504"/>
              <a:gd name="T12" fmla="*/ 108 w 112"/>
              <a:gd name="T13" fmla="*/ 91 h 504"/>
              <a:gd name="T14" fmla="*/ 107 w 112"/>
              <a:gd name="T15" fmla="*/ 106 h 504"/>
              <a:gd name="T16" fmla="*/ 104 w 112"/>
              <a:gd name="T17" fmla="*/ 122 h 504"/>
              <a:gd name="T18" fmla="*/ 102 w 112"/>
              <a:gd name="T19" fmla="*/ 138 h 504"/>
              <a:gd name="T20" fmla="*/ 99 w 112"/>
              <a:gd name="T21" fmla="*/ 154 h 504"/>
              <a:gd name="T22" fmla="*/ 96 w 112"/>
              <a:gd name="T23" fmla="*/ 170 h 504"/>
              <a:gd name="T24" fmla="*/ 92 w 112"/>
              <a:gd name="T25" fmla="*/ 186 h 504"/>
              <a:gd name="T26" fmla="*/ 89 w 112"/>
              <a:gd name="T27" fmla="*/ 203 h 504"/>
              <a:gd name="T28" fmla="*/ 85 w 112"/>
              <a:gd name="T29" fmla="*/ 219 h 504"/>
              <a:gd name="T30" fmla="*/ 80 w 112"/>
              <a:gd name="T31" fmla="*/ 235 h 504"/>
              <a:gd name="T32" fmla="*/ 76 w 112"/>
              <a:gd name="T33" fmla="*/ 252 h 504"/>
              <a:gd name="T34" fmla="*/ 71 w 112"/>
              <a:gd name="T35" fmla="*/ 268 h 504"/>
              <a:gd name="T36" fmla="*/ 67 w 112"/>
              <a:gd name="T37" fmla="*/ 284 h 504"/>
              <a:gd name="T38" fmla="*/ 62 w 112"/>
              <a:gd name="T39" fmla="*/ 300 h 504"/>
              <a:gd name="T40" fmla="*/ 57 w 112"/>
              <a:gd name="T41" fmla="*/ 316 h 504"/>
              <a:gd name="T42" fmla="*/ 53 w 112"/>
              <a:gd name="T43" fmla="*/ 331 h 504"/>
              <a:gd name="T44" fmla="*/ 48 w 112"/>
              <a:gd name="T45" fmla="*/ 347 h 504"/>
              <a:gd name="T46" fmla="*/ 43 w 112"/>
              <a:gd name="T47" fmla="*/ 361 h 504"/>
              <a:gd name="T48" fmla="*/ 38 w 112"/>
              <a:gd name="T49" fmla="*/ 376 h 504"/>
              <a:gd name="T50" fmla="*/ 34 w 112"/>
              <a:gd name="T51" fmla="*/ 390 h 504"/>
              <a:gd name="T52" fmla="*/ 29 w 112"/>
              <a:gd name="T53" fmla="*/ 404 h 504"/>
              <a:gd name="T54" fmla="*/ 25 w 112"/>
              <a:gd name="T55" fmla="*/ 417 h 504"/>
              <a:gd name="T56" fmla="*/ 21 w 112"/>
              <a:gd name="T57" fmla="*/ 430 h 504"/>
              <a:gd name="T58" fmla="*/ 17 w 112"/>
              <a:gd name="T59" fmla="*/ 442 h 504"/>
              <a:gd name="T60" fmla="*/ 14 w 112"/>
              <a:gd name="T61" fmla="*/ 453 h 504"/>
              <a:gd name="T62" fmla="*/ 10 w 112"/>
              <a:gd name="T63" fmla="*/ 464 h 504"/>
              <a:gd name="T64" fmla="*/ 7 w 112"/>
              <a:gd name="T65" fmla="*/ 474 h 504"/>
              <a:gd name="T66" fmla="*/ 5 w 112"/>
              <a:gd name="T67" fmla="*/ 483 h 504"/>
              <a:gd name="T68" fmla="*/ 2 w 112"/>
              <a:gd name="T69" fmla="*/ 492 h 504"/>
              <a:gd name="T70" fmla="*/ 0 w 112"/>
              <a:gd name="T71" fmla="*/ 500 h 50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12"/>
              <a:gd name="T109" fmla="*/ 0 h 504"/>
              <a:gd name="T110" fmla="*/ 112 w 112"/>
              <a:gd name="T111" fmla="*/ 504 h 50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12" h="504">
                <a:moveTo>
                  <a:pt x="108" y="0"/>
                </a:moveTo>
                <a:lnTo>
                  <a:pt x="108" y="7"/>
                </a:lnTo>
                <a:lnTo>
                  <a:pt x="109" y="13"/>
                </a:lnTo>
                <a:lnTo>
                  <a:pt x="110" y="20"/>
                </a:lnTo>
                <a:lnTo>
                  <a:pt x="110" y="27"/>
                </a:lnTo>
                <a:lnTo>
                  <a:pt x="111" y="33"/>
                </a:lnTo>
                <a:lnTo>
                  <a:pt x="111" y="40"/>
                </a:lnTo>
                <a:lnTo>
                  <a:pt x="111" y="47"/>
                </a:lnTo>
                <a:lnTo>
                  <a:pt x="111" y="54"/>
                </a:lnTo>
                <a:lnTo>
                  <a:pt x="110" y="62"/>
                </a:lnTo>
                <a:lnTo>
                  <a:pt x="110" y="69"/>
                </a:lnTo>
                <a:lnTo>
                  <a:pt x="110" y="75"/>
                </a:lnTo>
                <a:lnTo>
                  <a:pt x="109" y="83"/>
                </a:lnTo>
                <a:lnTo>
                  <a:pt x="108" y="91"/>
                </a:lnTo>
                <a:lnTo>
                  <a:pt x="108" y="98"/>
                </a:lnTo>
                <a:lnTo>
                  <a:pt x="107" y="106"/>
                </a:lnTo>
                <a:lnTo>
                  <a:pt x="106" y="114"/>
                </a:lnTo>
                <a:lnTo>
                  <a:pt x="104" y="122"/>
                </a:lnTo>
                <a:lnTo>
                  <a:pt x="103" y="130"/>
                </a:lnTo>
                <a:lnTo>
                  <a:pt x="102" y="138"/>
                </a:lnTo>
                <a:lnTo>
                  <a:pt x="101" y="146"/>
                </a:lnTo>
                <a:lnTo>
                  <a:pt x="99" y="154"/>
                </a:lnTo>
                <a:lnTo>
                  <a:pt x="97" y="162"/>
                </a:lnTo>
                <a:lnTo>
                  <a:pt x="96" y="170"/>
                </a:lnTo>
                <a:lnTo>
                  <a:pt x="94" y="178"/>
                </a:lnTo>
                <a:lnTo>
                  <a:pt x="92" y="186"/>
                </a:lnTo>
                <a:lnTo>
                  <a:pt x="90" y="194"/>
                </a:lnTo>
                <a:lnTo>
                  <a:pt x="89" y="203"/>
                </a:lnTo>
                <a:lnTo>
                  <a:pt x="87" y="211"/>
                </a:lnTo>
                <a:lnTo>
                  <a:pt x="85" y="219"/>
                </a:lnTo>
                <a:lnTo>
                  <a:pt x="82" y="227"/>
                </a:lnTo>
                <a:lnTo>
                  <a:pt x="80" y="235"/>
                </a:lnTo>
                <a:lnTo>
                  <a:pt x="78" y="244"/>
                </a:lnTo>
                <a:lnTo>
                  <a:pt x="76" y="252"/>
                </a:lnTo>
                <a:lnTo>
                  <a:pt x="74" y="260"/>
                </a:lnTo>
                <a:lnTo>
                  <a:pt x="71" y="268"/>
                </a:lnTo>
                <a:lnTo>
                  <a:pt x="69" y="276"/>
                </a:lnTo>
                <a:lnTo>
                  <a:pt x="67" y="284"/>
                </a:lnTo>
                <a:lnTo>
                  <a:pt x="64" y="292"/>
                </a:lnTo>
                <a:lnTo>
                  <a:pt x="62" y="300"/>
                </a:lnTo>
                <a:lnTo>
                  <a:pt x="60" y="308"/>
                </a:lnTo>
                <a:lnTo>
                  <a:pt x="57" y="316"/>
                </a:lnTo>
                <a:lnTo>
                  <a:pt x="55" y="324"/>
                </a:lnTo>
                <a:lnTo>
                  <a:pt x="53" y="331"/>
                </a:lnTo>
                <a:lnTo>
                  <a:pt x="50" y="339"/>
                </a:lnTo>
                <a:lnTo>
                  <a:pt x="48" y="347"/>
                </a:lnTo>
                <a:lnTo>
                  <a:pt x="45" y="354"/>
                </a:lnTo>
                <a:lnTo>
                  <a:pt x="43" y="361"/>
                </a:lnTo>
                <a:lnTo>
                  <a:pt x="41" y="369"/>
                </a:lnTo>
                <a:lnTo>
                  <a:pt x="38" y="376"/>
                </a:lnTo>
                <a:lnTo>
                  <a:pt x="36" y="383"/>
                </a:lnTo>
                <a:lnTo>
                  <a:pt x="34" y="390"/>
                </a:lnTo>
                <a:lnTo>
                  <a:pt x="32" y="397"/>
                </a:lnTo>
                <a:lnTo>
                  <a:pt x="29" y="404"/>
                </a:lnTo>
                <a:lnTo>
                  <a:pt x="27" y="410"/>
                </a:lnTo>
                <a:lnTo>
                  <a:pt x="25" y="417"/>
                </a:lnTo>
                <a:lnTo>
                  <a:pt x="23" y="423"/>
                </a:lnTo>
                <a:lnTo>
                  <a:pt x="21" y="430"/>
                </a:lnTo>
                <a:lnTo>
                  <a:pt x="19" y="436"/>
                </a:lnTo>
                <a:lnTo>
                  <a:pt x="17" y="442"/>
                </a:lnTo>
                <a:lnTo>
                  <a:pt x="15" y="447"/>
                </a:lnTo>
                <a:lnTo>
                  <a:pt x="14" y="453"/>
                </a:lnTo>
                <a:lnTo>
                  <a:pt x="12" y="459"/>
                </a:lnTo>
                <a:lnTo>
                  <a:pt x="10" y="464"/>
                </a:lnTo>
                <a:lnTo>
                  <a:pt x="9" y="469"/>
                </a:lnTo>
                <a:lnTo>
                  <a:pt x="7" y="474"/>
                </a:lnTo>
                <a:lnTo>
                  <a:pt x="6" y="479"/>
                </a:lnTo>
                <a:lnTo>
                  <a:pt x="5" y="483"/>
                </a:lnTo>
                <a:lnTo>
                  <a:pt x="3" y="488"/>
                </a:lnTo>
                <a:lnTo>
                  <a:pt x="2" y="492"/>
                </a:lnTo>
                <a:lnTo>
                  <a:pt x="1" y="496"/>
                </a:lnTo>
                <a:lnTo>
                  <a:pt x="0" y="500"/>
                </a:lnTo>
                <a:lnTo>
                  <a:pt x="0" y="503"/>
                </a:lnTo>
              </a:path>
            </a:pathLst>
          </a:custGeom>
          <a:noFill/>
          <a:ln w="76200" cap="rnd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7" descr="C:\WINDOWS\Desktop\rename_th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638425"/>
            <a:ext cx="4572000" cy="371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180975" y="255588"/>
            <a:ext cx="8797925" cy="735012"/>
          </a:xfrm>
          <a:noFill/>
        </p:spPr>
        <p:txBody>
          <a:bodyPr lIns="0" tIns="0" rIns="0" bIns="0" anchor="t"/>
          <a:lstStyle/>
          <a:p>
            <a:r>
              <a:rPr lang="en-US" sz="5400" b="1" smtClean="0">
                <a:solidFill>
                  <a:srgbClr val="FFFFFF"/>
                </a:solidFill>
                <a:latin typeface="Agency FB" pitchFamily="34" charset="0"/>
              </a:rPr>
              <a:t>Evaluating Capacity</a:t>
            </a:r>
          </a:p>
        </p:txBody>
      </p:sp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8394700" y="103188"/>
            <a:ext cx="820738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r>
              <a:rPr lang="en-US" sz="1800">
                <a:solidFill>
                  <a:srgbClr val="B0FFB0"/>
                </a:solidFill>
              </a:rPr>
              <a:t>Slide 10</a:t>
            </a:r>
          </a:p>
        </p:txBody>
      </p:sp>
      <p:sp>
        <p:nvSpPr>
          <p:cNvPr id="12293" name="Rectangle 7"/>
          <p:cNvSpPr>
            <a:spLocks noChangeArrowheads="1"/>
          </p:cNvSpPr>
          <p:nvPr/>
        </p:nvSpPr>
        <p:spPr bwMode="auto">
          <a:xfrm>
            <a:off x="914400" y="1624013"/>
            <a:ext cx="2773363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2800">
                <a:solidFill>
                  <a:srgbClr val="FFFF00"/>
                </a:solidFill>
              </a:rPr>
              <a:t>Shallow Bodied</a:t>
            </a:r>
          </a:p>
        </p:txBody>
      </p:sp>
      <p:sp>
        <p:nvSpPr>
          <p:cNvPr id="12294" name="Freeform 8"/>
          <p:cNvSpPr>
            <a:spLocks/>
          </p:cNvSpPr>
          <p:nvPr/>
        </p:nvSpPr>
        <p:spPr bwMode="auto">
          <a:xfrm>
            <a:off x="5886450" y="3829050"/>
            <a:ext cx="1087438" cy="230188"/>
          </a:xfrm>
          <a:custGeom>
            <a:avLst/>
            <a:gdLst>
              <a:gd name="T0" fmla="*/ 0 w 685"/>
              <a:gd name="T1" fmla="*/ 72 h 145"/>
              <a:gd name="T2" fmla="*/ 170 w 685"/>
              <a:gd name="T3" fmla="*/ 144 h 145"/>
              <a:gd name="T4" fmla="*/ 170 w 685"/>
              <a:gd name="T5" fmla="*/ 108 h 145"/>
              <a:gd name="T6" fmla="*/ 513 w 685"/>
              <a:gd name="T7" fmla="*/ 108 h 145"/>
              <a:gd name="T8" fmla="*/ 513 w 685"/>
              <a:gd name="T9" fmla="*/ 144 h 145"/>
              <a:gd name="T10" fmla="*/ 684 w 685"/>
              <a:gd name="T11" fmla="*/ 72 h 145"/>
              <a:gd name="T12" fmla="*/ 513 w 685"/>
              <a:gd name="T13" fmla="*/ 0 h 145"/>
              <a:gd name="T14" fmla="*/ 513 w 685"/>
              <a:gd name="T15" fmla="*/ 36 h 145"/>
              <a:gd name="T16" fmla="*/ 170 w 685"/>
              <a:gd name="T17" fmla="*/ 36 h 145"/>
              <a:gd name="T18" fmla="*/ 170 w 685"/>
              <a:gd name="T19" fmla="*/ 0 h 145"/>
              <a:gd name="T20" fmla="*/ 0 w 685"/>
              <a:gd name="T21" fmla="*/ 72 h 14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85"/>
              <a:gd name="T34" fmla="*/ 0 h 145"/>
              <a:gd name="T35" fmla="*/ 685 w 685"/>
              <a:gd name="T36" fmla="*/ 145 h 14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85" h="145">
                <a:moveTo>
                  <a:pt x="0" y="72"/>
                </a:moveTo>
                <a:lnTo>
                  <a:pt x="170" y="144"/>
                </a:lnTo>
                <a:lnTo>
                  <a:pt x="170" y="108"/>
                </a:lnTo>
                <a:lnTo>
                  <a:pt x="513" y="108"/>
                </a:lnTo>
                <a:lnTo>
                  <a:pt x="513" y="144"/>
                </a:lnTo>
                <a:lnTo>
                  <a:pt x="684" y="72"/>
                </a:lnTo>
                <a:lnTo>
                  <a:pt x="513" y="0"/>
                </a:lnTo>
                <a:lnTo>
                  <a:pt x="513" y="36"/>
                </a:lnTo>
                <a:lnTo>
                  <a:pt x="170" y="36"/>
                </a:lnTo>
                <a:lnTo>
                  <a:pt x="170" y="0"/>
                </a:lnTo>
                <a:lnTo>
                  <a:pt x="0" y="72"/>
                </a:lnTo>
              </a:path>
            </a:pathLst>
          </a:custGeom>
          <a:solidFill>
            <a:srgbClr val="FF0000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295" name="Freeform 9"/>
          <p:cNvSpPr>
            <a:spLocks/>
          </p:cNvSpPr>
          <p:nvPr/>
        </p:nvSpPr>
        <p:spPr bwMode="auto">
          <a:xfrm>
            <a:off x="5886450" y="3829050"/>
            <a:ext cx="1087438" cy="230188"/>
          </a:xfrm>
          <a:custGeom>
            <a:avLst/>
            <a:gdLst>
              <a:gd name="T0" fmla="*/ 0 w 685"/>
              <a:gd name="T1" fmla="*/ 72 h 145"/>
              <a:gd name="T2" fmla="*/ 170 w 685"/>
              <a:gd name="T3" fmla="*/ 144 h 145"/>
              <a:gd name="T4" fmla="*/ 170 w 685"/>
              <a:gd name="T5" fmla="*/ 108 h 145"/>
              <a:gd name="T6" fmla="*/ 513 w 685"/>
              <a:gd name="T7" fmla="*/ 108 h 145"/>
              <a:gd name="T8" fmla="*/ 513 w 685"/>
              <a:gd name="T9" fmla="*/ 144 h 145"/>
              <a:gd name="T10" fmla="*/ 684 w 685"/>
              <a:gd name="T11" fmla="*/ 72 h 145"/>
              <a:gd name="T12" fmla="*/ 513 w 685"/>
              <a:gd name="T13" fmla="*/ 0 h 145"/>
              <a:gd name="T14" fmla="*/ 513 w 685"/>
              <a:gd name="T15" fmla="*/ 36 h 145"/>
              <a:gd name="T16" fmla="*/ 170 w 685"/>
              <a:gd name="T17" fmla="*/ 36 h 145"/>
              <a:gd name="T18" fmla="*/ 170 w 685"/>
              <a:gd name="T19" fmla="*/ 0 h 145"/>
              <a:gd name="T20" fmla="*/ 0 w 685"/>
              <a:gd name="T21" fmla="*/ 72 h 14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85"/>
              <a:gd name="T34" fmla="*/ 0 h 145"/>
              <a:gd name="T35" fmla="*/ 685 w 685"/>
              <a:gd name="T36" fmla="*/ 145 h 14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85" h="145">
                <a:moveTo>
                  <a:pt x="0" y="72"/>
                </a:moveTo>
                <a:lnTo>
                  <a:pt x="170" y="144"/>
                </a:lnTo>
                <a:lnTo>
                  <a:pt x="170" y="108"/>
                </a:lnTo>
                <a:lnTo>
                  <a:pt x="513" y="108"/>
                </a:lnTo>
                <a:lnTo>
                  <a:pt x="513" y="144"/>
                </a:lnTo>
                <a:lnTo>
                  <a:pt x="684" y="72"/>
                </a:lnTo>
                <a:lnTo>
                  <a:pt x="513" y="0"/>
                </a:lnTo>
                <a:lnTo>
                  <a:pt x="513" y="36"/>
                </a:lnTo>
                <a:lnTo>
                  <a:pt x="170" y="36"/>
                </a:lnTo>
                <a:lnTo>
                  <a:pt x="170" y="0"/>
                </a:lnTo>
                <a:lnTo>
                  <a:pt x="0" y="72"/>
                </a:lnTo>
              </a:path>
            </a:pathLst>
          </a:custGeom>
          <a:solidFill>
            <a:srgbClr val="FF0000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296" name="Rectangle 13"/>
          <p:cNvSpPr>
            <a:spLocks noChangeArrowheads="1"/>
          </p:cNvSpPr>
          <p:nvPr/>
        </p:nvSpPr>
        <p:spPr bwMode="auto">
          <a:xfrm>
            <a:off x="5540375" y="1600200"/>
            <a:ext cx="233362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2800">
                <a:solidFill>
                  <a:srgbClr val="FFFF00"/>
                </a:solidFill>
              </a:rPr>
              <a:t>Deep Bodied</a:t>
            </a:r>
          </a:p>
        </p:txBody>
      </p:sp>
      <p:sp>
        <p:nvSpPr>
          <p:cNvPr id="12297" name="Freeform 14"/>
          <p:cNvSpPr>
            <a:spLocks/>
          </p:cNvSpPr>
          <p:nvPr/>
        </p:nvSpPr>
        <p:spPr bwMode="auto">
          <a:xfrm>
            <a:off x="5886450" y="3829050"/>
            <a:ext cx="1087438" cy="230188"/>
          </a:xfrm>
          <a:custGeom>
            <a:avLst/>
            <a:gdLst>
              <a:gd name="T0" fmla="*/ 0 w 685"/>
              <a:gd name="T1" fmla="*/ 72 h 145"/>
              <a:gd name="T2" fmla="*/ 170 w 685"/>
              <a:gd name="T3" fmla="*/ 144 h 145"/>
              <a:gd name="T4" fmla="*/ 170 w 685"/>
              <a:gd name="T5" fmla="*/ 108 h 145"/>
              <a:gd name="T6" fmla="*/ 513 w 685"/>
              <a:gd name="T7" fmla="*/ 108 h 145"/>
              <a:gd name="T8" fmla="*/ 513 w 685"/>
              <a:gd name="T9" fmla="*/ 144 h 145"/>
              <a:gd name="T10" fmla="*/ 684 w 685"/>
              <a:gd name="T11" fmla="*/ 72 h 145"/>
              <a:gd name="T12" fmla="*/ 513 w 685"/>
              <a:gd name="T13" fmla="*/ 0 h 145"/>
              <a:gd name="T14" fmla="*/ 513 w 685"/>
              <a:gd name="T15" fmla="*/ 36 h 145"/>
              <a:gd name="T16" fmla="*/ 170 w 685"/>
              <a:gd name="T17" fmla="*/ 36 h 145"/>
              <a:gd name="T18" fmla="*/ 170 w 685"/>
              <a:gd name="T19" fmla="*/ 0 h 145"/>
              <a:gd name="T20" fmla="*/ 0 w 685"/>
              <a:gd name="T21" fmla="*/ 72 h 14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85"/>
              <a:gd name="T34" fmla="*/ 0 h 145"/>
              <a:gd name="T35" fmla="*/ 685 w 685"/>
              <a:gd name="T36" fmla="*/ 145 h 14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85" h="145">
                <a:moveTo>
                  <a:pt x="0" y="72"/>
                </a:moveTo>
                <a:lnTo>
                  <a:pt x="170" y="144"/>
                </a:lnTo>
                <a:lnTo>
                  <a:pt x="170" y="108"/>
                </a:lnTo>
                <a:lnTo>
                  <a:pt x="513" y="108"/>
                </a:lnTo>
                <a:lnTo>
                  <a:pt x="513" y="144"/>
                </a:lnTo>
                <a:lnTo>
                  <a:pt x="684" y="72"/>
                </a:lnTo>
                <a:lnTo>
                  <a:pt x="513" y="0"/>
                </a:lnTo>
                <a:lnTo>
                  <a:pt x="513" y="36"/>
                </a:lnTo>
                <a:lnTo>
                  <a:pt x="170" y="36"/>
                </a:lnTo>
                <a:lnTo>
                  <a:pt x="170" y="0"/>
                </a:lnTo>
                <a:lnTo>
                  <a:pt x="0" y="72"/>
                </a:lnTo>
              </a:path>
            </a:pathLst>
          </a:custGeom>
          <a:solidFill>
            <a:srgbClr val="FF0000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298" name="Freeform 15"/>
          <p:cNvSpPr>
            <a:spLocks/>
          </p:cNvSpPr>
          <p:nvPr/>
        </p:nvSpPr>
        <p:spPr bwMode="auto">
          <a:xfrm>
            <a:off x="5886450" y="3829050"/>
            <a:ext cx="1087438" cy="230188"/>
          </a:xfrm>
          <a:custGeom>
            <a:avLst/>
            <a:gdLst>
              <a:gd name="T0" fmla="*/ 0 w 685"/>
              <a:gd name="T1" fmla="*/ 72 h 145"/>
              <a:gd name="T2" fmla="*/ 170 w 685"/>
              <a:gd name="T3" fmla="*/ 144 h 145"/>
              <a:gd name="T4" fmla="*/ 170 w 685"/>
              <a:gd name="T5" fmla="*/ 108 h 145"/>
              <a:gd name="T6" fmla="*/ 513 w 685"/>
              <a:gd name="T7" fmla="*/ 108 h 145"/>
              <a:gd name="T8" fmla="*/ 513 w 685"/>
              <a:gd name="T9" fmla="*/ 144 h 145"/>
              <a:gd name="T10" fmla="*/ 684 w 685"/>
              <a:gd name="T11" fmla="*/ 72 h 145"/>
              <a:gd name="T12" fmla="*/ 513 w 685"/>
              <a:gd name="T13" fmla="*/ 0 h 145"/>
              <a:gd name="T14" fmla="*/ 513 w 685"/>
              <a:gd name="T15" fmla="*/ 36 h 145"/>
              <a:gd name="T16" fmla="*/ 170 w 685"/>
              <a:gd name="T17" fmla="*/ 36 h 145"/>
              <a:gd name="T18" fmla="*/ 170 w 685"/>
              <a:gd name="T19" fmla="*/ 0 h 145"/>
              <a:gd name="T20" fmla="*/ 0 w 685"/>
              <a:gd name="T21" fmla="*/ 72 h 14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85"/>
              <a:gd name="T34" fmla="*/ 0 h 145"/>
              <a:gd name="T35" fmla="*/ 685 w 685"/>
              <a:gd name="T36" fmla="*/ 145 h 14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85" h="145">
                <a:moveTo>
                  <a:pt x="0" y="72"/>
                </a:moveTo>
                <a:lnTo>
                  <a:pt x="170" y="144"/>
                </a:lnTo>
                <a:lnTo>
                  <a:pt x="170" y="108"/>
                </a:lnTo>
                <a:lnTo>
                  <a:pt x="513" y="108"/>
                </a:lnTo>
                <a:lnTo>
                  <a:pt x="513" y="144"/>
                </a:lnTo>
                <a:lnTo>
                  <a:pt x="684" y="72"/>
                </a:lnTo>
                <a:lnTo>
                  <a:pt x="513" y="0"/>
                </a:lnTo>
                <a:lnTo>
                  <a:pt x="513" y="36"/>
                </a:lnTo>
                <a:lnTo>
                  <a:pt x="170" y="36"/>
                </a:lnTo>
                <a:lnTo>
                  <a:pt x="170" y="0"/>
                </a:lnTo>
                <a:lnTo>
                  <a:pt x="0" y="72"/>
                </a:lnTo>
              </a:path>
            </a:pathLst>
          </a:custGeom>
          <a:solidFill>
            <a:srgbClr val="FF0000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12299" name="Picture 16" descr="C:\WINDOWS\Desktop\rename_thi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743200"/>
            <a:ext cx="403860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80975" y="255588"/>
            <a:ext cx="8797925" cy="735012"/>
          </a:xfrm>
          <a:noFill/>
        </p:spPr>
        <p:txBody>
          <a:bodyPr lIns="0" tIns="0" rIns="0" bIns="0" anchor="t"/>
          <a:lstStyle/>
          <a:p>
            <a:r>
              <a:rPr lang="en-US" sz="5400" b="1" smtClean="0">
                <a:solidFill>
                  <a:srgbClr val="FFFFFF"/>
                </a:solidFill>
                <a:latin typeface="Agency FB" pitchFamily="34" charset="0"/>
              </a:rPr>
              <a:t>Evaluating Capacity</a:t>
            </a:r>
          </a:p>
        </p:txBody>
      </p:sp>
      <p:pic>
        <p:nvPicPr>
          <p:cNvPr id="13315" name="Picture 3"/>
          <p:cNvPicPr>
            <a:picLocks noChangeArrowheads="1"/>
          </p:cNvPicPr>
          <p:nvPr/>
        </p:nvPicPr>
        <p:blipFill>
          <a:blip r:embed="rId3" cstate="print"/>
          <a:srcRect r="77655" b="73675"/>
          <a:stretch>
            <a:fillRect/>
          </a:stretch>
        </p:blipFill>
        <p:spPr bwMode="auto">
          <a:xfrm>
            <a:off x="171450" y="2687638"/>
            <a:ext cx="4248150" cy="386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Rectangle 6"/>
          <p:cNvSpPr>
            <a:spLocks noChangeArrowheads="1"/>
          </p:cNvSpPr>
          <p:nvPr/>
        </p:nvSpPr>
        <p:spPr bwMode="auto">
          <a:xfrm>
            <a:off x="1066800" y="1730375"/>
            <a:ext cx="2338388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2800">
                <a:solidFill>
                  <a:srgbClr val="FFFF00"/>
                </a:solidFill>
              </a:rPr>
              <a:t>Short Bodied</a:t>
            </a:r>
          </a:p>
        </p:txBody>
      </p:sp>
      <p:sp>
        <p:nvSpPr>
          <p:cNvPr id="13317" name="Freeform 7"/>
          <p:cNvSpPr>
            <a:spLocks/>
          </p:cNvSpPr>
          <p:nvPr/>
        </p:nvSpPr>
        <p:spPr bwMode="auto">
          <a:xfrm>
            <a:off x="2114550" y="4229100"/>
            <a:ext cx="1087438" cy="173038"/>
          </a:xfrm>
          <a:custGeom>
            <a:avLst/>
            <a:gdLst>
              <a:gd name="T0" fmla="*/ 0 w 685"/>
              <a:gd name="T1" fmla="*/ 54 h 109"/>
              <a:gd name="T2" fmla="*/ 171 w 685"/>
              <a:gd name="T3" fmla="*/ 108 h 109"/>
              <a:gd name="T4" fmla="*/ 171 w 685"/>
              <a:gd name="T5" fmla="*/ 81 h 109"/>
              <a:gd name="T6" fmla="*/ 514 w 685"/>
              <a:gd name="T7" fmla="*/ 81 h 109"/>
              <a:gd name="T8" fmla="*/ 514 w 685"/>
              <a:gd name="T9" fmla="*/ 108 h 109"/>
              <a:gd name="T10" fmla="*/ 684 w 685"/>
              <a:gd name="T11" fmla="*/ 54 h 109"/>
              <a:gd name="T12" fmla="*/ 514 w 685"/>
              <a:gd name="T13" fmla="*/ 0 h 109"/>
              <a:gd name="T14" fmla="*/ 514 w 685"/>
              <a:gd name="T15" fmla="*/ 26 h 109"/>
              <a:gd name="T16" fmla="*/ 171 w 685"/>
              <a:gd name="T17" fmla="*/ 26 h 109"/>
              <a:gd name="T18" fmla="*/ 171 w 685"/>
              <a:gd name="T19" fmla="*/ 0 h 109"/>
              <a:gd name="T20" fmla="*/ 0 w 685"/>
              <a:gd name="T21" fmla="*/ 54 h 10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85"/>
              <a:gd name="T34" fmla="*/ 0 h 109"/>
              <a:gd name="T35" fmla="*/ 685 w 685"/>
              <a:gd name="T36" fmla="*/ 109 h 10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85" h="109">
                <a:moveTo>
                  <a:pt x="0" y="54"/>
                </a:moveTo>
                <a:lnTo>
                  <a:pt x="171" y="108"/>
                </a:lnTo>
                <a:lnTo>
                  <a:pt x="171" y="81"/>
                </a:lnTo>
                <a:lnTo>
                  <a:pt x="514" y="81"/>
                </a:lnTo>
                <a:lnTo>
                  <a:pt x="514" y="108"/>
                </a:lnTo>
                <a:lnTo>
                  <a:pt x="684" y="54"/>
                </a:lnTo>
                <a:lnTo>
                  <a:pt x="514" y="0"/>
                </a:lnTo>
                <a:lnTo>
                  <a:pt x="514" y="26"/>
                </a:lnTo>
                <a:lnTo>
                  <a:pt x="171" y="26"/>
                </a:lnTo>
                <a:lnTo>
                  <a:pt x="171" y="0"/>
                </a:lnTo>
                <a:lnTo>
                  <a:pt x="0" y="54"/>
                </a:lnTo>
              </a:path>
            </a:pathLst>
          </a:custGeom>
          <a:solidFill>
            <a:srgbClr val="FF0000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318" name="Rectangle 8"/>
          <p:cNvSpPr>
            <a:spLocks noChangeArrowheads="1"/>
          </p:cNvSpPr>
          <p:nvPr/>
        </p:nvSpPr>
        <p:spPr bwMode="auto">
          <a:xfrm>
            <a:off x="8066088" y="101600"/>
            <a:ext cx="820737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r>
              <a:rPr lang="en-US" sz="1800">
                <a:solidFill>
                  <a:srgbClr val="B0FFB0"/>
                </a:solidFill>
              </a:rPr>
              <a:t>Slide 11</a:t>
            </a:r>
          </a:p>
        </p:txBody>
      </p:sp>
      <p:pic>
        <p:nvPicPr>
          <p:cNvPr id="13319" name="Picture 9"/>
          <p:cNvPicPr>
            <a:picLocks noChangeArrowheads="1"/>
          </p:cNvPicPr>
          <p:nvPr/>
        </p:nvPicPr>
        <p:blipFill>
          <a:blip r:embed="rId4" cstate="print"/>
          <a:srcRect r="74819" b="73768"/>
          <a:stretch>
            <a:fillRect/>
          </a:stretch>
        </p:blipFill>
        <p:spPr bwMode="auto">
          <a:xfrm>
            <a:off x="4400550" y="2686050"/>
            <a:ext cx="451485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0" name="Rectangle 12"/>
          <p:cNvSpPr>
            <a:spLocks noChangeArrowheads="1"/>
          </p:cNvSpPr>
          <p:nvPr/>
        </p:nvSpPr>
        <p:spPr bwMode="auto">
          <a:xfrm>
            <a:off x="5467350" y="1733550"/>
            <a:ext cx="226695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2800">
                <a:solidFill>
                  <a:srgbClr val="FFFF00"/>
                </a:solidFill>
              </a:rPr>
              <a:t>Long Bodied</a:t>
            </a:r>
          </a:p>
        </p:txBody>
      </p:sp>
      <p:sp>
        <p:nvSpPr>
          <p:cNvPr id="13321" name="Freeform 13"/>
          <p:cNvSpPr>
            <a:spLocks/>
          </p:cNvSpPr>
          <p:nvPr/>
        </p:nvSpPr>
        <p:spPr bwMode="auto">
          <a:xfrm>
            <a:off x="2114550" y="4229100"/>
            <a:ext cx="1087438" cy="173038"/>
          </a:xfrm>
          <a:custGeom>
            <a:avLst/>
            <a:gdLst>
              <a:gd name="T0" fmla="*/ 0 w 685"/>
              <a:gd name="T1" fmla="*/ 54 h 109"/>
              <a:gd name="T2" fmla="*/ 171 w 685"/>
              <a:gd name="T3" fmla="*/ 108 h 109"/>
              <a:gd name="T4" fmla="*/ 171 w 685"/>
              <a:gd name="T5" fmla="*/ 81 h 109"/>
              <a:gd name="T6" fmla="*/ 514 w 685"/>
              <a:gd name="T7" fmla="*/ 81 h 109"/>
              <a:gd name="T8" fmla="*/ 514 w 685"/>
              <a:gd name="T9" fmla="*/ 108 h 109"/>
              <a:gd name="T10" fmla="*/ 684 w 685"/>
              <a:gd name="T11" fmla="*/ 54 h 109"/>
              <a:gd name="T12" fmla="*/ 514 w 685"/>
              <a:gd name="T13" fmla="*/ 0 h 109"/>
              <a:gd name="T14" fmla="*/ 514 w 685"/>
              <a:gd name="T15" fmla="*/ 26 h 109"/>
              <a:gd name="T16" fmla="*/ 171 w 685"/>
              <a:gd name="T17" fmla="*/ 26 h 109"/>
              <a:gd name="T18" fmla="*/ 171 w 685"/>
              <a:gd name="T19" fmla="*/ 0 h 109"/>
              <a:gd name="T20" fmla="*/ 0 w 685"/>
              <a:gd name="T21" fmla="*/ 54 h 10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85"/>
              <a:gd name="T34" fmla="*/ 0 h 109"/>
              <a:gd name="T35" fmla="*/ 685 w 685"/>
              <a:gd name="T36" fmla="*/ 109 h 10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85" h="109">
                <a:moveTo>
                  <a:pt x="0" y="54"/>
                </a:moveTo>
                <a:lnTo>
                  <a:pt x="171" y="108"/>
                </a:lnTo>
                <a:lnTo>
                  <a:pt x="171" y="81"/>
                </a:lnTo>
                <a:lnTo>
                  <a:pt x="514" y="81"/>
                </a:lnTo>
                <a:lnTo>
                  <a:pt x="514" y="108"/>
                </a:lnTo>
                <a:lnTo>
                  <a:pt x="684" y="54"/>
                </a:lnTo>
                <a:lnTo>
                  <a:pt x="514" y="0"/>
                </a:lnTo>
                <a:lnTo>
                  <a:pt x="514" y="26"/>
                </a:lnTo>
                <a:lnTo>
                  <a:pt x="171" y="26"/>
                </a:lnTo>
                <a:lnTo>
                  <a:pt x="171" y="0"/>
                </a:lnTo>
                <a:lnTo>
                  <a:pt x="0" y="54"/>
                </a:lnTo>
              </a:path>
            </a:pathLst>
          </a:custGeom>
          <a:solidFill>
            <a:srgbClr val="FF0000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80975" y="255588"/>
            <a:ext cx="8797925" cy="735012"/>
          </a:xfrm>
          <a:noFill/>
        </p:spPr>
        <p:txBody>
          <a:bodyPr lIns="0" tIns="0" rIns="0" bIns="0" anchor="t"/>
          <a:lstStyle/>
          <a:p>
            <a:r>
              <a:rPr lang="en-US" sz="4800" b="1" smtClean="0">
                <a:solidFill>
                  <a:srgbClr val="FFFFFF"/>
                </a:solidFill>
                <a:latin typeface="Agency FB" pitchFamily="34" charset="0"/>
              </a:rPr>
              <a:t>Evaluating Balance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825500" y="2035175"/>
            <a:ext cx="7607300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85750" indent="-285750"/>
            <a:r>
              <a:rPr lang="en-US" sz="3200" dirty="0">
                <a:solidFill>
                  <a:srgbClr val="FFFF00"/>
                </a:solidFill>
                <a:latin typeface="Agency FB" pitchFamily="34" charset="0"/>
              </a:rPr>
              <a:t>Balance in meat goats refers to having the correct proportions of:</a:t>
            </a:r>
          </a:p>
          <a:p>
            <a:pPr marL="285750" indent="-285750"/>
            <a:r>
              <a:rPr lang="en-US" sz="3200" dirty="0">
                <a:solidFill>
                  <a:srgbClr val="FFFF00"/>
                </a:solidFill>
                <a:latin typeface="Agency FB" pitchFamily="34" charset="0"/>
              </a:rPr>
              <a:t>     1. </a:t>
            </a:r>
            <a:r>
              <a:rPr lang="en-US" sz="3200" dirty="0" smtClean="0">
                <a:solidFill>
                  <a:srgbClr val="FFFF00"/>
                </a:solidFill>
                <a:latin typeface="Agency FB" pitchFamily="34" charset="0"/>
              </a:rPr>
              <a:t> Body </a:t>
            </a:r>
            <a:r>
              <a:rPr lang="en-US" sz="3200" dirty="0">
                <a:solidFill>
                  <a:srgbClr val="FFFF00"/>
                </a:solidFill>
                <a:latin typeface="Agency FB" pitchFamily="34" charset="0"/>
              </a:rPr>
              <a:t>width</a:t>
            </a:r>
          </a:p>
          <a:p>
            <a:pPr marL="285750" indent="-285750"/>
            <a:r>
              <a:rPr lang="en-US" sz="3200" dirty="0">
                <a:solidFill>
                  <a:srgbClr val="FFFF00"/>
                </a:solidFill>
                <a:latin typeface="Agency FB" pitchFamily="34" charset="0"/>
              </a:rPr>
              <a:t>     2.  Body depth</a:t>
            </a:r>
          </a:p>
          <a:p>
            <a:pPr marL="285750" indent="-285750"/>
            <a:r>
              <a:rPr lang="en-US" sz="3200" dirty="0">
                <a:solidFill>
                  <a:srgbClr val="FFFF00"/>
                </a:solidFill>
                <a:latin typeface="Agency FB" pitchFamily="34" charset="0"/>
              </a:rPr>
              <a:t>     3.  Body length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8077200" y="101600"/>
            <a:ext cx="820738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r>
              <a:rPr lang="en-US" sz="1600">
                <a:solidFill>
                  <a:srgbClr val="B0FFB0"/>
                </a:solidFill>
              </a:rPr>
              <a:t>Slide 12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80975" y="255588"/>
            <a:ext cx="8797925" cy="735012"/>
          </a:xfrm>
          <a:noFill/>
        </p:spPr>
        <p:txBody>
          <a:bodyPr lIns="0" tIns="0" rIns="0" bIns="0" anchor="t"/>
          <a:lstStyle/>
          <a:p>
            <a:r>
              <a:rPr lang="en-US" sz="4800" b="1" smtClean="0">
                <a:solidFill>
                  <a:srgbClr val="FFFFFF"/>
                </a:solidFill>
                <a:latin typeface="Agency FB" pitchFamily="34" charset="0"/>
              </a:rPr>
              <a:t>Evaluating Balance</a:t>
            </a:r>
          </a:p>
        </p:txBody>
      </p:sp>
      <p:pic>
        <p:nvPicPr>
          <p:cNvPr id="15363" name="Picture 3"/>
          <p:cNvPicPr>
            <a:picLocks noChangeArrowheads="1"/>
          </p:cNvPicPr>
          <p:nvPr/>
        </p:nvPicPr>
        <p:blipFill>
          <a:blip r:embed="rId3" cstate="print"/>
          <a:srcRect r="75292" b="70496"/>
          <a:stretch>
            <a:fillRect/>
          </a:stretch>
        </p:blipFill>
        <p:spPr bwMode="auto">
          <a:xfrm>
            <a:off x="228600" y="1944688"/>
            <a:ext cx="5181600" cy="468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6172200" y="2424113"/>
            <a:ext cx="2152650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ct val="92000"/>
              </a:lnSpc>
            </a:pPr>
            <a:r>
              <a:rPr lang="en-US" sz="2800">
                <a:solidFill>
                  <a:srgbClr val="FFFF00"/>
                </a:solidFill>
              </a:rPr>
              <a:t>Unbalanced Alert</a:t>
            </a:r>
          </a:p>
        </p:txBody>
      </p:sp>
      <p:sp>
        <p:nvSpPr>
          <p:cNvPr id="15365" name="Rectangle 6"/>
          <p:cNvSpPr>
            <a:spLocks noChangeArrowheads="1"/>
          </p:cNvSpPr>
          <p:nvPr/>
        </p:nvSpPr>
        <p:spPr bwMode="auto">
          <a:xfrm>
            <a:off x="8394700" y="103188"/>
            <a:ext cx="820738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r>
              <a:rPr lang="en-US" sz="1600">
                <a:solidFill>
                  <a:srgbClr val="B0FFB0"/>
                </a:solidFill>
              </a:rPr>
              <a:t>Slide 13</a:t>
            </a:r>
          </a:p>
        </p:txBody>
      </p:sp>
      <p:sp>
        <p:nvSpPr>
          <p:cNvPr id="15366" name="Rectangle 7"/>
          <p:cNvSpPr>
            <a:spLocks noChangeArrowheads="1"/>
          </p:cNvSpPr>
          <p:nvPr/>
        </p:nvSpPr>
        <p:spPr bwMode="auto">
          <a:xfrm>
            <a:off x="5483225" y="4476750"/>
            <a:ext cx="3328988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2800">
                <a:solidFill>
                  <a:srgbClr val="FFFF00"/>
                </a:solidFill>
              </a:rPr>
              <a:t>Narrow body width</a:t>
            </a:r>
          </a:p>
        </p:txBody>
      </p:sp>
      <p:sp>
        <p:nvSpPr>
          <p:cNvPr id="15367" name="Freeform 8"/>
          <p:cNvSpPr>
            <a:spLocks/>
          </p:cNvSpPr>
          <p:nvPr/>
        </p:nvSpPr>
        <p:spPr bwMode="auto">
          <a:xfrm>
            <a:off x="4114800" y="5715000"/>
            <a:ext cx="401638" cy="173038"/>
          </a:xfrm>
          <a:custGeom>
            <a:avLst/>
            <a:gdLst>
              <a:gd name="T0" fmla="*/ 0 w 253"/>
              <a:gd name="T1" fmla="*/ 54 h 109"/>
              <a:gd name="T2" fmla="*/ 63 w 253"/>
              <a:gd name="T3" fmla="*/ 108 h 109"/>
              <a:gd name="T4" fmla="*/ 63 w 253"/>
              <a:gd name="T5" fmla="*/ 81 h 109"/>
              <a:gd name="T6" fmla="*/ 190 w 253"/>
              <a:gd name="T7" fmla="*/ 81 h 109"/>
              <a:gd name="T8" fmla="*/ 190 w 253"/>
              <a:gd name="T9" fmla="*/ 108 h 109"/>
              <a:gd name="T10" fmla="*/ 252 w 253"/>
              <a:gd name="T11" fmla="*/ 54 h 109"/>
              <a:gd name="T12" fmla="*/ 190 w 253"/>
              <a:gd name="T13" fmla="*/ 0 h 109"/>
              <a:gd name="T14" fmla="*/ 190 w 253"/>
              <a:gd name="T15" fmla="*/ 26 h 109"/>
              <a:gd name="T16" fmla="*/ 63 w 253"/>
              <a:gd name="T17" fmla="*/ 26 h 109"/>
              <a:gd name="T18" fmla="*/ 63 w 253"/>
              <a:gd name="T19" fmla="*/ 0 h 109"/>
              <a:gd name="T20" fmla="*/ 0 w 253"/>
              <a:gd name="T21" fmla="*/ 54 h 10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53"/>
              <a:gd name="T34" fmla="*/ 0 h 109"/>
              <a:gd name="T35" fmla="*/ 253 w 253"/>
              <a:gd name="T36" fmla="*/ 109 h 10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53" h="109">
                <a:moveTo>
                  <a:pt x="0" y="54"/>
                </a:moveTo>
                <a:lnTo>
                  <a:pt x="63" y="108"/>
                </a:lnTo>
                <a:lnTo>
                  <a:pt x="63" y="81"/>
                </a:lnTo>
                <a:lnTo>
                  <a:pt x="190" y="81"/>
                </a:lnTo>
                <a:lnTo>
                  <a:pt x="190" y="108"/>
                </a:lnTo>
                <a:lnTo>
                  <a:pt x="252" y="54"/>
                </a:lnTo>
                <a:lnTo>
                  <a:pt x="190" y="0"/>
                </a:lnTo>
                <a:lnTo>
                  <a:pt x="190" y="26"/>
                </a:lnTo>
                <a:lnTo>
                  <a:pt x="63" y="26"/>
                </a:lnTo>
                <a:lnTo>
                  <a:pt x="63" y="0"/>
                </a:lnTo>
                <a:lnTo>
                  <a:pt x="0" y="54"/>
                </a:lnTo>
              </a:path>
            </a:pathLst>
          </a:custGeom>
          <a:solidFill>
            <a:srgbClr val="FF0000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5368" name="Rectangle 9"/>
          <p:cNvSpPr>
            <a:spLocks noChangeArrowheads="1"/>
          </p:cNvSpPr>
          <p:nvPr/>
        </p:nvSpPr>
        <p:spPr bwMode="auto">
          <a:xfrm>
            <a:off x="5483225" y="5168900"/>
            <a:ext cx="351472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2800">
                <a:solidFill>
                  <a:srgbClr val="FFFF00"/>
                </a:solidFill>
              </a:rPr>
              <a:t>Shallow body depth</a:t>
            </a:r>
          </a:p>
        </p:txBody>
      </p:sp>
      <p:sp>
        <p:nvSpPr>
          <p:cNvPr id="15369" name="Freeform 10"/>
          <p:cNvSpPr>
            <a:spLocks/>
          </p:cNvSpPr>
          <p:nvPr/>
        </p:nvSpPr>
        <p:spPr bwMode="auto">
          <a:xfrm>
            <a:off x="5886450" y="3829050"/>
            <a:ext cx="1087438" cy="230188"/>
          </a:xfrm>
          <a:custGeom>
            <a:avLst/>
            <a:gdLst>
              <a:gd name="T0" fmla="*/ 0 w 685"/>
              <a:gd name="T1" fmla="*/ 72 h 145"/>
              <a:gd name="T2" fmla="*/ 170 w 685"/>
              <a:gd name="T3" fmla="*/ 144 h 145"/>
              <a:gd name="T4" fmla="*/ 170 w 685"/>
              <a:gd name="T5" fmla="*/ 108 h 145"/>
              <a:gd name="T6" fmla="*/ 513 w 685"/>
              <a:gd name="T7" fmla="*/ 108 h 145"/>
              <a:gd name="T8" fmla="*/ 513 w 685"/>
              <a:gd name="T9" fmla="*/ 144 h 145"/>
              <a:gd name="T10" fmla="*/ 684 w 685"/>
              <a:gd name="T11" fmla="*/ 72 h 145"/>
              <a:gd name="T12" fmla="*/ 513 w 685"/>
              <a:gd name="T13" fmla="*/ 0 h 145"/>
              <a:gd name="T14" fmla="*/ 513 w 685"/>
              <a:gd name="T15" fmla="*/ 36 h 145"/>
              <a:gd name="T16" fmla="*/ 170 w 685"/>
              <a:gd name="T17" fmla="*/ 36 h 145"/>
              <a:gd name="T18" fmla="*/ 170 w 685"/>
              <a:gd name="T19" fmla="*/ 0 h 145"/>
              <a:gd name="T20" fmla="*/ 0 w 685"/>
              <a:gd name="T21" fmla="*/ 72 h 14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85"/>
              <a:gd name="T34" fmla="*/ 0 h 145"/>
              <a:gd name="T35" fmla="*/ 685 w 685"/>
              <a:gd name="T36" fmla="*/ 145 h 14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85" h="145">
                <a:moveTo>
                  <a:pt x="0" y="72"/>
                </a:moveTo>
                <a:lnTo>
                  <a:pt x="170" y="144"/>
                </a:lnTo>
                <a:lnTo>
                  <a:pt x="170" y="108"/>
                </a:lnTo>
                <a:lnTo>
                  <a:pt x="513" y="108"/>
                </a:lnTo>
                <a:lnTo>
                  <a:pt x="513" y="144"/>
                </a:lnTo>
                <a:lnTo>
                  <a:pt x="684" y="72"/>
                </a:lnTo>
                <a:lnTo>
                  <a:pt x="513" y="0"/>
                </a:lnTo>
                <a:lnTo>
                  <a:pt x="513" y="36"/>
                </a:lnTo>
                <a:lnTo>
                  <a:pt x="170" y="36"/>
                </a:lnTo>
                <a:lnTo>
                  <a:pt x="170" y="0"/>
                </a:lnTo>
                <a:lnTo>
                  <a:pt x="0" y="72"/>
                </a:lnTo>
              </a:path>
            </a:pathLst>
          </a:custGeom>
          <a:solidFill>
            <a:srgbClr val="FF0000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5370" name="Freeform 11"/>
          <p:cNvSpPr>
            <a:spLocks/>
          </p:cNvSpPr>
          <p:nvPr/>
        </p:nvSpPr>
        <p:spPr bwMode="auto">
          <a:xfrm>
            <a:off x="2114550" y="4229100"/>
            <a:ext cx="1087438" cy="173038"/>
          </a:xfrm>
          <a:custGeom>
            <a:avLst/>
            <a:gdLst>
              <a:gd name="T0" fmla="*/ 0 w 685"/>
              <a:gd name="T1" fmla="*/ 54 h 109"/>
              <a:gd name="T2" fmla="*/ 171 w 685"/>
              <a:gd name="T3" fmla="*/ 108 h 109"/>
              <a:gd name="T4" fmla="*/ 171 w 685"/>
              <a:gd name="T5" fmla="*/ 81 h 109"/>
              <a:gd name="T6" fmla="*/ 514 w 685"/>
              <a:gd name="T7" fmla="*/ 81 h 109"/>
              <a:gd name="T8" fmla="*/ 514 w 685"/>
              <a:gd name="T9" fmla="*/ 108 h 109"/>
              <a:gd name="T10" fmla="*/ 684 w 685"/>
              <a:gd name="T11" fmla="*/ 54 h 109"/>
              <a:gd name="T12" fmla="*/ 514 w 685"/>
              <a:gd name="T13" fmla="*/ 0 h 109"/>
              <a:gd name="T14" fmla="*/ 514 w 685"/>
              <a:gd name="T15" fmla="*/ 26 h 109"/>
              <a:gd name="T16" fmla="*/ 171 w 685"/>
              <a:gd name="T17" fmla="*/ 26 h 109"/>
              <a:gd name="T18" fmla="*/ 171 w 685"/>
              <a:gd name="T19" fmla="*/ 0 h 109"/>
              <a:gd name="T20" fmla="*/ 0 w 685"/>
              <a:gd name="T21" fmla="*/ 54 h 10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85"/>
              <a:gd name="T34" fmla="*/ 0 h 109"/>
              <a:gd name="T35" fmla="*/ 685 w 685"/>
              <a:gd name="T36" fmla="*/ 109 h 10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85" h="109">
                <a:moveTo>
                  <a:pt x="0" y="54"/>
                </a:moveTo>
                <a:lnTo>
                  <a:pt x="171" y="108"/>
                </a:lnTo>
                <a:lnTo>
                  <a:pt x="171" y="81"/>
                </a:lnTo>
                <a:lnTo>
                  <a:pt x="514" y="81"/>
                </a:lnTo>
                <a:lnTo>
                  <a:pt x="514" y="108"/>
                </a:lnTo>
                <a:lnTo>
                  <a:pt x="684" y="54"/>
                </a:lnTo>
                <a:lnTo>
                  <a:pt x="514" y="0"/>
                </a:lnTo>
                <a:lnTo>
                  <a:pt x="514" y="26"/>
                </a:lnTo>
                <a:lnTo>
                  <a:pt x="171" y="26"/>
                </a:lnTo>
                <a:lnTo>
                  <a:pt x="171" y="0"/>
                </a:lnTo>
                <a:lnTo>
                  <a:pt x="0" y="54"/>
                </a:lnTo>
              </a:path>
            </a:pathLst>
          </a:custGeom>
          <a:solidFill>
            <a:srgbClr val="FF0000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5371" name="Rectangle 12"/>
          <p:cNvSpPr>
            <a:spLocks noChangeArrowheads="1"/>
          </p:cNvSpPr>
          <p:nvPr/>
        </p:nvSpPr>
        <p:spPr bwMode="auto">
          <a:xfrm>
            <a:off x="5483225" y="5854700"/>
            <a:ext cx="3084513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2800">
                <a:solidFill>
                  <a:srgbClr val="FFFF00"/>
                </a:solidFill>
              </a:rPr>
              <a:t>Short bodied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80975" y="255588"/>
            <a:ext cx="8797925" cy="735012"/>
          </a:xfrm>
          <a:noFill/>
        </p:spPr>
        <p:txBody>
          <a:bodyPr lIns="0" tIns="0" rIns="0" bIns="0" anchor="t"/>
          <a:lstStyle/>
          <a:p>
            <a:r>
              <a:rPr lang="en-US" sz="4800" b="1" smtClean="0">
                <a:solidFill>
                  <a:srgbClr val="FFFFFF"/>
                </a:solidFill>
                <a:latin typeface="Agency FB" pitchFamily="34" charset="0"/>
              </a:rPr>
              <a:t>Evaluating Balance</a:t>
            </a:r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6321425" y="2244725"/>
            <a:ext cx="168275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2800">
                <a:solidFill>
                  <a:srgbClr val="FFFF00"/>
                </a:solidFill>
              </a:rPr>
              <a:t>Nicely</a:t>
            </a:r>
          </a:p>
          <a:p>
            <a:pPr algn="ctr"/>
            <a:r>
              <a:rPr lang="en-US" sz="2800">
                <a:solidFill>
                  <a:srgbClr val="FFFF00"/>
                </a:solidFill>
              </a:rPr>
              <a:t>Balanced</a:t>
            </a:r>
          </a:p>
        </p:txBody>
      </p:sp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8396288" y="101600"/>
            <a:ext cx="820737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r>
              <a:rPr lang="en-US" sz="1600">
                <a:solidFill>
                  <a:srgbClr val="B0FFB0"/>
                </a:solidFill>
              </a:rPr>
              <a:t>Slide 14</a:t>
            </a:r>
          </a:p>
        </p:txBody>
      </p:sp>
      <p:pic>
        <p:nvPicPr>
          <p:cNvPr id="16389" name="Picture 6"/>
          <p:cNvPicPr>
            <a:picLocks noChangeArrowheads="1"/>
          </p:cNvPicPr>
          <p:nvPr/>
        </p:nvPicPr>
        <p:blipFill>
          <a:blip r:embed="rId3" cstate="print"/>
          <a:srcRect r="72414" b="71838"/>
          <a:stretch>
            <a:fillRect/>
          </a:stretch>
        </p:blipFill>
        <p:spPr bwMode="auto">
          <a:xfrm>
            <a:off x="228600" y="2000250"/>
            <a:ext cx="5334000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Freeform 7"/>
          <p:cNvSpPr>
            <a:spLocks/>
          </p:cNvSpPr>
          <p:nvPr/>
        </p:nvSpPr>
        <p:spPr bwMode="auto">
          <a:xfrm>
            <a:off x="4114800" y="5715000"/>
            <a:ext cx="401638" cy="173038"/>
          </a:xfrm>
          <a:custGeom>
            <a:avLst/>
            <a:gdLst>
              <a:gd name="T0" fmla="*/ 0 w 253"/>
              <a:gd name="T1" fmla="*/ 54 h 109"/>
              <a:gd name="T2" fmla="*/ 63 w 253"/>
              <a:gd name="T3" fmla="*/ 108 h 109"/>
              <a:gd name="T4" fmla="*/ 63 w 253"/>
              <a:gd name="T5" fmla="*/ 81 h 109"/>
              <a:gd name="T6" fmla="*/ 190 w 253"/>
              <a:gd name="T7" fmla="*/ 81 h 109"/>
              <a:gd name="T8" fmla="*/ 190 w 253"/>
              <a:gd name="T9" fmla="*/ 108 h 109"/>
              <a:gd name="T10" fmla="*/ 252 w 253"/>
              <a:gd name="T11" fmla="*/ 54 h 109"/>
              <a:gd name="T12" fmla="*/ 190 w 253"/>
              <a:gd name="T13" fmla="*/ 0 h 109"/>
              <a:gd name="T14" fmla="*/ 190 w 253"/>
              <a:gd name="T15" fmla="*/ 26 h 109"/>
              <a:gd name="T16" fmla="*/ 63 w 253"/>
              <a:gd name="T17" fmla="*/ 26 h 109"/>
              <a:gd name="T18" fmla="*/ 63 w 253"/>
              <a:gd name="T19" fmla="*/ 0 h 109"/>
              <a:gd name="T20" fmla="*/ 0 w 253"/>
              <a:gd name="T21" fmla="*/ 54 h 10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53"/>
              <a:gd name="T34" fmla="*/ 0 h 109"/>
              <a:gd name="T35" fmla="*/ 253 w 253"/>
              <a:gd name="T36" fmla="*/ 109 h 10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53" h="109">
                <a:moveTo>
                  <a:pt x="0" y="54"/>
                </a:moveTo>
                <a:lnTo>
                  <a:pt x="63" y="108"/>
                </a:lnTo>
                <a:lnTo>
                  <a:pt x="63" y="81"/>
                </a:lnTo>
                <a:lnTo>
                  <a:pt x="190" y="81"/>
                </a:lnTo>
                <a:lnTo>
                  <a:pt x="190" y="108"/>
                </a:lnTo>
                <a:lnTo>
                  <a:pt x="252" y="54"/>
                </a:lnTo>
                <a:lnTo>
                  <a:pt x="190" y="0"/>
                </a:lnTo>
                <a:lnTo>
                  <a:pt x="190" y="26"/>
                </a:lnTo>
                <a:lnTo>
                  <a:pt x="63" y="26"/>
                </a:lnTo>
                <a:lnTo>
                  <a:pt x="63" y="0"/>
                </a:lnTo>
                <a:lnTo>
                  <a:pt x="0" y="54"/>
                </a:lnTo>
              </a:path>
            </a:pathLst>
          </a:custGeom>
          <a:solidFill>
            <a:srgbClr val="FF0000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391" name="Freeform 8"/>
          <p:cNvSpPr>
            <a:spLocks/>
          </p:cNvSpPr>
          <p:nvPr/>
        </p:nvSpPr>
        <p:spPr bwMode="auto">
          <a:xfrm>
            <a:off x="4114800" y="5715000"/>
            <a:ext cx="401638" cy="173038"/>
          </a:xfrm>
          <a:custGeom>
            <a:avLst/>
            <a:gdLst>
              <a:gd name="T0" fmla="*/ 0 w 253"/>
              <a:gd name="T1" fmla="*/ 54 h 109"/>
              <a:gd name="T2" fmla="*/ 63 w 253"/>
              <a:gd name="T3" fmla="*/ 108 h 109"/>
              <a:gd name="T4" fmla="*/ 63 w 253"/>
              <a:gd name="T5" fmla="*/ 81 h 109"/>
              <a:gd name="T6" fmla="*/ 190 w 253"/>
              <a:gd name="T7" fmla="*/ 81 h 109"/>
              <a:gd name="T8" fmla="*/ 190 w 253"/>
              <a:gd name="T9" fmla="*/ 108 h 109"/>
              <a:gd name="T10" fmla="*/ 252 w 253"/>
              <a:gd name="T11" fmla="*/ 54 h 109"/>
              <a:gd name="T12" fmla="*/ 190 w 253"/>
              <a:gd name="T13" fmla="*/ 0 h 109"/>
              <a:gd name="T14" fmla="*/ 190 w 253"/>
              <a:gd name="T15" fmla="*/ 26 h 109"/>
              <a:gd name="T16" fmla="*/ 63 w 253"/>
              <a:gd name="T17" fmla="*/ 26 h 109"/>
              <a:gd name="T18" fmla="*/ 63 w 253"/>
              <a:gd name="T19" fmla="*/ 0 h 109"/>
              <a:gd name="T20" fmla="*/ 0 w 253"/>
              <a:gd name="T21" fmla="*/ 54 h 10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53"/>
              <a:gd name="T34" fmla="*/ 0 h 109"/>
              <a:gd name="T35" fmla="*/ 253 w 253"/>
              <a:gd name="T36" fmla="*/ 109 h 10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53" h="109">
                <a:moveTo>
                  <a:pt x="0" y="54"/>
                </a:moveTo>
                <a:lnTo>
                  <a:pt x="63" y="108"/>
                </a:lnTo>
                <a:lnTo>
                  <a:pt x="63" y="81"/>
                </a:lnTo>
                <a:lnTo>
                  <a:pt x="190" y="81"/>
                </a:lnTo>
                <a:lnTo>
                  <a:pt x="190" y="108"/>
                </a:lnTo>
                <a:lnTo>
                  <a:pt x="252" y="54"/>
                </a:lnTo>
                <a:lnTo>
                  <a:pt x="190" y="0"/>
                </a:lnTo>
                <a:lnTo>
                  <a:pt x="190" y="26"/>
                </a:lnTo>
                <a:lnTo>
                  <a:pt x="63" y="26"/>
                </a:lnTo>
                <a:lnTo>
                  <a:pt x="63" y="0"/>
                </a:lnTo>
                <a:lnTo>
                  <a:pt x="0" y="54"/>
                </a:lnTo>
              </a:path>
            </a:pathLst>
          </a:custGeom>
          <a:solidFill>
            <a:srgbClr val="FF0000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392" name="Rectangle 9"/>
          <p:cNvSpPr>
            <a:spLocks noChangeArrowheads="1"/>
          </p:cNvSpPr>
          <p:nvPr/>
        </p:nvSpPr>
        <p:spPr bwMode="auto">
          <a:xfrm>
            <a:off x="5657850" y="4251325"/>
            <a:ext cx="308292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2800">
                <a:solidFill>
                  <a:srgbClr val="FFFF00"/>
                </a:solidFill>
              </a:rPr>
              <a:t>Good body width</a:t>
            </a:r>
          </a:p>
        </p:txBody>
      </p:sp>
      <p:sp>
        <p:nvSpPr>
          <p:cNvPr id="16393" name="Freeform 10"/>
          <p:cNvSpPr>
            <a:spLocks/>
          </p:cNvSpPr>
          <p:nvPr/>
        </p:nvSpPr>
        <p:spPr bwMode="auto">
          <a:xfrm>
            <a:off x="5886450" y="3829050"/>
            <a:ext cx="1087438" cy="230188"/>
          </a:xfrm>
          <a:custGeom>
            <a:avLst/>
            <a:gdLst>
              <a:gd name="T0" fmla="*/ 0 w 685"/>
              <a:gd name="T1" fmla="*/ 72 h 145"/>
              <a:gd name="T2" fmla="*/ 170 w 685"/>
              <a:gd name="T3" fmla="*/ 144 h 145"/>
              <a:gd name="T4" fmla="*/ 170 w 685"/>
              <a:gd name="T5" fmla="*/ 108 h 145"/>
              <a:gd name="T6" fmla="*/ 513 w 685"/>
              <a:gd name="T7" fmla="*/ 108 h 145"/>
              <a:gd name="T8" fmla="*/ 513 w 685"/>
              <a:gd name="T9" fmla="*/ 144 h 145"/>
              <a:gd name="T10" fmla="*/ 684 w 685"/>
              <a:gd name="T11" fmla="*/ 72 h 145"/>
              <a:gd name="T12" fmla="*/ 513 w 685"/>
              <a:gd name="T13" fmla="*/ 0 h 145"/>
              <a:gd name="T14" fmla="*/ 513 w 685"/>
              <a:gd name="T15" fmla="*/ 36 h 145"/>
              <a:gd name="T16" fmla="*/ 170 w 685"/>
              <a:gd name="T17" fmla="*/ 36 h 145"/>
              <a:gd name="T18" fmla="*/ 170 w 685"/>
              <a:gd name="T19" fmla="*/ 0 h 145"/>
              <a:gd name="T20" fmla="*/ 0 w 685"/>
              <a:gd name="T21" fmla="*/ 72 h 14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85"/>
              <a:gd name="T34" fmla="*/ 0 h 145"/>
              <a:gd name="T35" fmla="*/ 685 w 685"/>
              <a:gd name="T36" fmla="*/ 145 h 14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85" h="145">
                <a:moveTo>
                  <a:pt x="0" y="72"/>
                </a:moveTo>
                <a:lnTo>
                  <a:pt x="170" y="144"/>
                </a:lnTo>
                <a:lnTo>
                  <a:pt x="170" y="108"/>
                </a:lnTo>
                <a:lnTo>
                  <a:pt x="513" y="108"/>
                </a:lnTo>
                <a:lnTo>
                  <a:pt x="513" y="144"/>
                </a:lnTo>
                <a:lnTo>
                  <a:pt x="684" y="72"/>
                </a:lnTo>
                <a:lnTo>
                  <a:pt x="513" y="0"/>
                </a:lnTo>
                <a:lnTo>
                  <a:pt x="513" y="36"/>
                </a:lnTo>
                <a:lnTo>
                  <a:pt x="170" y="36"/>
                </a:lnTo>
                <a:lnTo>
                  <a:pt x="170" y="0"/>
                </a:lnTo>
                <a:lnTo>
                  <a:pt x="0" y="72"/>
                </a:lnTo>
              </a:path>
            </a:pathLst>
          </a:custGeom>
          <a:solidFill>
            <a:srgbClr val="FF0000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394" name="Rectangle 11"/>
          <p:cNvSpPr>
            <a:spLocks noChangeArrowheads="1"/>
          </p:cNvSpPr>
          <p:nvPr/>
        </p:nvSpPr>
        <p:spPr bwMode="auto">
          <a:xfrm>
            <a:off x="5657850" y="4884738"/>
            <a:ext cx="355600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2800">
                <a:solidFill>
                  <a:srgbClr val="FFFF00"/>
                </a:solidFill>
              </a:rPr>
              <a:t>Good depth of body</a:t>
            </a:r>
          </a:p>
        </p:txBody>
      </p:sp>
      <p:sp>
        <p:nvSpPr>
          <p:cNvPr id="16395" name="Freeform 12"/>
          <p:cNvSpPr>
            <a:spLocks/>
          </p:cNvSpPr>
          <p:nvPr/>
        </p:nvSpPr>
        <p:spPr bwMode="auto">
          <a:xfrm>
            <a:off x="2114550" y="4229100"/>
            <a:ext cx="1087438" cy="173038"/>
          </a:xfrm>
          <a:custGeom>
            <a:avLst/>
            <a:gdLst>
              <a:gd name="T0" fmla="*/ 0 w 685"/>
              <a:gd name="T1" fmla="*/ 54 h 109"/>
              <a:gd name="T2" fmla="*/ 171 w 685"/>
              <a:gd name="T3" fmla="*/ 108 h 109"/>
              <a:gd name="T4" fmla="*/ 171 w 685"/>
              <a:gd name="T5" fmla="*/ 81 h 109"/>
              <a:gd name="T6" fmla="*/ 514 w 685"/>
              <a:gd name="T7" fmla="*/ 81 h 109"/>
              <a:gd name="T8" fmla="*/ 514 w 685"/>
              <a:gd name="T9" fmla="*/ 108 h 109"/>
              <a:gd name="T10" fmla="*/ 684 w 685"/>
              <a:gd name="T11" fmla="*/ 54 h 109"/>
              <a:gd name="T12" fmla="*/ 514 w 685"/>
              <a:gd name="T13" fmla="*/ 0 h 109"/>
              <a:gd name="T14" fmla="*/ 514 w 685"/>
              <a:gd name="T15" fmla="*/ 26 h 109"/>
              <a:gd name="T16" fmla="*/ 171 w 685"/>
              <a:gd name="T17" fmla="*/ 26 h 109"/>
              <a:gd name="T18" fmla="*/ 171 w 685"/>
              <a:gd name="T19" fmla="*/ 0 h 109"/>
              <a:gd name="T20" fmla="*/ 0 w 685"/>
              <a:gd name="T21" fmla="*/ 54 h 10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85"/>
              <a:gd name="T34" fmla="*/ 0 h 109"/>
              <a:gd name="T35" fmla="*/ 685 w 685"/>
              <a:gd name="T36" fmla="*/ 109 h 10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85" h="109">
                <a:moveTo>
                  <a:pt x="0" y="54"/>
                </a:moveTo>
                <a:lnTo>
                  <a:pt x="171" y="108"/>
                </a:lnTo>
                <a:lnTo>
                  <a:pt x="171" y="81"/>
                </a:lnTo>
                <a:lnTo>
                  <a:pt x="514" y="81"/>
                </a:lnTo>
                <a:lnTo>
                  <a:pt x="514" y="108"/>
                </a:lnTo>
                <a:lnTo>
                  <a:pt x="684" y="54"/>
                </a:lnTo>
                <a:lnTo>
                  <a:pt x="514" y="0"/>
                </a:lnTo>
                <a:lnTo>
                  <a:pt x="514" y="26"/>
                </a:lnTo>
                <a:lnTo>
                  <a:pt x="171" y="26"/>
                </a:lnTo>
                <a:lnTo>
                  <a:pt x="171" y="0"/>
                </a:lnTo>
                <a:lnTo>
                  <a:pt x="0" y="54"/>
                </a:lnTo>
              </a:path>
            </a:pathLst>
          </a:custGeom>
          <a:solidFill>
            <a:srgbClr val="FF0000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396" name="Rectangle 13"/>
          <p:cNvSpPr>
            <a:spLocks noChangeArrowheads="1"/>
          </p:cNvSpPr>
          <p:nvPr/>
        </p:nvSpPr>
        <p:spPr bwMode="auto">
          <a:xfrm>
            <a:off x="5657850" y="5578475"/>
            <a:ext cx="36449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2800">
                <a:solidFill>
                  <a:srgbClr val="FFFF00"/>
                </a:solidFill>
              </a:rPr>
              <a:t>Good length of body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80975" y="255588"/>
            <a:ext cx="8797925" cy="735012"/>
          </a:xfrm>
          <a:noFill/>
        </p:spPr>
        <p:txBody>
          <a:bodyPr lIns="0" tIns="0" rIns="0" bIns="0" anchor="t"/>
          <a:lstStyle/>
          <a:p>
            <a:r>
              <a:rPr lang="en-US" b="1" smtClean="0">
                <a:solidFill>
                  <a:srgbClr val="FFFFFF"/>
                </a:solidFill>
                <a:latin typeface="Agency FB" pitchFamily="34" charset="0"/>
              </a:rPr>
              <a:t>Evaluating Style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665163" y="1647825"/>
            <a:ext cx="7812087" cy="486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85750" indent="-285750"/>
            <a:r>
              <a:rPr lang="en-US" sz="2800" dirty="0">
                <a:solidFill>
                  <a:srgbClr val="FFFF00"/>
                </a:solidFill>
                <a:latin typeface="Agency FB" pitchFamily="34" charset="0"/>
              </a:rPr>
              <a:t>A meat goat with style will exhibit the following:</a:t>
            </a:r>
          </a:p>
          <a:p>
            <a:pPr marL="285750" indent="-285750"/>
            <a:r>
              <a:rPr lang="en-US" sz="2800" dirty="0">
                <a:solidFill>
                  <a:srgbClr val="FFFF00"/>
                </a:solidFill>
                <a:latin typeface="Agency FB" pitchFamily="34" charset="0"/>
              </a:rPr>
              <a:t>     1.   A long, level top line</a:t>
            </a:r>
          </a:p>
          <a:p>
            <a:pPr marL="285750" indent="-285750"/>
            <a:r>
              <a:rPr lang="en-US" sz="2800" dirty="0">
                <a:solidFill>
                  <a:srgbClr val="FFFF00"/>
                </a:solidFill>
                <a:latin typeface="Agency FB" pitchFamily="34" charset="0"/>
              </a:rPr>
              <a:t>     2.  A long neck that sits high on the shoulders</a:t>
            </a:r>
          </a:p>
          <a:p>
            <a:pPr marL="285750" indent="-285750"/>
            <a:r>
              <a:rPr lang="en-US" sz="2800" dirty="0">
                <a:solidFill>
                  <a:srgbClr val="FFFF00"/>
                </a:solidFill>
                <a:latin typeface="Agency FB" pitchFamily="34" charset="0"/>
              </a:rPr>
              <a:t>     3.  A clean breast</a:t>
            </a:r>
          </a:p>
          <a:p>
            <a:pPr marL="285750" indent="-285750"/>
            <a:r>
              <a:rPr lang="en-US" sz="2800" dirty="0">
                <a:solidFill>
                  <a:srgbClr val="FFFF00"/>
                </a:solidFill>
                <a:latin typeface="Agency FB" pitchFamily="34" charset="0"/>
              </a:rPr>
              <a:t>     4.  A smooth, neat shoulder that blends </a:t>
            </a:r>
            <a:r>
              <a:rPr lang="en-US" sz="2800" dirty="0" smtClean="0">
                <a:solidFill>
                  <a:srgbClr val="FFFF00"/>
                </a:solidFill>
                <a:latin typeface="Agency FB" pitchFamily="34" charset="0"/>
              </a:rPr>
              <a:t>smoothly from </a:t>
            </a:r>
            <a:r>
              <a:rPr lang="en-US" sz="2800" dirty="0">
                <a:solidFill>
                  <a:srgbClr val="FFFF00"/>
                </a:solidFill>
                <a:latin typeface="Agency FB" pitchFamily="34" charset="0"/>
              </a:rPr>
              <a:t>the neck to </a:t>
            </a:r>
            <a:r>
              <a:rPr lang="en-US" sz="2800" dirty="0" smtClean="0">
                <a:solidFill>
                  <a:srgbClr val="FFFF00"/>
                </a:solidFill>
                <a:latin typeface="Agency FB" pitchFamily="34" charset="0"/>
              </a:rPr>
              <a:t>fore rib</a:t>
            </a:r>
            <a:endParaRPr lang="en-US" sz="2800" dirty="0">
              <a:solidFill>
                <a:srgbClr val="FFFF00"/>
              </a:solidFill>
              <a:latin typeface="Agency FB" pitchFamily="34" charset="0"/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8077200" y="101600"/>
            <a:ext cx="820738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r>
              <a:rPr lang="en-US" sz="1400">
                <a:solidFill>
                  <a:srgbClr val="B0FFB0"/>
                </a:solidFill>
              </a:rPr>
              <a:t>Slide 15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80975" y="255588"/>
            <a:ext cx="8797925" cy="735012"/>
          </a:xfrm>
          <a:noFill/>
        </p:spPr>
        <p:txBody>
          <a:bodyPr lIns="0" tIns="0" rIns="0" bIns="0" anchor="t"/>
          <a:lstStyle/>
          <a:p>
            <a:r>
              <a:rPr lang="en-US" b="1" smtClean="0">
                <a:solidFill>
                  <a:srgbClr val="FFFFFF"/>
                </a:solidFill>
                <a:latin typeface="Agency FB" pitchFamily="34" charset="0"/>
              </a:rPr>
              <a:t>Evaluating Style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8077200" y="101600"/>
            <a:ext cx="820738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r>
              <a:rPr lang="en-US" sz="1400">
                <a:solidFill>
                  <a:srgbClr val="B0FFB0"/>
                </a:solidFill>
              </a:rPr>
              <a:t>Slide 16</a:t>
            </a:r>
          </a:p>
        </p:txBody>
      </p:sp>
      <p:pic>
        <p:nvPicPr>
          <p:cNvPr id="18436" name="Picture 4"/>
          <p:cNvPicPr>
            <a:picLocks noChangeArrowheads="1"/>
          </p:cNvPicPr>
          <p:nvPr/>
        </p:nvPicPr>
        <p:blipFill>
          <a:blip r:embed="rId3" cstate="print"/>
          <a:srcRect r="69778" b="63808"/>
          <a:stretch>
            <a:fillRect/>
          </a:stretch>
        </p:blipFill>
        <p:spPr bwMode="auto">
          <a:xfrm>
            <a:off x="228600" y="1257300"/>
            <a:ext cx="6019800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Rectangle 7"/>
          <p:cNvSpPr>
            <a:spLocks noChangeArrowheads="1"/>
          </p:cNvSpPr>
          <p:nvPr/>
        </p:nvSpPr>
        <p:spPr bwMode="auto">
          <a:xfrm>
            <a:off x="6511925" y="1654175"/>
            <a:ext cx="2646363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>
                <a:solidFill>
                  <a:srgbClr val="FFFF00"/>
                </a:solidFill>
              </a:rPr>
              <a:t>Excellent Style</a:t>
            </a:r>
          </a:p>
        </p:txBody>
      </p:sp>
      <p:sp>
        <p:nvSpPr>
          <p:cNvPr id="18438" name="Freeform 8"/>
          <p:cNvSpPr>
            <a:spLocks/>
          </p:cNvSpPr>
          <p:nvPr/>
        </p:nvSpPr>
        <p:spPr bwMode="auto">
          <a:xfrm>
            <a:off x="914400" y="2457450"/>
            <a:ext cx="2230438" cy="173038"/>
          </a:xfrm>
          <a:custGeom>
            <a:avLst/>
            <a:gdLst>
              <a:gd name="T0" fmla="*/ 1404 w 1405"/>
              <a:gd name="T1" fmla="*/ 108 h 109"/>
              <a:gd name="T2" fmla="*/ 0 w 1405"/>
              <a:gd name="T3" fmla="*/ 0 h 109"/>
              <a:gd name="T4" fmla="*/ 0 60000 65536"/>
              <a:gd name="T5" fmla="*/ 0 60000 65536"/>
              <a:gd name="T6" fmla="*/ 0 w 1405"/>
              <a:gd name="T7" fmla="*/ 0 h 109"/>
              <a:gd name="T8" fmla="*/ 1405 w 1405"/>
              <a:gd name="T9" fmla="*/ 109 h 10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05" h="109">
                <a:moveTo>
                  <a:pt x="1404" y="108"/>
                </a:moveTo>
                <a:lnTo>
                  <a:pt x="0" y="0"/>
                </a:lnTo>
              </a:path>
            </a:pathLst>
          </a:custGeom>
          <a:noFill/>
          <a:ln w="101600" cap="rnd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8439" name="Rectangle 9"/>
          <p:cNvSpPr>
            <a:spLocks noChangeArrowheads="1"/>
          </p:cNvSpPr>
          <p:nvPr/>
        </p:nvSpPr>
        <p:spPr bwMode="auto">
          <a:xfrm>
            <a:off x="914400" y="2024063"/>
            <a:ext cx="3367088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>
                <a:solidFill>
                  <a:srgbClr val="FFFF00"/>
                </a:solidFill>
              </a:rPr>
              <a:t>Long, level top line</a:t>
            </a:r>
          </a:p>
        </p:txBody>
      </p:sp>
      <p:sp>
        <p:nvSpPr>
          <p:cNvPr id="18440" name="Rectangle 10"/>
          <p:cNvSpPr>
            <a:spLocks noChangeArrowheads="1"/>
          </p:cNvSpPr>
          <p:nvPr/>
        </p:nvSpPr>
        <p:spPr bwMode="auto">
          <a:xfrm>
            <a:off x="5895975" y="3060700"/>
            <a:ext cx="3019425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Long neck sitting high on the shoulders</a:t>
            </a:r>
          </a:p>
        </p:txBody>
      </p:sp>
      <p:sp>
        <p:nvSpPr>
          <p:cNvPr id="18441" name="Freeform 11"/>
          <p:cNvSpPr>
            <a:spLocks/>
          </p:cNvSpPr>
          <p:nvPr/>
        </p:nvSpPr>
        <p:spPr bwMode="auto">
          <a:xfrm>
            <a:off x="4514850" y="2857500"/>
            <a:ext cx="1316038" cy="401638"/>
          </a:xfrm>
          <a:custGeom>
            <a:avLst/>
            <a:gdLst>
              <a:gd name="T0" fmla="*/ 0 w 829"/>
              <a:gd name="T1" fmla="*/ 0 h 253"/>
              <a:gd name="T2" fmla="*/ 828 w 829"/>
              <a:gd name="T3" fmla="*/ 252 h 253"/>
              <a:gd name="T4" fmla="*/ 0 60000 65536"/>
              <a:gd name="T5" fmla="*/ 0 60000 65536"/>
              <a:gd name="T6" fmla="*/ 0 w 829"/>
              <a:gd name="T7" fmla="*/ 0 h 253"/>
              <a:gd name="T8" fmla="*/ 829 w 829"/>
              <a:gd name="T9" fmla="*/ 253 h 25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29" h="253">
                <a:moveTo>
                  <a:pt x="0" y="0"/>
                </a:moveTo>
                <a:lnTo>
                  <a:pt x="828" y="252"/>
                </a:lnTo>
              </a:path>
            </a:pathLst>
          </a:custGeom>
          <a:noFill/>
          <a:ln w="101600" cap="rnd">
            <a:solidFill>
              <a:srgbClr val="FF0000"/>
            </a:solidFill>
            <a:round/>
            <a:headEnd type="stealth" w="med" len="med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8442" name="Freeform 12"/>
          <p:cNvSpPr>
            <a:spLocks/>
          </p:cNvSpPr>
          <p:nvPr/>
        </p:nvSpPr>
        <p:spPr bwMode="auto">
          <a:xfrm>
            <a:off x="4660900" y="4100513"/>
            <a:ext cx="1316038" cy="401637"/>
          </a:xfrm>
          <a:custGeom>
            <a:avLst/>
            <a:gdLst>
              <a:gd name="T0" fmla="*/ 0 w 829"/>
              <a:gd name="T1" fmla="*/ 0 h 253"/>
              <a:gd name="T2" fmla="*/ 828 w 829"/>
              <a:gd name="T3" fmla="*/ 252 h 253"/>
              <a:gd name="T4" fmla="*/ 0 60000 65536"/>
              <a:gd name="T5" fmla="*/ 0 60000 65536"/>
              <a:gd name="T6" fmla="*/ 0 w 829"/>
              <a:gd name="T7" fmla="*/ 0 h 253"/>
              <a:gd name="T8" fmla="*/ 829 w 829"/>
              <a:gd name="T9" fmla="*/ 253 h 25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29" h="253">
                <a:moveTo>
                  <a:pt x="0" y="0"/>
                </a:moveTo>
                <a:lnTo>
                  <a:pt x="828" y="252"/>
                </a:lnTo>
              </a:path>
            </a:pathLst>
          </a:custGeom>
          <a:noFill/>
          <a:ln w="101600" cap="rnd">
            <a:solidFill>
              <a:srgbClr val="FF0000"/>
            </a:solidFill>
            <a:round/>
            <a:headEnd type="stealth" w="med" len="med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8443" name="Rectangle 13"/>
          <p:cNvSpPr>
            <a:spLocks noChangeArrowheads="1"/>
          </p:cNvSpPr>
          <p:nvPr/>
        </p:nvSpPr>
        <p:spPr bwMode="auto">
          <a:xfrm>
            <a:off x="6121400" y="4364038"/>
            <a:ext cx="229235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>
                <a:solidFill>
                  <a:srgbClr val="FFFF00"/>
                </a:solidFill>
              </a:rPr>
              <a:t>Clean breast</a:t>
            </a:r>
          </a:p>
        </p:txBody>
      </p:sp>
      <p:sp>
        <p:nvSpPr>
          <p:cNvPr id="18444" name="Rectangle 14"/>
          <p:cNvSpPr>
            <a:spLocks noChangeArrowheads="1"/>
          </p:cNvSpPr>
          <p:nvPr/>
        </p:nvSpPr>
        <p:spPr bwMode="auto">
          <a:xfrm>
            <a:off x="1028700" y="5395913"/>
            <a:ext cx="3600450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>
                <a:solidFill>
                  <a:srgbClr val="FFFF00"/>
                </a:solidFill>
              </a:rPr>
              <a:t>Smooth shoulder blending nicely from neck to foreribs</a:t>
            </a:r>
          </a:p>
        </p:txBody>
      </p:sp>
      <p:sp>
        <p:nvSpPr>
          <p:cNvPr id="18445" name="Freeform 15"/>
          <p:cNvSpPr>
            <a:spLocks/>
          </p:cNvSpPr>
          <p:nvPr/>
        </p:nvSpPr>
        <p:spPr bwMode="auto">
          <a:xfrm>
            <a:off x="2743200" y="3486150"/>
            <a:ext cx="1201738" cy="1887538"/>
          </a:xfrm>
          <a:custGeom>
            <a:avLst/>
            <a:gdLst>
              <a:gd name="T0" fmla="*/ 756 w 757"/>
              <a:gd name="T1" fmla="*/ 0 h 1189"/>
              <a:gd name="T2" fmla="*/ 0 w 757"/>
              <a:gd name="T3" fmla="*/ 1188 h 1189"/>
              <a:gd name="T4" fmla="*/ 0 60000 65536"/>
              <a:gd name="T5" fmla="*/ 0 60000 65536"/>
              <a:gd name="T6" fmla="*/ 0 w 757"/>
              <a:gd name="T7" fmla="*/ 0 h 1189"/>
              <a:gd name="T8" fmla="*/ 757 w 757"/>
              <a:gd name="T9" fmla="*/ 1189 h 118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57" h="1189">
                <a:moveTo>
                  <a:pt x="756" y="0"/>
                </a:moveTo>
                <a:lnTo>
                  <a:pt x="0" y="1188"/>
                </a:lnTo>
              </a:path>
            </a:pathLst>
          </a:custGeom>
          <a:noFill/>
          <a:ln w="101600" cap="rnd">
            <a:solidFill>
              <a:srgbClr val="FF0000"/>
            </a:solidFill>
            <a:round/>
            <a:headEnd type="stealth" w="med" len="med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0813" y="652463"/>
            <a:ext cx="8799512" cy="735012"/>
          </a:xfrm>
          <a:noFill/>
        </p:spPr>
        <p:txBody>
          <a:bodyPr lIns="0" tIns="0" rIns="0" bIns="0" anchor="t"/>
          <a:lstStyle/>
          <a:p>
            <a:r>
              <a:rPr lang="en-US" sz="5400" b="1" smtClean="0">
                <a:solidFill>
                  <a:srgbClr val="FFFFFF"/>
                </a:solidFill>
                <a:latin typeface="Agency FB" pitchFamily="34" charset="0"/>
              </a:rPr>
              <a:t>Evaluating Freshness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652463" y="2322513"/>
            <a:ext cx="7813675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85750" indent="-285750"/>
            <a:r>
              <a:rPr lang="en-US" sz="3600">
                <a:solidFill>
                  <a:srgbClr val="FFFF00"/>
                </a:solidFill>
                <a:latin typeface="Agency FB" pitchFamily="34" charset="0"/>
              </a:rPr>
              <a:t>Freshness in meat goats refers to having:</a:t>
            </a:r>
          </a:p>
          <a:p>
            <a:pPr marL="285750" indent="-285750"/>
            <a:r>
              <a:rPr lang="en-US" sz="3600">
                <a:solidFill>
                  <a:srgbClr val="FFFF00"/>
                </a:solidFill>
                <a:latin typeface="Agency FB" pitchFamily="34" charset="0"/>
              </a:rPr>
              <a:t>     1.   An appearance of being healthy (not unthrifty)</a:t>
            </a:r>
          </a:p>
          <a:p>
            <a:pPr marL="285750" indent="-285750"/>
            <a:r>
              <a:rPr lang="en-US" sz="3600">
                <a:solidFill>
                  <a:srgbClr val="FFFF00"/>
                </a:solidFill>
                <a:latin typeface="Agency FB" pitchFamily="34" charset="0"/>
              </a:rPr>
              <a:t>     2.  A smooth, slick haircoat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8396288" y="101600"/>
            <a:ext cx="820737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r>
              <a:rPr lang="en-US" sz="1800">
                <a:solidFill>
                  <a:srgbClr val="B0FFB0"/>
                </a:solidFill>
              </a:rPr>
              <a:t>Slide 17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Discuss and Identify techniques of judging meat goats.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ABEAB45C-C13E-4E02-A663-AEE7E17097A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5" name="Picture 2"/>
          <p:cNvPicPr>
            <a:picLocks noChangeArrowheads="1"/>
          </p:cNvPicPr>
          <p:nvPr/>
        </p:nvPicPr>
        <p:blipFill>
          <a:blip r:embed="rId3" cstate="print"/>
          <a:srcRect r="87027" b="85672"/>
          <a:stretch>
            <a:fillRect/>
          </a:stretch>
        </p:blipFill>
        <p:spPr bwMode="auto">
          <a:xfrm>
            <a:off x="2590800" y="3656012"/>
            <a:ext cx="3429000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0813" y="365125"/>
            <a:ext cx="8799512" cy="736600"/>
          </a:xfrm>
          <a:noFill/>
        </p:spPr>
        <p:txBody>
          <a:bodyPr lIns="0" tIns="0" rIns="0" bIns="0" anchor="t"/>
          <a:lstStyle/>
          <a:p>
            <a:r>
              <a:rPr lang="en-US" b="1" smtClean="0">
                <a:solidFill>
                  <a:srgbClr val="FFFFFF"/>
                </a:solidFill>
                <a:latin typeface="Agency FB" pitchFamily="34" charset="0"/>
              </a:rPr>
              <a:t>Evaluating Freshness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8396288" y="101600"/>
            <a:ext cx="820737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r>
              <a:rPr lang="en-US" sz="1400">
                <a:solidFill>
                  <a:srgbClr val="B0FFB0"/>
                </a:solidFill>
              </a:rPr>
              <a:t>Slide 18</a:t>
            </a:r>
          </a:p>
        </p:txBody>
      </p:sp>
      <p:pic>
        <p:nvPicPr>
          <p:cNvPr id="20484" name="Picture 4"/>
          <p:cNvPicPr>
            <a:picLocks noChangeArrowheads="1"/>
          </p:cNvPicPr>
          <p:nvPr/>
        </p:nvPicPr>
        <p:blipFill>
          <a:blip r:embed="rId3" cstate="print"/>
          <a:srcRect r="73225" b="69167"/>
          <a:stretch>
            <a:fillRect/>
          </a:stretch>
        </p:blipFill>
        <p:spPr bwMode="auto">
          <a:xfrm>
            <a:off x="1712913" y="1690688"/>
            <a:ext cx="4992687" cy="463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/>
          <p:cNvPicPr>
            <a:picLocks noChangeArrowheads="1"/>
          </p:cNvPicPr>
          <p:nvPr/>
        </p:nvPicPr>
        <p:blipFill>
          <a:blip r:embed="rId4" cstate="print"/>
          <a:srcRect r="89744" b="67460"/>
          <a:stretch>
            <a:fillRect/>
          </a:stretch>
        </p:blipFill>
        <p:spPr bwMode="auto">
          <a:xfrm>
            <a:off x="57150" y="1692275"/>
            <a:ext cx="2152650" cy="486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Freeform 6"/>
          <p:cNvSpPr>
            <a:spLocks/>
          </p:cNvSpPr>
          <p:nvPr/>
        </p:nvSpPr>
        <p:spPr bwMode="auto">
          <a:xfrm>
            <a:off x="6686550" y="2971800"/>
            <a:ext cx="2344738" cy="1830388"/>
          </a:xfrm>
          <a:custGeom>
            <a:avLst/>
            <a:gdLst>
              <a:gd name="T0" fmla="*/ 295 w 1477"/>
              <a:gd name="T1" fmla="*/ 960 h 1153"/>
              <a:gd name="T2" fmla="*/ 295 w 1477"/>
              <a:gd name="T3" fmla="*/ 874 h 1153"/>
              <a:gd name="T4" fmla="*/ 295 w 1477"/>
              <a:gd name="T5" fmla="*/ 759 h 1153"/>
              <a:gd name="T6" fmla="*/ 295 w 1477"/>
              <a:gd name="T7" fmla="*/ 642 h 1153"/>
              <a:gd name="T8" fmla="*/ 295 w 1477"/>
              <a:gd name="T9" fmla="*/ 549 h 1153"/>
              <a:gd name="T10" fmla="*/ 295 w 1477"/>
              <a:gd name="T11" fmla="*/ 507 h 1153"/>
              <a:gd name="T12" fmla="*/ 309 w 1477"/>
              <a:gd name="T13" fmla="*/ 439 h 1153"/>
              <a:gd name="T14" fmla="*/ 354 w 1477"/>
              <a:gd name="T15" fmla="*/ 381 h 1153"/>
              <a:gd name="T16" fmla="*/ 421 w 1477"/>
              <a:gd name="T17" fmla="*/ 349 h 1153"/>
              <a:gd name="T18" fmla="*/ 511 w 1477"/>
              <a:gd name="T19" fmla="*/ 345 h 1153"/>
              <a:gd name="T20" fmla="*/ 515 w 1477"/>
              <a:gd name="T21" fmla="*/ 335 h 1153"/>
              <a:gd name="T22" fmla="*/ 460 w 1477"/>
              <a:gd name="T23" fmla="*/ 299 h 1153"/>
              <a:gd name="T24" fmla="*/ 377 w 1477"/>
              <a:gd name="T25" fmla="*/ 246 h 1153"/>
              <a:gd name="T26" fmla="*/ 279 w 1477"/>
              <a:gd name="T27" fmla="*/ 182 h 1153"/>
              <a:gd name="T28" fmla="*/ 180 w 1477"/>
              <a:gd name="T29" fmla="*/ 118 h 1153"/>
              <a:gd name="T30" fmla="*/ 91 w 1477"/>
              <a:gd name="T31" fmla="*/ 60 h 1153"/>
              <a:gd name="T32" fmla="*/ 27 w 1477"/>
              <a:gd name="T33" fmla="*/ 18 h 1153"/>
              <a:gd name="T34" fmla="*/ 0 w 1477"/>
              <a:gd name="T35" fmla="*/ 0 h 1153"/>
              <a:gd name="T36" fmla="*/ 22 w 1477"/>
              <a:gd name="T37" fmla="*/ 10 h 1153"/>
              <a:gd name="T38" fmla="*/ 77 w 1477"/>
              <a:gd name="T39" fmla="*/ 34 h 1153"/>
              <a:gd name="T40" fmla="*/ 158 w 1477"/>
              <a:gd name="T41" fmla="*/ 69 h 1153"/>
              <a:gd name="T42" fmla="*/ 255 w 1477"/>
              <a:gd name="T43" fmla="*/ 111 h 1153"/>
              <a:gd name="T44" fmla="*/ 363 w 1477"/>
              <a:gd name="T45" fmla="*/ 158 h 1153"/>
              <a:gd name="T46" fmla="*/ 473 w 1477"/>
              <a:gd name="T47" fmla="*/ 206 h 1153"/>
              <a:gd name="T48" fmla="*/ 578 w 1477"/>
              <a:gd name="T49" fmla="*/ 251 h 1153"/>
              <a:gd name="T50" fmla="*/ 670 w 1477"/>
              <a:gd name="T51" fmla="*/ 290 h 1153"/>
              <a:gd name="T52" fmla="*/ 742 w 1477"/>
              <a:gd name="T53" fmla="*/ 321 h 1153"/>
              <a:gd name="T54" fmla="*/ 786 w 1477"/>
              <a:gd name="T55" fmla="*/ 341 h 1153"/>
              <a:gd name="T56" fmla="*/ 804 w 1477"/>
              <a:gd name="T57" fmla="*/ 345 h 1153"/>
              <a:gd name="T58" fmla="*/ 866 w 1477"/>
              <a:gd name="T59" fmla="*/ 345 h 1153"/>
              <a:gd name="T60" fmla="*/ 968 w 1477"/>
              <a:gd name="T61" fmla="*/ 345 h 1153"/>
              <a:gd name="T62" fmla="*/ 1089 w 1477"/>
              <a:gd name="T63" fmla="*/ 345 h 1153"/>
              <a:gd name="T64" fmla="*/ 1202 w 1477"/>
              <a:gd name="T65" fmla="*/ 345 h 1153"/>
              <a:gd name="T66" fmla="*/ 1286 w 1477"/>
              <a:gd name="T67" fmla="*/ 345 h 1153"/>
              <a:gd name="T68" fmla="*/ 1329 w 1477"/>
              <a:gd name="T69" fmla="*/ 346 h 1153"/>
              <a:gd name="T70" fmla="*/ 1400 w 1477"/>
              <a:gd name="T71" fmla="*/ 369 h 1153"/>
              <a:gd name="T72" fmla="*/ 1451 w 1477"/>
              <a:gd name="T73" fmla="*/ 421 h 1153"/>
              <a:gd name="T74" fmla="*/ 1475 w 1477"/>
              <a:gd name="T75" fmla="*/ 492 h 1153"/>
              <a:gd name="T76" fmla="*/ 1476 w 1477"/>
              <a:gd name="T77" fmla="*/ 531 h 1153"/>
              <a:gd name="T78" fmla="*/ 1476 w 1477"/>
              <a:gd name="T79" fmla="*/ 613 h 1153"/>
              <a:gd name="T80" fmla="*/ 1476 w 1477"/>
              <a:gd name="T81" fmla="*/ 726 h 1153"/>
              <a:gd name="T82" fmla="*/ 1476 w 1477"/>
              <a:gd name="T83" fmla="*/ 845 h 1153"/>
              <a:gd name="T84" fmla="*/ 1476 w 1477"/>
              <a:gd name="T85" fmla="*/ 941 h 1153"/>
              <a:gd name="T86" fmla="*/ 1476 w 1477"/>
              <a:gd name="T87" fmla="*/ 989 h 1153"/>
              <a:gd name="T88" fmla="*/ 1461 w 1477"/>
              <a:gd name="T89" fmla="*/ 1058 h 1153"/>
              <a:gd name="T90" fmla="*/ 1416 w 1477"/>
              <a:gd name="T91" fmla="*/ 1116 h 1153"/>
              <a:gd name="T92" fmla="*/ 1349 w 1477"/>
              <a:gd name="T93" fmla="*/ 1148 h 1153"/>
              <a:gd name="T94" fmla="*/ 1306 w 1477"/>
              <a:gd name="T95" fmla="*/ 1151 h 1153"/>
              <a:gd name="T96" fmla="*/ 1260 w 1477"/>
              <a:gd name="T97" fmla="*/ 1152 h 1153"/>
              <a:gd name="T98" fmla="*/ 1184 w 1477"/>
              <a:gd name="T99" fmla="*/ 1152 h 1153"/>
              <a:gd name="T100" fmla="*/ 1085 w 1477"/>
              <a:gd name="T101" fmla="*/ 1152 h 1153"/>
              <a:gd name="T102" fmla="*/ 972 w 1477"/>
              <a:gd name="T103" fmla="*/ 1152 h 1153"/>
              <a:gd name="T104" fmla="*/ 852 w 1477"/>
              <a:gd name="T105" fmla="*/ 1152 h 1153"/>
              <a:gd name="T106" fmla="*/ 735 w 1477"/>
              <a:gd name="T107" fmla="*/ 1152 h 1153"/>
              <a:gd name="T108" fmla="*/ 629 w 1477"/>
              <a:gd name="T109" fmla="*/ 1152 h 1153"/>
              <a:gd name="T110" fmla="*/ 541 w 1477"/>
              <a:gd name="T111" fmla="*/ 1152 h 1153"/>
              <a:gd name="T112" fmla="*/ 481 w 1477"/>
              <a:gd name="T113" fmla="*/ 1152 h 1153"/>
              <a:gd name="T114" fmla="*/ 456 w 1477"/>
              <a:gd name="T115" fmla="*/ 1151 h 1153"/>
              <a:gd name="T116" fmla="*/ 388 w 1477"/>
              <a:gd name="T117" fmla="*/ 1137 h 1153"/>
              <a:gd name="T118" fmla="*/ 331 w 1477"/>
              <a:gd name="T119" fmla="*/ 1092 h 1153"/>
              <a:gd name="T120" fmla="*/ 299 w 1477"/>
              <a:gd name="T121" fmla="*/ 1025 h 115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477"/>
              <a:gd name="T184" fmla="*/ 0 h 1153"/>
              <a:gd name="T185" fmla="*/ 1477 w 1477"/>
              <a:gd name="T186" fmla="*/ 1153 h 1153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477" h="1153">
                <a:moveTo>
                  <a:pt x="295" y="990"/>
                </a:moveTo>
                <a:lnTo>
                  <a:pt x="295" y="990"/>
                </a:lnTo>
                <a:lnTo>
                  <a:pt x="295" y="989"/>
                </a:lnTo>
                <a:lnTo>
                  <a:pt x="295" y="987"/>
                </a:lnTo>
                <a:lnTo>
                  <a:pt x="295" y="985"/>
                </a:lnTo>
                <a:lnTo>
                  <a:pt x="295" y="982"/>
                </a:lnTo>
                <a:lnTo>
                  <a:pt x="295" y="979"/>
                </a:lnTo>
                <a:lnTo>
                  <a:pt x="295" y="975"/>
                </a:lnTo>
                <a:lnTo>
                  <a:pt x="295" y="971"/>
                </a:lnTo>
                <a:lnTo>
                  <a:pt x="295" y="966"/>
                </a:lnTo>
                <a:lnTo>
                  <a:pt x="295" y="960"/>
                </a:lnTo>
                <a:lnTo>
                  <a:pt x="295" y="954"/>
                </a:lnTo>
                <a:lnTo>
                  <a:pt x="295" y="948"/>
                </a:lnTo>
                <a:lnTo>
                  <a:pt x="295" y="941"/>
                </a:lnTo>
                <a:lnTo>
                  <a:pt x="295" y="934"/>
                </a:lnTo>
                <a:lnTo>
                  <a:pt x="295" y="927"/>
                </a:lnTo>
                <a:lnTo>
                  <a:pt x="295" y="919"/>
                </a:lnTo>
                <a:lnTo>
                  <a:pt x="295" y="910"/>
                </a:lnTo>
                <a:lnTo>
                  <a:pt x="295" y="902"/>
                </a:lnTo>
                <a:lnTo>
                  <a:pt x="295" y="893"/>
                </a:lnTo>
                <a:lnTo>
                  <a:pt x="295" y="884"/>
                </a:lnTo>
                <a:lnTo>
                  <a:pt x="295" y="874"/>
                </a:lnTo>
                <a:lnTo>
                  <a:pt x="295" y="865"/>
                </a:lnTo>
                <a:lnTo>
                  <a:pt x="295" y="855"/>
                </a:lnTo>
                <a:lnTo>
                  <a:pt x="295" y="845"/>
                </a:lnTo>
                <a:lnTo>
                  <a:pt x="295" y="835"/>
                </a:lnTo>
                <a:lnTo>
                  <a:pt x="295" y="824"/>
                </a:lnTo>
                <a:lnTo>
                  <a:pt x="295" y="814"/>
                </a:lnTo>
                <a:lnTo>
                  <a:pt x="295" y="803"/>
                </a:lnTo>
                <a:lnTo>
                  <a:pt x="295" y="792"/>
                </a:lnTo>
                <a:lnTo>
                  <a:pt x="295" y="781"/>
                </a:lnTo>
                <a:lnTo>
                  <a:pt x="295" y="770"/>
                </a:lnTo>
                <a:lnTo>
                  <a:pt x="295" y="759"/>
                </a:lnTo>
                <a:lnTo>
                  <a:pt x="295" y="748"/>
                </a:lnTo>
                <a:lnTo>
                  <a:pt x="295" y="737"/>
                </a:lnTo>
                <a:lnTo>
                  <a:pt x="295" y="726"/>
                </a:lnTo>
                <a:lnTo>
                  <a:pt x="295" y="715"/>
                </a:lnTo>
                <a:lnTo>
                  <a:pt x="295" y="705"/>
                </a:lnTo>
                <a:lnTo>
                  <a:pt x="295" y="694"/>
                </a:lnTo>
                <a:lnTo>
                  <a:pt x="295" y="683"/>
                </a:lnTo>
                <a:lnTo>
                  <a:pt x="295" y="672"/>
                </a:lnTo>
                <a:lnTo>
                  <a:pt x="295" y="662"/>
                </a:lnTo>
                <a:lnTo>
                  <a:pt x="295" y="652"/>
                </a:lnTo>
                <a:lnTo>
                  <a:pt x="295" y="642"/>
                </a:lnTo>
                <a:lnTo>
                  <a:pt x="295" y="632"/>
                </a:lnTo>
                <a:lnTo>
                  <a:pt x="295" y="622"/>
                </a:lnTo>
                <a:lnTo>
                  <a:pt x="295" y="613"/>
                </a:lnTo>
                <a:lnTo>
                  <a:pt x="295" y="604"/>
                </a:lnTo>
                <a:lnTo>
                  <a:pt x="295" y="595"/>
                </a:lnTo>
                <a:lnTo>
                  <a:pt x="295" y="586"/>
                </a:lnTo>
                <a:lnTo>
                  <a:pt x="295" y="578"/>
                </a:lnTo>
                <a:lnTo>
                  <a:pt x="295" y="570"/>
                </a:lnTo>
                <a:lnTo>
                  <a:pt x="295" y="562"/>
                </a:lnTo>
                <a:lnTo>
                  <a:pt x="295" y="555"/>
                </a:lnTo>
                <a:lnTo>
                  <a:pt x="295" y="549"/>
                </a:lnTo>
                <a:lnTo>
                  <a:pt x="295" y="542"/>
                </a:lnTo>
                <a:lnTo>
                  <a:pt x="295" y="536"/>
                </a:lnTo>
                <a:lnTo>
                  <a:pt x="295" y="531"/>
                </a:lnTo>
                <a:lnTo>
                  <a:pt x="295" y="526"/>
                </a:lnTo>
                <a:lnTo>
                  <a:pt x="295" y="522"/>
                </a:lnTo>
                <a:lnTo>
                  <a:pt x="295" y="518"/>
                </a:lnTo>
                <a:lnTo>
                  <a:pt x="295" y="514"/>
                </a:lnTo>
                <a:lnTo>
                  <a:pt x="295" y="511"/>
                </a:lnTo>
                <a:lnTo>
                  <a:pt x="295" y="509"/>
                </a:lnTo>
                <a:lnTo>
                  <a:pt x="295" y="508"/>
                </a:lnTo>
                <a:lnTo>
                  <a:pt x="295" y="507"/>
                </a:lnTo>
                <a:lnTo>
                  <a:pt x="295" y="506"/>
                </a:lnTo>
                <a:lnTo>
                  <a:pt x="295" y="499"/>
                </a:lnTo>
                <a:lnTo>
                  <a:pt x="295" y="492"/>
                </a:lnTo>
                <a:lnTo>
                  <a:pt x="296" y="485"/>
                </a:lnTo>
                <a:lnTo>
                  <a:pt x="297" y="478"/>
                </a:lnTo>
                <a:lnTo>
                  <a:pt x="299" y="471"/>
                </a:lnTo>
                <a:lnTo>
                  <a:pt x="300" y="465"/>
                </a:lnTo>
                <a:lnTo>
                  <a:pt x="302" y="458"/>
                </a:lnTo>
                <a:lnTo>
                  <a:pt x="304" y="451"/>
                </a:lnTo>
                <a:lnTo>
                  <a:pt x="307" y="445"/>
                </a:lnTo>
                <a:lnTo>
                  <a:pt x="309" y="439"/>
                </a:lnTo>
                <a:lnTo>
                  <a:pt x="312" y="433"/>
                </a:lnTo>
                <a:lnTo>
                  <a:pt x="316" y="427"/>
                </a:lnTo>
                <a:lnTo>
                  <a:pt x="319" y="421"/>
                </a:lnTo>
                <a:lnTo>
                  <a:pt x="323" y="415"/>
                </a:lnTo>
                <a:lnTo>
                  <a:pt x="327" y="410"/>
                </a:lnTo>
                <a:lnTo>
                  <a:pt x="331" y="405"/>
                </a:lnTo>
                <a:lnTo>
                  <a:pt x="335" y="400"/>
                </a:lnTo>
                <a:lnTo>
                  <a:pt x="340" y="395"/>
                </a:lnTo>
                <a:lnTo>
                  <a:pt x="344" y="390"/>
                </a:lnTo>
                <a:lnTo>
                  <a:pt x="349" y="385"/>
                </a:lnTo>
                <a:lnTo>
                  <a:pt x="354" y="381"/>
                </a:lnTo>
                <a:lnTo>
                  <a:pt x="360" y="377"/>
                </a:lnTo>
                <a:lnTo>
                  <a:pt x="365" y="373"/>
                </a:lnTo>
                <a:lnTo>
                  <a:pt x="371" y="369"/>
                </a:lnTo>
                <a:lnTo>
                  <a:pt x="376" y="366"/>
                </a:lnTo>
                <a:lnTo>
                  <a:pt x="382" y="363"/>
                </a:lnTo>
                <a:lnTo>
                  <a:pt x="388" y="360"/>
                </a:lnTo>
                <a:lnTo>
                  <a:pt x="395" y="357"/>
                </a:lnTo>
                <a:lnTo>
                  <a:pt x="401" y="355"/>
                </a:lnTo>
                <a:lnTo>
                  <a:pt x="408" y="352"/>
                </a:lnTo>
                <a:lnTo>
                  <a:pt x="414" y="351"/>
                </a:lnTo>
                <a:lnTo>
                  <a:pt x="421" y="349"/>
                </a:lnTo>
                <a:lnTo>
                  <a:pt x="428" y="348"/>
                </a:lnTo>
                <a:lnTo>
                  <a:pt x="435" y="346"/>
                </a:lnTo>
                <a:lnTo>
                  <a:pt x="442" y="346"/>
                </a:lnTo>
                <a:lnTo>
                  <a:pt x="449" y="345"/>
                </a:lnTo>
                <a:lnTo>
                  <a:pt x="456" y="345"/>
                </a:lnTo>
                <a:lnTo>
                  <a:pt x="459" y="345"/>
                </a:lnTo>
                <a:lnTo>
                  <a:pt x="465" y="345"/>
                </a:lnTo>
                <a:lnTo>
                  <a:pt x="475" y="345"/>
                </a:lnTo>
                <a:lnTo>
                  <a:pt x="487" y="345"/>
                </a:lnTo>
                <a:lnTo>
                  <a:pt x="500" y="345"/>
                </a:lnTo>
                <a:lnTo>
                  <a:pt x="511" y="345"/>
                </a:lnTo>
                <a:lnTo>
                  <a:pt x="521" y="345"/>
                </a:lnTo>
                <a:lnTo>
                  <a:pt x="528" y="345"/>
                </a:lnTo>
                <a:lnTo>
                  <a:pt x="531" y="345"/>
                </a:lnTo>
                <a:lnTo>
                  <a:pt x="530" y="345"/>
                </a:lnTo>
                <a:lnTo>
                  <a:pt x="529" y="344"/>
                </a:lnTo>
                <a:lnTo>
                  <a:pt x="528" y="343"/>
                </a:lnTo>
                <a:lnTo>
                  <a:pt x="526" y="342"/>
                </a:lnTo>
                <a:lnTo>
                  <a:pt x="524" y="340"/>
                </a:lnTo>
                <a:lnTo>
                  <a:pt x="521" y="339"/>
                </a:lnTo>
                <a:lnTo>
                  <a:pt x="518" y="337"/>
                </a:lnTo>
                <a:lnTo>
                  <a:pt x="515" y="335"/>
                </a:lnTo>
                <a:lnTo>
                  <a:pt x="511" y="332"/>
                </a:lnTo>
                <a:lnTo>
                  <a:pt x="508" y="330"/>
                </a:lnTo>
                <a:lnTo>
                  <a:pt x="503" y="327"/>
                </a:lnTo>
                <a:lnTo>
                  <a:pt x="499" y="324"/>
                </a:lnTo>
                <a:lnTo>
                  <a:pt x="494" y="321"/>
                </a:lnTo>
                <a:lnTo>
                  <a:pt x="489" y="318"/>
                </a:lnTo>
                <a:lnTo>
                  <a:pt x="484" y="314"/>
                </a:lnTo>
                <a:lnTo>
                  <a:pt x="478" y="311"/>
                </a:lnTo>
                <a:lnTo>
                  <a:pt x="472" y="307"/>
                </a:lnTo>
                <a:lnTo>
                  <a:pt x="466" y="303"/>
                </a:lnTo>
                <a:lnTo>
                  <a:pt x="460" y="299"/>
                </a:lnTo>
                <a:lnTo>
                  <a:pt x="453" y="294"/>
                </a:lnTo>
                <a:lnTo>
                  <a:pt x="446" y="290"/>
                </a:lnTo>
                <a:lnTo>
                  <a:pt x="439" y="286"/>
                </a:lnTo>
                <a:lnTo>
                  <a:pt x="432" y="282"/>
                </a:lnTo>
                <a:lnTo>
                  <a:pt x="424" y="277"/>
                </a:lnTo>
                <a:lnTo>
                  <a:pt x="417" y="272"/>
                </a:lnTo>
                <a:lnTo>
                  <a:pt x="409" y="267"/>
                </a:lnTo>
                <a:lnTo>
                  <a:pt x="401" y="262"/>
                </a:lnTo>
                <a:lnTo>
                  <a:pt x="393" y="256"/>
                </a:lnTo>
                <a:lnTo>
                  <a:pt x="385" y="251"/>
                </a:lnTo>
                <a:lnTo>
                  <a:pt x="377" y="246"/>
                </a:lnTo>
                <a:lnTo>
                  <a:pt x="368" y="240"/>
                </a:lnTo>
                <a:lnTo>
                  <a:pt x="360" y="235"/>
                </a:lnTo>
                <a:lnTo>
                  <a:pt x="351" y="229"/>
                </a:lnTo>
                <a:lnTo>
                  <a:pt x="342" y="223"/>
                </a:lnTo>
                <a:lnTo>
                  <a:pt x="333" y="218"/>
                </a:lnTo>
                <a:lnTo>
                  <a:pt x="324" y="212"/>
                </a:lnTo>
                <a:lnTo>
                  <a:pt x="315" y="206"/>
                </a:lnTo>
                <a:lnTo>
                  <a:pt x="306" y="200"/>
                </a:lnTo>
                <a:lnTo>
                  <a:pt x="297" y="194"/>
                </a:lnTo>
                <a:lnTo>
                  <a:pt x="288" y="188"/>
                </a:lnTo>
                <a:lnTo>
                  <a:pt x="279" y="182"/>
                </a:lnTo>
                <a:lnTo>
                  <a:pt x="270" y="176"/>
                </a:lnTo>
                <a:lnTo>
                  <a:pt x="261" y="170"/>
                </a:lnTo>
                <a:lnTo>
                  <a:pt x="251" y="164"/>
                </a:lnTo>
                <a:lnTo>
                  <a:pt x="242" y="158"/>
                </a:lnTo>
                <a:lnTo>
                  <a:pt x="233" y="152"/>
                </a:lnTo>
                <a:lnTo>
                  <a:pt x="224" y="147"/>
                </a:lnTo>
                <a:lnTo>
                  <a:pt x="215" y="141"/>
                </a:lnTo>
                <a:lnTo>
                  <a:pt x="206" y="135"/>
                </a:lnTo>
                <a:lnTo>
                  <a:pt x="197" y="129"/>
                </a:lnTo>
                <a:lnTo>
                  <a:pt x="188" y="123"/>
                </a:lnTo>
                <a:lnTo>
                  <a:pt x="180" y="118"/>
                </a:lnTo>
                <a:lnTo>
                  <a:pt x="171" y="112"/>
                </a:lnTo>
                <a:lnTo>
                  <a:pt x="162" y="106"/>
                </a:lnTo>
                <a:lnTo>
                  <a:pt x="154" y="101"/>
                </a:lnTo>
                <a:lnTo>
                  <a:pt x="145" y="95"/>
                </a:lnTo>
                <a:lnTo>
                  <a:pt x="137" y="90"/>
                </a:lnTo>
                <a:lnTo>
                  <a:pt x="129" y="85"/>
                </a:lnTo>
                <a:lnTo>
                  <a:pt x="121" y="80"/>
                </a:lnTo>
                <a:lnTo>
                  <a:pt x="114" y="75"/>
                </a:lnTo>
                <a:lnTo>
                  <a:pt x="106" y="70"/>
                </a:lnTo>
                <a:lnTo>
                  <a:pt x="98" y="65"/>
                </a:lnTo>
                <a:lnTo>
                  <a:pt x="91" y="60"/>
                </a:lnTo>
                <a:lnTo>
                  <a:pt x="84" y="56"/>
                </a:lnTo>
                <a:lnTo>
                  <a:pt x="77" y="51"/>
                </a:lnTo>
                <a:lnTo>
                  <a:pt x="71" y="47"/>
                </a:lnTo>
                <a:lnTo>
                  <a:pt x="64" y="43"/>
                </a:lnTo>
                <a:lnTo>
                  <a:pt x="58" y="39"/>
                </a:lnTo>
                <a:lnTo>
                  <a:pt x="52" y="35"/>
                </a:lnTo>
                <a:lnTo>
                  <a:pt x="47" y="31"/>
                </a:lnTo>
                <a:lnTo>
                  <a:pt x="41" y="28"/>
                </a:lnTo>
                <a:lnTo>
                  <a:pt x="36" y="24"/>
                </a:lnTo>
                <a:lnTo>
                  <a:pt x="32" y="21"/>
                </a:lnTo>
                <a:lnTo>
                  <a:pt x="27" y="18"/>
                </a:lnTo>
                <a:lnTo>
                  <a:pt x="23" y="16"/>
                </a:lnTo>
                <a:lnTo>
                  <a:pt x="19" y="13"/>
                </a:lnTo>
                <a:lnTo>
                  <a:pt x="15" y="11"/>
                </a:lnTo>
                <a:lnTo>
                  <a:pt x="12" y="9"/>
                </a:lnTo>
                <a:lnTo>
                  <a:pt x="9" y="7"/>
                </a:lnTo>
                <a:lnTo>
                  <a:pt x="7" y="5"/>
                </a:lnTo>
                <a:lnTo>
                  <a:pt x="5" y="4"/>
                </a:lnTo>
                <a:lnTo>
                  <a:pt x="3" y="3"/>
                </a:lnTo>
                <a:lnTo>
                  <a:pt x="1" y="2"/>
                </a:ln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1" y="1"/>
                </a:lnTo>
                <a:lnTo>
                  <a:pt x="2" y="2"/>
                </a:lnTo>
                <a:lnTo>
                  <a:pt x="4" y="2"/>
                </a:lnTo>
                <a:lnTo>
                  <a:pt x="5" y="3"/>
                </a:lnTo>
                <a:lnTo>
                  <a:pt x="7" y="4"/>
                </a:lnTo>
                <a:lnTo>
                  <a:pt x="10" y="5"/>
                </a:lnTo>
                <a:lnTo>
                  <a:pt x="12" y="6"/>
                </a:lnTo>
                <a:lnTo>
                  <a:pt x="15" y="7"/>
                </a:lnTo>
                <a:lnTo>
                  <a:pt x="19" y="9"/>
                </a:lnTo>
                <a:lnTo>
                  <a:pt x="22" y="10"/>
                </a:lnTo>
                <a:lnTo>
                  <a:pt x="26" y="12"/>
                </a:lnTo>
                <a:lnTo>
                  <a:pt x="30" y="14"/>
                </a:lnTo>
                <a:lnTo>
                  <a:pt x="34" y="16"/>
                </a:lnTo>
                <a:lnTo>
                  <a:pt x="39" y="18"/>
                </a:lnTo>
                <a:lnTo>
                  <a:pt x="44" y="20"/>
                </a:lnTo>
                <a:lnTo>
                  <a:pt x="49" y="22"/>
                </a:lnTo>
                <a:lnTo>
                  <a:pt x="54" y="24"/>
                </a:lnTo>
                <a:lnTo>
                  <a:pt x="59" y="27"/>
                </a:lnTo>
                <a:lnTo>
                  <a:pt x="65" y="29"/>
                </a:lnTo>
                <a:lnTo>
                  <a:pt x="71" y="32"/>
                </a:lnTo>
                <a:lnTo>
                  <a:pt x="77" y="34"/>
                </a:lnTo>
                <a:lnTo>
                  <a:pt x="84" y="37"/>
                </a:lnTo>
                <a:lnTo>
                  <a:pt x="90" y="40"/>
                </a:lnTo>
                <a:lnTo>
                  <a:pt x="97" y="43"/>
                </a:lnTo>
                <a:lnTo>
                  <a:pt x="104" y="46"/>
                </a:lnTo>
                <a:lnTo>
                  <a:pt x="111" y="49"/>
                </a:lnTo>
                <a:lnTo>
                  <a:pt x="118" y="52"/>
                </a:lnTo>
                <a:lnTo>
                  <a:pt x="126" y="55"/>
                </a:lnTo>
                <a:lnTo>
                  <a:pt x="134" y="59"/>
                </a:lnTo>
                <a:lnTo>
                  <a:pt x="141" y="62"/>
                </a:lnTo>
                <a:lnTo>
                  <a:pt x="149" y="65"/>
                </a:lnTo>
                <a:lnTo>
                  <a:pt x="158" y="69"/>
                </a:lnTo>
                <a:lnTo>
                  <a:pt x="166" y="73"/>
                </a:lnTo>
                <a:lnTo>
                  <a:pt x="174" y="76"/>
                </a:lnTo>
                <a:lnTo>
                  <a:pt x="183" y="80"/>
                </a:lnTo>
                <a:lnTo>
                  <a:pt x="191" y="84"/>
                </a:lnTo>
                <a:lnTo>
                  <a:pt x="200" y="88"/>
                </a:lnTo>
                <a:lnTo>
                  <a:pt x="209" y="91"/>
                </a:lnTo>
                <a:lnTo>
                  <a:pt x="218" y="95"/>
                </a:lnTo>
                <a:lnTo>
                  <a:pt x="227" y="99"/>
                </a:lnTo>
                <a:lnTo>
                  <a:pt x="237" y="103"/>
                </a:lnTo>
                <a:lnTo>
                  <a:pt x="246" y="107"/>
                </a:lnTo>
                <a:lnTo>
                  <a:pt x="255" y="111"/>
                </a:lnTo>
                <a:lnTo>
                  <a:pt x="265" y="115"/>
                </a:lnTo>
                <a:lnTo>
                  <a:pt x="274" y="120"/>
                </a:lnTo>
                <a:lnTo>
                  <a:pt x="284" y="124"/>
                </a:lnTo>
                <a:lnTo>
                  <a:pt x="294" y="128"/>
                </a:lnTo>
                <a:lnTo>
                  <a:pt x="303" y="132"/>
                </a:lnTo>
                <a:lnTo>
                  <a:pt x="313" y="137"/>
                </a:lnTo>
                <a:lnTo>
                  <a:pt x="323" y="141"/>
                </a:lnTo>
                <a:lnTo>
                  <a:pt x="333" y="145"/>
                </a:lnTo>
                <a:lnTo>
                  <a:pt x="343" y="149"/>
                </a:lnTo>
                <a:lnTo>
                  <a:pt x="353" y="154"/>
                </a:lnTo>
                <a:lnTo>
                  <a:pt x="363" y="158"/>
                </a:lnTo>
                <a:lnTo>
                  <a:pt x="373" y="162"/>
                </a:lnTo>
                <a:lnTo>
                  <a:pt x="383" y="167"/>
                </a:lnTo>
                <a:lnTo>
                  <a:pt x="393" y="171"/>
                </a:lnTo>
                <a:lnTo>
                  <a:pt x="403" y="175"/>
                </a:lnTo>
                <a:lnTo>
                  <a:pt x="413" y="180"/>
                </a:lnTo>
                <a:lnTo>
                  <a:pt x="423" y="184"/>
                </a:lnTo>
                <a:lnTo>
                  <a:pt x="433" y="189"/>
                </a:lnTo>
                <a:lnTo>
                  <a:pt x="443" y="193"/>
                </a:lnTo>
                <a:lnTo>
                  <a:pt x="453" y="197"/>
                </a:lnTo>
                <a:lnTo>
                  <a:pt x="463" y="202"/>
                </a:lnTo>
                <a:lnTo>
                  <a:pt x="473" y="206"/>
                </a:lnTo>
                <a:lnTo>
                  <a:pt x="483" y="210"/>
                </a:lnTo>
                <a:lnTo>
                  <a:pt x="493" y="214"/>
                </a:lnTo>
                <a:lnTo>
                  <a:pt x="503" y="219"/>
                </a:lnTo>
                <a:lnTo>
                  <a:pt x="512" y="223"/>
                </a:lnTo>
                <a:lnTo>
                  <a:pt x="522" y="227"/>
                </a:lnTo>
                <a:lnTo>
                  <a:pt x="531" y="231"/>
                </a:lnTo>
                <a:lnTo>
                  <a:pt x="541" y="235"/>
                </a:lnTo>
                <a:lnTo>
                  <a:pt x="550" y="239"/>
                </a:lnTo>
                <a:lnTo>
                  <a:pt x="560" y="243"/>
                </a:lnTo>
                <a:lnTo>
                  <a:pt x="569" y="247"/>
                </a:lnTo>
                <a:lnTo>
                  <a:pt x="578" y="251"/>
                </a:lnTo>
                <a:lnTo>
                  <a:pt x="587" y="255"/>
                </a:lnTo>
                <a:lnTo>
                  <a:pt x="596" y="259"/>
                </a:lnTo>
                <a:lnTo>
                  <a:pt x="605" y="263"/>
                </a:lnTo>
                <a:lnTo>
                  <a:pt x="613" y="267"/>
                </a:lnTo>
                <a:lnTo>
                  <a:pt x="622" y="270"/>
                </a:lnTo>
                <a:lnTo>
                  <a:pt x="630" y="274"/>
                </a:lnTo>
                <a:lnTo>
                  <a:pt x="639" y="278"/>
                </a:lnTo>
                <a:lnTo>
                  <a:pt x="647" y="281"/>
                </a:lnTo>
                <a:lnTo>
                  <a:pt x="655" y="285"/>
                </a:lnTo>
                <a:lnTo>
                  <a:pt x="663" y="288"/>
                </a:lnTo>
                <a:lnTo>
                  <a:pt x="670" y="290"/>
                </a:lnTo>
                <a:lnTo>
                  <a:pt x="678" y="294"/>
                </a:lnTo>
                <a:lnTo>
                  <a:pt x="685" y="297"/>
                </a:lnTo>
                <a:lnTo>
                  <a:pt x="692" y="300"/>
                </a:lnTo>
                <a:lnTo>
                  <a:pt x="699" y="303"/>
                </a:lnTo>
                <a:lnTo>
                  <a:pt x="706" y="306"/>
                </a:lnTo>
                <a:lnTo>
                  <a:pt x="713" y="309"/>
                </a:lnTo>
                <a:lnTo>
                  <a:pt x="719" y="311"/>
                </a:lnTo>
                <a:lnTo>
                  <a:pt x="725" y="314"/>
                </a:lnTo>
                <a:lnTo>
                  <a:pt x="731" y="317"/>
                </a:lnTo>
                <a:lnTo>
                  <a:pt x="737" y="319"/>
                </a:lnTo>
                <a:lnTo>
                  <a:pt x="742" y="321"/>
                </a:lnTo>
                <a:lnTo>
                  <a:pt x="748" y="324"/>
                </a:lnTo>
                <a:lnTo>
                  <a:pt x="753" y="326"/>
                </a:lnTo>
                <a:lnTo>
                  <a:pt x="757" y="328"/>
                </a:lnTo>
                <a:lnTo>
                  <a:pt x="762" y="330"/>
                </a:lnTo>
                <a:lnTo>
                  <a:pt x="766" y="332"/>
                </a:lnTo>
                <a:lnTo>
                  <a:pt x="770" y="334"/>
                </a:lnTo>
                <a:lnTo>
                  <a:pt x="774" y="335"/>
                </a:lnTo>
                <a:lnTo>
                  <a:pt x="778" y="337"/>
                </a:lnTo>
                <a:lnTo>
                  <a:pt x="781" y="338"/>
                </a:lnTo>
                <a:lnTo>
                  <a:pt x="784" y="339"/>
                </a:lnTo>
                <a:lnTo>
                  <a:pt x="786" y="341"/>
                </a:lnTo>
                <a:lnTo>
                  <a:pt x="789" y="342"/>
                </a:lnTo>
                <a:lnTo>
                  <a:pt x="791" y="343"/>
                </a:lnTo>
                <a:lnTo>
                  <a:pt x="793" y="343"/>
                </a:lnTo>
                <a:lnTo>
                  <a:pt x="794" y="344"/>
                </a:lnTo>
                <a:lnTo>
                  <a:pt x="795" y="344"/>
                </a:lnTo>
                <a:lnTo>
                  <a:pt x="796" y="345"/>
                </a:lnTo>
                <a:lnTo>
                  <a:pt x="797" y="345"/>
                </a:lnTo>
                <a:lnTo>
                  <a:pt x="798" y="345"/>
                </a:lnTo>
                <a:lnTo>
                  <a:pt x="800" y="345"/>
                </a:lnTo>
                <a:lnTo>
                  <a:pt x="802" y="345"/>
                </a:lnTo>
                <a:lnTo>
                  <a:pt x="804" y="345"/>
                </a:lnTo>
                <a:lnTo>
                  <a:pt x="808" y="345"/>
                </a:lnTo>
                <a:lnTo>
                  <a:pt x="811" y="345"/>
                </a:lnTo>
                <a:lnTo>
                  <a:pt x="816" y="345"/>
                </a:lnTo>
                <a:lnTo>
                  <a:pt x="820" y="345"/>
                </a:lnTo>
                <a:lnTo>
                  <a:pt x="825" y="345"/>
                </a:lnTo>
                <a:lnTo>
                  <a:pt x="831" y="345"/>
                </a:lnTo>
                <a:lnTo>
                  <a:pt x="837" y="345"/>
                </a:lnTo>
                <a:lnTo>
                  <a:pt x="844" y="345"/>
                </a:lnTo>
                <a:lnTo>
                  <a:pt x="851" y="345"/>
                </a:lnTo>
                <a:lnTo>
                  <a:pt x="858" y="345"/>
                </a:lnTo>
                <a:lnTo>
                  <a:pt x="866" y="345"/>
                </a:lnTo>
                <a:lnTo>
                  <a:pt x="874" y="345"/>
                </a:lnTo>
                <a:lnTo>
                  <a:pt x="882" y="345"/>
                </a:lnTo>
                <a:lnTo>
                  <a:pt x="890" y="345"/>
                </a:lnTo>
                <a:lnTo>
                  <a:pt x="899" y="345"/>
                </a:lnTo>
                <a:lnTo>
                  <a:pt x="909" y="345"/>
                </a:lnTo>
                <a:lnTo>
                  <a:pt x="918" y="345"/>
                </a:lnTo>
                <a:lnTo>
                  <a:pt x="928" y="345"/>
                </a:lnTo>
                <a:lnTo>
                  <a:pt x="938" y="345"/>
                </a:lnTo>
                <a:lnTo>
                  <a:pt x="948" y="345"/>
                </a:lnTo>
                <a:lnTo>
                  <a:pt x="958" y="345"/>
                </a:lnTo>
                <a:lnTo>
                  <a:pt x="968" y="345"/>
                </a:lnTo>
                <a:lnTo>
                  <a:pt x="979" y="345"/>
                </a:lnTo>
                <a:lnTo>
                  <a:pt x="990" y="345"/>
                </a:lnTo>
                <a:lnTo>
                  <a:pt x="1000" y="345"/>
                </a:lnTo>
                <a:lnTo>
                  <a:pt x="1011" y="345"/>
                </a:lnTo>
                <a:lnTo>
                  <a:pt x="1022" y="345"/>
                </a:lnTo>
                <a:lnTo>
                  <a:pt x="1033" y="345"/>
                </a:lnTo>
                <a:lnTo>
                  <a:pt x="1044" y="345"/>
                </a:lnTo>
                <a:lnTo>
                  <a:pt x="1056" y="345"/>
                </a:lnTo>
                <a:lnTo>
                  <a:pt x="1067" y="345"/>
                </a:lnTo>
                <a:lnTo>
                  <a:pt x="1078" y="345"/>
                </a:lnTo>
                <a:lnTo>
                  <a:pt x="1089" y="345"/>
                </a:lnTo>
                <a:lnTo>
                  <a:pt x="1100" y="345"/>
                </a:lnTo>
                <a:lnTo>
                  <a:pt x="1111" y="345"/>
                </a:lnTo>
                <a:lnTo>
                  <a:pt x="1121" y="345"/>
                </a:lnTo>
                <a:lnTo>
                  <a:pt x="1132" y="345"/>
                </a:lnTo>
                <a:lnTo>
                  <a:pt x="1143" y="345"/>
                </a:lnTo>
                <a:lnTo>
                  <a:pt x="1153" y="345"/>
                </a:lnTo>
                <a:lnTo>
                  <a:pt x="1163" y="345"/>
                </a:lnTo>
                <a:lnTo>
                  <a:pt x="1173" y="345"/>
                </a:lnTo>
                <a:lnTo>
                  <a:pt x="1183" y="345"/>
                </a:lnTo>
                <a:lnTo>
                  <a:pt x="1193" y="345"/>
                </a:lnTo>
                <a:lnTo>
                  <a:pt x="1202" y="345"/>
                </a:lnTo>
                <a:lnTo>
                  <a:pt x="1212" y="345"/>
                </a:lnTo>
                <a:lnTo>
                  <a:pt x="1221" y="345"/>
                </a:lnTo>
                <a:lnTo>
                  <a:pt x="1229" y="345"/>
                </a:lnTo>
                <a:lnTo>
                  <a:pt x="1237" y="345"/>
                </a:lnTo>
                <a:lnTo>
                  <a:pt x="1245" y="345"/>
                </a:lnTo>
                <a:lnTo>
                  <a:pt x="1253" y="345"/>
                </a:lnTo>
                <a:lnTo>
                  <a:pt x="1260" y="345"/>
                </a:lnTo>
                <a:lnTo>
                  <a:pt x="1267" y="345"/>
                </a:lnTo>
                <a:lnTo>
                  <a:pt x="1274" y="345"/>
                </a:lnTo>
                <a:lnTo>
                  <a:pt x="1280" y="345"/>
                </a:lnTo>
                <a:lnTo>
                  <a:pt x="1286" y="345"/>
                </a:lnTo>
                <a:lnTo>
                  <a:pt x="1291" y="345"/>
                </a:lnTo>
                <a:lnTo>
                  <a:pt x="1295" y="345"/>
                </a:lnTo>
                <a:lnTo>
                  <a:pt x="1300" y="345"/>
                </a:lnTo>
                <a:lnTo>
                  <a:pt x="1303" y="345"/>
                </a:lnTo>
                <a:lnTo>
                  <a:pt x="1307" y="345"/>
                </a:lnTo>
                <a:lnTo>
                  <a:pt x="1309" y="345"/>
                </a:lnTo>
                <a:lnTo>
                  <a:pt x="1311" y="345"/>
                </a:lnTo>
                <a:lnTo>
                  <a:pt x="1313" y="345"/>
                </a:lnTo>
                <a:lnTo>
                  <a:pt x="1314" y="345"/>
                </a:lnTo>
                <a:lnTo>
                  <a:pt x="1321" y="345"/>
                </a:lnTo>
                <a:lnTo>
                  <a:pt x="1329" y="346"/>
                </a:lnTo>
                <a:lnTo>
                  <a:pt x="1336" y="346"/>
                </a:lnTo>
                <a:lnTo>
                  <a:pt x="1343" y="348"/>
                </a:lnTo>
                <a:lnTo>
                  <a:pt x="1349" y="349"/>
                </a:lnTo>
                <a:lnTo>
                  <a:pt x="1356" y="351"/>
                </a:lnTo>
                <a:lnTo>
                  <a:pt x="1363" y="352"/>
                </a:lnTo>
                <a:lnTo>
                  <a:pt x="1369" y="355"/>
                </a:lnTo>
                <a:lnTo>
                  <a:pt x="1376" y="357"/>
                </a:lnTo>
                <a:lnTo>
                  <a:pt x="1382" y="360"/>
                </a:lnTo>
                <a:lnTo>
                  <a:pt x="1388" y="363"/>
                </a:lnTo>
                <a:lnTo>
                  <a:pt x="1394" y="366"/>
                </a:lnTo>
                <a:lnTo>
                  <a:pt x="1400" y="369"/>
                </a:lnTo>
                <a:lnTo>
                  <a:pt x="1405" y="373"/>
                </a:lnTo>
                <a:lnTo>
                  <a:pt x="1411" y="377"/>
                </a:lnTo>
                <a:lnTo>
                  <a:pt x="1416" y="381"/>
                </a:lnTo>
                <a:lnTo>
                  <a:pt x="1421" y="385"/>
                </a:lnTo>
                <a:lnTo>
                  <a:pt x="1426" y="390"/>
                </a:lnTo>
                <a:lnTo>
                  <a:pt x="1431" y="395"/>
                </a:lnTo>
                <a:lnTo>
                  <a:pt x="1435" y="400"/>
                </a:lnTo>
                <a:lnTo>
                  <a:pt x="1440" y="405"/>
                </a:lnTo>
                <a:lnTo>
                  <a:pt x="1444" y="410"/>
                </a:lnTo>
                <a:lnTo>
                  <a:pt x="1448" y="415"/>
                </a:lnTo>
                <a:lnTo>
                  <a:pt x="1451" y="421"/>
                </a:lnTo>
                <a:lnTo>
                  <a:pt x="1455" y="427"/>
                </a:lnTo>
                <a:lnTo>
                  <a:pt x="1458" y="433"/>
                </a:lnTo>
                <a:lnTo>
                  <a:pt x="1461" y="439"/>
                </a:lnTo>
                <a:lnTo>
                  <a:pt x="1464" y="445"/>
                </a:lnTo>
                <a:lnTo>
                  <a:pt x="1466" y="451"/>
                </a:lnTo>
                <a:lnTo>
                  <a:pt x="1468" y="458"/>
                </a:lnTo>
                <a:lnTo>
                  <a:pt x="1470" y="465"/>
                </a:lnTo>
                <a:lnTo>
                  <a:pt x="1472" y="471"/>
                </a:lnTo>
                <a:lnTo>
                  <a:pt x="1473" y="478"/>
                </a:lnTo>
                <a:lnTo>
                  <a:pt x="1474" y="485"/>
                </a:lnTo>
                <a:lnTo>
                  <a:pt x="1475" y="492"/>
                </a:lnTo>
                <a:lnTo>
                  <a:pt x="1475" y="499"/>
                </a:lnTo>
                <a:lnTo>
                  <a:pt x="1476" y="506"/>
                </a:lnTo>
                <a:lnTo>
                  <a:pt x="1476" y="507"/>
                </a:lnTo>
                <a:lnTo>
                  <a:pt x="1476" y="508"/>
                </a:lnTo>
                <a:lnTo>
                  <a:pt x="1476" y="509"/>
                </a:lnTo>
                <a:lnTo>
                  <a:pt x="1476" y="511"/>
                </a:lnTo>
                <a:lnTo>
                  <a:pt x="1476" y="514"/>
                </a:lnTo>
                <a:lnTo>
                  <a:pt x="1475" y="518"/>
                </a:lnTo>
                <a:lnTo>
                  <a:pt x="1475" y="522"/>
                </a:lnTo>
                <a:lnTo>
                  <a:pt x="1476" y="526"/>
                </a:lnTo>
                <a:lnTo>
                  <a:pt x="1476" y="531"/>
                </a:lnTo>
                <a:lnTo>
                  <a:pt x="1476" y="536"/>
                </a:lnTo>
                <a:lnTo>
                  <a:pt x="1476" y="542"/>
                </a:lnTo>
                <a:lnTo>
                  <a:pt x="1476" y="549"/>
                </a:lnTo>
                <a:lnTo>
                  <a:pt x="1476" y="555"/>
                </a:lnTo>
                <a:lnTo>
                  <a:pt x="1475" y="562"/>
                </a:lnTo>
                <a:lnTo>
                  <a:pt x="1476" y="570"/>
                </a:lnTo>
                <a:lnTo>
                  <a:pt x="1476" y="578"/>
                </a:lnTo>
                <a:lnTo>
                  <a:pt x="1476" y="586"/>
                </a:lnTo>
                <a:lnTo>
                  <a:pt x="1476" y="595"/>
                </a:lnTo>
                <a:lnTo>
                  <a:pt x="1475" y="604"/>
                </a:lnTo>
                <a:lnTo>
                  <a:pt x="1476" y="613"/>
                </a:lnTo>
                <a:lnTo>
                  <a:pt x="1476" y="622"/>
                </a:lnTo>
                <a:lnTo>
                  <a:pt x="1476" y="632"/>
                </a:lnTo>
                <a:lnTo>
                  <a:pt x="1476" y="642"/>
                </a:lnTo>
                <a:lnTo>
                  <a:pt x="1476" y="652"/>
                </a:lnTo>
                <a:lnTo>
                  <a:pt x="1476" y="662"/>
                </a:lnTo>
                <a:lnTo>
                  <a:pt x="1476" y="672"/>
                </a:lnTo>
                <a:lnTo>
                  <a:pt x="1476" y="683"/>
                </a:lnTo>
                <a:lnTo>
                  <a:pt x="1476" y="694"/>
                </a:lnTo>
                <a:lnTo>
                  <a:pt x="1476" y="705"/>
                </a:lnTo>
                <a:lnTo>
                  <a:pt x="1476" y="715"/>
                </a:lnTo>
                <a:lnTo>
                  <a:pt x="1476" y="726"/>
                </a:lnTo>
                <a:lnTo>
                  <a:pt x="1476" y="737"/>
                </a:lnTo>
                <a:lnTo>
                  <a:pt x="1476" y="748"/>
                </a:lnTo>
                <a:lnTo>
                  <a:pt x="1476" y="759"/>
                </a:lnTo>
                <a:lnTo>
                  <a:pt x="1475" y="770"/>
                </a:lnTo>
                <a:lnTo>
                  <a:pt x="1476" y="781"/>
                </a:lnTo>
                <a:lnTo>
                  <a:pt x="1476" y="792"/>
                </a:lnTo>
                <a:lnTo>
                  <a:pt x="1476" y="803"/>
                </a:lnTo>
                <a:lnTo>
                  <a:pt x="1476" y="814"/>
                </a:lnTo>
                <a:lnTo>
                  <a:pt x="1476" y="824"/>
                </a:lnTo>
                <a:lnTo>
                  <a:pt x="1475" y="835"/>
                </a:lnTo>
                <a:lnTo>
                  <a:pt x="1476" y="845"/>
                </a:lnTo>
                <a:lnTo>
                  <a:pt x="1476" y="855"/>
                </a:lnTo>
                <a:lnTo>
                  <a:pt x="1476" y="865"/>
                </a:lnTo>
                <a:lnTo>
                  <a:pt x="1476" y="874"/>
                </a:lnTo>
                <a:lnTo>
                  <a:pt x="1476" y="884"/>
                </a:lnTo>
                <a:lnTo>
                  <a:pt x="1476" y="893"/>
                </a:lnTo>
                <a:lnTo>
                  <a:pt x="1476" y="902"/>
                </a:lnTo>
                <a:lnTo>
                  <a:pt x="1476" y="910"/>
                </a:lnTo>
                <a:lnTo>
                  <a:pt x="1476" y="919"/>
                </a:lnTo>
                <a:lnTo>
                  <a:pt x="1476" y="927"/>
                </a:lnTo>
                <a:lnTo>
                  <a:pt x="1476" y="934"/>
                </a:lnTo>
                <a:lnTo>
                  <a:pt x="1476" y="941"/>
                </a:lnTo>
                <a:lnTo>
                  <a:pt x="1476" y="948"/>
                </a:lnTo>
                <a:lnTo>
                  <a:pt x="1476" y="954"/>
                </a:lnTo>
                <a:lnTo>
                  <a:pt x="1476" y="960"/>
                </a:lnTo>
                <a:lnTo>
                  <a:pt x="1476" y="966"/>
                </a:lnTo>
                <a:lnTo>
                  <a:pt x="1476" y="971"/>
                </a:lnTo>
                <a:lnTo>
                  <a:pt x="1476" y="975"/>
                </a:lnTo>
                <a:lnTo>
                  <a:pt x="1476" y="979"/>
                </a:lnTo>
                <a:lnTo>
                  <a:pt x="1476" y="982"/>
                </a:lnTo>
                <a:lnTo>
                  <a:pt x="1476" y="985"/>
                </a:lnTo>
                <a:lnTo>
                  <a:pt x="1476" y="987"/>
                </a:lnTo>
                <a:lnTo>
                  <a:pt x="1476" y="989"/>
                </a:lnTo>
                <a:lnTo>
                  <a:pt x="1476" y="990"/>
                </a:lnTo>
                <a:lnTo>
                  <a:pt x="1475" y="997"/>
                </a:lnTo>
                <a:lnTo>
                  <a:pt x="1475" y="1005"/>
                </a:lnTo>
                <a:lnTo>
                  <a:pt x="1474" y="1012"/>
                </a:lnTo>
                <a:lnTo>
                  <a:pt x="1473" y="1019"/>
                </a:lnTo>
                <a:lnTo>
                  <a:pt x="1472" y="1025"/>
                </a:lnTo>
                <a:lnTo>
                  <a:pt x="1470" y="1032"/>
                </a:lnTo>
                <a:lnTo>
                  <a:pt x="1468" y="1039"/>
                </a:lnTo>
                <a:lnTo>
                  <a:pt x="1466" y="1045"/>
                </a:lnTo>
                <a:lnTo>
                  <a:pt x="1464" y="1052"/>
                </a:lnTo>
                <a:lnTo>
                  <a:pt x="1461" y="1058"/>
                </a:lnTo>
                <a:lnTo>
                  <a:pt x="1458" y="1064"/>
                </a:lnTo>
                <a:lnTo>
                  <a:pt x="1455" y="1070"/>
                </a:lnTo>
                <a:lnTo>
                  <a:pt x="1451" y="1076"/>
                </a:lnTo>
                <a:lnTo>
                  <a:pt x="1448" y="1081"/>
                </a:lnTo>
                <a:lnTo>
                  <a:pt x="1444" y="1087"/>
                </a:lnTo>
                <a:lnTo>
                  <a:pt x="1440" y="1092"/>
                </a:lnTo>
                <a:lnTo>
                  <a:pt x="1435" y="1097"/>
                </a:lnTo>
                <a:lnTo>
                  <a:pt x="1431" y="1102"/>
                </a:lnTo>
                <a:lnTo>
                  <a:pt x="1426" y="1107"/>
                </a:lnTo>
                <a:lnTo>
                  <a:pt x="1421" y="1111"/>
                </a:lnTo>
                <a:lnTo>
                  <a:pt x="1416" y="1116"/>
                </a:lnTo>
                <a:lnTo>
                  <a:pt x="1411" y="1120"/>
                </a:lnTo>
                <a:lnTo>
                  <a:pt x="1405" y="1124"/>
                </a:lnTo>
                <a:lnTo>
                  <a:pt x="1400" y="1127"/>
                </a:lnTo>
                <a:lnTo>
                  <a:pt x="1394" y="1131"/>
                </a:lnTo>
                <a:lnTo>
                  <a:pt x="1388" y="1134"/>
                </a:lnTo>
                <a:lnTo>
                  <a:pt x="1382" y="1137"/>
                </a:lnTo>
                <a:lnTo>
                  <a:pt x="1376" y="1140"/>
                </a:lnTo>
                <a:lnTo>
                  <a:pt x="1369" y="1142"/>
                </a:lnTo>
                <a:lnTo>
                  <a:pt x="1363" y="1144"/>
                </a:lnTo>
                <a:lnTo>
                  <a:pt x="1356" y="1146"/>
                </a:lnTo>
                <a:lnTo>
                  <a:pt x="1349" y="1148"/>
                </a:lnTo>
                <a:lnTo>
                  <a:pt x="1343" y="1149"/>
                </a:lnTo>
                <a:lnTo>
                  <a:pt x="1336" y="1150"/>
                </a:lnTo>
                <a:lnTo>
                  <a:pt x="1329" y="1151"/>
                </a:lnTo>
                <a:lnTo>
                  <a:pt x="1321" y="1151"/>
                </a:lnTo>
                <a:lnTo>
                  <a:pt x="1314" y="1152"/>
                </a:lnTo>
                <a:lnTo>
                  <a:pt x="1313" y="1151"/>
                </a:lnTo>
                <a:lnTo>
                  <a:pt x="1313" y="1152"/>
                </a:lnTo>
                <a:lnTo>
                  <a:pt x="1311" y="1152"/>
                </a:lnTo>
                <a:lnTo>
                  <a:pt x="1310" y="1152"/>
                </a:lnTo>
                <a:lnTo>
                  <a:pt x="1308" y="1152"/>
                </a:lnTo>
                <a:lnTo>
                  <a:pt x="1306" y="1151"/>
                </a:lnTo>
                <a:lnTo>
                  <a:pt x="1303" y="1152"/>
                </a:lnTo>
                <a:lnTo>
                  <a:pt x="1300" y="1152"/>
                </a:lnTo>
                <a:lnTo>
                  <a:pt x="1297" y="1152"/>
                </a:lnTo>
                <a:lnTo>
                  <a:pt x="1293" y="1151"/>
                </a:lnTo>
                <a:lnTo>
                  <a:pt x="1289" y="1152"/>
                </a:lnTo>
                <a:lnTo>
                  <a:pt x="1285" y="1152"/>
                </a:lnTo>
                <a:lnTo>
                  <a:pt x="1281" y="1152"/>
                </a:lnTo>
                <a:lnTo>
                  <a:pt x="1276" y="1151"/>
                </a:lnTo>
                <a:lnTo>
                  <a:pt x="1271" y="1152"/>
                </a:lnTo>
                <a:lnTo>
                  <a:pt x="1266" y="1152"/>
                </a:lnTo>
                <a:lnTo>
                  <a:pt x="1260" y="1152"/>
                </a:lnTo>
                <a:lnTo>
                  <a:pt x="1255" y="1152"/>
                </a:lnTo>
                <a:lnTo>
                  <a:pt x="1249" y="1151"/>
                </a:lnTo>
                <a:lnTo>
                  <a:pt x="1242" y="1151"/>
                </a:lnTo>
                <a:lnTo>
                  <a:pt x="1236" y="1152"/>
                </a:lnTo>
                <a:lnTo>
                  <a:pt x="1229" y="1152"/>
                </a:lnTo>
                <a:lnTo>
                  <a:pt x="1222" y="1152"/>
                </a:lnTo>
                <a:lnTo>
                  <a:pt x="1215" y="1152"/>
                </a:lnTo>
                <a:lnTo>
                  <a:pt x="1208" y="1152"/>
                </a:lnTo>
                <a:lnTo>
                  <a:pt x="1200" y="1152"/>
                </a:lnTo>
                <a:lnTo>
                  <a:pt x="1192" y="1151"/>
                </a:lnTo>
                <a:lnTo>
                  <a:pt x="1184" y="1152"/>
                </a:lnTo>
                <a:lnTo>
                  <a:pt x="1176" y="1152"/>
                </a:lnTo>
                <a:lnTo>
                  <a:pt x="1168" y="1152"/>
                </a:lnTo>
                <a:lnTo>
                  <a:pt x="1159" y="1152"/>
                </a:lnTo>
                <a:lnTo>
                  <a:pt x="1150" y="1152"/>
                </a:lnTo>
                <a:lnTo>
                  <a:pt x="1142" y="1152"/>
                </a:lnTo>
                <a:lnTo>
                  <a:pt x="1132" y="1152"/>
                </a:lnTo>
                <a:lnTo>
                  <a:pt x="1123" y="1151"/>
                </a:lnTo>
                <a:lnTo>
                  <a:pt x="1114" y="1152"/>
                </a:lnTo>
                <a:lnTo>
                  <a:pt x="1105" y="1151"/>
                </a:lnTo>
                <a:lnTo>
                  <a:pt x="1095" y="1152"/>
                </a:lnTo>
                <a:lnTo>
                  <a:pt x="1085" y="1152"/>
                </a:lnTo>
                <a:lnTo>
                  <a:pt x="1075" y="1152"/>
                </a:lnTo>
                <a:lnTo>
                  <a:pt x="1065" y="1152"/>
                </a:lnTo>
                <a:lnTo>
                  <a:pt x="1055" y="1152"/>
                </a:lnTo>
                <a:lnTo>
                  <a:pt x="1045" y="1152"/>
                </a:lnTo>
                <a:lnTo>
                  <a:pt x="1035" y="1152"/>
                </a:lnTo>
                <a:lnTo>
                  <a:pt x="1025" y="1152"/>
                </a:lnTo>
                <a:lnTo>
                  <a:pt x="1014" y="1152"/>
                </a:lnTo>
                <a:lnTo>
                  <a:pt x="1004" y="1152"/>
                </a:lnTo>
                <a:lnTo>
                  <a:pt x="993" y="1152"/>
                </a:lnTo>
                <a:lnTo>
                  <a:pt x="983" y="1152"/>
                </a:lnTo>
                <a:lnTo>
                  <a:pt x="972" y="1152"/>
                </a:lnTo>
                <a:lnTo>
                  <a:pt x="961" y="1152"/>
                </a:lnTo>
                <a:lnTo>
                  <a:pt x="950" y="1152"/>
                </a:lnTo>
                <a:lnTo>
                  <a:pt x="940" y="1152"/>
                </a:lnTo>
                <a:lnTo>
                  <a:pt x="929" y="1152"/>
                </a:lnTo>
                <a:lnTo>
                  <a:pt x="918" y="1152"/>
                </a:lnTo>
                <a:lnTo>
                  <a:pt x="907" y="1152"/>
                </a:lnTo>
                <a:lnTo>
                  <a:pt x="896" y="1152"/>
                </a:lnTo>
                <a:lnTo>
                  <a:pt x="885" y="1152"/>
                </a:lnTo>
                <a:lnTo>
                  <a:pt x="874" y="1152"/>
                </a:lnTo>
                <a:lnTo>
                  <a:pt x="863" y="1152"/>
                </a:lnTo>
                <a:lnTo>
                  <a:pt x="852" y="1152"/>
                </a:lnTo>
                <a:lnTo>
                  <a:pt x="842" y="1152"/>
                </a:lnTo>
                <a:lnTo>
                  <a:pt x="831" y="1152"/>
                </a:lnTo>
                <a:lnTo>
                  <a:pt x="820" y="1152"/>
                </a:lnTo>
                <a:lnTo>
                  <a:pt x="809" y="1152"/>
                </a:lnTo>
                <a:lnTo>
                  <a:pt x="798" y="1152"/>
                </a:lnTo>
                <a:lnTo>
                  <a:pt x="788" y="1152"/>
                </a:lnTo>
                <a:lnTo>
                  <a:pt x="777" y="1152"/>
                </a:lnTo>
                <a:lnTo>
                  <a:pt x="766" y="1152"/>
                </a:lnTo>
                <a:lnTo>
                  <a:pt x="756" y="1152"/>
                </a:lnTo>
                <a:lnTo>
                  <a:pt x="746" y="1152"/>
                </a:lnTo>
                <a:lnTo>
                  <a:pt x="735" y="1152"/>
                </a:lnTo>
                <a:lnTo>
                  <a:pt x="725" y="1152"/>
                </a:lnTo>
                <a:lnTo>
                  <a:pt x="715" y="1152"/>
                </a:lnTo>
                <a:lnTo>
                  <a:pt x="705" y="1152"/>
                </a:lnTo>
                <a:lnTo>
                  <a:pt x="695" y="1152"/>
                </a:lnTo>
                <a:lnTo>
                  <a:pt x="685" y="1152"/>
                </a:lnTo>
                <a:lnTo>
                  <a:pt x="675" y="1152"/>
                </a:lnTo>
                <a:lnTo>
                  <a:pt x="666" y="1152"/>
                </a:lnTo>
                <a:lnTo>
                  <a:pt x="656" y="1152"/>
                </a:lnTo>
                <a:lnTo>
                  <a:pt x="647" y="1152"/>
                </a:lnTo>
                <a:lnTo>
                  <a:pt x="638" y="1152"/>
                </a:lnTo>
                <a:lnTo>
                  <a:pt x="629" y="1152"/>
                </a:lnTo>
                <a:lnTo>
                  <a:pt x="620" y="1152"/>
                </a:lnTo>
                <a:lnTo>
                  <a:pt x="611" y="1152"/>
                </a:lnTo>
                <a:lnTo>
                  <a:pt x="603" y="1152"/>
                </a:lnTo>
                <a:lnTo>
                  <a:pt x="594" y="1152"/>
                </a:lnTo>
                <a:lnTo>
                  <a:pt x="586" y="1152"/>
                </a:lnTo>
                <a:lnTo>
                  <a:pt x="578" y="1152"/>
                </a:lnTo>
                <a:lnTo>
                  <a:pt x="570" y="1152"/>
                </a:lnTo>
                <a:lnTo>
                  <a:pt x="563" y="1152"/>
                </a:lnTo>
                <a:lnTo>
                  <a:pt x="555" y="1152"/>
                </a:lnTo>
                <a:lnTo>
                  <a:pt x="548" y="1152"/>
                </a:lnTo>
                <a:lnTo>
                  <a:pt x="541" y="1152"/>
                </a:lnTo>
                <a:lnTo>
                  <a:pt x="534" y="1152"/>
                </a:lnTo>
                <a:lnTo>
                  <a:pt x="528" y="1152"/>
                </a:lnTo>
                <a:lnTo>
                  <a:pt x="522" y="1152"/>
                </a:lnTo>
                <a:lnTo>
                  <a:pt x="516" y="1152"/>
                </a:lnTo>
                <a:lnTo>
                  <a:pt x="510" y="1152"/>
                </a:lnTo>
                <a:lnTo>
                  <a:pt x="504" y="1152"/>
                </a:lnTo>
                <a:lnTo>
                  <a:pt x="499" y="1152"/>
                </a:lnTo>
                <a:lnTo>
                  <a:pt x="494" y="1152"/>
                </a:lnTo>
                <a:lnTo>
                  <a:pt x="489" y="1152"/>
                </a:lnTo>
                <a:lnTo>
                  <a:pt x="485" y="1152"/>
                </a:lnTo>
                <a:lnTo>
                  <a:pt x="481" y="1152"/>
                </a:lnTo>
                <a:lnTo>
                  <a:pt x="477" y="1152"/>
                </a:lnTo>
                <a:lnTo>
                  <a:pt x="473" y="1152"/>
                </a:lnTo>
                <a:lnTo>
                  <a:pt x="470" y="1152"/>
                </a:lnTo>
                <a:lnTo>
                  <a:pt x="467" y="1152"/>
                </a:lnTo>
                <a:lnTo>
                  <a:pt x="465" y="1152"/>
                </a:lnTo>
                <a:lnTo>
                  <a:pt x="462" y="1152"/>
                </a:lnTo>
                <a:lnTo>
                  <a:pt x="460" y="1152"/>
                </a:lnTo>
                <a:lnTo>
                  <a:pt x="459" y="1152"/>
                </a:lnTo>
                <a:lnTo>
                  <a:pt x="458" y="1152"/>
                </a:lnTo>
                <a:lnTo>
                  <a:pt x="457" y="1151"/>
                </a:lnTo>
                <a:lnTo>
                  <a:pt x="456" y="1151"/>
                </a:lnTo>
                <a:lnTo>
                  <a:pt x="456" y="1152"/>
                </a:lnTo>
                <a:lnTo>
                  <a:pt x="449" y="1151"/>
                </a:lnTo>
                <a:lnTo>
                  <a:pt x="442" y="1151"/>
                </a:lnTo>
                <a:lnTo>
                  <a:pt x="435" y="1150"/>
                </a:lnTo>
                <a:lnTo>
                  <a:pt x="428" y="1149"/>
                </a:lnTo>
                <a:lnTo>
                  <a:pt x="421" y="1148"/>
                </a:lnTo>
                <a:lnTo>
                  <a:pt x="414" y="1146"/>
                </a:lnTo>
                <a:lnTo>
                  <a:pt x="408" y="1144"/>
                </a:lnTo>
                <a:lnTo>
                  <a:pt x="401" y="1142"/>
                </a:lnTo>
                <a:lnTo>
                  <a:pt x="395" y="1140"/>
                </a:lnTo>
                <a:lnTo>
                  <a:pt x="388" y="1137"/>
                </a:lnTo>
                <a:lnTo>
                  <a:pt x="382" y="1134"/>
                </a:lnTo>
                <a:lnTo>
                  <a:pt x="376" y="1131"/>
                </a:lnTo>
                <a:lnTo>
                  <a:pt x="371" y="1127"/>
                </a:lnTo>
                <a:lnTo>
                  <a:pt x="365" y="1124"/>
                </a:lnTo>
                <a:lnTo>
                  <a:pt x="360" y="1120"/>
                </a:lnTo>
                <a:lnTo>
                  <a:pt x="354" y="1116"/>
                </a:lnTo>
                <a:lnTo>
                  <a:pt x="349" y="1111"/>
                </a:lnTo>
                <a:lnTo>
                  <a:pt x="344" y="1107"/>
                </a:lnTo>
                <a:lnTo>
                  <a:pt x="340" y="1102"/>
                </a:lnTo>
                <a:lnTo>
                  <a:pt x="335" y="1097"/>
                </a:lnTo>
                <a:lnTo>
                  <a:pt x="331" y="1092"/>
                </a:lnTo>
                <a:lnTo>
                  <a:pt x="327" y="1087"/>
                </a:lnTo>
                <a:lnTo>
                  <a:pt x="323" y="1081"/>
                </a:lnTo>
                <a:lnTo>
                  <a:pt x="319" y="1076"/>
                </a:lnTo>
                <a:lnTo>
                  <a:pt x="316" y="1070"/>
                </a:lnTo>
                <a:lnTo>
                  <a:pt x="312" y="1064"/>
                </a:lnTo>
                <a:lnTo>
                  <a:pt x="309" y="1058"/>
                </a:lnTo>
                <a:lnTo>
                  <a:pt x="307" y="1052"/>
                </a:lnTo>
                <a:lnTo>
                  <a:pt x="304" y="1045"/>
                </a:lnTo>
                <a:lnTo>
                  <a:pt x="302" y="1039"/>
                </a:lnTo>
                <a:lnTo>
                  <a:pt x="300" y="1032"/>
                </a:lnTo>
                <a:lnTo>
                  <a:pt x="299" y="1025"/>
                </a:lnTo>
                <a:lnTo>
                  <a:pt x="297" y="1019"/>
                </a:lnTo>
                <a:lnTo>
                  <a:pt x="296" y="1012"/>
                </a:lnTo>
                <a:lnTo>
                  <a:pt x="295" y="1005"/>
                </a:lnTo>
                <a:lnTo>
                  <a:pt x="295" y="997"/>
                </a:lnTo>
                <a:lnTo>
                  <a:pt x="295" y="990"/>
                </a:lnTo>
              </a:path>
            </a:pathLst>
          </a:custGeom>
          <a:solidFill>
            <a:srgbClr val="B0705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487" name="Freeform 7"/>
          <p:cNvSpPr>
            <a:spLocks/>
          </p:cNvSpPr>
          <p:nvPr/>
        </p:nvSpPr>
        <p:spPr bwMode="auto">
          <a:xfrm>
            <a:off x="6686550" y="2971800"/>
            <a:ext cx="2344738" cy="1830388"/>
          </a:xfrm>
          <a:custGeom>
            <a:avLst/>
            <a:gdLst>
              <a:gd name="T0" fmla="*/ 295 w 1477"/>
              <a:gd name="T1" fmla="*/ 960 h 1153"/>
              <a:gd name="T2" fmla="*/ 295 w 1477"/>
              <a:gd name="T3" fmla="*/ 874 h 1153"/>
              <a:gd name="T4" fmla="*/ 295 w 1477"/>
              <a:gd name="T5" fmla="*/ 759 h 1153"/>
              <a:gd name="T6" fmla="*/ 295 w 1477"/>
              <a:gd name="T7" fmla="*/ 642 h 1153"/>
              <a:gd name="T8" fmla="*/ 295 w 1477"/>
              <a:gd name="T9" fmla="*/ 549 h 1153"/>
              <a:gd name="T10" fmla="*/ 295 w 1477"/>
              <a:gd name="T11" fmla="*/ 507 h 1153"/>
              <a:gd name="T12" fmla="*/ 309 w 1477"/>
              <a:gd name="T13" fmla="*/ 439 h 1153"/>
              <a:gd name="T14" fmla="*/ 354 w 1477"/>
              <a:gd name="T15" fmla="*/ 381 h 1153"/>
              <a:gd name="T16" fmla="*/ 421 w 1477"/>
              <a:gd name="T17" fmla="*/ 349 h 1153"/>
              <a:gd name="T18" fmla="*/ 511 w 1477"/>
              <a:gd name="T19" fmla="*/ 345 h 1153"/>
              <a:gd name="T20" fmla="*/ 515 w 1477"/>
              <a:gd name="T21" fmla="*/ 335 h 1153"/>
              <a:gd name="T22" fmla="*/ 460 w 1477"/>
              <a:gd name="T23" fmla="*/ 299 h 1153"/>
              <a:gd name="T24" fmla="*/ 377 w 1477"/>
              <a:gd name="T25" fmla="*/ 246 h 1153"/>
              <a:gd name="T26" fmla="*/ 279 w 1477"/>
              <a:gd name="T27" fmla="*/ 182 h 1153"/>
              <a:gd name="T28" fmla="*/ 180 w 1477"/>
              <a:gd name="T29" fmla="*/ 118 h 1153"/>
              <a:gd name="T30" fmla="*/ 91 w 1477"/>
              <a:gd name="T31" fmla="*/ 60 h 1153"/>
              <a:gd name="T32" fmla="*/ 27 w 1477"/>
              <a:gd name="T33" fmla="*/ 18 h 1153"/>
              <a:gd name="T34" fmla="*/ 0 w 1477"/>
              <a:gd name="T35" fmla="*/ 0 h 1153"/>
              <a:gd name="T36" fmla="*/ 22 w 1477"/>
              <a:gd name="T37" fmla="*/ 10 h 1153"/>
              <a:gd name="T38" fmla="*/ 77 w 1477"/>
              <a:gd name="T39" fmla="*/ 34 h 1153"/>
              <a:gd name="T40" fmla="*/ 158 w 1477"/>
              <a:gd name="T41" fmla="*/ 69 h 1153"/>
              <a:gd name="T42" fmla="*/ 255 w 1477"/>
              <a:gd name="T43" fmla="*/ 111 h 1153"/>
              <a:gd name="T44" fmla="*/ 363 w 1477"/>
              <a:gd name="T45" fmla="*/ 158 h 1153"/>
              <a:gd name="T46" fmla="*/ 473 w 1477"/>
              <a:gd name="T47" fmla="*/ 206 h 1153"/>
              <a:gd name="T48" fmla="*/ 578 w 1477"/>
              <a:gd name="T49" fmla="*/ 251 h 1153"/>
              <a:gd name="T50" fmla="*/ 670 w 1477"/>
              <a:gd name="T51" fmla="*/ 290 h 1153"/>
              <a:gd name="T52" fmla="*/ 742 w 1477"/>
              <a:gd name="T53" fmla="*/ 321 h 1153"/>
              <a:gd name="T54" fmla="*/ 786 w 1477"/>
              <a:gd name="T55" fmla="*/ 341 h 1153"/>
              <a:gd name="T56" fmla="*/ 804 w 1477"/>
              <a:gd name="T57" fmla="*/ 345 h 1153"/>
              <a:gd name="T58" fmla="*/ 866 w 1477"/>
              <a:gd name="T59" fmla="*/ 345 h 1153"/>
              <a:gd name="T60" fmla="*/ 968 w 1477"/>
              <a:gd name="T61" fmla="*/ 345 h 1153"/>
              <a:gd name="T62" fmla="*/ 1089 w 1477"/>
              <a:gd name="T63" fmla="*/ 345 h 1153"/>
              <a:gd name="T64" fmla="*/ 1202 w 1477"/>
              <a:gd name="T65" fmla="*/ 345 h 1153"/>
              <a:gd name="T66" fmla="*/ 1286 w 1477"/>
              <a:gd name="T67" fmla="*/ 345 h 1153"/>
              <a:gd name="T68" fmla="*/ 1329 w 1477"/>
              <a:gd name="T69" fmla="*/ 346 h 1153"/>
              <a:gd name="T70" fmla="*/ 1400 w 1477"/>
              <a:gd name="T71" fmla="*/ 369 h 1153"/>
              <a:gd name="T72" fmla="*/ 1451 w 1477"/>
              <a:gd name="T73" fmla="*/ 421 h 1153"/>
              <a:gd name="T74" fmla="*/ 1475 w 1477"/>
              <a:gd name="T75" fmla="*/ 492 h 1153"/>
              <a:gd name="T76" fmla="*/ 1476 w 1477"/>
              <a:gd name="T77" fmla="*/ 531 h 1153"/>
              <a:gd name="T78" fmla="*/ 1476 w 1477"/>
              <a:gd name="T79" fmla="*/ 613 h 1153"/>
              <a:gd name="T80" fmla="*/ 1476 w 1477"/>
              <a:gd name="T81" fmla="*/ 726 h 1153"/>
              <a:gd name="T82" fmla="*/ 1476 w 1477"/>
              <a:gd name="T83" fmla="*/ 845 h 1153"/>
              <a:gd name="T84" fmla="*/ 1476 w 1477"/>
              <a:gd name="T85" fmla="*/ 941 h 1153"/>
              <a:gd name="T86" fmla="*/ 1476 w 1477"/>
              <a:gd name="T87" fmla="*/ 989 h 1153"/>
              <a:gd name="T88" fmla="*/ 1461 w 1477"/>
              <a:gd name="T89" fmla="*/ 1058 h 1153"/>
              <a:gd name="T90" fmla="*/ 1416 w 1477"/>
              <a:gd name="T91" fmla="*/ 1116 h 1153"/>
              <a:gd name="T92" fmla="*/ 1349 w 1477"/>
              <a:gd name="T93" fmla="*/ 1148 h 1153"/>
              <a:gd name="T94" fmla="*/ 1306 w 1477"/>
              <a:gd name="T95" fmla="*/ 1151 h 1153"/>
              <a:gd name="T96" fmla="*/ 1260 w 1477"/>
              <a:gd name="T97" fmla="*/ 1152 h 1153"/>
              <a:gd name="T98" fmla="*/ 1184 w 1477"/>
              <a:gd name="T99" fmla="*/ 1152 h 1153"/>
              <a:gd name="T100" fmla="*/ 1085 w 1477"/>
              <a:gd name="T101" fmla="*/ 1152 h 1153"/>
              <a:gd name="T102" fmla="*/ 972 w 1477"/>
              <a:gd name="T103" fmla="*/ 1152 h 1153"/>
              <a:gd name="T104" fmla="*/ 852 w 1477"/>
              <a:gd name="T105" fmla="*/ 1152 h 1153"/>
              <a:gd name="T106" fmla="*/ 735 w 1477"/>
              <a:gd name="T107" fmla="*/ 1152 h 1153"/>
              <a:gd name="T108" fmla="*/ 629 w 1477"/>
              <a:gd name="T109" fmla="*/ 1152 h 1153"/>
              <a:gd name="T110" fmla="*/ 541 w 1477"/>
              <a:gd name="T111" fmla="*/ 1152 h 1153"/>
              <a:gd name="T112" fmla="*/ 481 w 1477"/>
              <a:gd name="T113" fmla="*/ 1152 h 1153"/>
              <a:gd name="T114" fmla="*/ 456 w 1477"/>
              <a:gd name="T115" fmla="*/ 1151 h 1153"/>
              <a:gd name="T116" fmla="*/ 388 w 1477"/>
              <a:gd name="T117" fmla="*/ 1137 h 1153"/>
              <a:gd name="T118" fmla="*/ 331 w 1477"/>
              <a:gd name="T119" fmla="*/ 1092 h 1153"/>
              <a:gd name="T120" fmla="*/ 299 w 1477"/>
              <a:gd name="T121" fmla="*/ 1025 h 115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477"/>
              <a:gd name="T184" fmla="*/ 0 h 1153"/>
              <a:gd name="T185" fmla="*/ 1477 w 1477"/>
              <a:gd name="T186" fmla="*/ 1153 h 1153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477" h="1153">
                <a:moveTo>
                  <a:pt x="295" y="990"/>
                </a:moveTo>
                <a:lnTo>
                  <a:pt x="295" y="990"/>
                </a:lnTo>
                <a:lnTo>
                  <a:pt x="295" y="989"/>
                </a:lnTo>
                <a:lnTo>
                  <a:pt x="295" y="987"/>
                </a:lnTo>
                <a:lnTo>
                  <a:pt x="295" y="985"/>
                </a:lnTo>
                <a:lnTo>
                  <a:pt x="295" y="982"/>
                </a:lnTo>
                <a:lnTo>
                  <a:pt x="295" y="979"/>
                </a:lnTo>
                <a:lnTo>
                  <a:pt x="295" y="975"/>
                </a:lnTo>
                <a:lnTo>
                  <a:pt x="295" y="971"/>
                </a:lnTo>
                <a:lnTo>
                  <a:pt x="295" y="966"/>
                </a:lnTo>
                <a:lnTo>
                  <a:pt x="295" y="960"/>
                </a:lnTo>
                <a:lnTo>
                  <a:pt x="295" y="954"/>
                </a:lnTo>
                <a:lnTo>
                  <a:pt x="295" y="948"/>
                </a:lnTo>
                <a:lnTo>
                  <a:pt x="295" y="941"/>
                </a:lnTo>
                <a:lnTo>
                  <a:pt x="295" y="934"/>
                </a:lnTo>
                <a:lnTo>
                  <a:pt x="295" y="927"/>
                </a:lnTo>
                <a:lnTo>
                  <a:pt x="295" y="919"/>
                </a:lnTo>
                <a:lnTo>
                  <a:pt x="295" y="910"/>
                </a:lnTo>
                <a:lnTo>
                  <a:pt x="295" y="902"/>
                </a:lnTo>
                <a:lnTo>
                  <a:pt x="295" y="893"/>
                </a:lnTo>
                <a:lnTo>
                  <a:pt x="295" y="884"/>
                </a:lnTo>
                <a:lnTo>
                  <a:pt x="295" y="874"/>
                </a:lnTo>
                <a:lnTo>
                  <a:pt x="295" y="865"/>
                </a:lnTo>
                <a:lnTo>
                  <a:pt x="295" y="855"/>
                </a:lnTo>
                <a:lnTo>
                  <a:pt x="295" y="845"/>
                </a:lnTo>
                <a:lnTo>
                  <a:pt x="295" y="835"/>
                </a:lnTo>
                <a:lnTo>
                  <a:pt x="295" y="824"/>
                </a:lnTo>
                <a:lnTo>
                  <a:pt x="295" y="814"/>
                </a:lnTo>
                <a:lnTo>
                  <a:pt x="295" y="803"/>
                </a:lnTo>
                <a:lnTo>
                  <a:pt x="295" y="792"/>
                </a:lnTo>
                <a:lnTo>
                  <a:pt x="295" y="781"/>
                </a:lnTo>
                <a:lnTo>
                  <a:pt x="295" y="770"/>
                </a:lnTo>
                <a:lnTo>
                  <a:pt x="295" y="759"/>
                </a:lnTo>
                <a:lnTo>
                  <a:pt x="295" y="748"/>
                </a:lnTo>
                <a:lnTo>
                  <a:pt x="295" y="737"/>
                </a:lnTo>
                <a:lnTo>
                  <a:pt x="295" y="726"/>
                </a:lnTo>
                <a:lnTo>
                  <a:pt x="295" y="715"/>
                </a:lnTo>
                <a:lnTo>
                  <a:pt x="295" y="705"/>
                </a:lnTo>
                <a:lnTo>
                  <a:pt x="295" y="694"/>
                </a:lnTo>
                <a:lnTo>
                  <a:pt x="295" y="683"/>
                </a:lnTo>
                <a:lnTo>
                  <a:pt x="295" y="672"/>
                </a:lnTo>
                <a:lnTo>
                  <a:pt x="295" y="662"/>
                </a:lnTo>
                <a:lnTo>
                  <a:pt x="295" y="652"/>
                </a:lnTo>
                <a:lnTo>
                  <a:pt x="295" y="642"/>
                </a:lnTo>
                <a:lnTo>
                  <a:pt x="295" y="632"/>
                </a:lnTo>
                <a:lnTo>
                  <a:pt x="295" y="622"/>
                </a:lnTo>
                <a:lnTo>
                  <a:pt x="295" y="613"/>
                </a:lnTo>
                <a:lnTo>
                  <a:pt x="295" y="604"/>
                </a:lnTo>
                <a:lnTo>
                  <a:pt x="295" y="595"/>
                </a:lnTo>
                <a:lnTo>
                  <a:pt x="295" y="586"/>
                </a:lnTo>
                <a:lnTo>
                  <a:pt x="295" y="578"/>
                </a:lnTo>
                <a:lnTo>
                  <a:pt x="295" y="570"/>
                </a:lnTo>
                <a:lnTo>
                  <a:pt x="295" y="562"/>
                </a:lnTo>
                <a:lnTo>
                  <a:pt x="295" y="555"/>
                </a:lnTo>
                <a:lnTo>
                  <a:pt x="295" y="549"/>
                </a:lnTo>
                <a:lnTo>
                  <a:pt x="295" y="542"/>
                </a:lnTo>
                <a:lnTo>
                  <a:pt x="295" y="536"/>
                </a:lnTo>
                <a:lnTo>
                  <a:pt x="295" y="531"/>
                </a:lnTo>
                <a:lnTo>
                  <a:pt x="295" y="526"/>
                </a:lnTo>
                <a:lnTo>
                  <a:pt x="295" y="522"/>
                </a:lnTo>
                <a:lnTo>
                  <a:pt x="295" y="518"/>
                </a:lnTo>
                <a:lnTo>
                  <a:pt x="295" y="514"/>
                </a:lnTo>
                <a:lnTo>
                  <a:pt x="295" y="511"/>
                </a:lnTo>
                <a:lnTo>
                  <a:pt x="295" y="509"/>
                </a:lnTo>
                <a:lnTo>
                  <a:pt x="295" y="508"/>
                </a:lnTo>
                <a:lnTo>
                  <a:pt x="295" y="507"/>
                </a:lnTo>
                <a:lnTo>
                  <a:pt x="295" y="506"/>
                </a:lnTo>
                <a:lnTo>
                  <a:pt x="295" y="499"/>
                </a:lnTo>
                <a:lnTo>
                  <a:pt x="295" y="492"/>
                </a:lnTo>
                <a:lnTo>
                  <a:pt x="296" y="485"/>
                </a:lnTo>
                <a:lnTo>
                  <a:pt x="297" y="478"/>
                </a:lnTo>
                <a:lnTo>
                  <a:pt x="299" y="471"/>
                </a:lnTo>
                <a:lnTo>
                  <a:pt x="300" y="465"/>
                </a:lnTo>
                <a:lnTo>
                  <a:pt x="302" y="458"/>
                </a:lnTo>
                <a:lnTo>
                  <a:pt x="304" y="451"/>
                </a:lnTo>
                <a:lnTo>
                  <a:pt x="307" y="445"/>
                </a:lnTo>
                <a:lnTo>
                  <a:pt x="309" y="439"/>
                </a:lnTo>
                <a:lnTo>
                  <a:pt x="312" y="433"/>
                </a:lnTo>
                <a:lnTo>
                  <a:pt x="316" y="427"/>
                </a:lnTo>
                <a:lnTo>
                  <a:pt x="319" y="421"/>
                </a:lnTo>
                <a:lnTo>
                  <a:pt x="323" y="415"/>
                </a:lnTo>
                <a:lnTo>
                  <a:pt x="327" y="410"/>
                </a:lnTo>
                <a:lnTo>
                  <a:pt x="331" y="405"/>
                </a:lnTo>
                <a:lnTo>
                  <a:pt x="335" y="400"/>
                </a:lnTo>
                <a:lnTo>
                  <a:pt x="340" y="395"/>
                </a:lnTo>
                <a:lnTo>
                  <a:pt x="344" y="390"/>
                </a:lnTo>
                <a:lnTo>
                  <a:pt x="349" y="385"/>
                </a:lnTo>
                <a:lnTo>
                  <a:pt x="354" y="381"/>
                </a:lnTo>
                <a:lnTo>
                  <a:pt x="360" y="377"/>
                </a:lnTo>
                <a:lnTo>
                  <a:pt x="365" y="373"/>
                </a:lnTo>
                <a:lnTo>
                  <a:pt x="371" y="369"/>
                </a:lnTo>
                <a:lnTo>
                  <a:pt x="376" y="366"/>
                </a:lnTo>
                <a:lnTo>
                  <a:pt x="382" y="363"/>
                </a:lnTo>
                <a:lnTo>
                  <a:pt x="388" y="360"/>
                </a:lnTo>
                <a:lnTo>
                  <a:pt x="395" y="357"/>
                </a:lnTo>
                <a:lnTo>
                  <a:pt x="401" y="355"/>
                </a:lnTo>
                <a:lnTo>
                  <a:pt x="408" y="352"/>
                </a:lnTo>
                <a:lnTo>
                  <a:pt x="414" y="351"/>
                </a:lnTo>
                <a:lnTo>
                  <a:pt x="421" y="349"/>
                </a:lnTo>
                <a:lnTo>
                  <a:pt x="428" y="348"/>
                </a:lnTo>
                <a:lnTo>
                  <a:pt x="435" y="346"/>
                </a:lnTo>
                <a:lnTo>
                  <a:pt x="442" y="346"/>
                </a:lnTo>
                <a:lnTo>
                  <a:pt x="449" y="345"/>
                </a:lnTo>
                <a:lnTo>
                  <a:pt x="456" y="345"/>
                </a:lnTo>
                <a:lnTo>
                  <a:pt x="459" y="345"/>
                </a:lnTo>
                <a:lnTo>
                  <a:pt x="465" y="345"/>
                </a:lnTo>
                <a:lnTo>
                  <a:pt x="475" y="345"/>
                </a:lnTo>
                <a:lnTo>
                  <a:pt x="487" y="345"/>
                </a:lnTo>
                <a:lnTo>
                  <a:pt x="500" y="345"/>
                </a:lnTo>
                <a:lnTo>
                  <a:pt x="511" y="345"/>
                </a:lnTo>
                <a:lnTo>
                  <a:pt x="521" y="345"/>
                </a:lnTo>
                <a:lnTo>
                  <a:pt x="528" y="345"/>
                </a:lnTo>
                <a:lnTo>
                  <a:pt x="531" y="345"/>
                </a:lnTo>
                <a:lnTo>
                  <a:pt x="530" y="345"/>
                </a:lnTo>
                <a:lnTo>
                  <a:pt x="529" y="344"/>
                </a:lnTo>
                <a:lnTo>
                  <a:pt x="528" y="343"/>
                </a:lnTo>
                <a:lnTo>
                  <a:pt x="526" y="342"/>
                </a:lnTo>
                <a:lnTo>
                  <a:pt x="524" y="340"/>
                </a:lnTo>
                <a:lnTo>
                  <a:pt x="521" y="339"/>
                </a:lnTo>
                <a:lnTo>
                  <a:pt x="518" y="337"/>
                </a:lnTo>
                <a:lnTo>
                  <a:pt x="515" y="335"/>
                </a:lnTo>
                <a:lnTo>
                  <a:pt x="511" y="332"/>
                </a:lnTo>
                <a:lnTo>
                  <a:pt x="508" y="330"/>
                </a:lnTo>
                <a:lnTo>
                  <a:pt x="503" y="327"/>
                </a:lnTo>
                <a:lnTo>
                  <a:pt x="499" y="324"/>
                </a:lnTo>
                <a:lnTo>
                  <a:pt x="494" y="321"/>
                </a:lnTo>
                <a:lnTo>
                  <a:pt x="489" y="318"/>
                </a:lnTo>
                <a:lnTo>
                  <a:pt x="484" y="314"/>
                </a:lnTo>
                <a:lnTo>
                  <a:pt x="478" y="311"/>
                </a:lnTo>
                <a:lnTo>
                  <a:pt x="472" y="307"/>
                </a:lnTo>
                <a:lnTo>
                  <a:pt x="466" y="303"/>
                </a:lnTo>
                <a:lnTo>
                  <a:pt x="460" y="299"/>
                </a:lnTo>
                <a:lnTo>
                  <a:pt x="453" y="294"/>
                </a:lnTo>
                <a:lnTo>
                  <a:pt x="446" y="290"/>
                </a:lnTo>
                <a:lnTo>
                  <a:pt x="439" y="286"/>
                </a:lnTo>
                <a:lnTo>
                  <a:pt x="432" y="282"/>
                </a:lnTo>
                <a:lnTo>
                  <a:pt x="424" y="277"/>
                </a:lnTo>
                <a:lnTo>
                  <a:pt x="417" y="272"/>
                </a:lnTo>
                <a:lnTo>
                  <a:pt x="409" y="267"/>
                </a:lnTo>
                <a:lnTo>
                  <a:pt x="401" y="262"/>
                </a:lnTo>
                <a:lnTo>
                  <a:pt x="393" y="256"/>
                </a:lnTo>
                <a:lnTo>
                  <a:pt x="385" y="251"/>
                </a:lnTo>
                <a:lnTo>
                  <a:pt x="377" y="246"/>
                </a:lnTo>
                <a:lnTo>
                  <a:pt x="368" y="240"/>
                </a:lnTo>
                <a:lnTo>
                  <a:pt x="360" y="235"/>
                </a:lnTo>
                <a:lnTo>
                  <a:pt x="351" y="229"/>
                </a:lnTo>
                <a:lnTo>
                  <a:pt x="342" y="223"/>
                </a:lnTo>
                <a:lnTo>
                  <a:pt x="333" y="218"/>
                </a:lnTo>
                <a:lnTo>
                  <a:pt x="324" y="212"/>
                </a:lnTo>
                <a:lnTo>
                  <a:pt x="315" y="206"/>
                </a:lnTo>
                <a:lnTo>
                  <a:pt x="306" y="200"/>
                </a:lnTo>
                <a:lnTo>
                  <a:pt x="297" y="194"/>
                </a:lnTo>
                <a:lnTo>
                  <a:pt x="288" y="188"/>
                </a:lnTo>
                <a:lnTo>
                  <a:pt x="279" y="182"/>
                </a:lnTo>
                <a:lnTo>
                  <a:pt x="270" y="176"/>
                </a:lnTo>
                <a:lnTo>
                  <a:pt x="261" y="170"/>
                </a:lnTo>
                <a:lnTo>
                  <a:pt x="251" y="164"/>
                </a:lnTo>
                <a:lnTo>
                  <a:pt x="242" y="158"/>
                </a:lnTo>
                <a:lnTo>
                  <a:pt x="233" y="152"/>
                </a:lnTo>
                <a:lnTo>
                  <a:pt x="224" y="147"/>
                </a:lnTo>
                <a:lnTo>
                  <a:pt x="215" y="141"/>
                </a:lnTo>
                <a:lnTo>
                  <a:pt x="206" y="135"/>
                </a:lnTo>
                <a:lnTo>
                  <a:pt x="197" y="129"/>
                </a:lnTo>
                <a:lnTo>
                  <a:pt x="188" y="123"/>
                </a:lnTo>
                <a:lnTo>
                  <a:pt x="180" y="118"/>
                </a:lnTo>
                <a:lnTo>
                  <a:pt x="171" y="112"/>
                </a:lnTo>
                <a:lnTo>
                  <a:pt x="162" y="106"/>
                </a:lnTo>
                <a:lnTo>
                  <a:pt x="154" y="101"/>
                </a:lnTo>
                <a:lnTo>
                  <a:pt x="145" y="95"/>
                </a:lnTo>
                <a:lnTo>
                  <a:pt x="137" y="90"/>
                </a:lnTo>
                <a:lnTo>
                  <a:pt x="129" y="85"/>
                </a:lnTo>
                <a:lnTo>
                  <a:pt x="121" y="80"/>
                </a:lnTo>
                <a:lnTo>
                  <a:pt x="114" y="75"/>
                </a:lnTo>
                <a:lnTo>
                  <a:pt x="106" y="70"/>
                </a:lnTo>
                <a:lnTo>
                  <a:pt x="98" y="65"/>
                </a:lnTo>
                <a:lnTo>
                  <a:pt x="91" y="60"/>
                </a:lnTo>
                <a:lnTo>
                  <a:pt x="84" y="56"/>
                </a:lnTo>
                <a:lnTo>
                  <a:pt x="77" y="51"/>
                </a:lnTo>
                <a:lnTo>
                  <a:pt x="71" y="47"/>
                </a:lnTo>
                <a:lnTo>
                  <a:pt x="64" y="43"/>
                </a:lnTo>
                <a:lnTo>
                  <a:pt x="58" y="39"/>
                </a:lnTo>
                <a:lnTo>
                  <a:pt x="52" y="35"/>
                </a:lnTo>
                <a:lnTo>
                  <a:pt x="47" y="31"/>
                </a:lnTo>
                <a:lnTo>
                  <a:pt x="41" y="28"/>
                </a:lnTo>
                <a:lnTo>
                  <a:pt x="36" y="24"/>
                </a:lnTo>
                <a:lnTo>
                  <a:pt x="32" y="21"/>
                </a:lnTo>
                <a:lnTo>
                  <a:pt x="27" y="18"/>
                </a:lnTo>
                <a:lnTo>
                  <a:pt x="23" y="16"/>
                </a:lnTo>
                <a:lnTo>
                  <a:pt x="19" y="13"/>
                </a:lnTo>
                <a:lnTo>
                  <a:pt x="15" y="11"/>
                </a:lnTo>
                <a:lnTo>
                  <a:pt x="12" y="9"/>
                </a:lnTo>
                <a:lnTo>
                  <a:pt x="9" y="7"/>
                </a:lnTo>
                <a:lnTo>
                  <a:pt x="7" y="5"/>
                </a:lnTo>
                <a:lnTo>
                  <a:pt x="5" y="4"/>
                </a:lnTo>
                <a:lnTo>
                  <a:pt x="3" y="3"/>
                </a:lnTo>
                <a:lnTo>
                  <a:pt x="1" y="2"/>
                </a:ln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1" y="1"/>
                </a:lnTo>
                <a:lnTo>
                  <a:pt x="2" y="2"/>
                </a:lnTo>
                <a:lnTo>
                  <a:pt x="4" y="2"/>
                </a:lnTo>
                <a:lnTo>
                  <a:pt x="5" y="3"/>
                </a:lnTo>
                <a:lnTo>
                  <a:pt x="7" y="4"/>
                </a:lnTo>
                <a:lnTo>
                  <a:pt x="10" y="5"/>
                </a:lnTo>
                <a:lnTo>
                  <a:pt x="12" y="6"/>
                </a:lnTo>
                <a:lnTo>
                  <a:pt x="15" y="7"/>
                </a:lnTo>
                <a:lnTo>
                  <a:pt x="19" y="9"/>
                </a:lnTo>
                <a:lnTo>
                  <a:pt x="22" y="10"/>
                </a:lnTo>
                <a:lnTo>
                  <a:pt x="26" y="12"/>
                </a:lnTo>
                <a:lnTo>
                  <a:pt x="30" y="14"/>
                </a:lnTo>
                <a:lnTo>
                  <a:pt x="34" y="16"/>
                </a:lnTo>
                <a:lnTo>
                  <a:pt x="39" y="18"/>
                </a:lnTo>
                <a:lnTo>
                  <a:pt x="44" y="20"/>
                </a:lnTo>
                <a:lnTo>
                  <a:pt x="49" y="22"/>
                </a:lnTo>
                <a:lnTo>
                  <a:pt x="54" y="24"/>
                </a:lnTo>
                <a:lnTo>
                  <a:pt x="59" y="27"/>
                </a:lnTo>
                <a:lnTo>
                  <a:pt x="65" y="29"/>
                </a:lnTo>
                <a:lnTo>
                  <a:pt x="71" y="32"/>
                </a:lnTo>
                <a:lnTo>
                  <a:pt x="77" y="34"/>
                </a:lnTo>
                <a:lnTo>
                  <a:pt x="84" y="37"/>
                </a:lnTo>
                <a:lnTo>
                  <a:pt x="90" y="40"/>
                </a:lnTo>
                <a:lnTo>
                  <a:pt x="97" y="43"/>
                </a:lnTo>
                <a:lnTo>
                  <a:pt x="104" y="46"/>
                </a:lnTo>
                <a:lnTo>
                  <a:pt x="111" y="49"/>
                </a:lnTo>
                <a:lnTo>
                  <a:pt x="118" y="52"/>
                </a:lnTo>
                <a:lnTo>
                  <a:pt x="126" y="55"/>
                </a:lnTo>
                <a:lnTo>
                  <a:pt x="134" y="59"/>
                </a:lnTo>
                <a:lnTo>
                  <a:pt x="141" y="62"/>
                </a:lnTo>
                <a:lnTo>
                  <a:pt x="149" y="65"/>
                </a:lnTo>
                <a:lnTo>
                  <a:pt x="158" y="69"/>
                </a:lnTo>
                <a:lnTo>
                  <a:pt x="166" y="73"/>
                </a:lnTo>
                <a:lnTo>
                  <a:pt x="174" y="76"/>
                </a:lnTo>
                <a:lnTo>
                  <a:pt x="183" y="80"/>
                </a:lnTo>
                <a:lnTo>
                  <a:pt x="191" y="84"/>
                </a:lnTo>
                <a:lnTo>
                  <a:pt x="200" y="88"/>
                </a:lnTo>
                <a:lnTo>
                  <a:pt x="209" y="91"/>
                </a:lnTo>
                <a:lnTo>
                  <a:pt x="218" y="95"/>
                </a:lnTo>
                <a:lnTo>
                  <a:pt x="227" y="99"/>
                </a:lnTo>
                <a:lnTo>
                  <a:pt x="237" y="103"/>
                </a:lnTo>
                <a:lnTo>
                  <a:pt x="246" y="107"/>
                </a:lnTo>
                <a:lnTo>
                  <a:pt x="255" y="111"/>
                </a:lnTo>
                <a:lnTo>
                  <a:pt x="265" y="115"/>
                </a:lnTo>
                <a:lnTo>
                  <a:pt x="274" y="120"/>
                </a:lnTo>
                <a:lnTo>
                  <a:pt x="284" y="124"/>
                </a:lnTo>
                <a:lnTo>
                  <a:pt x="294" y="128"/>
                </a:lnTo>
                <a:lnTo>
                  <a:pt x="303" y="132"/>
                </a:lnTo>
                <a:lnTo>
                  <a:pt x="313" y="137"/>
                </a:lnTo>
                <a:lnTo>
                  <a:pt x="323" y="141"/>
                </a:lnTo>
                <a:lnTo>
                  <a:pt x="333" y="145"/>
                </a:lnTo>
                <a:lnTo>
                  <a:pt x="343" y="149"/>
                </a:lnTo>
                <a:lnTo>
                  <a:pt x="353" y="154"/>
                </a:lnTo>
                <a:lnTo>
                  <a:pt x="363" y="158"/>
                </a:lnTo>
                <a:lnTo>
                  <a:pt x="373" y="162"/>
                </a:lnTo>
                <a:lnTo>
                  <a:pt x="383" y="167"/>
                </a:lnTo>
                <a:lnTo>
                  <a:pt x="393" y="171"/>
                </a:lnTo>
                <a:lnTo>
                  <a:pt x="403" y="175"/>
                </a:lnTo>
                <a:lnTo>
                  <a:pt x="413" y="180"/>
                </a:lnTo>
                <a:lnTo>
                  <a:pt x="423" y="184"/>
                </a:lnTo>
                <a:lnTo>
                  <a:pt x="433" y="189"/>
                </a:lnTo>
                <a:lnTo>
                  <a:pt x="443" y="193"/>
                </a:lnTo>
                <a:lnTo>
                  <a:pt x="453" y="197"/>
                </a:lnTo>
                <a:lnTo>
                  <a:pt x="463" y="202"/>
                </a:lnTo>
                <a:lnTo>
                  <a:pt x="473" y="206"/>
                </a:lnTo>
                <a:lnTo>
                  <a:pt x="483" y="210"/>
                </a:lnTo>
                <a:lnTo>
                  <a:pt x="493" y="214"/>
                </a:lnTo>
                <a:lnTo>
                  <a:pt x="503" y="219"/>
                </a:lnTo>
                <a:lnTo>
                  <a:pt x="512" y="223"/>
                </a:lnTo>
                <a:lnTo>
                  <a:pt x="522" y="227"/>
                </a:lnTo>
                <a:lnTo>
                  <a:pt x="531" y="231"/>
                </a:lnTo>
                <a:lnTo>
                  <a:pt x="541" y="235"/>
                </a:lnTo>
                <a:lnTo>
                  <a:pt x="550" y="239"/>
                </a:lnTo>
                <a:lnTo>
                  <a:pt x="560" y="243"/>
                </a:lnTo>
                <a:lnTo>
                  <a:pt x="569" y="247"/>
                </a:lnTo>
                <a:lnTo>
                  <a:pt x="578" y="251"/>
                </a:lnTo>
                <a:lnTo>
                  <a:pt x="587" y="255"/>
                </a:lnTo>
                <a:lnTo>
                  <a:pt x="596" y="259"/>
                </a:lnTo>
                <a:lnTo>
                  <a:pt x="605" y="263"/>
                </a:lnTo>
                <a:lnTo>
                  <a:pt x="613" y="267"/>
                </a:lnTo>
                <a:lnTo>
                  <a:pt x="622" y="270"/>
                </a:lnTo>
                <a:lnTo>
                  <a:pt x="630" y="274"/>
                </a:lnTo>
                <a:lnTo>
                  <a:pt x="639" y="278"/>
                </a:lnTo>
                <a:lnTo>
                  <a:pt x="647" y="281"/>
                </a:lnTo>
                <a:lnTo>
                  <a:pt x="655" y="285"/>
                </a:lnTo>
                <a:lnTo>
                  <a:pt x="663" y="288"/>
                </a:lnTo>
                <a:lnTo>
                  <a:pt x="670" y="290"/>
                </a:lnTo>
                <a:lnTo>
                  <a:pt x="678" y="294"/>
                </a:lnTo>
                <a:lnTo>
                  <a:pt x="685" y="297"/>
                </a:lnTo>
                <a:lnTo>
                  <a:pt x="692" y="300"/>
                </a:lnTo>
                <a:lnTo>
                  <a:pt x="699" y="303"/>
                </a:lnTo>
                <a:lnTo>
                  <a:pt x="706" y="306"/>
                </a:lnTo>
                <a:lnTo>
                  <a:pt x="713" y="309"/>
                </a:lnTo>
                <a:lnTo>
                  <a:pt x="719" y="311"/>
                </a:lnTo>
                <a:lnTo>
                  <a:pt x="725" y="314"/>
                </a:lnTo>
                <a:lnTo>
                  <a:pt x="731" y="317"/>
                </a:lnTo>
                <a:lnTo>
                  <a:pt x="737" y="319"/>
                </a:lnTo>
                <a:lnTo>
                  <a:pt x="742" y="321"/>
                </a:lnTo>
                <a:lnTo>
                  <a:pt x="748" y="324"/>
                </a:lnTo>
                <a:lnTo>
                  <a:pt x="753" y="326"/>
                </a:lnTo>
                <a:lnTo>
                  <a:pt x="757" y="328"/>
                </a:lnTo>
                <a:lnTo>
                  <a:pt x="762" y="330"/>
                </a:lnTo>
                <a:lnTo>
                  <a:pt x="766" y="332"/>
                </a:lnTo>
                <a:lnTo>
                  <a:pt x="770" y="334"/>
                </a:lnTo>
                <a:lnTo>
                  <a:pt x="774" y="335"/>
                </a:lnTo>
                <a:lnTo>
                  <a:pt x="778" y="337"/>
                </a:lnTo>
                <a:lnTo>
                  <a:pt x="781" y="338"/>
                </a:lnTo>
                <a:lnTo>
                  <a:pt x="784" y="339"/>
                </a:lnTo>
                <a:lnTo>
                  <a:pt x="786" y="341"/>
                </a:lnTo>
                <a:lnTo>
                  <a:pt x="789" y="342"/>
                </a:lnTo>
                <a:lnTo>
                  <a:pt x="791" y="343"/>
                </a:lnTo>
                <a:lnTo>
                  <a:pt x="793" y="343"/>
                </a:lnTo>
                <a:lnTo>
                  <a:pt x="794" y="344"/>
                </a:lnTo>
                <a:lnTo>
                  <a:pt x="795" y="344"/>
                </a:lnTo>
                <a:lnTo>
                  <a:pt x="796" y="345"/>
                </a:lnTo>
                <a:lnTo>
                  <a:pt x="797" y="345"/>
                </a:lnTo>
                <a:lnTo>
                  <a:pt x="798" y="345"/>
                </a:lnTo>
                <a:lnTo>
                  <a:pt x="800" y="345"/>
                </a:lnTo>
                <a:lnTo>
                  <a:pt x="802" y="345"/>
                </a:lnTo>
                <a:lnTo>
                  <a:pt x="804" y="345"/>
                </a:lnTo>
                <a:lnTo>
                  <a:pt x="808" y="345"/>
                </a:lnTo>
                <a:lnTo>
                  <a:pt x="811" y="345"/>
                </a:lnTo>
                <a:lnTo>
                  <a:pt x="816" y="345"/>
                </a:lnTo>
                <a:lnTo>
                  <a:pt x="820" y="345"/>
                </a:lnTo>
                <a:lnTo>
                  <a:pt x="825" y="345"/>
                </a:lnTo>
                <a:lnTo>
                  <a:pt x="831" y="345"/>
                </a:lnTo>
                <a:lnTo>
                  <a:pt x="837" y="345"/>
                </a:lnTo>
                <a:lnTo>
                  <a:pt x="844" y="345"/>
                </a:lnTo>
                <a:lnTo>
                  <a:pt x="851" y="345"/>
                </a:lnTo>
                <a:lnTo>
                  <a:pt x="858" y="345"/>
                </a:lnTo>
                <a:lnTo>
                  <a:pt x="866" y="345"/>
                </a:lnTo>
                <a:lnTo>
                  <a:pt x="874" y="345"/>
                </a:lnTo>
                <a:lnTo>
                  <a:pt x="882" y="345"/>
                </a:lnTo>
                <a:lnTo>
                  <a:pt x="890" y="345"/>
                </a:lnTo>
                <a:lnTo>
                  <a:pt x="899" y="345"/>
                </a:lnTo>
                <a:lnTo>
                  <a:pt x="909" y="345"/>
                </a:lnTo>
                <a:lnTo>
                  <a:pt x="918" y="345"/>
                </a:lnTo>
                <a:lnTo>
                  <a:pt x="928" y="345"/>
                </a:lnTo>
                <a:lnTo>
                  <a:pt x="938" y="345"/>
                </a:lnTo>
                <a:lnTo>
                  <a:pt x="948" y="345"/>
                </a:lnTo>
                <a:lnTo>
                  <a:pt x="958" y="345"/>
                </a:lnTo>
                <a:lnTo>
                  <a:pt x="968" y="345"/>
                </a:lnTo>
                <a:lnTo>
                  <a:pt x="979" y="345"/>
                </a:lnTo>
                <a:lnTo>
                  <a:pt x="990" y="345"/>
                </a:lnTo>
                <a:lnTo>
                  <a:pt x="1000" y="345"/>
                </a:lnTo>
                <a:lnTo>
                  <a:pt x="1011" y="345"/>
                </a:lnTo>
                <a:lnTo>
                  <a:pt x="1022" y="345"/>
                </a:lnTo>
                <a:lnTo>
                  <a:pt x="1033" y="345"/>
                </a:lnTo>
                <a:lnTo>
                  <a:pt x="1044" y="345"/>
                </a:lnTo>
                <a:lnTo>
                  <a:pt x="1056" y="345"/>
                </a:lnTo>
                <a:lnTo>
                  <a:pt x="1067" y="345"/>
                </a:lnTo>
                <a:lnTo>
                  <a:pt x="1078" y="345"/>
                </a:lnTo>
                <a:lnTo>
                  <a:pt x="1089" y="345"/>
                </a:lnTo>
                <a:lnTo>
                  <a:pt x="1100" y="345"/>
                </a:lnTo>
                <a:lnTo>
                  <a:pt x="1111" y="345"/>
                </a:lnTo>
                <a:lnTo>
                  <a:pt x="1121" y="345"/>
                </a:lnTo>
                <a:lnTo>
                  <a:pt x="1132" y="345"/>
                </a:lnTo>
                <a:lnTo>
                  <a:pt x="1143" y="345"/>
                </a:lnTo>
                <a:lnTo>
                  <a:pt x="1153" y="345"/>
                </a:lnTo>
                <a:lnTo>
                  <a:pt x="1163" y="345"/>
                </a:lnTo>
                <a:lnTo>
                  <a:pt x="1173" y="345"/>
                </a:lnTo>
                <a:lnTo>
                  <a:pt x="1183" y="345"/>
                </a:lnTo>
                <a:lnTo>
                  <a:pt x="1193" y="345"/>
                </a:lnTo>
                <a:lnTo>
                  <a:pt x="1202" y="345"/>
                </a:lnTo>
                <a:lnTo>
                  <a:pt x="1212" y="345"/>
                </a:lnTo>
                <a:lnTo>
                  <a:pt x="1221" y="345"/>
                </a:lnTo>
                <a:lnTo>
                  <a:pt x="1229" y="345"/>
                </a:lnTo>
                <a:lnTo>
                  <a:pt x="1237" y="345"/>
                </a:lnTo>
                <a:lnTo>
                  <a:pt x="1245" y="345"/>
                </a:lnTo>
                <a:lnTo>
                  <a:pt x="1253" y="345"/>
                </a:lnTo>
                <a:lnTo>
                  <a:pt x="1260" y="345"/>
                </a:lnTo>
                <a:lnTo>
                  <a:pt x="1267" y="345"/>
                </a:lnTo>
                <a:lnTo>
                  <a:pt x="1274" y="345"/>
                </a:lnTo>
                <a:lnTo>
                  <a:pt x="1280" y="345"/>
                </a:lnTo>
                <a:lnTo>
                  <a:pt x="1286" y="345"/>
                </a:lnTo>
                <a:lnTo>
                  <a:pt x="1291" y="345"/>
                </a:lnTo>
                <a:lnTo>
                  <a:pt x="1295" y="345"/>
                </a:lnTo>
                <a:lnTo>
                  <a:pt x="1300" y="345"/>
                </a:lnTo>
                <a:lnTo>
                  <a:pt x="1303" y="345"/>
                </a:lnTo>
                <a:lnTo>
                  <a:pt x="1307" y="345"/>
                </a:lnTo>
                <a:lnTo>
                  <a:pt x="1309" y="345"/>
                </a:lnTo>
                <a:lnTo>
                  <a:pt x="1311" y="345"/>
                </a:lnTo>
                <a:lnTo>
                  <a:pt x="1313" y="345"/>
                </a:lnTo>
                <a:lnTo>
                  <a:pt x="1314" y="345"/>
                </a:lnTo>
                <a:lnTo>
                  <a:pt x="1321" y="345"/>
                </a:lnTo>
                <a:lnTo>
                  <a:pt x="1329" y="346"/>
                </a:lnTo>
                <a:lnTo>
                  <a:pt x="1336" y="346"/>
                </a:lnTo>
                <a:lnTo>
                  <a:pt x="1343" y="348"/>
                </a:lnTo>
                <a:lnTo>
                  <a:pt x="1349" y="349"/>
                </a:lnTo>
                <a:lnTo>
                  <a:pt x="1356" y="351"/>
                </a:lnTo>
                <a:lnTo>
                  <a:pt x="1363" y="352"/>
                </a:lnTo>
                <a:lnTo>
                  <a:pt x="1369" y="355"/>
                </a:lnTo>
                <a:lnTo>
                  <a:pt x="1376" y="357"/>
                </a:lnTo>
                <a:lnTo>
                  <a:pt x="1382" y="360"/>
                </a:lnTo>
                <a:lnTo>
                  <a:pt x="1388" y="363"/>
                </a:lnTo>
                <a:lnTo>
                  <a:pt x="1394" y="366"/>
                </a:lnTo>
                <a:lnTo>
                  <a:pt x="1400" y="369"/>
                </a:lnTo>
                <a:lnTo>
                  <a:pt x="1405" y="373"/>
                </a:lnTo>
                <a:lnTo>
                  <a:pt x="1411" y="377"/>
                </a:lnTo>
                <a:lnTo>
                  <a:pt x="1416" y="381"/>
                </a:lnTo>
                <a:lnTo>
                  <a:pt x="1421" y="385"/>
                </a:lnTo>
                <a:lnTo>
                  <a:pt x="1426" y="390"/>
                </a:lnTo>
                <a:lnTo>
                  <a:pt x="1431" y="395"/>
                </a:lnTo>
                <a:lnTo>
                  <a:pt x="1435" y="400"/>
                </a:lnTo>
                <a:lnTo>
                  <a:pt x="1440" y="405"/>
                </a:lnTo>
                <a:lnTo>
                  <a:pt x="1444" y="410"/>
                </a:lnTo>
                <a:lnTo>
                  <a:pt x="1448" y="415"/>
                </a:lnTo>
                <a:lnTo>
                  <a:pt x="1451" y="421"/>
                </a:lnTo>
                <a:lnTo>
                  <a:pt x="1455" y="427"/>
                </a:lnTo>
                <a:lnTo>
                  <a:pt x="1458" y="433"/>
                </a:lnTo>
                <a:lnTo>
                  <a:pt x="1461" y="439"/>
                </a:lnTo>
                <a:lnTo>
                  <a:pt x="1464" y="445"/>
                </a:lnTo>
                <a:lnTo>
                  <a:pt x="1466" y="451"/>
                </a:lnTo>
                <a:lnTo>
                  <a:pt x="1468" y="458"/>
                </a:lnTo>
                <a:lnTo>
                  <a:pt x="1470" y="465"/>
                </a:lnTo>
                <a:lnTo>
                  <a:pt x="1472" y="471"/>
                </a:lnTo>
                <a:lnTo>
                  <a:pt x="1473" y="478"/>
                </a:lnTo>
                <a:lnTo>
                  <a:pt x="1474" y="485"/>
                </a:lnTo>
                <a:lnTo>
                  <a:pt x="1475" y="492"/>
                </a:lnTo>
                <a:lnTo>
                  <a:pt x="1475" y="499"/>
                </a:lnTo>
                <a:lnTo>
                  <a:pt x="1476" y="506"/>
                </a:lnTo>
                <a:lnTo>
                  <a:pt x="1476" y="507"/>
                </a:lnTo>
                <a:lnTo>
                  <a:pt x="1476" y="508"/>
                </a:lnTo>
                <a:lnTo>
                  <a:pt x="1476" y="509"/>
                </a:lnTo>
                <a:lnTo>
                  <a:pt x="1476" y="511"/>
                </a:lnTo>
                <a:lnTo>
                  <a:pt x="1476" y="514"/>
                </a:lnTo>
                <a:lnTo>
                  <a:pt x="1475" y="518"/>
                </a:lnTo>
                <a:lnTo>
                  <a:pt x="1475" y="522"/>
                </a:lnTo>
                <a:lnTo>
                  <a:pt x="1476" y="526"/>
                </a:lnTo>
                <a:lnTo>
                  <a:pt x="1476" y="531"/>
                </a:lnTo>
                <a:lnTo>
                  <a:pt x="1476" y="536"/>
                </a:lnTo>
                <a:lnTo>
                  <a:pt x="1476" y="542"/>
                </a:lnTo>
                <a:lnTo>
                  <a:pt x="1476" y="549"/>
                </a:lnTo>
                <a:lnTo>
                  <a:pt x="1476" y="555"/>
                </a:lnTo>
                <a:lnTo>
                  <a:pt x="1475" y="562"/>
                </a:lnTo>
                <a:lnTo>
                  <a:pt x="1476" y="570"/>
                </a:lnTo>
                <a:lnTo>
                  <a:pt x="1476" y="578"/>
                </a:lnTo>
                <a:lnTo>
                  <a:pt x="1476" y="586"/>
                </a:lnTo>
                <a:lnTo>
                  <a:pt x="1476" y="595"/>
                </a:lnTo>
                <a:lnTo>
                  <a:pt x="1475" y="604"/>
                </a:lnTo>
                <a:lnTo>
                  <a:pt x="1476" y="613"/>
                </a:lnTo>
                <a:lnTo>
                  <a:pt x="1476" y="622"/>
                </a:lnTo>
                <a:lnTo>
                  <a:pt x="1476" y="632"/>
                </a:lnTo>
                <a:lnTo>
                  <a:pt x="1476" y="642"/>
                </a:lnTo>
                <a:lnTo>
                  <a:pt x="1476" y="652"/>
                </a:lnTo>
                <a:lnTo>
                  <a:pt x="1476" y="662"/>
                </a:lnTo>
                <a:lnTo>
                  <a:pt x="1476" y="672"/>
                </a:lnTo>
                <a:lnTo>
                  <a:pt x="1476" y="683"/>
                </a:lnTo>
                <a:lnTo>
                  <a:pt x="1476" y="694"/>
                </a:lnTo>
                <a:lnTo>
                  <a:pt x="1476" y="705"/>
                </a:lnTo>
                <a:lnTo>
                  <a:pt x="1476" y="715"/>
                </a:lnTo>
                <a:lnTo>
                  <a:pt x="1476" y="726"/>
                </a:lnTo>
                <a:lnTo>
                  <a:pt x="1476" y="737"/>
                </a:lnTo>
                <a:lnTo>
                  <a:pt x="1476" y="748"/>
                </a:lnTo>
                <a:lnTo>
                  <a:pt x="1476" y="759"/>
                </a:lnTo>
                <a:lnTo>
                  <a:pt x="1475" y="770"/>
                </a:lnTo>
                <a:lnTo>
                  <a:pt x="1476" y="781"/>
                </a:lnTo>
                <a:lnTo>
                  <a:pt x="1476" y="792"/>
                </a:lnTo>
                <a:lnTo>
                  <a:pt x="1476" y="803"/>
                </a:lnTo>
                <a:lnTo>
                  <a:pt x="1476" y="814"/>
                </a:lnTo>
                <a:lnTo>
                  <a:pt x="1476" y="824"/>
                </a:lnTo>
                <a:lnTo>
                  <a:pt x="1475" y="835"/>
                </a:lnTo>
                <a:lnTo>
                  <a:pt x="1476" y="845"/>
                </a:lnTo>
                <a:lnTo>
                  <a:pt x="1476" y="855"/>
                </a:lnTo>
                <a:lnTo>
                  <a:pt x="1476" y="865"/>
                </a:lnTo>
                <a:lnTo>
                  <a:pt x="1476" y="874"/>
                </a:lnTo>
                <a:lnTo>
                  <a:pt x="1476" y="884"/>
                </a:lnTo>
                <a:lnTo>
                  <a:pt x="1476" y="893"/>
                </a:lnTo>
                <a:lnTo>
                  <a:pt x="1476" y="902"/>
                </a:lnTo>
                <a:lnTo>
                  <a:pt x="1476" y="910"/>
                </a:lnTo>
                <a:lnTo>
                  <a:pt x="1476" y="919"/>
                </a:lnTo>
                <a:lnTo>
                  <a:pt x="1476" y="927"/>
                </a:lnTo>
                <a:lnTo>
                  <a:pt x="1476" y="934"/>
                </a:lnTo>
                <a:lnTo>
                  <a:pt x="1476" y="941"/>
                </a:lnTo>
                <a:lnTo>
                  <a:pt x="1476" y="948"/>
                </a:lnTo>
                <a:lnTo>
                  <a:pt x="1476" y="954"/>
                </a:lnTo>
                <a:lnTo>
                  <a:pt x="1476" y="960"/>
                </a:lnTo>
                <a:lnTo>
                  <a:pt x="1476" y="966"/>
                </a:lnTo>
                <a:lnTo>
                  <a:pt x="1476" y="971"/>
                </a:lnTo>
                <a:lnTo>
                  <a:pt x="1476" y="975"/>
                </a:lnTo>
                <a:lnTo>
                  <a:pt x="1476" y="979"/>
                </a:lnTo>
                <a:lnTo>
                  <a:pt x="1476" y="982"/>
                </a:lnTo>
                <a:lnTo>
                  <a:pt x="1476" y="985"/>
                </a:lnTo>
                <a:lnTo>
                  <a:pt x="1476" y="987"/>
                </a:lnTo>
                <a:lnTo>
                  <a:pt x="1476" y="989"/>
                </a:lnTo>
                <a:lnTo>
                  <a:pt x="1476" y="990"/>
                </a:lnTo>
                <a:lnTo>
                  <a:pt x="1475" y="997"/>
                </a:lnTo>
                <a:lnTo>
                  <a:pt x="1475" y="1005"/>
                </a:lnTo>
                <a:lnTo>
                  <a:pt x="1474" y="1012"/>
                </a:lnTo>
                <a:lnTo>
                  <a:pt x="1473" y="1019"/>
                </a:lnTo>
                <a:lnTo>
                  <a:pt x="1472" y="1025"/>
                </a:lnTo>
                <a:lnTo>
                  <a:pt x="1470" y="1032"/>
                </a:lnTo>
                <a:lnTo>
                  <a:pt x="1468" y="1039"/>
                </a:lnTo>
                <a:lnTo>
                  <a:pt x="1466" y="1045"/>
                </a:lnTo>
                <a:lnTo>
                  <a:pt x="1464" y="1052"/>
                </a:lnTo>
                <a:lnTo>
                  <a:pt x="1461" y="1058"/>
                </a:lnTo>
                <a:lnTo>
                  <a:pt x="1458" y="1064"/>
                </a:lnTo>
                <a:lnTo>
                  <a:pt x="1455" y="1070"/>
                </a:lnTo>
                <a:lnTo>
                  <a:pt x="1451" y="1076"/>
                </a:lnTo>
                <a:lnTo>
                  <a:pt x="1448" y="1081"/>
                </a:lnTo>
                <a:lnTo>
                  <a:pt x="1444" y="1087"/>
                </a:lnTo>
                <a:lnTo>
                  <a:pt x="1440" y="1092"/>
                </a:lnTo>
                <a:lnTo>
                  <a:pt x="1435" y="1097"/>
                </a:lnTo>
                <a:lnTo>
                  <a:pt x="1431" y="1102"/>
                </a:lnTo>
                <a:lnTo>
                  <a:pt x="1426" y="1107"/>
                </a:lnTo>
                <a:lnTo>
                  <a:pt x="1421" y="1111"/>
                </a:lnTo>
                <a:lnTo>
                  <a:pt x="1416" y="1116"/>
                </a:lnTo>
                <a:lnTo>
                  <a:pt x="1411" y="1120"/>
                </a:lnTo>
                <a:lnTo>
                  <a:pt x="1405" y="1124"/>
                </a:lnTo>
                <a:lnTo>
                  <a:pt x="1400" y="1127"/>
                </a:lnTo>
                <a:lnTo>
                  <a:pt x="1394" y="1131"/>
                </a:lnTo>
                <a:lnTo>
                  <a:pt x="1388" y="1134"/>
                </a:lnTo>
                <a:lnTo>
                  <a:pt x="1382" y="1137"/>
                </a:lnTo>
                <a:lnTo>
                  <a:pt x="1376" y="1140"/>
                </a:lnTo>
                <a:lnTo>
                  <a:pt x="1369" y="1142"/>
                </a:lnTo>
                <a:lnTo>
                  <a:pt x="1363" y="1144"/>
                </a:lnTo>
                <a:lnTo>
                  <a:pt x="1356" y="1146"/>
                </a:lnTo>
                <a:lnTo>
                  <a:pt x="1349" y="1148"/>
                </a:lnTo>
                <a:lnTo>
                  <a:pt x="1343" y="1149"/>
                </a:lnTo>
                <a:lnTo>
                  <a:pt x="1336" y="1150"/>
                </a:lnTo>
                <a:lnTo>
                  <a:pt x="1329" y="1151"/>
                </a:lnTo>
                <a:lnTo>
                  <a:pt x="1321" y="1151"/>
                </a:lnTo>
                <a:lnTo>
                  <a:pt x="1314" y="1152"/>
                </a:lnTo>
                <a:lnTo>
                  <a:pt x="1313" y="1151"/>
                </a:lnTo>
                <a:lnTo>
                  <a:pt x="1313" y="1152"/>
                </a:lnTo>
                <a:lnTo>
                  <a:pt x="1311" y="1152"/>
                </a:lnTo>
                <a:lnTo>
                  <a:pt x="1310" y="1152"/>
                </a:lnTo>
                <a:lnTo>
                  <a:pt x="1308" y="1152"/>
                </a:lnTo>
                <a:lnTo>
                  <a:pt x="1306" y="1151"/>
                </a:lnTo>
                <a:lnTo>
                  <a:pt x="1303" y="1152"/>
                </a:lnTo>
                <a:lnTo>
                  <a:pt x="1300" y="1152"/>
                </a:lnTo>
                <a:lnTo>
                  <a:pt x="1297" y="1152"/>
                </a:lnTo>
                <a:lnTo>
                  <a:pt x="1293" y="1151"/>
                </a:lnTo>
                <a:lnTo>
                  <a:pt x="1289" y="1152"/>
                </a:lnTo>
                <a:lnTo>
                  <a:pt x="1285" y="1152"/>
                </a:lnTo>
                <a:lnTo>
                  <a:pt x="1281" y="1152"/>
                </a:lnTo>
                <a:lnTo>
                  <a:pt x="1276" y="1151"/>
                </a:lnTo>
                <a:lnTo>
                  <a:pt x="1271" y="1152"/>
                </a:lnTo>
                <a:lnTo>
                  <a:pt x="1266" y="1152"/>
                </a:lnTo>
                <a:lnTo>
                  <a:pt x="1260" y="1152"/>
                </a:lnTo>
                <a:lnTo>
                  <a:pt x="1255" y="1152"/>
                </a:lnTo>
                <a:lnTo>
                  <a:pt x="1249" y="1151"/>
                </a:lnTo>
                <a:lnTo>
                  <a:pt x="1242" y="1151"/>
                </a:lnTo>
                <a:lnTo>
                  <a:pt x="1236" y="1152"/>
                </a:lnTo>
                <a:lnTo>
                  <a:pt x="1229" y="1152"/>
                </a:lnTo>
                <a:lnTo>
                  <a:pt x="1222" y="1152"/>
                </a:lnTo>
                <a:lnTo>
                  <a:pt x="1215" y="1152"/>
                </a:lnTo>
                <a:lnTo>
                  <a:pt x="1208" y="1152"/>
                </a:lnTo>
                <a:lnTo>
                  <a:pt x="1200" y="1152"/>
                </a:lnTo>
                <a:lnTo>
                  <a:pt x="1192" y="1151"/>
                </a:lnTo>
                <a:lnTo>
                  <a:pt x="1184" y="1152"/>
                </a:lnTo>
                <a:lnTo>
                  <a:pt x="1176" y="1152"/>
                </a:lnTo>
                <a:lnTo>
                  <a:pt x="1168" y="1152"/>
                </a:lnTo>
                <a:lnTo>
                  <a:pt x="1159" y="1152"/>
                </a:lnTo>
                <a:lnTo>
                  <a:pt x="1150" y="1152"/>
                </a:lnTo>
                <a:lnTo>
                  <a:pt x="1142" y="1152"/>
                </a:lnTo>
                <a:lnTo>
                  <a:pt x="1132" y="1152"/>
                </a:lnTo>
                <a:lnTo>
                  <a:pt x="1123" y="1151"/>
                </a:lnTo>
                <a:lnTo>
                  <a:pt x="1114" y="1152"/>
                </a:lnTo>
                <a:lnTo>
                  <a:pt x="1105" y="1151"/>
                </a:lnTo>
                <a:lnTo>
                  <a:pt x="1095" y="1152"/>
                </a:lnTo>
                <a:lnTo>
                  <a:pt x="1085" y="1152"/>
                </a:lnTo>
                <a:lnTo>
                  <a:pt x="1075" y="1152"/>
                </a:lnTo>
                <a:lnTo>
                  <a:pt x="1065" y="1152"/>
                </a:lnTo>
                <a:lnTo>
                  <a:pt x="1055" y="1152"/>
                </a:lnTo>
                <a:lnTo>
                  <a:pt x="1045" y="1152"/>
                </a:lnTo>
                <a:lnTo>
                  <a:pt x="1035" y="1152"/>
                </a:lnTo>
                <a:lnTo>
                  <a:pt x="1025" y="1152"/>
                </a:lnTo>
                <a:lnTo>
                  <a:pt x="1014" y="1152"/>
                </a:lnTo>
                <a:lnTo>
                  <a:pt x="1004" y="1152"/>
                </a:lnTo>
                <a:lnTo>
                  <a:pt x="993" y="1152"/>
                </a:lnTo>
                <a:lnTo>
                  <a:pt x="983" y="1152"/>
                </a:lnTo>
                <a:lnTo>
                  <a:pt x="972" y="1152"/>
                </a:lnTo>
                <a:lnTo>
                  <a:pt x="961" y="1152"/>
                </a:lnTo>
                <a:lnTo>
                  <a:pt x="950" y="1152"/>
                </a:lnTo>
                <a:lnTo>
                  <a:pt x="940" y="1152"/>
                </a:lnTo>
                <a:lnTo>
                  <a:pt x="929" y="1152"/>
                </a:lnTo>
                <a:lnTo>
                  <a:pt x="918" y="1152"/>
                </a:lnTo>
                <a:lnTo>
                  <a:pt x="907" y="1152"/>
                </a:lnTo>
                <a:lnTo>
                  <a:pt x="896" y="1152"/>
                </a:lnTo>
                <a:lnTo>
                  <a:pt x="885" y="1152"/>
                </a:lnTo>
                <a:lnTo>
                  <a:pt x="874" y="1152"/>
                </a:lnTo>
                <a:lnTo>
                  <a:pt x="863" y="1152"/>
                </a:lnTo>
                <a:lnTo>
                  <a:pt x="852" y="1152"/>
                </a:lnTo>
                <a:lnTo>
                  <a:pt x="842" y="1152"/>
                </a:lnTo>
                <a:lnTo>
                  <a:pt x="831" y="1152"/>
                </a:lnTo>
                <a:lnTo>
                  <a:pt x="820" y="1152"/>
                </a:lnTo>
                <a:lnTo>
                  <a:pt x="809" y="1152"/>
                </a:lnTo>
                <a:lnTo>
                  <a:pt x="798" y="1152"/>
                </a:lnTo>
                <a:lnTo>
                  <a:pt x="788" y="1152"/>
                </a:lnTo>
                <a:lnTo>
                  <a:pt x="777" y="1152"/>
                </a:lnTo>
                <a:lnTo>
                  <a:pt x="766" y="1152"/>
                </a:lnTo>
                <a:lnTo>
                  <a:pt x="756" y="1152"/>
                </a:lnTo>
                <a:lnTo>
                  <a:pt x="746" y="1152"/>
                </a:lnTo>
                <a:lnTo>
                  <a:pt x="735" y="1152"/>
                </a:lnTo>
                <a:lnTo>
                  <a:pt x="725" y="1152"/>
                </a:lnTo>
                <a:lnTo>
                  <a:pt x="715" y="1152"/>
                </a:lnTo>
                <a:lnTo>
                  <a:pt x="705" y="1152"/>
                </a:lnTo>
                <a:lnTo>
                  <a:pt x="695" y="1152"/>
                </a:lnTo>
                <a:lnTo>
                  <a:pt x="685" y="1152"/>
                </a:lnTo>
                <a:lnTo>
                  <a:pt x="675" y="1152"/>
                </a:lnTo>
                <a:lnTo>
                  <a:pt x="666" y="1152"/>
                </a:lnTo>
                <a:lnTo>
                  <a:pt x="656" y="1152"/>
                </a:lnTo>
                <a:lnTo>
                  <a:pt x="647" y="1152"/>
                </a:lnTo>
                <a:lnTo>
                  <a:pt x="638" y="1152"/>
                </a:lnTo>
                <a:lnTo>
                  <a:pt x="629" y="1152"/>
                </a:lnTo>
                <a:lnTo>
                  <a:pt x="620" y="1152"/>
                </a:lnTo>
                <a:lnTo>
                  <a:pt x="611" y="1152"/>
                </a:lnTo>
                <a:lnTo>
                  <a:pt x="603" y="1152"/>
                </a:lnTo>
                <a:lnTo>
                  <a:pt x="594" y="1152"/>
                </a:lnTo>
                <a:lnTo>
                  <a:pt x="586" y="1152"/>
                </a:lnTo>
                <a:lnTo>
                  <a:pt x="578" y="1152"/>
                </a:lnTo>
                <a:lnTo>
                  <a:pt x="570" y="1152"/>
                </a:lnTo>
                <a:lnTo>
                  <a:pt x="563" y="1152"/>
                </a:lnTo>
                <a:lnTo>
                  <a:pt x="555" y="1152"/>
                </a:lnTo>
                <a:lnTo>
                  <a:pt x="548" y="1152"/>
                </a:lnTo>
                <a:lnTo>
                  <a:pt x="541" y="1152"/>
                </a:lnTo>
                <a:lnTo>
                  <a:pt x="534" y="1152"/>
                </a:lnTo>
                <a:lnTo>
                  <a:pt x="528" y="1152"/>
                </a:lnTo>
                <a:lnTo>
                  <a:pt x="522" y="1152"/>
                </a:lnTo>
                <a:lnTo>
                  <a:pt x="516" y="1152"/>
                </a:lnTo>
                <a:lnTo>
                  <a:pt x="510" y="1152"/>
                </a:lnTo>
                <a:lnTo>
                  <a:pt x="504" y="1152"/>
                </a:lnTo>
                <a:lnTo>
                  <a:pt x="499" y="1152"/>
                </a:lnTo>
                <a:lnTo>
                  <a:pt x="494" y="1152"/>
                </a:lnTo>
                <a:lnTo>
                  <a:pt x="489" y="1152"/>
                </a:lnTo>
                <a:lnTo>
                  <a:pt x="485" y="1152"/>
                </a:lnTo>
                <a:lnTo>
                  <a:pt x="481" y="1152"/>
                </a:lnTo>
                <a:lnTo>
                  <a:pt x="477" y="1152"/>
                </a:lnTo>
                <a:lnTo>
                  <a:pt x="473" y="1152"/>
                </a:lnTo>
                <a:lnTo>
                  <a:pt x="470" y="1152"/>
                </a:lnTo>
                <a:lnTo>
                  <a:pt x="467" y="1152"/>
                </a:lnTo>
                <a:lnTo>
                  <a:pt x="465" y="1152"/>
                </a:lnTo>
                <a:lnTo>
                  <a:pt x="462" y="1152"/>
                </a:lnTo>
                <a:lnTo>
                  <a:pt x="460" y="1152"/>
                </a:lnTo>
                <a:lnTo>
                  <a:pt x="459" y="1152"/>
                </a:lnTo>
                <a:lnTo>
                  <a:pt x="458" y="1152"/>
                </a:lnTo>
                <a:lnTo>
                  <a:pt x="457" y="1151"/>
                </a:lnTo>
                <a:lnTo>
                  <a:pt x="456" y="1151"/>
                </a:lnTo>
                <a:lnTo>
                  <a:pt x="456" y="1152"/>
                </a:lnTo>
                <a:lnTo>
                  <a:pt x="449" y="1151"/>
                </a:lnTo>
                <a:lnTo>
                  <a:pt x="442" y="1151"/>
                </a:lnTo>
                <a:lnTo>
                  <a:pt x="435" y="1150"/>
                </a:lnTo>
                <a:lnTo>
                  <a:pt x="428" y="1149"/>
                </a:lnTo>
                <a:lnTo>
                  <a:pt x="421" y="1148"/>
                </a:lnTo>
                <a:lnTo>
                  <a:pt x="414" y="1146"/>
                </a:lnTo>
                <a:lnTo>
                  <a:pt x="408" y="1144"/>
                </a:lnTo>
                <a:lnTo>
                  <a:pt x="401" y="1142"/>
                </a:lnTo>
                <a:lnTo>
                  <a:pt x="395" y="1140"/>
                </a:lnTo>
                <a:lnTo>
                  <a:pt x="388" y="1137"/>
                </a:lnTo>
                <a:lnTo>
                  <a:pt x="382" y="1134"/>
                </a:lnTo>
                <a:lnTo>
                  <a:pt x="376" y="1131"/>
                </a:lnTo>
                <a:lnTo>
                  <a:pt x="371" y="1127"/>
                </a:lnTo>
                <a:lnTo>
                  <a:pt x="365" y="1124"/>
                </a:lnTo>
                <a:lnTo>
                  <a:pt x="360" y="1120"/>
                </a:lnTo>
                <a:lnTo>
                  <a:pt x="354" y="1116"/>
                </a:lnTo>
                <a:lnTo>
                  <a:pt x="349" y="1111"/>
                </a:lnTo>
                <a:lnTo>
                  <a:pt x="344" y="1107"/>
                </a:lnTo>
                <a:lnTo>
                  <a:pt x="340" y="1102"/>
                </a:lnTo>
                <a:lnTo>
                  <a:pt x="335" y="1097"/>
                </a:lnTo>
                <a:lnTo>
                  <a:pt x="331" y="1092"/>
                </a:lnTo>
                <a:lnTo>
                  <a:pt x="327" y="1087"/>
                </a:lnTo>
                <a:lnTo>
                  <a:pt x="323" y="1081"/>
                </a:lnTo>
                <a:lnTo>
                  <a:pt x="319" y="1076"/>
                </a:lnTo>
                <a:lnTo>
                  <a:pt x="316" y="1070"/>
                </a:lnTo>
                <a:lnTo>
                  <a:pt x="312" y="1064"/>
                </a:lnTo>
                <a:lnTo>
                  <a:pt x="309" y="1058"/>
                </a:lnTo>
                <a:lnTo>
                  <a:pt x="307" y="1052"/>
                </a:lnTo>
                <a:lnTo>
                  <a:pt x="304" y="1045"/>
                </a:lnTo>
                <a:lnTo>
                  <a:pt x="302" y="1039"/>
                </a:lnTo>
                <a:lnTo>
                  <a:pt x="300" y="1032"/>
                </a:lnTo>
                <a:lnTo>
                  <a:pt x="299" y="1025"/>
                </a:lnTo>
                <a:lnTo>
                  <a:pt x="297" y="1019"/>
                </a:lnTo>
                <a:lnTo>
                  <a:pt x="296" y="1012"/>
                </a:lnTo>
                <a:lnTo>
                  <a:pt x="295" y="1005"/>
                </a:lnTo>
                <a:lnTo>
                  <a:pt x="295" y="997"/>
                </a:lnTo>
                <a:lnTo>
                  <a:pt x="295" y="990"/>
                </a:lnTo>
              </a:path>
            </a:pathLst>
          </a:custGeom>
          <a:noFill/>
          <a:ln w="50800" cap="rnd">
            <a:solidFill>
              <a:srgbClr val="FFFF00"/>
            </a:solidFill>
            <a:round/>
            <a:headEnd type="stealth" w="med" len="med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7123113" y="3578225"/>
            <a:ext cx="1792287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I</a:t>
            </a:r>
            <a:r>
              <a:rPr lang="en-US" dirty="0" smtClean="0">
                <a:solidFill>
                  <a:srgbClr val="FFFF00"/>
                </a:solidFill>
                <a:latin typeface="WP TypographicSymbols" pitchFamily="2" charset="0"/>
              </a:rPr>
              <a:t>’</a:t>
            </a:r>
            <a:r>
              <a:rPr lang="en-US" dirty="0" smtClean="0">
                <a:solidFill>
                  <a:srgbClr val="FFFF00"/>
                </a:solidFill>
              </a:rPr>
              <a:t>m </a:t>
            </a:r>
            <a:r>
              <a:rPr lang="en-US" dirty="0">
                <a:solidFill>
                  <a:srgbClr val="FFFF00"/>
                </a:solidFill>
              </a:rPr>
              <a:t>not</a:t>
            </a:r>
          </a:p>
          <a:p>
            <a:pPr algn="ctr"/>
            <a:r>
              <a:rPr lang="en-US" dirty="0">
                <a:solidFill>
                  <a:srgbClr val="FFFF00"/>
                </a:solidFill>
              </a:rPr>
              <a:t>very fresh appearing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0813" y="365125"/>
            <a:ext cx="8799512" cy="736600"/>
          </a:xfrm>
          <a:noFill/>
        </p:spPr>
        <p:txBody>
          <a:bodyPr lIns="0" tIns="0" rIns="0" bIns="0" anchor="t"/>
          <a:lstStyle/>
          <a:p>
            <a:r>
              <a:rPr lang="en-US" sz="4800" b="1" smtClean="0">
                <a:solidFill>
                  <a:srgbClr val="FFFFFF"/>
                </a:solidFill>
                <a:latin typeface="Agency FB" pitchFamily="34" charset="0"/>
              </a:rPr>
              <a:t>Evaluating Freshness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8396288" y="101600"/>
            <a:ext cx="820737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r>
              <a:rPr lang="en-US" sz="1600">
                <a:solidFill>
                  <a:srgbClr val="B0FFB0"/>
                </a:solidFill>
              </a:rPr>
              <a:t>Slide 19</a:t>
            </a:r>
          </a:p>
        </p:txBody>
      </p:sp>
      <p:pic>
        <p:nvPicPr>
          <p:cNvPr id="21508" name="Picture 4"/>
          <p:cNvPicPr>
            <a:picLocks noChangeArrowheads="1"/>
          </p:cNvPicPr>
          <p:nvPr/>
        </p:nvPicPr>
        <p:blipFill>
          <a:blip r:embed="rId3" cstate="print"/>
          <a:srcRect r="91388" b="73270"/>
          <a:stretch>
            <a:fillRect/>
          </a:stretch>
        </p:blipFill>
        <p:spPr bwMode="auto">
          <a:xfrm>
            <a:off x="57150" y="2057400"/>
            <a:ext cx="184785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/>
          <p:cNvPicPr>
            <a:picLocks noChangeArrowheads="1"/>
          </p:cNvPicPr>
          <p:nvPr/>
        </p:nvPicPr>
        <p:blipFill>
          <a:blip r:embed="rId4" cstate="print"/>
          <a:srcRect r="73108" b="71642"/>
          <a:stretch>
            <a:fillRect/>
          </a:stretch>
        </p:blipFill>
        <p:spPr bwMode="auto">
          <a:xfrm>
            <a:off x="2016125" y="2057400"/>
            <a:ext cx="484187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Freeform 6"/>
          <p:cNvSpPr>
            <a:spLocks/>
          </p:cNvSpPr>
          <p:nvPr/>
        </p:nvSpPr>
        <p:spPr bwMode="auto">
          <a:xfrm>
            <a:off x="6686550" y="2971800"/>
            <a:ext cx="2344738" cy="1830388"/>
          </a:xfrm>
          <a:custGeom>
            <a:avLst/>
            <a:gdLst>
              <a:gd name="T0" fmla="*/ 295 w 1477"/>
              <a:gd name="T1" fmla="*/ 960 h 1153"/>
              <a:gd name="T2" fmla="*/ 295 w 1477"/>
              <a:gd name="T3" fmla="*/ 874 h 1153"/>
              <a:gd name="T4" fmla="*/ 295 w 1477"/>
              <a:gd name="T5" fmla="*/ 759 h 1153"/>
              <a:gd name="T6" fmla="*/ 295 w 1477"/>
              <a:gd name="T7" fmla="*/ 642 h 1153"/>
              <a:gd name="T8" fmla="*/ 295 w 1477"/>
              <a:gd name="T9" fmla="*/ 549 h 1153"/>
              <a:gd name="T10" fmla="*/ 295 w 1477"/>
              <a:gd name="T11" fmla="*/ 507 h 1153"/>
              <a:gd name="T12" fmla="*/ 309 w 1477"/>
              <a:gd name="T13" fmla="*/ 439 h 1153"/>
              <a:gd name="T14" fmla="*/ 354 w 1477"/>
              <a:gd name="T15" fmla="*/ 381 h 1153"/>
              <a:gd name="T16" fmla="*/ 421 w 1477"/>
              <a:gd name="T17" fmla="*/ 349 h 1153"/>
              <a:gd name="T18" fmla="*/ 511 w 1477"/>
              <a:gd name="T19" fmla="*/ 345 h 1153"/>
              <a:gd name="T20" fmla="*/ 515 w 1477"/>
              <a:gd name="T21" fmla="*/ 335 h 1153"/>
              <a:gd name="T22" fmla="*/ 460 w 1477"/>
              <a:gd name="T23" fmla="*/ 299 h 1153"/>
              <a:gd name="T24" fmla="*/ 377 w 1477"/>
              <a:gd name="T25" fmla="*/ 246 h 1153"/>
              <a:gd name="T26" fmla="*/ 279 w 1477"/>
              <a:gd name="T27" fmla="*/ 182 h 1153"/>
              <a:gd name="T28" fmla="*/ 180 w 1477"/>
              <a:gd name="T29" fmla="*/ 118 h 1153"/>
              <a:gd name="T30" fmla="*/ 91 w 1477"/>
              <a:gd name="T31" fmla="*/ 60 h 1153"/>
              <a:gd name="T32" fmla="*/ 27 w 1477"/>
              <a:gd name="T33" fmla="*/ 18 h 1153"/>
              <a:gd name="T34" fmla="*/ 0 w 1477"/>
              <a:gd name="T35" fmla="*/ 0 h 1153"/>
              <a:gd name="T36" fmla="*/ 22 w 1477"/>
              <a:gd name="T37" fmla="*/ 10 h 1153"/>
              <a:gd name="T38" fmla="*/ 77 w 1477"/>
              <a:gd name="T39" fmla="*/ 34 h 1153"/>
              <a:gd name="T40" fmla="*/ 158 w 1477"/>
              <a:gd name="T41" fmla="*/ 69 h 1153"/>
              <a:gd name="T42" fmla="*/ 255 w 1477"/>
              <a:gd name="T43" fmla="*/ 111 h 1153"/>
              <a:gd name="T44" fmla="*/ 363 w 1477"/>
              <a:gd name="T45" fmla="*/ 158 h 1153"/>
              <a:gd name="T46" fmla="*/ 473 w 1477"/>
              <a:gd name="T47" fmla="*/ 206 h 1153"/>
              <a:gd name="T48" fmla="*/ 578 w 1477"/>
              <a:gd name="T49" fmla="*/ 251 h 1153"/>
              <a:gd name="T50" fmla="*/ 670 w 1477"/>
              <a:gd name="T51" fmla="*/ 290 h 1153"/>
              <a:gd name="T52" fmla="*/ 742 w 1477"/>
              <a:gd name="T53" fmla="*/ 321 h 1153"/>
              <a:gd name="T54" fmla="*/ 786 w 1477"/>
              <a:gd name="T55" fmla="*/ 341 h 1153"/>
              <a:gd name="T56" fmla="*/ 804 w 1477"/>
              <a:gd name="T57" fmla="*/ 345 h 1153"/>
              <a:gd name="T58" fmla="*/ 866 w 1477"/>
              <a:gd name="T59" fmla="*/ 345 h 1153"/>
              <a:gd name="T60" fmla="*/ 968 w 1477"/>
              <a:gd name="T61" fmla="*/ 345 h 1153"/>
              <a:gd name="T62" fmla="*/ 1089 w 1477"/>
              <a:gd name="T63" fmla="*/ 345 h 1153"/>
              <a:gd name="T64" fmla="*/ 1202 w 1477"/>
              <a:gd name="T65" fmla="*/ 345 h 1153"/>
              <a:gd name="T66" fmla="*/ 1286 w 1477"/>
              <a:gd name="T67" fmla="*/ 345 h 1153"/>
              <a:gd name="T68" fmla="*/ 1329 w 1477"/>
              <a:gd name="T69" fmla="*/ 346 h 1153"/>
              <a:gd name="T70" fmla="*/ 1400 w 1477"/>
              <a:gd name="T71" fmla="*/ 369 h 1153"/>
              <a:gd name="T72" fmla="*/ 1451 w 1477"/>
              <a:gd name="T73" fmla="*/ 421 h 1153"/>
              <a:gd name="T74" fmla="*/ 1475 w 1477"/>
              <a:gd name="T75" fmla="*/ 492 h 1153"/>
              <a:gd name="T76" fmla="*/ 1476 w 1477"/>
              <a:gd name="T77" fmla="*/ 531 h 1153"/>
              <a:gd name="T78" fmla="*/ 1476 w 1477"/>
              <a:gd name="T79" fmla="*/ 613 h 1153"/>
              <a:gd name="T80" fmla="*/ 1476 w 1477"/>
              <a:gd name="T81" fmla="*/ 726 h 1153"/>
              <a:gd name="T82" fmla="*/ 1476 w 1477"/>
              <a:gd name="T83" fmla="*/ 845 h 1153"/>
              <a:gd name="T84" fmla="*/ 1476 w 1477"/>
              <a:gd name="T85" fmla="*/ 941 h 1153"/>
              <a:gd name="T86" fmla="*/ 1476 w 1477"/>
              <a:gd name="T87" fmla="*/ 989 h 1153"/>
              <a:gd name="T88" fmla="*/ 1461 w 1477"/>
              <a:gd name="T89" fmla="*/ 1058 h 1153"/>
              <a:gd name="T90" fmla="*/ 1416 w 1477"/>
              <a:gd name="T91" fmla="*/ 1116 h 1153"/>
              <a:gd name="T92" fmla="*/ 1349 w 1477"/>
              <a:gd name="T93" fmla="*/ 1148 h 1153"/>
              <a:gd name="T94" fmla="*/ 1306 w 1477"/>
              <a:gd name="T95" fmla="*/ 1151 h 1153"/>
              <a:gd name="T96" fmla="*/ 1260 w 1477"/>
              <a:gd name="T97" fmla="*/ 1152 h 1153"/>
              <a:gd name="T98" fmla="*/ 1184 w 1477"/>
              <a:gd name="T99" fmla="*/ 1152 h 1153"/>
              <a:gd name="T100" fmla="*/ 1085 w 1477"/>
              <a:gd name="T101" fmla="*/ 1152 h 1153"/>
              <a:gd name="T102" fmla="*/ 972 w 1477"/>
              <a:gd name="T103" fmla="*/ 1152 h 1153"/>
              <a:gd name="T104" fmla="*/ 852 w 1477"/>
              <a:gd name="T105" fmla="*/ 1152 h 1153"/>
              <a:gd name="T106" fmla="*/ 735 w 1477"/>
              <a:gd name="T107" fmla="*/ 1152 h 1153"/>
              <a:gd name="T108" fmla="*/ 629 w 1477"/>
              <a:gd name="T109" fmla="*/ 1152 h 1153"/>
              <a:gd name="T110" fmla="*/ 541 w 1477"/>
              <a:gd name="T111" fmla="*/ 1152 h 1153"/>
              <a:gd name="T112" fmla="*/ 481 w 1477"/>
              <a:gd name="T113" fmla="*/ 1152 h 1153"/>
              <a:gd name="T114" fmla="*/ 456 w 1477"/>
              <a:gd name="T115" fmla="*/ 1151 h 1153"/>
              <a:gd name="T116" fmla="*/ 388 w 1477"/>
              <a:gd name="T117" fmla="*/ 1137 h 1153"/>
              <a:gd name="T118" fmla="*/ 331 w 1477"/>
              <a:gd name="T119" fmla="*/ 1092 h 1153"/>
              <a:gd name="T120" fmla="*/ 299 w 1477"/>
              <a:gd name="T121" fmla="*/ 1025 h 115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477"/>
              <a:gd name="T184" fmla="*/ 0 h 1153"/>
              <a:gd name="T185" fmla="*/ 1477 w 1477"/>
              <a:gd name="T186" fmla="*/ 1153 h 1153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477" h="1153">
                <a:moveTo>
                  <a:pt x="295" y="990"/>
                </a:moveTo>
                <a:lnTo>
                  <a:pt x="295" y="990"/>
                </a:lnTo>
                <a:lnTo>
                  <a:pt x="295" y="989"/>
                </a:lnTo>
                <a:lnTo>
                  <a:pt x="295" y="987"/>
                </a:lnTo>
                <a:lnTo>
                  <a:pt x="295" y="985"/>
                </a:lnTo>
                <a:lnTo>
                  <a:pt x="295" y="982"/>
                </a:lnTo>
                <a:lnTo>
                  <a:pt x="295" y="979"/>
                </a:lnTo>
                <a:lnTo>
                  <a:pt x="295" y="975"/>
                </a:lnTo>
                <a:lnTo>
                  <a:pt x="295" y="971"/>
                </a:lnTo>
                <a:lnTo>
                  <a:pt x="295" y="966"/>
                </a:lnTo>
                <a:lnTo>
                  <a:pt x="295" y="960"/>
                </a:lnTo>
                <a:lnTo>
                  <a:pt x="295" y="954"/>
                </a:lnTo>
                <a:lnTo>
                  <a:pt x="295" y="948"/>
                </a:lnTo>
                <a:lnTo>
                  <a:pt x="295" y="941"/>
                </a:lnTo>
                <a:lnTo>
                  <a:pt x="295" y="934"/>
                </a:lnTo>
                <a:lnTo>
                  <a:pt x="295" y="927"/>
                </a:lnTo>
                <a:lnTo>
                  <a:pt x="295" y="919"/>
                </a:lnTo>
                <a:lnTo>
                  <a:pt x="295" y="910"/>
                </a:lnTo>
                <a:lnTo>
                  <a:pt x="295" y="902"/>
                </a:lnTo>
                <a:lnTo>
                  <a:pt x="295" y="893"/>
                </a:lnTo>
                <a:lnTo>
                  <a:pt x="295" y="884"/>
                </a:lnTo>
                <a:lnTo>
                  <a:pt x="295" y="874"/>
                </a:lnTo>
                <a:lnTo>
                  <a:pt x="295" y="865"/>
                </a:lnTo>
                <a:lnTo>
                  <a:pt x="295" y="855"/>
                </a:lnTo>
                <a:lnTo>
                  <a:pt x="295" y="845"/>
                </a:lnTo>
                <a:lnTo>
                  <a:pt x="295" y="835"/>
                </a:lnTo>
                <a:lnTo>
                  <a:pt x="295" y="824"/>
                </a:lnTo>
                <a:lnTo>
                  <a:pt x="295" y="814"/>
                </a:lnTo>
                <a:lnTo>
                  <a:pt x="295" y="803"/>
                </a:lnTo>
                <a:lnTo>
                  <a:pt x="295" y="792"/>
                </a:lnTo>
                <a:lnTo>
                  <a:pt x="295" y="781"/>
                </a:lnTo>
                <a:lnTo>
                  <a:pt x="295" y="770"/>
                </a:lnTo>
                <a:lnTo>
                  <a:pt x="295" y="759"/>
                </a:lnTo>
                <a:lnTo>
                  <a:pt x="295" y="748"/>
                </a:lnTo>
                <a:lnTo>
                  <a:pt x="295" y="737"/>
                </a:lnTo>
                <a:lnTo>
                  <a:pt x="295" y="726"/>
                </a:lnTo>
                <a:lnTo>
                  <a:pt x="295" y="715"/>
                </a:lnTo>
                <a:lnTo>
                  <a:pt x="295" y="705"/>
                </a:lnTo>
                <a:lnTo>
                  <a:pt x="295" y="694"/>
                </a:lnTo>
                <a:lnTo>
                  <a:pt x="295" y="683"/>
                </a:lnTo>
                <a:lnTo>
                  <a:pt x="295" y="672"/>
                </a:lnTo>
                <a:lnTo>
                  <a:pt x="295" y="662"/>
                </a:lnTo>
                <a:lnTo>
                  <a:pt x="295" y="652"/>
                </a:lnTo>
                <a:lnTo>
                  <a:pt x="295" y="642"/>
                </a:lnTo>
                <a:lnTo>
                  <a:pt x="295" y="632"/>
                </a:lnTo>
                <a:lnTo>
                  <a:pt x="295" y="622"/>
                </a:lnTo>
                <a:lnTo>
                  <a:pt x="295" y="613"/>
                </a:lnTo>
                <a:lnTo>
                  <a:pt x="295" y="604"/>
                </a:lnTo>
                <a:lnTo>
                  <a:pt x="295" y="595"/>
                </a:lnTo>
                <a:lnTo>
                  <a:pt x="295" y="586"/>
                </a:lnTo>
                <a:lnTo>
                  <a:pt x="295" y="578"/>
                </a:lnTo>
                <a:lnTo>
                  <a:pt x="295" y="570"/>
                </a:lnTo>
                <a:lnTo>
                  <a:pt x="295" y="562"/>
                </a:lnTo>
                <a:lnTo>
                  <a:pt x="295" y="555"/>
                </a:lnTo>
                <a:lnTo>
                  <a:pt x="295" y="549"/>
                </a:lnTo>
                <a:lnTo>
                  <a:pt x="295" y="542"/>
                </a:lnTo>
                <a:lnTo>
                  <a:pt x="295" y="536"/>
                </a:lnTo>
                <a:lnTo>
                  <a:pt x="295" y="531"/>
                </a:lnTo>
                <a:lnTo>
                  <a:pt x="295" y="526"/>
                </a:lnTo>
                <a:lnTo>
                  <a:pt x="295" y="522"/>
                </a:lnTo>
                <a:lnTo>
                  <a:pt x="295" y="518"/>
                </a:lnTo>
                <a:lnTo>
                  <a:pt x="295" y="514"/>
                </a:lnTo>
                <a:lnTo>
                  <a:pt x="295" y="511"/>
                </a:lnTo>
                <a:lnTo>
                  <a:pt x="295" y="509"/>
                </a:lnTo>
                <a:lnTo>
                  <a:pt x="295" y="508"/>
                </a:lnTo>
                <a:lnTo>
                  <a:pt x="295" y="507"/>
                </a:lnTo>
                <a:lnTo>
                  <a:pt x="295" y="506"/>
                </a:lnTo>
                <a:lnTo>
                  <a:pt x="295" y="499"/>
                </a:lnTo>
                <a:lnTo>
                  <a:pt x="295" y="492"/>
                </a:lnTo>
                <a:lnTo>
                  <a:pt x="296" y="485"/>
                </a:lnTo>
                <a:lnTo>
                  <a:pt x="297" y="478"/>
                </a:lnTo>
                <a:lnTo>
                  <a:pt x="299" y="471"/>
                </a:lnTo>
                <a:lnTo>
                  <a:pt x="300" y="465"/>
                </a:lnTo>
                <a:lnTo>
                  <a:pt x="302" y="458"/>
                </a:lnTo>
                <a:lnTo>
                  <a:pt x="304" y="451"/>
                </a:lnTo>
                <a:lnTo>
                  <a:pt x="307" y="445"/>
                </a:lnTo>
                <a:lnTo>
                  <a:pt x="309" y="439"/>
                </a:lnTo>
                <a:lnTo>
                  <a:pt x="312" y="433"/>
                </a:lnTo>
                <a:lnTo>
                  <a:pt x="316" y="427"/>
                </a:lnTo>
                <a:lnTo>
                  <a:pt x="319" y="421"/>
                </a:lnTo>
                <a:lnTo>
                  <a:pt x="323" y="415"/>
                </a:lnTo>
                <a:lnTo>
                  <a:pt x="327" y="410"/>
                </a:lnTo>
                <a:lnTo>
                  <a:pt x="331" y="405"/>
                </a:lnTo>
                <a:lnTo>
                  <a:pt x="335" y="400"/>
                </a:lnTo>
                <a:lnTo>
                  <a:pt x="340" y="395"/>
                </a:lnTo>
                <a:lnTo>
                  <a:pt x="344" y="390"/>
                </a:lnTo>
                <a:lnTo>
                  <a:pt x="349" y="385"/>
                </a:lnTo>
                <a:lnTo>
                  <a:pt x="354" y="381"/>
                </a:lnTo>
                <a:lnTo>
                  <a:pt x="360" y="377"/>
                </a:lnTo>
                <a:lnTo>
                  <a:pt x="365" y="373"/>
                </a:lnTo>
                <a:lnTo>
                  <a:pt x="371" y="369"/>
                </a:lnTo>
                <a:lnTo>
                  <a:pt x="376" y="366"/>
                </a:lnTo>
                <a:lnTo>
                  <a:pt x="382" y="363"/>
                </a:lnTo>
                <a:lnTo>
                  <a:pt x="388" y="360"/>
                </a:lnTo>
                <a:lnTo>
                  <a:pt x="395" y="357"/>
                </a:lnTo>
                <a:lnTo>
                  <a:pt x="401" y="355"/>
                </a:lnTo>
                <a:lnTo>
                  <a:pt x="408" y="352"/>
                </a:lnTo>
                <a:lnTo>
                  <a:pt x="414" y="351"/>
                </a:lnTo>
                <a:lnTo>
                  <a:pt x="421" y="349"/>
                </a:lnTo>
                <a:lnTo>
                  <a:pt x="428" y="348"/>
                </a:lnTo>
                <a:lnTo>
                  <a:pt x="435" y="346"/>
                </a:lnTo>
                <a:lnTo>
                  <a:pt x="442" y="346"/>
                </a:lnTo>
                <a:lnTo>
                  <a:pt x="449" y="345"/>
                </a:lnTo>
                <a:lnTo>
                  <a:pt x="456" y="345"/>
                </a:lnTo>
                <a:lnTo>
                  <a:pt x="459" y="345"/>
                </a:lnTo>
                <a:lnTo>
                  <a:pt x="465" y="345"/>
                </a:lnTo>
                <a:lnTo>
                  <a:pt x="475" y="345"/>
                </a:lnTo>
                <a:lnTo>
                  <a:pt x="487" y="345"/>
                </a:lnTo>
                <a:lnTo>
                  <a:pt x="500" y="345"/>
                </a:lnTo>
                <a:lnTo>
                  <a:pt x="511" y="345"/>
                </a:lnTo>
                <a:lnTo>
                  <a:pt x="521" y="345"/>
                </a:lnTo>
                <a:lnTo>
                  <a:pt x="528" y="345"/>
                </a:lnTo>
                <a:lnTo>
                  <a:pt x="531" y="345"/>
                </a:lnTo>
                <a:lnTo>
                  <a:pt x="530" y="345"/>
                </a:lnTo>
                <a:lnTo>
                  <a:pt x="529" y="344"/>
                </a:lnTo>
                <a:lnTo>
                  <a:pt x="528" y="343"/>
                </a:lnTo>
                <a:lnTo>
                  <a:pt x="526" y="342"/>
                </a:lnTo>
                <a:lnTo>
                  <a:pt x="524" y="340"/>
                </a:lnTo>
                <a:lnTo>
                  <a:pt x="521" y="339"/>
                </a:lnTo>
                <a:lnTo>
                  <a:pt x="518" y="337"/>
                </a:lnTo>
                <a:lnTo>
                  <a:pt x="515" y="335"/>
                </a:lnTo>
                <a:lnTo>
                  <a:pt x="511" y="332"/>
                </a:lnTo>
                <a:lnTo>
                  <a:pt x="508" y="330"/>
                </a:lnTo>
                <a:lnTo>
                  <a:pt x="503" y="327"/>
                </a:lnTo>
                <a:lnTo>
                  <a:pt x="499" y="324"/>
                </a:lnTo>
                <a:lnTo>
                  <a:pt x="494" y="321"/>
                </a:lnTo>
                <a:lnTo>
                  <a:pt x="489" y="318"/>
                </a:lnTo>
                <a:lnTo>
                  <a:pt x="484" y="314"/>
                </a:lnTo>
                <a:lnTo>
                  <a:pt x="478" y="311"/>
                </a:lnTo>
                <a:lnTo>
                  <a:pt x="472" y="307"/>
                </a:lnTo>
                <a:lnTo>
                  <a:pt x="466" y="303"/>
                </a:lnTo>
                <a:lnTo>
                  <a:pt x="460" y="299"/>
                </a:lnTo>
                <a:lnTo>
                  <a:pt x="453" y="294"/>
                </a:lnTo>
                <a:lnTo>
                  <a:pt x="446" y="290"/>
                </a:lnTo>
                <a:lnTo>
                  <a:pt x="439" y="286"/>
                </a:lnTo>
                <a:lnTo>
                  <a:pt x="432" y="282"/>
                </a:lnTo>
                <a:lnTo>
                  <a:pt x="424" y="277"/>
                </a:lnTo>
                <a:lnTo>
                  <a:pt x="417" y="272"/>
                </a:lnTo>
                <a:lnTo>
                  <a:pt x="409" y="267"/>
                </a:lnTo>
                <a:lnTo>
                  <a:pt x="401" y="262"/>
                </a:lnTo>
                <a:lnTo>
                  <a:pt x="393" y="256"/>
                </a:lnTo>
                <a:lnTo>
                  <a:pt x="385" y="251"/>
                </a:lnTo>
                <a:lnTo>
                  <a:pt x="377" y="246"/>
                </a:lnTo>
                <a:lnTo>
                  <a:pt x="368" y="240"/>
                </a:lnTo>
                <a:lnTo>
                  <a:pt x="360" y="235"/>
                </a:lnTo>
                <a:lnTo>
                  <a:pt x="351" y="229"/>
                </a:lnTo>
                <a:lnTo>
                  <a:pt x="342" y="223"/>
                </a:lnTo>
                <a:lnTo>
                  <a:pt x="333" y="218"/>
                </a:lnTo>
                <a:lnTo>
                  <a:pt x="324" y="212"/>
                </a:lnTo>
                <a:lnTo>
                  <a:pt x="315" y="206"/>
                </a:lnTo>
                <a:lnTo>
                  <a:pt x="306" y="200"/>
                </a:lnTo>
                <a:lnTo>
                  <a:pt x="297" y="194"/>
                </a:lnTo>
                <a:lnTo>
                  <a:pt x="288" y="188"/>
                </a:lnTo>
                <a:lnTo>
                  <a:pt x="279" y="182"/>
                </a:lnTo>
                <a:lnTo>
                  <a:pt x="270" y="176"/>
                </a:lnTo>
                <a:lnTo>
                  <a:pt x="261" y="170"/>
                </a:lnTo>
                <a:lnTo>
                  <a:pt x="251" y="164"/>
                </a:lnTo>
                <a:lnTo>
                  <a:pt x="242" y="158"/>
                </a:lnTo>
                <a:lnTo>
                  <a:pt x="233" y="152"/>
                </a:lnTo>
                <a:lnTo>
                  <a:pt x="224" y="147"/>
                </a:lnTo>
                <a:lnTo>
                  <a:pt x="215" y="141"/>
                </a:lnTo>
                <a:lnTo>
                  <a:pt x="206" y="135"/>
                </a:lnTo>
                <a:lnTo>
                  <a:pt x="197" y="129"/>
                </a:lnTo>
                <a:lnTo>
                  <a:pt x="188" y="123"/>
                </a:lnTo>
                <a:lnTo>
                  <a:pt x="180" y="118"/>
                </a:lnTo>
                <a:lnTo>
                  <a:pt x="171" y="112"/>
                </a:lnTo>
                <a:lnTo>
                  <a:pt x="162" y="106"/>
                </a:lnTo>
                <a:lnTo>
                  <a:pt x="154" y="101"/>
                </a:lnTo>
                <a:lnTo>
                  <a:pt x="145" y="95"/>
                </a:lnTo>
                <a:lnTo>
                  <a:pt x="137" y="90"/>
                </a:lnTo>
                <a:lnTo>
                  <a:pt x="129" y="85"/>
                </a:lnTo>
                <a:lnTo>
                  <a:pt x="121" y="80"/>
                </a:lnTo>
                <a:lnTo>
                  <a:pt x="114" y="75"/>
                </a:lnTo>
                <a:lnTo>
                  <a:pt x="106" y="70"/>
                </a:lnTo>
                <a:lnTo>
                  <a:pt x="98" y="65"/>
                </a:lnTo>
                <a:lnTo>
                  <a:pt x="91" y="60"/>
                </a:lnTo>
                <a:lnTo>
                  <a:pt x="84" y="56"/>
                </a:lnTo>
                <a:lnTo>
                  <a:pt x="77" y="51"/>
                </a:lnTo>
                <a:lnTo>
                  <a:pt x="71" y="47"/>
                </a:lnTo>
                <a:lnTo>
                  <a:pt x="64" y="43"/>
                </a:lnTo>
                <a:lnTo>
                  <a:pt x="58" y="39"/>
                </a:lnTo>
                <a:lnTo>
                  <a:pt x="52" y="35"/>
                </a:lnTo>
                <a:lnTo>
                  <a:pt x="47" y="31"/>
                </a:lnTo>
                <a:lnTo>
                  <a:pt x="41" y="28"/>
                </a:lnTo>
                <a:lnTo>
                  <a:pt x="36" y="24"/>
                </a:lnTo>
                <a:lnTo>
                  <a:pt x="32" y="21"/>
                </a:lnTo>
                <a:lnTo>
                  <a:pt x="27" y="18"/>
                </a:lnTo>
                <a:lnTo>
                  <a:pt x="23" y="16"/>
                </a:lnTo>
                <a:lnTo>
                  <a:pt x="19" y="13"/>
                </a:lnTo>
                <a:lnTo>
                  <a:pt x="15" y="11"/>
                </a:lnTo>
                <a:lnTo>
                  <a:pt x="12" y="9"/>
                </a:lnTo>
                <a:lnTo>
                  <a:pt x="9" y="7"/>
                </a:lnTo>
                <a:lnTo>
                  <a:pt x="7" y="5"/>
                </a:lnTo>
                <a:lnTo>
                  <a:pt x="5" y="4"/>
                </a:lnTo>
                <a:lnTo>
                  <a:pt x="3" y="3"/>
                </a:lnTo>
                <a:lnTo>
                  <a:pt x="1" y="2"/>
                </a:ln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1" y="1"/>
                </a:lnTo>
                <a:lnTo>
                  <a:pt x="2" y="2"/>
                </a:lnTo>
                <a:lnTo>
                  <a:pt x="4" y="2"/>
                </a:lnTo>
                <a:lnTo>
                  <a:pt x="5" y="3"/>
                </a:lnTo>
                <a:lnTo>
                  <a:pt x="7" y="4"/>
                </a:lnTo>
                <a:lnTo>
                  <a:pt x="10" y="5"/>
                </a:lnTo>
                <a:lnTo>
                  <a:pt x="12" y="6"/>
                </a:lnTo>
                <a:lnTo>
                  <a:pt x="15" y="7"/>
                </a:lnTo>
                <a:lnTo>
                  <a:pt x="19" y="9"/>
                </a:lnTo>
                <a:lnTo>
                  <a:pt x="22" y="10"/>
                </a:lnTo>
                <a:lnTo>
                  <a:pt x="26" y="12"/>
                </a:lnTo>
                <a:lnTo>
                  <a:pt x="30" y="14"/>
                </a:lnTo>
                <a:lnTo>
                  <a:pt x="34" y="16"/>
                </a:lnTo>
                <a:lnTo>
                  <a:pt x="39" y="18"/>
                </a:lnTo>
                <a:lnTo>
                  <a:pt x="44" y="20"/>
                </a:lnTo>
                <a:lnTo>
                  <a:pt x="49" y="22"/>
                </a:lnTo>
                <a:lnTo>
                  <a:pt x="54" y="24"/>
                </a:lnTo>
                <a:lnTo>
                  <a:pt x="59" y="27"/>
                </a:lnTo>
                <a:lnTo>
                  <a:pt x="65" y="29"/>
                </a:lnTo>
                <a:lnTo>
                  <a:pt x="71" y="32"/>
                </a:lnTo>
                <a:lnTo>
                  <a:pt x="77" y="34"/>
                </a:lnTo>
                <a:lnTo>
                  <a:pt x="84" y="37"/>
                </a:lnTo>
                <a:lnTo>
                  <a:pt x="90" y="40"/>
                </a:lnTo>
                <a:lnTo>
                  <a:pt x="97" y="43"/>
                </a:lnTo>
                <a:lnTo>
                  <a:pt x="104" y="46"/>
                </a:lnTo>
                <a:lnTo>
                  <a:pt x="111" y="49"/>
                </a:lnTo>
                <a:lnTo>
                  <a:pt x="118" y="52"/>
                </a:lnTo>
                <a:lnTo>
                  <a:pt x="126" y="55"/>
                </a:lnTo>
                <a:lnTo>
                  <a:pt x="134" y="59"/>
                </a:lnTo>
                <a:lnTo>
                  <a:pt x="141" y="62"/>
                </a:lnTo>
                <a:lnTo>
                  <a:pt x="149" y="65"/>
                </a:lnTo>
                <a:lnTo>
                  <a:pt x="158" y="69"/>
                </a:lnTo>
                <a:lnTo>
                  <a:pt x="166" y="73"/>
                </a:lnTo>
                <a:lnTo>
                  <a:pt x="174" y="76"/>
                </a:lnTo>
                <a:lnTo>
                  <a:pt x="183" y="80"/>
                </a:lnTo>
                <a:lnTo>
                  <a:pt x="191" y="84"/>
                </a:lnTo>
                <a:lnTo>
                  <a:pt x="200" y="88"/>
                </a:lnTo>
                <a:lnTo>
                  <a:pt x="209" y="91"/>
                </a:lnTo>
                <a:lnTo>
                  <a:pt x="218" y="95"/>
                </a:lnTo>
                <a:lnTo>
                  <a:pt x="227" y="99"/>
                </a:lnTo>
                <a:lnTo>
                  <a:pt x="237" y="103"/>
                </a:lnTo>
                <a:lnTo>
                  <a:pt x="246" y="107"/>
                </a:lnTo>
                <a:lnTo>
                  <a:pt x="255" y="111"/>
                </a:lnTo>
                <a:lnTo>
                  <a:pt x="265" y="115"/>
                </a:lnTo>
                <a:lnTo>
                  <a:pt x="274" y="120"/>
                </a:lnTo>
                <a:lnTo>
                  <a:pt x="284" y="124"/>
                </a:lnTo>
                <a:lnTo>
                  <a:pt x="294" y="128"/>
                </a:lnTo>
                <a:lnTo>
                  <a:pt x="303" y="132"/>
                </a:lnTo>
                <a:lnTo>
                  <a:pt x="313" y="137"/>
                </a:lnTo>
                <a:lnTo>
                  <a:pt x="323" y="141"/>
                </a:lnTo>
                <a:lnTo>
                  <a:pt x="333" y="145"/>
                </a:lnTo>
                <a:lnTo>
                  <a:pt x="343" y="149"/>
                </a:lnTo>
                <a:lnTo>
                  <a:pt x="353" y="154"/>
                </a:lnTo>
                <a:lnTo>
                  <a:pt x="363" y="158"/>
                </a:lnTo>
                <a:lnTo>
                  <a:pt x="373" y="162"/>
                </a:lnTo>
                <a:lnTo>
                  <a:pt x="383" y="167"/>
                </a:lnTo>
                <a:lnTo>
                  <a:pt x="393" y="171"/>
                </a:lnTo>
                <a:lnTo>
                  <a:pt x="403" y="175"/>
                </a:lnTo>
                <a:lnTo>
                  <a:pt x="413" y="180"/>
                </a:lnTo>
                <a:lnTo>
                  <a:pt x="423" y="184"/>
                </a:lnTo>
                <a:lnTo>
                  <a:pt x="433" y="189"/>
                </a:lnTo>
                <a:lnTo>
                  <a:pt x="443" y="193"/>
                </a:lnTo>
                <a:lnTo>
                  <a:pt x="453" y="197"/>
                </a:lnTo>
                <a:lnTo>
                  <a:pt x="463" y="202"/>
                </a:lnTo>
                <a:lnTo>
                  <a:pt x="473" y="206"/>
                </a:lnTo>
                <a:lnTo>
                  <a:pt x="483" y="210"/>
                </a:lnTo>
                <a:lnTo>
                  <a:pt x="493" y="214"/>
                </a:lnTo>
                <a:lnTo>
                  <a:pt x="503" y="219"/>
                </a:lnTo>
                <a:lnTo>
                  <a:pt x="512" y="223"/>
                </a:lnTo>
                <a:lnTo>
                  <a:pt x="522" y="227"/>
                </a:lnTo>
                <a:lnTo>
                  <a:pt x="531" y="231"/>
                </a:lnTo>
                <a:lnTo>
                  <a:pt x="541" y="235"/>
                </a:lnTo>
                <a:lnTo>
                  <a:pt x="550" y="239"/>
                </a:lnTo>
                <a:lnTo>
                  <a:pt x="560" y="243"/>
                </a:lnTo>
                <a:lnTo>
                  <a:pt x="569" y="247"/>
                </a:lnTo>
                <a:lnTo>
                  <a:pt x="578" y="251"/>
                </a:lnTo>
                <a:lnTo>
                  <a:pt x="587" y="255"/>
                </a:lnTo>
                <a:lnTo>
                  <a:pt x="596" y="259"/>
                </a:lnTo>
                <a:lnTo>
                  <a:pt x="605" y="263"/>
                </a:lnTo>
                <a:lnTo>
                  <a:pt x="613" y="267"/>
                </a:lnTo>
                <a:lnTo>
                  <a:pt x="622" y="270"/>
                </a:lnTo>
                <a:lnTo>
                  <a:pt x="630" y="274"/>
                </a:lnTo>
                <a:lnTo>
                  <a:pt x="639" y="278"/>
                </a:lnTo>
                <a:lnTo>
                  <a:pt x="647" y="281"/>
                </a:lnTo>
                <a:lnTo>
                  <a:pt x="655" y="285"/>
                </a:lnTo>
                <a:lnTo>
                  <a:pt x="663" y="288"/>
                </a:lnTo>
                <a:lnTo>
                  <a:pt x="670" y="290"/>
                </a:lnTo>
                <a:lnTo>
                  <a:pt x="678" y="294"/>
                </a:lnTo>
                <a:lnTo>
                  <a:pt x="685" y="297"/>
                </a:lnTo>
                <a:lnTo>
                  <a:pt x="692" y="300"/>
                </a:lnTo>
                <a:lnTo>
                  <a:pt x="699" y="303"/>
                </a:lnTo>
                <a:lnTo>
                  <a:pt x="706" y="306"/>
                </a:lnTo>
                <a:lnTo>
                  <a:pt x="713" y="309"/>
                </a:lnTo>
                <a:lnTo>
                  <a:pt x="719" y="311"/>
                </a:lnTo>
                <a:lnTo>
                  <a:pt x="725" y="314"/>
                </a:lnTo>
                <a:lnTo>
                  <a:pt x="731" y="317"/>
                </a:lnTo>
                <a:lnTo>
                  <a:pt x="737" y="319"/>
                </a:lnTo>
                <a:lnTo>
                  <a:pt x="742" y="321"/>
                </a:lnTo>
                <a:lnTo>
                  <a:pt x="748" y="324"/>
                </a:lnTo>
                <a:lnTo>
                  <a:pt x="753" y="326"/>
                </a:lnTo>
                <a:lnTo>
                  <a:pt x="757" y="328"/>
                </a:lnTo>
                <a:lnTo>
                  <a:pt x="762" y="330"/>
                </a:lnTo>
                <a:lnTo>
                  <a:pt x="766" y="332"/>
                </a:lnTo>
                <a:lnTo>
                  <a:pt x="770" y="334"/>
                </a:lnTo>
                <a:lnTo>
                  <a:pt x="774" y="335"/>
                </a:lnTo>
                <a:lnTo>
                  <a:pt x="778" y="337"/>
                </a:lnTo>
                <a:lnTo>
                  <a:pt x="781" y="338"/>
                </a:lnTo>
                <a:lnTo>
                  <a:pt x="784" y="339"/>
                </a:lnTo>
                <a:lnTo>
                  <a:pt x="786" y="341"/>
                </a:lnTo>
                <a:lnTo>
                  <a:pt x="789" y="342"/>
                </a:lnTo>
                <a:lnTo>
                  <a:pt x="791" y="343"/>
                </a:lnTo>
                <a:lnTo>
                  <a:pt x="793" y="343"/>
                </a:lnTo>
                <a:lnTo>
                  <a:pt x="794" y="344"/>
                </a:lnTo>
                <a:lnTo>
                  <a:pt x="795" y="344"/>
                </a:lnTo>
                <a:lnTo>
                  <a:pt x="796" y="345"/>
                </a:lnTo>
                <a:lnTo>
                  <a:pt x="797" y="345"/>
                </a:lnTo>
                <a:lnTo>
                  <a:pt x="798" y="345"/>
                </a:lnTo>
                <a:lnTo>
                  <a:pt x="800" y="345"/>
                </a:lnTo>
                <a:lnTo>
                  <a:pt x="802" y="345"/>
                </a:lnTo>
                <a:lnTo>
                  <a:pt x="804" y="345"/>
                </a:lnTo>
                <a:lnTo>
                  <a:pt x="808" y="345"/>
                </a:lnTo>
                <a:lnTo>
                  <a:pt x="811" y="345"/>
                </a:lnTo>
                <a:lnTo>
                  <a:pt x="816" y="345"/>
                </a:lnTo>
                <a:lnTo>
                  <a:pt x="820" y="345"/>
                </a:lnTo>
                <a:lnTo>
                  <a:pt x="825" y="345"/>
                </a:lnTo>
                <a:lnTo>
                  <a:pt x="831" y="345"/>
                </a:lnTo>
                <a:lnTo>
                  <a:pt x="837" y="345"/>
                </a:lnTo>
                <a:lnTo>
                  <a:pt x="844" y="345"/>
                </a:lnTo>
                <a:lnTo>
                  <a:pt x="851" y="345"/>
                </a:lnTo>
                <a:lnTo>
                  <a:pt x="858" y="345"/>
                </a:lnTo>
                <a:lnTo>
                  <a:pt x="866" y="345"/>
                </a:lnTo>
                <a:lnTo>
                  <a:pt x="874" y="345"/>
                </a:lnTo>
                <a:lnTo>
                  <a:pt x="882" y="345"/>
                </a:lnTo>
                <a:lnTo>
                  <a:pt x="890" y="345"/>
                </a:lnTo>
                <a:lnTo>
                  <a:pt x="899" y="345"/>
                </a:lnTo>
                <a:lnTo>
                  <a:pt x="909" y="345"/>
                </a:lnTo>
                <a:lnTo>
                  <a:pt x="918" y="345"/>
                </a:lnTo>
                <a:lnTo>
                  <a:pt x="928" y="345"/>
                </a:lnTo>
                <a:lnTo>
                  <a:pt x="938" y="345"/>
                </a:lnTo>
                <a:lnTo>
                  <a:pt x="948" y="345"/>
                </a:lnTo>
                <a:lnTo>
                  <a:pt x="958" y="345"/>
                </a:lnTo>
                <a:lnTo>
                  <a:pt x="968" y="345"/>
                </a:lnTo>
                <a:lnTo>
                  <a:pt x="979" y="345"/>
                </a:lnTo>
                <a:lnTo>
                  <a:pt x="990" y="345"/>
                </a:lnTo>
                <a:lnTo>
                  <a:pt x="1000" y="345"/>
                </a:lnTo>
                <a:lnTo>
                  <a:pt x="1011" y="345"/>
                </a:lnTo>
                <a:lnTo>
                  <a:pt x="1022" y="345"/>
                </a:lnTo>
                <a:lnTo>
                  <a:pt x="1033" y="345"/>
                </a:lnTo>
                <a:lnTo>
                  <a:pt x="1044" y="345"/>
                </a:lnTo>
                <a:lnTo>
                  <a:pt x="1056" y="345"/>
                </a:lnTo>
                <a:lnTo>
                  <a:pt x="1067" y="345"/>
                </a:lnTo>
                <a:lnTo>
                  <a:pt x="1078" y="345"/>
                </a:lnTo>
                <a:lnTo>
                  <a:pt x="1089" y="345"/>
                </a:lnTo>
                <a:lnTo>
                  <a:pt x="1100" y="345"/>
                </a:lnTo>
                <a:lnTo>
                  <a:pt x="1111" y="345"/>
                </a:lnTo>
                <a:lnTo>
                  <a:pt x="1121" y="345"/>
                </a:lnTo>
                <a:lnTo>
                  <a:pt x="1132" y="345"/>
                </a:lnTo>
                <a:lnTo>
                  <a:pt x="1143" y="345"/>
                </a:lnTo>
                <a:lnTo>
                  <a:pt x="1153" y="345"/>
                </a:lnTo>
                <a:lnTo>
                  <a:pt x="1163" y="345"/>
                </a:lnTo>
                <a:lnTo>
                  <a:pt x="1173" y="345"/>
                </a:lnTo>
                <a:lnTo>
                  <a:pt x="1183" y="345"/>
                </a:lnTo>
                <a:lnTo>
                  <a:pt x="1193" y="345"/>
                </a:lnTo>
                <a:lnTo>
                  <a:pt x="1202" y="345"/>
                </a:lnTo>
                <a:lnTo>
                  <a:pt x="1212" y="345"/>
                </a:lnTo>
                <a:lnTo>
                  <a:pt x="1221" y="345"/>
                </a:lnTo>
                <a:lnTo>
                  <a:pt x="1229" y="345"/>
                </a:lnTo>
                <a:lnTo>
                  <a:pt x="1237" y="345"/>
                </a:lnTo>
                <a:lnTo>
                  <a:pt x="1245" y="345"/>
                </a:lnTo>
                <a:lnTo>
                  <a:pt x="1253" y="345"/>
                </a:lnTo>
                <a:lnTo>
                  <a:pt x="1260" y="345"/>
                </a:lnTo>
                <a:lnTo>
                  <a:pt x="1267" y="345"/>
                </a:lnTo>
                <a:lnTo>
                  <a:pt x="1274" y="345"/>
                </a:lnTo>
                <a:lnTo>
                  <a:pt x="1280" y="345"/>
                </a:lnTo>
                <a:lnTo>
                  <a:pt x="1286" y="345"/>
                </a:lnTo>
                <a:lnTo>
                  <a:pt x="1291" y="345"/>
                </a:lnTo>
                <a:lnTo>
                  <a:pt x="1295" y="345"/>
                </a:lnTo>
                <a:lnTo>
                  <a:pt x="1300" y="345"/>
                </a:lnTo>
                <a:lnTo>
                  <a:pt x="1303" y="345"/>
                </a:lnTo>
                <a:lnTo>
                  <a:pt x="1307" y="345"/>
                </a:lnTo>
                <a:lnTo>
                  <a:pt x="1309" y="345"/>
                </a:lnTo>
                <a:lnTo>
                  <a:pt x="1311" y="345"/>
                </a:lnTo>
                <a:lnTo>
                  <a:pt x="1313" y="345"/>
                </a:lnTo>
                <a:lnTo>
                  <a:pt x="1314" y="345"/>
                </a:lnTo>
                <a:lnTo>
                  <a:pt x="1321" y="345"/>
                </a:lnTo>
                <a:lnTo>
                  <a:pt x="1329" y="346"/>
                </a:lnTo>
                <a:lnTo>
                  <a:pt x="1336" y="346"/>
                </a:lnTo>
                <a:lnTo>
                  <a:pt x="1343" y="348"/>
                </a:lnTo>
                <a:lnTo>
                  <a:pt x="1349" y="349"/>
                </a:lnTo>
                <a:lnTo>
                  <a:pt x="1356" y="351"/>
                </a:lnTo>
                <a:lnTo>
                  <a:pt x="1363" y="352"/>
                </a:lnTo>
                <a:lnTo>
                  <a:pt x="1369" y="355"/>
                </a:lnTo>
                <a:lnTo>
                  <a:pt x="1376" y="357"/>
                </a:lnTo>
                <a:lnTo>
                  <a:pt x="1382" y="360"/>
                </a:lnTo>
                <a:lnTo>
                  <a:pt x="1388" y="363"/>
                </a:lnTo>
                <a:lnTo>
                  <a:pt x="1394" y="366"/>
                </a:lnTo>
                <a:lnTo>
                  <a:pt x="1400" y="369"/>
                </a:lnTo>
                <a:lnTo>
                  <a:pt x="1405" y="373"/>
                </a:lnTo>
                <a:lnTo>
                  <a:pt x="1411" y="377"/>
                </a:lnTo>
                <a:lnTo>
                  <a:pt x="1416" y="381"/>
                </a:lnTo>
                <a:lnTo>
                  <a:pt x="1421" y="385"/>
                </a:lnTo>
                <a:lnTo>
                  <a:pt x="1426" y="390"/>
                </a:lnTo>
                <a:lnTo>
                  <a:pt x="1431" y="395"/>
                </a:lnTo>
                <a:lnTo>
                  <a:pt x="1435" y="400"/>
                </a:lnTo>
                <a:lnTo>
                  <a:pt x="1440" y="405"/>
                </a:lnTo>
                <a:lnTo>
                  <a:pt x="1444" y="410"/>
                </a:lnTo>
                <a:lnTo>
                  <a:pt x="1448" y="415"/>
                </a:lnTo>
                <a:lnTo>
                  <a:pt x="1451" y="421"/>
                </a:lnTo>
                <a:lnTo>
                  <a:pt x="1455" y="427"/>
                </a:lnTo>
                <a:lnTo>
                  <a:pt x="1458" y="433"/>
                </a:lnTo>
                <a:lnTo>
                  <a:pt x="1461" y="439"/>
                </a:lnTo>
                <a:lnTo>
                  <a:pt x="1464" y="445"/>
                </a:lnTo>
                <a:lnTo>
                  <a:pt x="1466" y="451"/>
                </a:lnTo>
                <a:lnTo>
                  <a:pt x="1468" y="458"/>
                </a:lnTo>
                <a:lnTo>
                  <a:pt x="1470" y="465"/>
                </a:lnTo>
                <a:lnTo>
                  <a:pt x="1472" y="471"/>
                </a:lnTo>
                <a:lnTo>
                  <a:pt x="1473" y="478"/>
                </a:lnTo>
                <a:lnTo>
                  <a:pt x="1474" y="485"/>
                </a:lnTo>
                <a:lnTo>
                  <a:pt x="1475" y="492"/>
                </a:lnTo>
                <a:lnTo>
                  <a:pt x="1475" y="499"/>
                </a:lnTo>
                <a:lnTo>
                  <a:pt x="1476" y="506"/>
                </a:lnTo>
                <a:lnTo>
                  <a:pt x="1476" y="507"/>
                </a:lnTo>
                <a:lnTo>
                  <a:pt x="1476" y="508"/>
                </a:lnTo>
                <a:lnTo>
                  <a:pt x="1476" y="509"/>
                </a:lnTo>
                <a:lnTo>
                  <a:pt x="1476" y="511"/>
                </a:lnTo>
                <a:lnTo>
                  <a:pt x="1476" y="514"/>
                </a:lnTo>
                <a:lnTo>
                  <a:pt x="1475" y="518"/>
                </a:lnTo>
                <a:lnTo>
                  <a:pt x="1475" y="522"/>
                </a:lnTo>
                <a:lnTo>
                  <a:pt x="1476" y="526"/>
                </a:lnTo>
                <a:lnTo>
                  <a:pt x="1476" y="531"/>
                </a:lnTo>
                <a:lnTo>
                  <a:pt x="1476" y="536"/>
                </a:lnTo>
                <a:lnTo>
                  <a:pt x="1476" y="542"/>
                </a:lnTo>
                <a:lnTo>
                  <a:pt x="1476" y="549"/>
                </a:lnTo>
                <a:lnTo>
                  <a:pt x="1476" y="555"/>
                </a:lnTo>
                <a:lnTo>
                  <a:pt x="1475" y="562"/>
                </a:lnTo>
                <a:lnTo>
                  <a:pt x="1476" y="570"/>
                </a:lnTo>
                <a:lnTo>
                  <a:pt x="1476" y="578"/>
                </a:lnTo>
                <a:lnTo>
                  <a:pt x="1476" y="586"/>
                </a:lnTo>
                <a:lnTo>
                  <a:pt x="1476" y="595"/>
                </a:lnTo>
                <a:lnTo>
                  <a:pt x="1475" y="604"/>
                </a:lnTo>
                <a:lnTo>
                  <a:pt x="1476" y="613"/>
                </a:lnTo>
                <a:lnTo>
                  <a:pt x="1476" y="622"/>
                </a:lnTo>
                <a:lnTo>
                  <a:pt x="1476" y="632"/>
                </a:lnTo>
                <a:lnTo>
                  <a:pt x="1476" y="642"/>
                </a:lnTo>
                <a:lnTo>
                  <a:pt x="1476" y="652"/>
                </a:lnTo>
                <a:lnTo>
                  <a:pt x="1476" y="662"/>
                </a:lnTo>
                <a:lnTo>
                  <a:pt x="1476" y="672"/>
                </a:lnTo>
                <a:lnTo>
                  <a:pt x="1476" y="683"/>
                </a:lnTo>
                <a:lnTo>
                  <a:pt x="1476" y="694"/>
                </a:lnTo>
                <a:lnTo>
                  <a:pt x="1476" y="705"/>
                </a:lnTo>
                <a:lnTo>
                  <a:pt x="1476" y="715"/>
                </a:lnTo>
                <a:lnTo>
                  <a:pt x="1476" y="726"/>
                </a:lnTo>
                <a:lnTo>
                  <a:pt x="1476" y="737"/>
                </a:lnTo>
                <a:lnTo>
                  <a:pt x="1476" y="748"/>
                </a:lnTo>
                <a:lnTo>
                  <a:pt x="1476" y="759"/>
                </a:lnTo>
                <a:lnTo>
                  <a:pt x="1475" y="770"/>
                </a:lnTo>
                <a:lnTo>
                  <a:pt x="1476" y="781"/>
                </a:lnTo>
                <a:lnTo>
                  <a:pt x="1476" y="792"/>
                </a:lnTo>
                <a:lnTo>
                  <a:pt x="1476" y="803"/>
                </a:lnTo>
                <a:lnTo>
                  <a:pt x="1476" y="814"/>
                </a:lnTo>
                <a:lnTo>
                  <a:pt x="1476" y="824"/>
                </a:lnTo>
                <a:lnTo>
                  <a:pt x="1475" y="835"/>
                </a:lnTo>
                <a:lnTo>
                  <a:pt x="1476" y="845"/>
                </a:lnTo>
                <a:lnTo>
                  <a:pt x="1476" y="855"/>
                </a:lnTo>
                <a:lnTo>
                  <a:pt x="1476" y="865"/>
                </a:lnTo>
                <a:lnTo>
                  <a:pt x="1476" y="874"/>
                </a:lnTo>
                <a:lnTo>
                  <a:pt x="1476" y="884"/>
                </a:lnTo>
                <a:lnTo>
                  <a:pt x="1476" y="893"/>
                </a:lnTo>
                <a:lnTo>
                  <a:pt x="1476" y="902"/>
                </a:lnTo>
                <a:lnTo>
                  <a:pt x="1476" y="910"/>
                </a:lnTo>
                <a:lnTo>
                  <a:pt x="1476" y="919"/>
                </a:lnTo>
                <a:lnTo>
                  <a:pt x="1476" y="927"/>
                </a:lnTo>
                <a:lnTo>
                  <a:pt x="1476" y="934"/>
                </a:lnTo>
                <a:lnTo>
                  <a:pt x="1476" y="941"/>
                </a:lnTo>
                <a:lnTo>
                  <a:pt x="1476" y="948"/>
                </a:lnTo>
                <a:lnTo>
                  <a:pt x="1476" y="954"/>
                </a:lnTo>
                <a:lnTo>
                  <a:pt x="1476" y="960"/>
                </a:lnTo>
                <a:lnTo>
                  <a:pt x="1476" y="966"/>
                </a:lnTo>
                <a:lnTo>
                  <a:pt x="1476" y="971"/>
                </a:lnTo>
                <a:lnTo>
                  <a:pt x="1476" y="975"/>
                </a:lnTo>
                <a:lnTo>
                  <a:pt x="1476" y="979"/>
                </a:lnTo>
                <a:lnTo>
                  <a:pt x="1476" y="982"/>
                </a:lnTo>
                <a:lnTo>
                  <a:pt x="1476" y="985"/>
                </a:lnTo>
                <a:lnTo>
                  <a:pt x="1476" y="987"/>
                </a:lnTo>
                <a:lnTo>
                  <a:pt x="1476" y="989"/>
                </a:lnTo>
                <a:lnTo>
                  <a:pt x="1476" y="990"/>
                </a:lnTo>
                <a:lnTo>
                  <a:pt x="1475" y="997"/>
                </a:lnTo>
                <a:lnTo>
                  <a:pt x="1475" y="1005"/>
                </a:lnTo>
                <a:lnTo>
                  <a:pt x="1474" y="1012"/>
                </a:lnTo>
                <a:lnTo>
                  <a:pt x="1473" y="1019"/>
                </a:lnTo>
                <a:lnTo>
                  <a:pt x="1472" y="1025"/>
                </a:lnTo>
                <a:lnTo>
                  <a:pt x="1470" y="1032"/>
                </a:lnTo>
                <a:lnTo>
                  <a:pt x="1468" y="1039"/>
                </a:lnTo>
                <a:lnTo>
                  <a:pt x="1466" y="1045"/>
                </a:lnTo>
                <a:lnTo>
                  <a:pt x="1464" y="1052"/>
                </a:lnTo>
                <a:lnTo>
                  <a:pt x="1461" y="1058"/>
                </a:lnTo>
                <a:lnTo>
                  <a:pt x="1458" y="1064"/>
                </a:lnTo>
                <a:lnTo>
                  <a:pt x="1455" y="1070"/>
                </a:lnTo>
                <a:lnTo>
                  <a:pt x="1451" y="1076"/>
                </a:lnTo>
                <a:lnTo>
                  <a:pt x="1448" y="1081"/>
                </a:lnTo>
                <a:lnTo>
                  <a:pt x="1444" y="1087"/>
                </a:lnTo>
                <a:lnTo>
                  <a:pt x="1440" y="1092"/>
                </a:lnTo>
                <a:lnTo>
                  <a:pt x="1435" y="1097"/>
                </a:lnTo>
                <a:lnTo>
                  <a:pt x="1431" y="1102"/>
                </a:lnTo>
                <a:lnTo>
                  <a:pt x="1426" y="1107"/>
                </a:lnTo>
                <a:lnTo>
                  <a:pt x="1421" y="1111"/>
                </a:lnTo>
                <a:lnTo>
                  <a:pt x="1416" y="1116"/>
                </a:lnTo>
                <a:lnTo>
                  <a:pt x="1411" y="1120"/>
                </a:lnTo>
                <a:lnTo>
                  <a:pt x="1405" y="1124"/>
                </a:lnTo>
                <a:lnTo>
                  <a:pt x="1400" y="1127"/>
                </a:lnTo>
                <a:lnTo>
                  <a:pt x="1394" y="1131"/>
                </a:lnTo>
                <a:lnTo>
                  <a:pt x="1388" y="1134"/>
                </a:lnTo>
                <a:lnTo>
                  <a:pt x="1382" y="1137"/>
                </a:lnTo>
                <a:lnTo>
                  <a:pt x="1376" y="1140"/>
                </a:lnTo>
                <a:lnTo>
                  <a:pt x="1369" y="1142"/>
                </a:lnTo>
                <a:lnTo>
                  <a:pt x="1363" y="1144"/>
                </a:lnTo>
                <a:lnTo>
                  <a:pt x="1356" y="1146"/>
                </a:lnTo>
                <a:lnTo>
                  <a:pt x="1349" y="1148"/>
                </a:lnTo>
                <a:lnTo>
                  <a:pt x="1343" y="1149"/>
                </a:lnTo>
                <a:lnTo>
                  <a:pt x="1336" y="1150"/>
                </a:lnTo>
                <a:lnTo>
                  <a:pt x="1329" y="1151"/>
                </a:lnTo>
                <a:lnTo>
                  <a:pt x="1321" y="1151"/>
                </a:lnTo>
                <a:lnTo>
                  <a:pt x="1314" y="1152"/>
                </a:lnTo>
                <a:lnTo>
                  <a:pt x="1313" y="1151"/>
                </a:lnTo>
                <a:lnTo>
                  <a:pt x="1313" y="1152"/>
                </a:lnTo>
                <a:lnTo>
                  <a:pt x="1311" y="1152"/>
                </a:lnTo>
                <a:lnTo>
                  <a:pt x="1310" y="1152"/>
                </a:lnTo>
                <a:lnTo>
                  <a:pt x="1308" y="1152"/>
                </a:lnTo>
                <a:lnTo>
                  <a:pt x="1306" y="1151"/>
                </a:lnTo>
                <a:lnTo>
                  <a:pt x="1303" y="1152"/>
                </a:lnTo>
                <a:lnTo>
                  <a:pt x="1300" y="1152"/>
                </a:lnTo>
                <a:lnTo>
                  <a:pt x="1297" y="1152"/>
                </a:lnTo>
                <a:lnTo>
                  <a:pt x="1293" y="1151"/>
                </a:lnTo>
                <a:lnTo>
                  <a:pt x="1289" y="1152"/>
                </a:lnTo>
                <a:lnTo>
                  <a:pt x="1285" y="1152"/>
                </a:lnTo>
                <a:lnTo>
                  <a:pt x="1281" y="1152"/>
                </a:lnTo>
                <a:lnTo>
                  <a:pt x="1276" y="1151"/>
                </a:lnTo>
                <a:lnTo>
                  <a:pt x="1271" y="1152"/>
                </a:lnTo>
                <a:lnTo>
                  <a:pt x="1266" y="1152"/>
                </a:lnTo>
                <a:lnTo>
                  <a:pt x="1260" y="1152"/>
                </a:lnTo>
                <a:lnTo>
                  <a:pt x="1255" y="1152"/>
                </a:lnTo>
                <a:lnTo>
                  <a:pt x="1249" y="1151"/>
                </a:lnTo>
                <a:lnTo>
                  <a:pt x="1242" y="1151"/>
                </a:lnTo>
                <a:lnTo>
                  <a:pt x="1236" y="1152"/>
                </a:lnTo>
                <a:lnTo>
                  <a:pt x="1229" y="1152"/>
                </a:lnTo>
                <a:lnTo>
                  <a:pt x="1222" y="1152"/>
                </a:lnTo>
                <a:lnTo>
                  <a:pt x="1215" y="1152"/>
                </a:lnTo>
                <a:lnTo>
                  <a:pt x="1208" y="1152"/>
                </a:lnTo>
                <a:lnTo>
                  <a:pt x="1200" y="1152"/>
                </a:lnTo>
                <a:lnTo>
                  <a:pt x="1192" y="1151"/>
                </a:lnTo>
                <a:lnTo>
                  <a:pt x="1184" y="1152"/>
                </a:lnTo>
                <a:lnTo>
                  <a:pt x="1176" y="1152"/>
                </a:lnTo>
                <a:lnTo>
                  <a:pt x="1168" y="1152"/>
                </a:lnTo>
                <a:lnTo>
                  <a:pt x="1159" y="1152"/>
                </a:lnTo>
                <a:lnTo>
                  <a:pt x="1150" y="1152"/>
                </a:lnTo>
                <a:lnTo>
                  <a:pt x="1142" y="1152"/>
                </a:lnTo>
                <a:lnTo>
                  <a:pt x="1132" y="1152"/>
                </a:lnTo>
                <a:lnTo>
                  <a:pt x="1123" y="1151"/>
                </a:lnTo>
                <a:lnTo>
                  <a:pt x="1114" y="1152"/>
                </a:lnTo>
                <a:lnTo>
                  <a:pt x="1105" y="1151"/>
                </a:lnTo>
                <a:lnTo>
                  <a:pt x="1095" y="1152"/>
                </a:lnTo>
                <a:lnTo>
                  <a:pt x="1085" y="1152"/>
                </a:lnTo>
                <a:lnTo>
                  <a:pt x="1075" y="1152"/>
                </a:lnTo>
                <a:lnTo>
                  <a:pt x="1065" y="1152"/>
                </a:lnTo>
                <a:lnTo>
                  <a:pt x="1055" y="1152"/>
                </a:lnTo>
                <a:lnTo>
                  <a:pt x="1045" y="1152"/>
                </a:lnTo>
                <a:lnTo>
                  <a:pt x="1035" y="1152"/>
                </a:lnTo>
                <a:lnTo>
                  <a:pt x="1025" y="1152"/>
                </a:lnTo>
                <a:lnTo>
                  <a:pt x="1014" y="1152"/>
                </a:lnTo>
                <a:lnTo>
                  <a:pt x="1004" y="1152"/>
                </a:lnTo>
                <a:lnTo>
                  <a:pt x="993" y="1152"/>
                </a:lnTo>
                <a:lnTo>
                  <a:pt x="983" y="1152"/>
                </a:lnTo>
                <a:lnTo>
                  <a:pt x="972" y="1152"/>
                </a:lnTo>
                <a:lnTo>
                  <a:pt x="961" y="1152"/>
                </a:lnTo>
                <a:lnTo>
                  <a:pt x="950" y="1152"/>
                </a:lnTo>
                <a:lnTo>
                  <a:pt x="940" y="1152"/>
                </a:lnTo>
                <a:lnTo>
                  <a:pt x="929" y="1152"/>
                </a:lnTo>
                <a:lnTo>
                  <a:pt x="918" y="1152"/>
                </a:lnTo>
                <a:lnTo>
                  <a:pt x="907" y="1152"/>
                </a:lnTo>
                <a:lnTo>
                  <a:pt x="896" y="1152"/>
                </a:lnTo>
                <a:lnTo>
                  <a:pt x="885" y="1152"/>
                </a:lnTo>
                <a:lnTo>
                  <a:pt x="874" y="1152"/>
                </a:lnTo>
                <a:lnTo>
                  <a:pt x="863" y="1152"/>
                </a:lnTo>
                <a:lnTo>
                  <a:pt x="852" y="1152"/>
                </a:lnTo>
                <a:lnTo>
                  <a:pt x="842" y="1152"/>
                </a:lnTo>
                <a:lnTo>
                  <a:pt x="831" y="1152"/>
                </a:lnTo>
                <a:lnTo>
                  <a:pt x="820" y="1152"/>
                </a:lnTo>
                <a:lnTo>
                  <a:pt x="809" y="1152"/>
                </a:lnTo>
                <a:lnTo>
                  <a:pt x="798" y="1152"/>
                </a:lnTo>
                <a:lnTo>
                  <a:pt x="788" y="1152"/>
                </a:lnTo>
                <a:lnTo>
                  <a:pt x="777" y="1152"/>
                </a:lnTo>
                <a:lnTo>
                  <a:pt x="766" y="1152"/>
                </a:lnTo>
                <a:lnTo>
                  <a:pt x="756" y="1152"/>
                </a:lnTo>
                <a:lnTo>
                  <a:pt x="746" y="1152"/>
                </a:lnTo>
                <a:lnTo>
                  <a:pt x="735" y="1152"/>
                </a:lnTo>
                <a:lnTo>
                  <a:pt x="725" y="1152"/>
                </a:lnTo>
                <a:lnTo>
                  <a:pt x="715" y="1152"/>
                </a:lnTo>
                <a:lnTo>
                  <a:pt x="705" y="1152"/>
                </a:lnTo>
                <a:lnTo>
                  <a:pt x="695" y="1152"/>
                </a:lnTo>
                <a:lnTo>
                  <a:pt x="685" y="1152"/>
                </a:lnTo>
                <a:lnTo>
                  <a:pt x="675" y="1152"/>
                </a:lnTo>
                <a:lnTo>
                  <a:pt x="666" y="1152"/>
                </a:lnTo>
                <a:lnTo>
                  <a:pt x="656" y="1152"/>
                </a:lnTo>
                <a:lnTo>
                  <a:pt x="647" y="1152"/>
                </a:lnTo>
                <a:lnTo>
                  <a:pt x="638" y="1152"/>
                </a:lnTo>
                <a:lnTo>
                  <a:pt x="629" y="1152"/>
                </a:lnTo>
                <a:lnTo>
                  <a:pt x="620" y="1152"/>
                </a:lnTo>
                <a:lnTo>
                  <a:pt x="611" y="1152"/>
                </a:lnTo>
                <a:lnTo>
                  <a:pt x="603" y="1152"/>
                </a:lnTo>
                <a:lnTo>
                  <a:pt x="594" y="1152"/>
                </a:lnTo>
                <a:lnTo>
                  <a:pt x="586" y="1152"/>
                </a:lnTo>
                <a:lnTo>
                  <a:pt x="578" y="1152"/>
                </a:lnTo>
                <a:lnTo>
                  <a:pt x="570" y="1152"/>
                </a:lnTo>
                <a:lnTo>
                  <a:pt x="563" y="1152"/>
                </a:lnTo>
                <a:lnTo>
                  <a:pt x="555" y="1152"/>
                </a:lnTo>
                <a:lnTo>
                  <a:pt x="548" y="1152"/>
                </a:lnTo>
                <a:lnTo>
                  <a:pt x="541" y="1152"/>
                </a:lnTo>
                <a:lnTo>
                  <a:pt x="534" y="1152"/>
                </a:lnTo>
                <a:lnTo>
                  <a:pt x="528" y="1152"/>
                </a:lnTo>
                <a:lnTo>
                  <a:pt x="522" y="1152"/>
                </a:lnTo>
                <a:lnTo>
                  <a:pt x="516" y="1152"/>
                </a:lnTo>
                <a:lnTo>
                  <a:pt x="510" y="1152"/>
                </a:lnTo>
                <a:lnTo>
                  <a:pt x="504" y="1152"/>
                </a:lnTo>
                <a:lnTo>
                  <a:pt x="499" y="1152"/>
                </a:lnTo>
                <a:lnTo>
                  <a:pt x="494" y="1152"/>
                </a:lnTo>
                <a:lnTo>
                  <a:pt x="489" y="1152"/>
                </a:lnTo>
                <a:lnTo>
                  <a:pt x="485" y="1152"/>
                </a:lnTo>
                <a:lnTo>
                  <a:pt x="481" y="1152"/>
                </a:lnTo>
                <a:lnTo>
                  <a:pt x="477" y="1152"/>
                </a:lnTo>
                <a:lnTo>
                  <a:pt x="473" y="1152"/>
                </a:lnTo>
                <a:lnTo>
                  <a:pt x="470" y="1152"/>
                </a:lnTo>
                <a:lnTo>
                  <a:pt x="467" y="1152"/>
                </a:lnTo>
                <a:lnTo>
                  <a:pt x="465" y="1152"/>
                </a:lnTo>
                <a:lnTo>
                  <a:pt x="462" y="1152"/>
                </a:lnTo>
                <a:lnTo>
                  <a:pt x="460" y="1152"/>
                </a:lnTo>
                <a:lnTo>
                  <a:pt x="459" y="1152"/>
                </a:lnTo>
                <a:lnTo>
                  <a:pt x="458" y="1152"/>
                </a:lnTo>
                <a:lnTo>
                  <a:pt x="457" y="1151"/>
                </a:lnTo>
                <a:lnTo>
                  <a:pt x="456" y="1151"/>
                </a:lnTo>
                <a:lnTo>
                  <a:pt x="456" y="1152"/>
                </a:lnTo>
                <a:lnTo>
                  <a:pt x="449" y="1151"/>
                </a:lnTo>
                <a:lnTo>
                  <a:pt x="442" y="1151"/>
                </a:lnTo>
                <a:lnTo>
                  <a:pt x="435" y="1150"/>
                </a:lnTo>
                <a:lnTo>
                  <a:pt x="428" y="1149"/>
                </a:lnTo>
                <a:lnTo>
                  <a:pt x="421" y="1148"/>
                </a:lnTo>
                <a:lnTo>
                  <a:pt x="414" y="1146"/>
                </a:lnTo>
                <a:lnTo>
                  <a:pt x="408" y="1144"/>
                </a:lnTo>
                <a:lnTo>
                  <a:pt x="401" y="1142"/>
                </a:lnTo>
                <a:lnTo>
                  <a:pt x="395" y="1140"/>
                </a:lnTo>
                <a:lnTo>
                  <a:pt x="388" y="1137"/>
                </a:lnTo>
                <a:lnTo>
                  <a:pt x="382" y="1134"/>
                </a:lnTo>
                <a:lnTo>
                  <a:pt x="376" y="1131"/>
                </a:lnTo>
                <a:lnTo>
                  <a:pt x="371" y="1127"/>
                </a:lnTo>
                <a:lnTo>
                  <a:pt x="365" y="1124"/>
                </a:lnTo>
                <a:lnTo>
                  <a:pt x="360" y="1120"/>
                </a:lnTo>
                <a:lnTo>
                  <a:pt x="354" y="1116"/>
                </a:lnTo>
                <a:lnTo>
                  <a:pt x="349" y="1111"/>
                </a:lnTo>
                <a:lnTo>
                  <a:pt x="344" y="1107"/>
                </a:lnTo>
                <a:lnTo>
                  <a:pt x="340" y="1102"/>
                </a:lnTo>
                <a:lnTo>
                  <a:pt x="335" y="1097"/>
                </a:lnTo>
                <a:lnTo>
                  <a:pt x="331" y="1092"/>
                </a:lnTo>
                <a:lnTo>
                  <a:pt x="327" y="1087"/>
                </a:lnTo>
                <a:lnTo>
                  <a:pt x="323" y="1081"/>
                </a:lnTo>
                <a:lnTo>
                  <a:pt x="319" y="1076"/>
                </a:lnTo>
                <a:lnTo>
                  <a:pt x="316" y="1070"/>
                </a:lnTo>
                <a:lnTo>
                  <a:pt x="312" y="1064"/>
                </a:lnTo>
                <a:lnTo>
                  <a:pt x="309" y="1058"/>
                </a:lnTo>
                <a:lnTo>
                  <a:pt x="307" y="1052"/>
                </a:lnTo>
                <a:lnTo>
                  <a:pt x="304" y="1045"/>
                </a:lnTo>
                <a:lnTo>
                  <a:pt x="302" y="1039"/>
                </a:lnTo>
                <a:lnTo>
                  <a:pt x="300" y="1032"/>
                </a:lnTo>
                <a:lnTo>
                  <a:pt x="299" y="1025"/>
                </a:lnTo>
                <a:lnTo>
                  <a:pt x="297" y="1019"/>
                </a:lnTo>
                <a:lnTo>
                  <a:pt x="296" y="1012"/>
                </a:lnTo>
                <a:lnTo>
                  <a:pt x="295" y="1005"/>
                </a:lnTo>
                <a:lnTo>
                  <a:pt x="295" y="997"/>
                </a:lnTo>
                <a:lnTo>
                  <a:pt x="295" y="990"/>
                </a:lnTo>
              </a:path>
            </a:pathLst>
          </a:custGeom>
          <a:solidFill>
            <a:srgbClr val="B0705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511" name="Freeform 7"/>
          <p:cNvSpPr>
            <a:spLocks/>
          </p:cNvSpPr>
          <p:nvPr/>
        </p:nvSpPr>
        <p:spPr bwMode="auto">
          <a:xfrm>
            <a:off x="6686550" y="2971800"/>
            <a:ext cx="2344738" cy="1830388"/>
          </a:xfrm>
          <a:custGeom>
            <a:avLst/>
            <a:gdLst>
              <a:gd name="T0" fmla="*/ 295 w 1477"/>
              <a:gd name="T1" fmla="*/ 960 h 1153"/>
              <a:gd name="T2" fmla="*/ 295 w 1477"/>
              <a:gd name="T3" fmla="*/ 874 h 1153"/>
              <a:gd name="T4" fmla="*/ 295 w 1477"/>
              <a:gd name="T5" fmla="*/ 759 h 1153"/>
              <a:gd name="T6" fmla="*/ 295 w 1477"/>
              <a:gd name="T7" fmla="*/ 642 h 1153"/>
              <a:gd name="T8" fmla="*/ 295 w 1477"/>
              <a:gd name="T9" fmla="*/ 549 h 1153"/>
              <a:gd name="T10" fmla="*/ 295 w 1477"/>
              <a:gd name="T11" fmla="*/ 507 h 1153"/>
              <a:gd name="T12" fmla="*/ 309 w 1477"/>
              <a:gd name="T13" fmla="*/ 439 h 1153"/>
              <a:gd name="T14" fmla="*/ 354 w 1477"/>
              <a:gd name="T15" fmla="*/ 381 h 1153"/>
              <a:gd name="T16" fmla="*/ 421 w 1477"/>
              <a:gd name="T17" fmla="*/ 349 h 1153"/>
              <a:gd name="T18" fmla="*/ 511 w 1477"/>
              <a:gd name="T19" fmla="*/ 345 h 1153"/>
              <a:gd name="T20" fmla="*/ 515 w 1477"/>
              <a:gd name="T21" fmla="*/ 335 h 1153"/>
              <a:gd name="T22" fmla="*/ 460 w 1477"/>
              <a:gd name="T23" fmla="*/ 299 h 1153"/>
              <a:gd name="T24" fmla="*/ 377 w 1477"/>
              <a:gd name="T25" fmla="*/ 246 h 1153"/>
              <a:gd name="T26" fmla="*/ 279 w 1477"/>
              <a:gd name="T27" fmla="*/ 182 h 1153"/>
              <a:gd name="T28" fmla="*/ 180 w 1477"/>
              <a:gd name="T29" fmla="*/ 118 h 1153"/>
              <a:gd name="T30" fmla="*/ 91 w 1477"/>
              <a:gd name="T31" fmla="*/ 60 h 1153"/>
              <a:gd name="T32" fmla="*/ 27 w 1477"/>
              <a:gd name="T33" fmla="*/ 18 h 1153"/>
              <a:gd name="T34" fmla="*/ 0 w 1477"/>
              <a:gd name="T35" fmla="*/ 0 h 1153"/>
              <a:gd name="T36" fmla="*/ 22 w 1477"/>
              <a:gd name="T37" fmla="*/ 10 h 1153"/>
              <a:gd name="T38" fmla="*/ 77 w 1477"/>
              <a:gd name="T39" fmla="*/ 34 h 1153"/>
              <a:gd name="T40" fmla="*/ 158 w 1477"/>
              <a:gd name="T41" fmla="*/ 69 h 1153"/>
              <a:gd name="T42" fmla="*/ 255 w 1477"/>
              <a:gd name="T43" fmla="*/ 111 h 1153"/>
              <a:gd name="T44" fmla="*/ 363 w 1477"/>
              <a:gd name="T45" fmla="*/ 158 h 1153"/>
              <a:gd name="T46" fmla="*/ 473 w 1477"/>
              <a:gd name="T47" fmla="*/ 206 h 1153"/>
              <a:gd name="T48" fmla="*/ 578 w 1477"/>
              <a:gd name="T49" fmla="*/ 251 h 1153"/>
              <a:gd name="T50" fmla="*/ 670 w 1477"/>
              <a:gd name="T51" fmla="*/ 290 h 1153"/>
              <a:gd name="T52" fmla="*/ 742 w 1477"/>
              <a:gd name="T53" fmla="*/ 321 h 1153"/>
              <a:gd name="T54" fmla="*/ 786 w 1477"/>
              <a:gd name="T55" fmla="*/ 341 h 1153"/>
              <a:gd name="T56" fmla="*/ 804 w 1477"/>
              <a:gd name="T57" fmla="*/ 345 h 1153"/>
              <a:gd name="T58" fmla="*/ 866 w 1477"/>
              <a:gd name="T59" fmla="*/ 345 h 1153"/>
              <a:gd name="T60" fmla="*/ 968 w 1477"/>
              <a:gd name="T61" fmla="*/ 345 h 1153"/>
              <a:gd name="T62" fmla="*/ 1089 w 1477"/>
              <a:gd name="T63" fmla="*/ 345 h 1153"/>
              <a:gd name="T64" fmla="*/ 1202 w 1477"/>
              <a:gd name="T65" fmla="*/ 345 h 1153"/>
              <a:gd name="T66" fmla="*/ 1286 w 1477"/>
              <a:gd name="T67" fmla="*/ 345 h 1153"/>
              <a:gd name="T68" fmla="*/ 1329 w 1477"/>
              <a:gd name="T69" fmla="*/ 346 h 1153"/>
              <a:gd name="T70" fmla="*/ 1400 w 1477"/>
              <a:gd name="T71" fmla="*/ 369 h 1153"/>
              <a:gd name="T72" fmla="*/ 1451 w 1477"/>
              <a:gd name="T73" fmla="*/ 421 h 1153"/>
              <a:gd name="T74" fmla="*/ 1475 w 1477"/>
              <a:gd name="T75" fmla="*/ 492 h 1153"/>
              <a:gd name="T76" fmla="*/ 1476 w 1477"/>
              <a:gd name="T77" fmla="*/ 531 h 1153"/>
              <a:gd name="T78" fmla="*/ 1476 w 1477"/>
              <a:gd name="T79" fmla="*/ 613 h 1153"/>
              <a:gd name="T80" fmla="*/ 1476 w 1477"/>
              <a:gd name="T81" fmla="*/ 726 h 1153"/>
              <a:gd name="T82" fmla="*/ 1476 w 1477"/>
              <a:gd name="T83" fmla="*/ 845 h 1153"/>
              <a:gd name="T84" fmla="*/ 1476 w 1477"/>
              <a:gd name="T85" fmla="*/ 941 h 1153"/>
              <a:gd name="T86" fmla="*/ 1476 w 1477"/>
              <a:gd name="T87" fmla="*/ 989 h 1153"/>
              <a:gd name="T88" fmla="*/ 1461 w 1477"/>
              <a:gd name="T89" fmla="*/ 1058 h 1153"/>
              <a:gd name="T90" fmla="*/ 1416 w 1477"/>
              <a:gd name="T91" fmla="*/ 1116 h 1153"/>
              <a:gd name="T92" fmla="*/ 1349 w 1477"/>
              <a:gd name="T93" fmla="*/ 1148 h 1153"/>
              <a:gd name="T94" fmla="*/ 1306 w 1477"/>
              <a:gd name="T95" fmla="*/ 1151 h 1153"/>
              <a:gd name="T96" fmla="*/ 1260 w 1477"/>
              <a:gd name="T97" fmla="*/ 1152 h 1153"/>
              <a:gd name="T98" fmla="*/ 1184 w 1477"/>
              <a:gd name="T99" fmla="*/ 1152 h 1153"/>
              <a:gd name="T100" fmla="*/ 1085 w 1477"/>
              <a:gd name="T101" fmla="*/ 1152 h 1153"/>
              <a:gd name="T102" fmla="*/ 972 w 1477"/>
              <a:gd name="T103" fmla="*/ 1152 h 1153"/>
              <a:gd name="T104" fmla="*/ 852 w 1477"/>
              <a:gd name="T105" fmla="*/ 1152 h 1153"/>
              <a:gd name="T106" fmla="*/ 735 w 1477"/>
              <a:gd name="T107" fmla="*/ 1152 h 1153"/>
              <a:gd name="T108" fmla="*/ 629 w 1477"/>
              <a:gd name="T109" fmla="*/ 1152 h 1153"/>
              <a:gd name="T110" fmla="*/ 541 w 1477"/>
              <a:gd name="T111" fmla="*/ 1152 h 1153"/>
              <a:gd name="T112" fmla="*/ 481 w 1477"/>
              <a:gd name="T113" fmla="*/ 1152 h 1153"/>
              <a:gd name="T114" fmla="*/ 456 w 1477"/>
              <a:gd name="T115" fmla="*/ 1151 h 1153"/>
              <a:gd name="T116" fmla="*/ 388 w 1477"/>
              <a:gd name="T117" fmla="*/ 1137 h 1153"/>
              <a:gd name="T118" fmla="*/ 331 w 1477"/>
              <a:gd name="T119" fmla="*/ 1092 h 1153"/>
              <a:gd name="T120" fmla="*/ 299 w 1477"/>
              <a:gd name="T121" fmla="*/ 1025 h 115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477"/>
              <a:gd name="T184" fmla="*/ 0 h 1153"/>
              <a:gd name="T185" fmla="*/ 1477 w 1477"/>
              <a:gd name="T186" fmla="*/ 1153 h 1153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477" h="1153">
                <a:moveTo>
                  <a:pt x="295" y="990"/>
                </a:moveTo>
                <a:lnTo>
                  <a:pt x="295" y="990"/>
                </a:lnTo>
                <a:lnTo>
                  <a:pt x="295" y="989"/>
                </a:lnTo>
                <a:lnTo>
                  <a:pt x="295" y="987"/>
                </a:lnTo>
                <a:lnTo>
                  <a:pt x="295" y="985"/>
                </a:lnTo>
                <a:lnTo>
                  <a:pt x="295" y="982"/>
                </a:lnTo>
                <a:lnTo>
                  <a:pt x="295" y="979"/>
                </a:lnTo>
                <a:lnTo>
                  <a:pt x="295" y="975"/>
                </a:lnTo>
                <a:lnTo>
                  <a:pt x="295" y="971"/>
                </a:lnTo>
                <a:lnTo>
                  <a:pt x="295" y="966"/>
                </a:lnTo>
                <a:lnTo>
                  <a:pt x="295" y="960"/>
                </a:lnTo>
                <a:lnTo>
                  <a:pt x="295" y="954"/>
                </a:lnTo>
                <a:lnTo>
                  <a:pt x="295" y="948"/>
                </a:lnTo>
                <a:lnTo>
                  <a:pt x="295" y="941"/>
                </a:lnTo>
                <a:lnTo>
                  <a:pt x="295" y="934"/>
                </a:lnTo>
                <a:lnTo>
                  <a:pt x="295" y="927"/>
                </a:lnTo>
                <a:lnTo>
                  <a:pt x="295" y="919"/>
                </a:lnTo>
                <a:lnTo>
                  <a:pt x="295" y="910"/>
                </a:lnTo>
                <a:lnTo>
                  <a:pt x="295" y="902"/>
                </a:lnTo>
                <a:lnTo>
                  <a:pt x="295" y="893"/>
                </a:lnTo>
                <a:lnTo>
                  <a:pt x="295" y="884"/>
                </a:lnTo>
                <a:lnTo>
                  <a:pt x="295" y="874"/>
                </a:lnTo>
                <a:lnTo>
                  <a:pt x="295" y="865"/>
                </a:lnTo>
                <a:lnTo>
                  <a:pt x="295" y="855"/>
                </a:lnTo>
                <a:lnTo>
                  <a:pt x="295" y="845"/>
                </a:lnTo>
                <a:lnTo>
                  <a:pt x="295" y="835"/>
                </a:lnTo>
                <a:lnTo>
                  <a:pt x="295" y="824"/>
                </a:lnTo>
                <a:lnTo>
                  <a:pt x="295" y="814"/>
                </a:lnTo>
                <a:lnTo>
                  <a:pt x="295" y="803"/>
                </a:lnTo>
                <a:lnTo>
                  <a:pt x="295" y="792"/>
                </a:lnTo>
                <a:lnTo>
                  <a:pt x="295" y="781"/>
                </a:lnTo>
                <a:lnTo>
                  <a:pt x="295" y="770"/>
                </a:lnTo>
                <a:lnTo>
                  <a:pt x="295" y="759"/>
                </a:lnTo>
                <a:lnTo>
                  <a:pt x="295" y="748"/>
                </a:lnTo>
                <a:lnTo>
                  <a:pt x="295" y="737"/>
                </a:lnTo>
                <a:lnTo>
                  <a:pt x="295" y="726"/>
                </a:lnTo>
                <a:lnTo>
                  <a:pt x="295" y="715"/>
                </a:lnTo>
                <a:lnTo>
                  <a:pt x="295" y="705"/>
                </a:lnTo>
                <a:lnTo>
                  <a:pt x="295" y="694"/>
                </a:lnTo>
                <a:lnTo>
                  <a:pt x="295" y="683"/>
                </a:lnTo>
                <a:lnTo>
                  <a:pt x="295" y="672"/>
                </a:lnTo>
                <a:lnTo>
                  <a:pt x="295" y="662"/>
                </a:lnTo>
                <a:lnTo>
                  <a:pt x="295" y="652"/>
                </a:lnTo>
                <a:lnTo>
                  <a:pt x="295" y="642"/>
                </a:lnTo>
                <a:lnTo>
                  <a:pt x="295" y="632"/>
                </a:lnTo>
                <a:lnTo>
                  <a:pt x="295" y="622"/>
                </a:lnTo>
                <a:lnTo>
                  <a:pt x="295" y="613"/>
                </a:lnTo>
                <a:lnTo>
                  <a:pt x="295" y="604"/>
                </a:lnTo>
                <a:lnTo>
                  <a:pt x="295" y="595"/>
                </a:lnTo>
                <a:lnTo>
                  <a:pt x="295" y="586"/>
                </a:lnTo>
                <a:lnTo>
                  <a:pt x="295" y="578"/>
                </a:lnTo>
                <a:lnTo>
                  <a:pt x="295" y="570"/>
                </a:lnTo>
                <a:lnTo>
                  <a:pt x="295" y="562"/>
                </a:lnTo>
                <a:lnTo>
                  <a:pt x="295" y="555"/>
                </a:lnTo>
                <a:lnTo>
                  <a:pt x="295" y="549"/>
                </a:lnTo>
                <a:lnTo>
                  <a:pt x="295" y="542"/>
                </a:lnTo>
                <a:lnTo>
                  <a:pt x="295" y="536"/>
                </a:lnTo>
                <a:lnTo>
                  <a:pt x="295" y="531"/>
                </a:lnTo>
                <a:lnTo>
                  <a:pt x="295" y="526"/>
                </a:lnTo>
                <a:lnTo>
                  <a:pt x="295" y="522"/>
                </a:lnTo>
                <a:lnTo>
                  <a:pt x="295" y="518"/>
                </a:lnTo>
                <a:lnTo>
                  <a:pt x="295" y="514"/>
                </a:lnTo>
                <a:lnTo>
                  <a:pt x="295" y="511"/>
                </a:lnTo>
                <a:lnTo>
                  <a:pt x="295" y="509"/>
                </a:lnTo>
                <a:lnTo>
                  <a:pt x="295" y="508"/>
                </a:lnTo>
                <a:lnTo>
                  <a:pt x="295" y="507"/>
                </a:lnTo>
                <a:lnTo>
                  <a:pt x="295" y="506"/>
                </a:lnTo>
                <a:lnTo>
                  <a:pt x="295" y="499"/>
                </a:lnTo>
                <a:lnTo>
                  <a:pt x="295" y="492"/>
                </a:lnTo>
                <a:lnTo>
                  <a:pt x="296" y="485"/>
                </a:lnTo>
                <a:lnTo>
                  <a:pt x="297" y="478"/>
                </a:lnTo>
                <a:lnTo>
                  <a:pt x="299" y="471"/>
                </a:lnTo>
                <a:lnTo>
                  <a:pt x="300" y="465"/>
                </a:lnTo>
                <a:lnTo>
                  <a:pt x="302" y="458"/>
                </a:lnTo>
                <a:lnTo>
                  <a:pt x="304" y="451"/>
                </a:lnTo>
                <a:lnTo>
                  <a:pt x="307" y="445"/>
                </a:lnTo>
                <a:lnTo>
                  <a:pt x="309" y="439"/>
                </a:lnTo>
                <a:lnTo>
                  <a:pt x="312" y="433"/>
                </a:lnTo>
                <a:lnTo>
                  <a:pt x="316" y="427"/>
                </a:lnTo>
                <a:lnTo>
                  <a:pt x="319" y="421"/>
                </a:lnTo>
                <a:lnTo>
                  <a:pt x="323" y="415"/>
                </a:lnTo>
                <a:lnTo>
                  <a:pt x="327" y="410"/>
                </a:lnTo>
                <a:lnTo>
                  <a:pt x="331" y="405"/>
                </a:lnTo>
                <a:lnTo>
                  <a:pt x="335" y="400"/>
                </a:lnTo>
                <a:lnTo>
                  <a:pt x="340" y="395"/>
                </a:lnTo>
                <a:lnTo>
                  <a:pt x="344" y="390"/>
                </a:lnTo>
                <a:lnTo>
                  <a:pt x="349" y="385"/>
                </a:lnTo>
                <a:lnTo>
                  <a:pt x="354" y="381"/>
                </a:lnTo>
                <a:lnTo>
                  <a:pt x="360" y="377"/>
                </a:lnTo>
                <a:lnTo>
                  <a:pt x="365" y="373"/>
                </a:lnTo>
                <a:lnTo>
                  <a:pt x="371" y="369"/>
                </a:lnTo>
                <a:lnTo>
                  <a:pt x="376" y="366"/>
                </a:lnTo>
                <a:lnTo>
                  <a:pt x="382" y="363"/>
                </a:lnTo>
                <a:lnTo>
                  <a:pt x="388" y="360"/>
                </a:lnTo>
                <a:lnTo>
                  <a:pt x="395" y="357"/>
                </a:lnTo>
                <a:lnTo>
                  <a:pt x="401" y="355"/>
                </a:lnTo>
                <a:lnTo>
                  <a:pt x="408" y="352"/>
                </a:lnTo>
                <a:lnTo>
                  <a:pt x="414" y="351"/>
                </a:lnTo>
                <a:lnTo>
                  <a:pt x="421" y="349"/>
                </a:lnTo>
                <a:lnTo>
                  <a:pt x="428" y="348"/>
                </a:lnTo>
                <a:lnTo>
                  <a:pt x="435" y="346"/>
                </a:lnTo>
                <a:lnTo>
                  <a:pt x="442" y="346"/>
                </a:lnTo>
                <a:lnTo>
                  <a:pt x="449" y="345"/>
                </a:lnTo>
                <a:lnTo>
                  <a:pt x="456" y="345"/>
                </a:lnTo>
                <a:lnTo>
                  <a:pt x="459" y="345"/>
                </a:lnTo>
                <a:lnTo>
                  <a:pt x="465" y="345"/>
                </a:lnTo>
                <a:lnTo>
                  <a:pt x="475" y="345"/>
                </a:lnTo>
                <a:lnTo>
                  <a:pt x="487" y="345"/>
                </a:lnTo>
                <a:lnTo>
                  <a:pt x="500" y="345"/>
                </a:lnTo>
                <a:lnTo>
                  <a:pt x="511" y="345"/>
                </a:lnTo>
                <a:lnTo>
                  <a:pt x="521" y="345"/>
                </a:lnTo>
                <a:lnTo>
                  <a:pt x="528" y="345"/>
                </a:lnTo>
                <a:lnTo>
                  <a:pt x="531" y="345"/>
                </a:lnTo>
                <a:lnTo>
                  <a:pt x="530" y="345"/>
                </a:lnTo>
                <a:lnTo>
                  <a:pt x="529" y="344"/>
                </a:lnTo>
                <a:lnTo>
                  <a:pt x="528" y="343"/>
                </a:lnTo>
                <a:lnTo>
                  <a:pt x="526" y="342"/>
                </a:lnTo>
                <a:lnTo>
                  <a:pt x="524" y="340"/>
                </a:lnTo>
                <a:lnTo>
                  <a:pt x="521" y="339"/>
                </a:lnTo>
                <a:lnTo>
                  <a:pt x="518" y="337"/>
                </a:lnTo>
                <a:lnTo>
                  <a:pt x="515" y="335"/>
                </a:lnTo>
                <a:lnTo>
                  <a:pt x="511" y="332"/>
                </a:lnTo>
                <a:lnTo>
                  <a:pt x="508" y="330"/>
                </a:lnTo>
                <a:lnTo>
                  <a:pt x="503" y="327"/>
                </a:lnTo>
                <a:lnTo>
                  <a:pt x="499" y="324"/>
                </a:lnTo>
                <a:lnTo>
                  <a:pt x="494" y="321"/>
                </a:lnTo>
                <a:lnTo>
                  <a:pt x="489" y="318"/>
                </a:lnTo>
                <a:lnTo>
                  <a:pt x="484" y="314"/>
                </a:lnTo>
                <a:lnTo>
                  <a:pt x="478" y="311"/>
                </a:lnTo>
                <a:lnTo>
                  <a:pt x="472" y="307"/>
                </a:lnTo>
                <a:lnTo>
                  <a:pt x="466" y="303"/>
                </a:lnTo>
                <a:lnTo>
                  <a:pt x="460" y="299"/>
                </a:lnTo>
                <a:lnTo>
                  <a:pt x="453" y="294"/>
                </a:lnTo>
                <a:lnTo>
                  <a:pt x="446" y="290"/>
                </a:lnTo>
                <a:lnTo>
                  <a:pt x="439" y="286"/>
                </a:lnTo>
                <a:lnTo>
                  <a:pt x="432" y="282"/>
                </a:lnTo>
                <a:lnTo>
                  <a:pt x="424" y="277"/>
                </a:lnTo>
                <a:lnTo>
                  <a:pt x="417" y="272"/>
                </a:lnTo>
                <a:lnTo>
                  <a:pt x="409" y="267"/>
                </a:lnTo>
                <a:lnTo>
                  <a:pt x="401" y="262"/>
                </a:lnTo>
                <a:lnTo>
                  <a:pt x="393" y="256"/>
                </a:lnTo>
                <a:lnTo>
                  <a:pt x="385" y="251"/>
                </a:lnTo>
                <a:lnTo>
                  <a:pt x="377" y="246"/>
                </a:lnTo>
                <a:lnTo>
                  <a:pt x="368" y="240"/>
                </a:lnTo>
                <a:lnTo>
                  <a:pt x="360" y="235"/>
                </a:lnTo>
                <a:lnTo>
                  <a:pt x="351" y="229"/>
                </a:lnTo>
                <a:lnTo>
                  <a:pt x="342" y="223"/>
                </a:lnTo>
                <a:lnTo>
                  <a:pt x="333" y="218"/>
                </a:lnTo>
                <a:lnTo>
                  <a:pt x="324" y="212"/>
                </a:lnTo>
                <a:lnTo>
                  <a:pt x="315" y="206"/>
                </a:lnTo>
                <a:lnTo>
                  <a:pt x="306" y="200"/>
                </a:lnTo>
                <a:lnTo>
                  <a:pt x="297" y="194"/>
                </a:lnTo>
                <a:lnTo>
                  <a:pt x="288" y="188"/>
                </a:lnTo>
                <a:lnTo>
                  <a:pt x="279" y="182"/>
                </a:lnTo>
                <a:lnTo>
                  <a:pt x="270" y="176"/>
                </a:lnTo>
                <a:lnTo>
                  <a:pt x="261" y="170"/>
                </a:lnTo>
                <a:lnTo>
                  <a:pt x="251" y="164"/>
                </a:lnTo>
                <a:lnTo>
                  <a:pt x="242" y="158"/>
                </a:lnTo>
                <a:lnTo>
                  <a:pt x="233" y="152"/>
                </a:lnTo>
                <a:lnTo>
                  <a:pt x="224" y="147"/>
                </a:lnTo>
                <a:lnTo>
                  <a:pt x="215" y="141"/>
                </a:lnTo>
                <a:lnTo>
                  <a:pt x="206" y="135"/>
                </a:lnTo>
                <a:lnTo>
                  <a:pt x="197" y="129"/>
                </a:lnTo>
                <a:lnTo>
                  <a:pt x="188" y="123"/>
                </a:lnTo>
                <a:lnTo>
                  <a:pt x="180" y="118"/>
                </a:lnTo>
                <a:lnTo>
                  <a:pt x="171" y="112"/>
                </a:lnTo>
                <a:lnTo>
                  <a:pt x="162" y="106"/>
                </a:lnTo>
                <a:lnTo>
                  <a:pt x="154" y="101"/>
                </a:lnTo>
                <a:lnTo>
                  <a:pt x="145" y="95"/>
                </a:lnTo>
                <a:lnTo>
                  <a:pt x="137" y="90"/>
                </a:lnTo>
                <a:lnTo>
                  <a:pt x="129" y="85"/>
                </a:lnTo>
                <a:lnTo>
                  <a:pt x="121" y="80"/>
                </a:lnTo>
                <a:lnTo>
                  <a:pt x="114" y="75"/>
                </a:lnTo>
                <a:lnTo>
                  <a:pt x="106" y="70"/>
                </a:lnTo>
                <a:lnTo>
                  <a:pt x="98" y="65"/>
                </a:lnTo>
                <a:lnTo>
                  <a:pt x="91" y="60"/>
                </a:lnTo>
                <a:lnTo>
                  <a:pt x="84" y="56"/>
                </a:lnTo>
                <a:lnTo>
                  <a:pt x="77" y="51"/>
                </a:lnTo>
                <a:lnTo>
                  <a:pt x="71" y="47"/>
                </a:lnTo>
                <a:lnTo>
                  <a:pt x="64" y="43"/>
                </a:lnTo>
                <a:lnTo>
                  <a:pt x="58" y="39"/>
                </a:lnTo>
                <a:lnTo>
                  <a:pt x="52" y="35"/>
                </a:lnTo>
                <a:lnTo>
                  <a:pt x="47" y="31"/>
                </a:lnTo>
                <a:lnTo>
                  <a:pt x="41" y="28"/>
                </a:lnTo>
                <a:lnTo>
                  <a:pt x="36" y="24"/>
                </a:lnTo>
                <a:lnTo>
                  <a:pt x="32" y="21"/>
                </a:lnTo>
                <a:lnTo>
                  <a:pt x="27" y="18"/>
                </a:lnTo>
                <a:lnTo>
                  <a:pt x="23" y="16"/>
                </a:lnTo>
                <a:lnTo>
                  <a:pt x="19" y="13"/>
                </a:lnTo>
                <a:lnTo>
                  <a:pt x="15" y="11"/>
                </a:lnTo>
                <a:lnTo>
                  <a:pt x="12" y="9"/>
                </a:lnTo>
                <a:lnTo>
                  <a:pt x="9" y="7"/>
                </a:lnTo>
                <a:lnTo>
                  <a:pt x="7" y="5"/>
                </a:lnTo>
                <a:lnTo>
                  <a:pt x="5" y="4"/>
                </a:lnTo>
                <a:lnTo>
                  <a:pt x="3" y="3"/>
                </a:lnTo>
                <a:lnTo>
                  <a:pt x="1" y="2"/>
                </a:ln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1" y="1"/>
                </a:lnTo>
                <a:lnTo>
                  <a:pt x="2" y="2"/>
                </a:lnTo>
                <a:lnTo>
                  <a:pt x="4" y="2"/>
                </a:lnTo>
                <a:lnTo>
                  <a:pt x="5" y="3"/>
                </a:lnTo>
                <a:lnTo>
                  <a:pt x="7" y="4"/>
                </a:lnTo>
                <a:lnTo>
                  <a:pt x="10" y="5"/>
                </a:lnTo>
                <a:lnTo>
                  <a:pt x="12" y="6"/>
                </a:lnTo>
                <a:lnTo>
                  <a:pt x="15" y="7"/>
                </a:lnTo>
                <a:lnTo>
                  <a:pt x="19" y="9"/>
                </a:lnTo>
                <a:lnTo>
                  <a:pt x="22" y="10"/>
                </a:lnTo>
                <a:lnTo>
                  <a:pt x="26" y="12"/>
                </a:lnTo>
                <a:lnTo>
                  <a:pt x="30" y="14"/>
                </a:lnTo>
                <a:lnTo>
                  <a:pt x="34" y="16"/>
                </a:lnTo>
                <a:lnTo>
                  <a:pt x="39" y="18"/>
                </a:lnTo>
                <a:lnTo>
                  <a:pt x="44" y="20"/>
                </a:lnTo>
                <a:lnTo>
                  <a:pt x="49" y="22"/>
                </a:lnTo>
                <a:lnTo>
                  <a:pt x="54" y="24"/>
                </a:lnTo>
                <a:lnTo>
                  <a:pt x="59" y="27"/>
                </a:lnTo>
                <a:lnTo>
                  <a:pt x="65" y="29"/>
                </a:lnTo>
                <a:lnTo>
                  <a:pt x="71" y="32"/>
                </a:lnTo>
                <a:lnTo>
                  <a:pt x="77" y="34"/>
                </a:lnTo>
                <a:lnTo>
                  <a:pt x="84" y="37"/>
                </a:lnTo>
                <a:lnTo>
                  <a:pt x="90" y="40"/>
                </a:lnTo>
                <a:lnTo>
                  <a:pt x="97" y="43"/>
                </a:lnTo>
                <a:lnTo>
                  <a:pt x="104" y="46"/>
                </a:lnTo>
                <a:lnTo>
                  <a:pt x="111" y="49"/>
                </a:lnTo>
                <a:lnTo>
                  <a:pt x="118" y="52"/>
                </a:lnTo>
                <a:lnTo>
                  <a:pt x="126" y="55"/>
                </a:lnTo>
                <a:lnTo>
                  <a:pt x="134" y="59"/>
                </a:lnTo>
                <a:lnTo>
                  <a:pt x="141" y="62"/>
                </a:lnTo>
                <a:lnTo>
                  <a:pt x="149" y="65"/>
                </a:lnTo>
                <a:lnTo>
                  <a:pt x="158" y="69"/>
                </a:lnTo>
                <a:lnTo>
                  <a:pt x="166" y="73"/>
                </a:lnTo>
                <a:lnTo>
                  <a:pt x="174" y="76"/>
                </a:lnTo>
                <a:lnTo>
                  <a:pt x="183" y="80"/>
                </a:lnTo>
                <a:lnTo>
                  <a:pt x="191" y="84"/>
                </a:lnTo>
                <a:lnTo>
                  <a:pt x="200" y="88"/>
                </a:lnTo>
                <a:lnTo>
                  <a:pt x="209" y="91"/>
                </a:lnTo>
                <a:lnTo>
                  <a:pt x="218" y="95"/>
                </a:lnTo>
                <a:lnTo>
                  <a:pt x="227" y="99"/>
                </a:lnTo>
                <a:lnTo>
                  <a:pt x="237" y="103"/>
                </a:lnTo>
                <a:lnTo>
                  <a:pt x="246" y="107"/>
                </a:lnTo>
                <a:lnTo>
                  <a:pt x="255" y="111"/>
                </a:lnTo>
                <a:lnTo>
                  <a:pt x="265" y="115"/>
                </a:lnTo>
                <a:lnTo>
                  <a:pt x="274" y="120"/>
                </a:lnTo>
                <a:lnTo>
                  <a:pt x="284" y="124"/>
                </a:lnTo>
                <a:lnTo>
                  <a:pt x="294" y="128"/>
                </a:lnTo>
                <a:lnTo>
                  <a:pt x="303" y="132"/>
                </a:lnTo>
                <a:lnTo>
                  <a:pt x="313" y="137"/>
                </a:lnTo>
                <a:lnTo>
                  <a:pt x="323" y="141"/>
                </a:lnTo>
                <a:lnTo>
                  <a:pt x="333" y="145"/>
                </a:lnTo>
                <a:lnTo>
                  <a:pt x="343" y="149"/>
                </a:lnTo>
                <a:lnTo>
                  <a:pt x="353" y="154"/>
                </a:lnTo>
                <a:lnTo>
                  <a:pt x="363" y="158"/>
                </a:lnTo>
                <a:lnTo>
                  <a:pt x="373" y="162"/>
                </a:lnTo>
                <a:lnTo>
                  <a:pt x="383" y="167"/>
                </a:lnTo>
                <a:lnTo>
                  <a:pt x="393" y="171"/>
                </a:lnTo>
                <a:lnTo>
                  <a:pt x="403" y="175"/>
                </a:lnTo>
                <a:lnTo>
                  <a:pt x="413" y="180"/>
                </a:lnTo>
                <a:lnTo>
                  <a:pt x="423" y="184"/>
                </a:lnTo>
                <a:lnTo>
                  <a:pt x="433" y="189"/>
                </a:lnTo>
                <a:lnTo>
                  <a:pt x="443" y="193"/>
                </a:lnTo>
                <a:lnTo>
                  <a:pt x="453" y="197"/>
                </a:lnTo>
                <a:lnTo>
                  <a:pt x="463" y="202"/>
                </a:lnTo>
                <a:lnTo>
                  <a:pt x="473" y="206"/>
                </a:lnTo>
                <a:lnTo>
                  <a:pt x="483" y="210"/>
                </a:lnTo>
                <a:lnTo>
                  <a:pt x="493" y="214"/>
                </a:lnTo>
                <a:lnTo>
                  <a:pt x="503" y="219"/>
                </a:lnTo>
                <a:lnTo>
                  <a:pt x="512" y="223"/>
                </a:lnTo>
                <a:lnTo>
                  <a:pt x="522" y="227"/>
                </a:lnTo>
                <a:lnTo>
                  <a:pt x="531" y="231"/>
                </a:lnTo>
                <a:lnTo>
                  <a:pt x="541" y="235"/>
                </a:lnTo>
                <a:lnTo>
                  <a:pt x="550" y="239"/>
                </a:lnTo>
                <a:lnTo>
                  <a:pt x="560" y="243"/>
                </a:lnTo>
                <a:lnTo>
                  <a:pt x="569" y="247"/>
                </a:lnTo>
                <a:lnTo>
                  <a:pt x="578" y="251"/>
                </a:lnTo>
                <a:lnTo>
                  <a:pt x="587" y="255"/>
                </a:lnTo>
                <a:lnTo>
                  <a:pt x="596" y="259"/>
                </a:lnTo>
                <a:lnTo>
                  <a:pt x="605" y="263"/>
                </a:lnTo>
                <a:lnTo>
                  <a:pt x="613" y="267"/>
                </a:lnTo>
                <a:lnTo>
                  <a:pt x="622" y="270"/>
                </a:lnTo>
                <a:lnTo>
                  <a:pt x="630" y="274"/>
                </a:lnTo>
                <a:lnTo>
                  <a:pt x="639" y="278"/>
                </a:lnTo>
                <a:lnTo>
                  <a:pt x="647" y="281"/>
                </a:lnTo>
                <a:lnTo>
                  <a:pt x="655" y="285"/>
                </a:lnTo>
                <a:lnTo>
                  <a:pt x="663" y="288"/>
                </a:lnTo>
                <a:lnTo>
                  <a:pt x="670" y="290"/>
                </a:lnTo>
                <a:lnTo>
                  <a:pt x="678" y="294"/>
                </a:lnTo>
                <a:lnTo>
                  <a:pt x="685" y="297"/>
                </a:lnTo>
                <a:lnTo>
                  <a:pt x="692" y="300"/>
                </a:lnTo>
                <a:lnTo>
                  <a:pt x="699" y="303"/>
                </a:lnTo>
                <a:lnTo>
                  <a:pt x="706" y="306"/>
                </a:lnTo>
                <a:lnTo>
                  <a:pt x="713" y="309"/>
                </a:lnTo>
                <a:lnTo>
                  <a:pt x="719" y="311"/>
                </a:lnTo>
                <a:lnTo>
                  <a:pt x="725" y="314"/>
                </a:lnTo>
                <a:lnTo>
                  <a:pt x="731" y="317"/>
                </a:lnTo>
                <a:lnTo>
                  <a:pt x="737" y="319"/>
                </a:lnTo>
                <a:lnTo>
                  <a:pt x="742" y="321"/>
                </a:lnTo>
                <a:lnTo>
                  <a:pt x="748" y="324"/>
                </a:lnTo>
                <a:lnTo>
                  <a:pt x="753" y="326"/>
                </a:lnTo>
                <a:lnTo>
                  <a:pt x="757" y="328"/>
                </a:lnTo>
                <a:lnTo>
                  <a:pt x="762" y="330"/>
                </a:lnTo>
                <a:lnTo>
                  <a:pt x="766" y="332"/>
                </a:lnTo>
                <a:lnTo>
                  <a:pt x="770" y="334"/>
                </a:lnTo>
                <a:lnTo>
                  <a:pt x="774" y="335"/>
                </a:lnTo>
                <a:lnTo>
                  <a:pt x="778" y="337"/>
                </a:lnTo>
                <a:lnTo>
                  <a:pt x="781" y="338"/>
                </a:lnTo>
                <a:lnTo>
                  <a:pt x="784" y="339"/>
                </a:lnTo>
                <a:lnTo>
                  <a:pt x="786" y="341"/>
                </a:lnTo>
                <a:lnTo>
                  <a:pt x="789" y="342"/>
                </a:lnTo>
                <a:lnTo>
                  <a:pt x="791" y="343"/>
                </a:lnTo>
                <a:lnTo>
                  <a:pt x="793" y="343"/>
                </a:lnTo>
                <a:lnTo>
                  <a:pt x="794" y="344"/>
                </a:lnTo>
                <a:lnTo>
                  <a:pt x="795" y="344"/>
                </a:lnTo>
                <a:lnTo>
                  <a:pt x="796" y="345"/>
                </a:lnTo>
                <a:lnTo>
                  <a:pt x="797" y="345"/>
                </a:lnTo>
                <a:lnTo>
                  <a:pt x="798" y="345"/>
                </a:lnTo>
                <a:lnTo>
                  <a:pt x="800" y="345"/>
                </a:lnTo>
                <a:lnTo>
                  <a:pt x="802" y="345"/>
                </a:lnTo>
                <a:lnTo>
                  <a:pt x="804" y="345"/>
                </a:lnTo>
                <a:lnTo>
                  <a:pt x="808" y="345"/>
                </a:lnTo>
                <a:lnTo>
                  <a:pt x="811" y="345"/>
                </a:lnTo>
                <a:lnTo>
                  <a:pt x="816" y="345"/>
                </a:lnTo>
                <a:lnTo>
                  <a:pt x="820" y="345"/>
                </a:lnTo>
                <a:lnTo>
                  <a:pt x="825" y="345"/>
                </a:lnTo>
                <a:lnTo>
                  <a:pt x="831" y="345"/>
                </a:lnTo>
                <a:lnTo>
                  <a:pt x="837" y="345"/>
                </a:lnTo>
                <a:lnTo>
                  <a:pt x="844" y="345"/>
                </a:lnTo>
                <a:lnTo>
                  <a:pt x="851" y="345"/>
                </a:lnTo>
                <a:lnTo>
                  <a:pt x="858" y="345"/>
                </a:lnTo>
                <a:lnTo>
                  <a:pt x="866" y="345"/>
                </a:lnTo>
                <a:lnTo>
                  <a:pt x="874" y="345"/>
                </a:lnTo>
                <a:lnTo>
                  <a:pt x="882" y="345"/>
                </a:lnTo>
                <a:lnTo>
                  <a:pt x="890" y="345"/>
                </a:lnTo>
                <a:lnTo>
                  <a:pt x="899" y="345"/>
                </a:lnTo>
                <a:lnTo>
                  <a:pt x="909" y="345"/>
                </a:lnTo>
                <a:lnTo>
                  <a:pt x="918" y="345"/>
                </a:lnTo>
                <a:lnTo>
                  <a:pt x="928" y="345"/>
                </a:lnTo>
                <a:lnTo>
                  <a:pt x="938" y="345"/>
                </a:lnTo>
                <a:lnTo>
                  <a:pt x="948" y="345"/>
                </a:lnTo>
                <a:lnTo>
                  <a:pt x="958" y="345"/>
                </a:lnTo>
                <a:lnTo>
                  <a:pt x="968" y="345"/>
                </a:lnTo>
                <a:lnTo>
                  <a:pt x="979" y="345"/>
                </a:lnTo>
                <a:lnTo>
                  <a:pt x="990" y="345"/>
                </a:lnTo>
                <a:lnTo>
                  <a:pt x="1000" y="345"/>
                </a:lnTo>
                <a:lnTo>
                  <a:pt x="1011" y="345"/>
                </a:lnTo>
                <a:lnTo>
                  <a:pt x="1022" y="345"/>
                </a:lnTo>
                <a:lnTo>
                  <a:pt x="1033" y="345"/>
                </a:lnTo>
                <a:lnTo>
                  <a:pt x="1044" y="345"/>
                </a:lnTo>
                <a:lnTo>
                  <a:pt x="1056" y="345"/>
                </a:lnTo>
                <a:lnTo>
                  <a:pt x="1067" y="345"/>
                </a:lnTo>
                <a:lnTo>
                  <a:pt x="1078" y="345"/>
                </a:lnTo>
                <a:lnTo>
                  <a:pt x="1089" y="345"/>
                </a:lnTo>
                <a:lnTo>
                  <a:pt x="1100" y="345"/>
                </a:lnTo>
                <a:lnTo>
                  <a:pt x="1111" y="345"/>
                </a:lnTo>
                <a:lnTo>
                  <a:pt x="1121" y="345"/>
                </a:lnTo>
                <a:lnTo>
                  <a:pt x="1132" y="345"/>
                </a:lnTo>
                <a:lnTo>
                  <a:pt x="1143" y="345"/>
                </a:lnTo>
                <a:lnTo>
                  <a:pt x="1153" y="345"/>
                </a:lnTo>
                <a:lnTo>
                  <a:pt x="1163" y="345"/>
                </a:lnTo>
                <a:lnTo>
                  <a:pt x="1173" y="345"/>
                </a:lnTo>
                <a:lnTo>
                  <a:pt x="1183" y="345"/>
                </a:lnTo>
                <a:lnTo>
                  <a:pt x="1193" y="345"/>
                </a:lnTo>
                <a:lnTo>
                  <a:pt x="1202" y="345"/>
                </a:lnTo>
                <a:lnTo>
                  <a:pt x="1212" y="345"/>
                </a:lnTo>
                <a:lnTo>
                  <a:pt x="1221" y="345"/>
                </a:lnTo>
                <a:lnTo>
                  <a:pt x="1229" y="345"/>
                </a:lnTo>
                <a:lnTo>
                  <a:pt x="1237" y="345"/>
                </a:lnTo>
                <a:lnTo>
                  <a:pt x="1245" y="345"/>
                </a:lnTo>
                <a:lnTo>
                  <a:pt x="1253" y="345"/>
                </a:lnTo>
                <a:lnTo>
                  <a:pt x="1260" y="345"/>
                </a:lnTo>
                <a:lnTo>
                  <a:pt x="1267" y="345"/>
                </a:lnTo>
                <a:lnTo>
                  <a:pt x="1274" y="345"/>
                </a:lnTo>
                <a:lnTo>
                  <a:pt x="1280" y="345"/>
                </a:lnTo>
                <a:lnTo>
                  <a:pt x="1286" y="345"/>
                </a:lnTo>
                <a:lnTo>
                  <a:pt x="1291" y="345"/>
                </a:lnTo>
                <a:lnTo>
                  <a:pt x="1295" y="345"/>
                </a:lnTo>
                <a:lnTo>
                  <a:pt x="1300" y="345"/>
                </a:lnTo>
                <a:lnTo>
                  <a:pt x="1303" y="345"/>
                </a:lnTo>
                <a:lnTo>
                  <a:pt x="1307" y="345"/>
                </a:lnTo>
                <a:lnTo>
                  <a:pt x="1309" y="345"/>
                </a:lnTo>
                <a:lnTo>
                  <a:pt x="1311" y="345"/>
                </a:lnTo>
                <a:lnTo>
                  <a:pt x="1313" y="345"/>
                </a:lnTo>
                <a:lnTo>
                  <a:pt x="1314" y="345"/>
                </a:lnTo>
                <a:lnTo>
                  <a:pt x="1321" y="345"/>
                </a:lnTo>
                <a:lnTo>
                  <a:pt x="1329" y="346"/>
                </a:lnTo>
                <a:lnTo>
                  <a:pt x="1336" y="346"/>
                </a:lnTo>
                <a:lnTo>
                  <a:pt x="1343" y="348"/>
                </a:lnTo>
                <a:lnTo>
                  <a:pt x="1349" y="349"/>
                </a:lnTo>
                <a:lnTo>
                  <a:pt x="1356" y="351"/>
                </a:lnTo>
                <a:lnTo>
                  <a:pt x="1363" y="352"/>
                </a:lnTo>
                <a:lnTo>
                  <a:pt x="1369" y="355"/>
                </a:lnTo>
                <a:lnTo>
                  <a:pt x="1376" y="357"/>
                </a:lnTo>
                <a:lnTo>
                  <a:pt x="1382" y="360"/>
                </a:lnTo>
                <a:lnTo>
                  <a:pt x="1388" y="363"/>
                </a:lnTo>
                <a:lnTo>
                  <a:pt x="1394" y="366"/>
                </a:lnTo>
                <a:lnTo>
                  <a:pt x="1400" y="369"/>
                </a:lnTo>
                <a:lnTo>
                  <a:pt x="1405" y="373"/>
                </a:lnTo>
                <a:lnTo>
                  <a:pt x="1411" y="377"/>
                </a:lnTo>
                <a:lnTo>
                  <a:pt x="1416" y="381"/>
                </a:lnTo>
                <a:lnTo>
                  <a:pt x="1421" y="385"/>
                </a:lnTo>
                <a:lnTo>
                  <a:pt x="1426" y="390"/>
                </a:lnTo>
                <a:lnTo>
                  <a:pt x="1431" y="395"/>
                </a:lnTo>
                <a:lnTo>
                  <a:pt x="1435" y="400"/>
                </a:lnTo>
                <a:lnTo>
                  <a:pt x="1440" y="405"/>
                </a:lnTo>
                <a:lnTo>
                  <a:pt x="1444" y="410"/>
                </a:lnTo>
                <a:lnTo>
                  <a:pt x="1448" y="415"/>
                </a:lnTo>
                <a:lnTo>
                  <a:pt x="1451" y="421"/>
                </a:lnTo>
                <a:lnTo>
                  <a:pt x="1455" y="427"/>
                </a:lnTo>
                <a:lnTo>
                  <a:pt x="1458" y="433"/>
                </a:lnTo>
                <a:lnTo>
                  <a:pt x="1461" y="439"/>
                </a:lnTo>
                <a:lnTo>
                  <a:pt x="1464" y="445"/>
                </a:lnTo>
                <a:lnTo>
                  <a:pt x="1466" y="451"/>
                </a:lnTo>
                <a:lnTo>
                  <a:pt x="1468" y="458"/>
                </a:lnTo>
                <a:lnTo>
                  <a:pt x="1470" y="465"/>
                </a:lnTo>
                <a:lnTo>
                  <a:pt x="1472" y="471"/>
                </a:lnTo>
                <a:lnTo>
                  <a:pt x="1473" y="478"/>
                </a:lnTo>
                <a:lnTo>
                  <a:pt x="1474" y="485"/>
                </a:lnTo>
                <a:lnTo>
                  <a:pt x="1475" y="492"/>
                </a:lnTo>
                <a:lnTo>
                  <a:pt x="1475" y="499"/>
                </a:lnTo>
                <a:lnTo>
                  <a:pt x="1476" y="506"/>
                </a:lnTo>
                <a:lnTo>
                  <a:pt x="1476" y="507"/>
                </a:lnTo>
                <a:lnTo>
                  <a:pt x="1476" y="508"/>
                </a:lnTo>
                <a:lnTo>
                  <a:pt x="1476" y="509"/>
                </a:lnTo>
                <a:lnTo>
                  <a:pt x="1476" y="511"/>
                </a:lnTo>
                <a:lnTo>
                  <a:pt x="1476" y="514"/>
                </a:lnTo>
                <a:lnTo>
                  <a:pt x="1475" y="518"/>
                </a:lnTo>
                <a:lnTo>
                  <a:pt x="1475" y="522"/>
                </a:lnTo>
                <a:lnTo>
                  <a:pt x="1476" y="526"/>
                </a:lnTo>
                <a:lnTo>
                  <a:pt x="1476" y="531"/>
                </a:lnTo>
                <a:lnTo>
                  <a:pt x="1476" y="536"/>
                </a:lnTo>
                <a:lnTo>
                  <a:pt x="1476" y="542"/>
                </a:lnTo>
                <a:lnTo>
                  <a:pt x="1476" y="549"/>
                </a:lnTo>
                <a:lnTo>
                  <a:pt x="1476" y="555"/>
                </a:lnTo>
                <a:lnTo>
                  <a:pt x="1475" y="562"/>
                </a:lnTo>
                <a:lnTo>
                  <a:pt x="1476" y="570"/>
                </a:lnTo>
                <a:lnTo>
                  <a:pt x="1476" y="578"/>
                </a:lnTo>
                <a:lnTo>
                  <a:pt x="1476" y="586"/>
                </a:lnTo>
                <a:lnTo>
                  <a:pt x="1476" y="595"/>
                </a:lnTo>
                <a:lnTo>
                  <a:pt x="1475" y="604"/>
                </a:lnTo>
                <a:lnTo>
                  <a:pt x="1476" y="613"/>
                </a:lnTo>
                <a:lnTo>
                  <a:pt x="1476" y="622"/>
                </a:lnTo>
                <a:lnTo>
                  <a:pt x="1476" y="632"/>
                </a:lnTo>
                <a:lnTo>
                  <a:pt x="1476" y="642"/>
                </a:lnTo>
                <a:lnTo>
                  <a:pt x="1476" y="652"/>
                </a:lnTo>
                <a:lnTo>
                  <a:pt x="1476" y="662"/>
                </a:lnTo>
                <a:lnTo>
                  <a:pt x="1476" y="672"/>
                </a:lnTo>
                <a:lnTo>
                  <a:pt x="1476" y="683"/>
                </a:lnTo>
                <a:lnTo>
                  <a:pt x="1476" y="694"/>
                </a:lnTo>
                <a:lnTo>
                  <a:pt x="1476" y="705"/>
                </a:lnTo>
                <a:lnTo>
                  <a:pt x="1476" y="715"/>
                </a:lnTo>
                <a:lnTo>
                  <a:pt x="1476" y="726"/>
                </a:lnTo>
                <a:lnTo>
                  <a:pt x="1476" y="737"/>
                </a:lnTo>
                <a:lnTo>
                  <a:pt x="1476" y="748"/>
                </a:lnTo>
                <a:lnTo>
                  <a:pt x="1476" y="759"/>
                </a:lnTo>
                <a:lnTo>
                  <a:pt x="1475" y="770"/>
                </a:lnTo>
                <a:lnTo>
                  <a:pt x="1476" y="781"/>
                </a:lnTo>
                <a:lnTo>
                  <a:pt x="1476" y="792"/>
                </a:lnTo>
                <a:lnTo>
                  <a:pt x="1476" y="803"/>
                </a:lnTo>
                <a:lnTo>
                  <a:pt x="1476" y="814"/>
                </a:lnTo>
                <a:lnTo>
                  <a:pt x="1476" y="824"/>
                </a:lnTo>
                <a:lnTo>
                  <a:pt x="1475" y="835"/>
                </a:lnTo>
                <a:lnTo>
                  <a:pt x="1476" y="845"/>
                </a:lnTo>
                <a:lnTo>
                  <a:pt x="1476" y="855"/>
                </a:lnTo>
                <a:lnTo>
                  <a:pt x="1476" y="865"/>
                </a:lnTo>
                <a:lnTo>
                  <a:pt x="1476" y="874"/>
                </a:lnTo>
                <a:lnTo>
                  <a:pt x="1476" y="884"/>
                </a:lnTo>
                <a:lnTo>
                  <a:pt x="1476" y="893"/>
                </a:lnTo>
                <a:lnTo>
                  <a:pt x="1476" y="902"/>
                </a:lnTo>
                <a:lnTo>
                  <a:pt x="1476" y="910"/>
                </a:lnTo>
                <a:lnTo>
                  <a:pt x="1476" y="919"/>
                </a:lnTo>
                <a:lnTo>
                  <a:pt x="1476" y="927"/>
                </a:lnTo>
                <a:lnTo>
                  <a:pt x="1476" y="934"/>
                </a:lnTo>
                <a:lnTo>
                  <a:pt x="1476" y="941"/>
                </a:lnTo>
                <a:lnTo>
                  <a:pt x="1476" y="948"/>
                </a:lnTo>
                <a:lnTo>
                  <a:pt x="1476" y="954"/>
                </a:lnTo>
                <a:lnTo>
                  <a:pt x="1476" y="960"/>
                </a:lnTo>
                <a:lnTo>
                  <a:pt x="1476" y="966"/>
                </a:lnTo>
                <a:lnTo>
                  <a:pt x="1476" y="971"/>
                </a:lnTo>
                <a:lnTo>
                  <a:pt x="1476" y="975"/>
                </a:lnTo>
                <a:lnTo>
                  <a:pt x="1476" y="979"/>
                </a:lnTo>
                <a:lnTo>
                  <a:pt x="1476" y="982"/>
                </a:lnTo>
                <a:lnTo>
                  <a:pt x="1476" y="985"/>
                </a:lnTo>
                <a:lnTo>
                  <a:pt x="1476" y="987"/>
                </a:lnTo>
                <a:lnTo>
                  <a:pt x="1476" y="989"/>
                </a:lnTo>
                <a:lnTo>
                  <a:pt x="1476" y="990"/>
                </a:lnTo>
                <a:lnTo>
                  <a:pt x="1475" y="997"/>
                </a:lnTo>
                <a:lnTo>
                  <a:pt x="1475" y="1005"/>
                </a:lnTo>
                <a:lnTo>
                  <a:pt x="1474" y="1012"/>
                </a:lnTo>
                <a:lnTo>
                  <a:pt x="1473" y="1019"/>
                </a:lnTo>
                <a:lnTo>
                  <a:pt x="1472" y="1025"/>
                </a:lnTo>
                <a:lnTo>
                  <a:pt x="1470" y="1032"/>
                </a:lnTo>
                <a:lnTo>
                  <a:pt x="1468" y="1039"/>
                </a:lnTo>
                <a:lnTo>
                  <a:pt x="1466" y="1045"/>
                </a:lnTo>
                <a:lnTo>
                  <a:pt x="1464" y="1052"/>
                </a:lnTo>
                <a:lnTo>
                  <a:pt x="1461" y="1058"/>
                </a:lnTo>
                <a:lnTo>
                  <a:pt x="1458" y="1064"/>
                </a:lnTo>
                <a:lnTo>
                  <a:pt x="1455" y="1070"/>
                </a:lnTo>
                <a:lnTo>
                  <a:pt x="1451" y="1076"/>
                </a:lnTo>
                <a:lnTo>
                  <a:pt x="1448" y="1081"/>
                </a:lnTo>
                <a:lnTo>
                  <a:pt x="1444" y="1087"/>
                </a:lnTo>
                <a:lnTo>
                  <a:pt x="1440" y="1092"/>
                </a:lnTo>
                <a:lnTo>
                  <a:pt x="1435" y="1097"/>
                </a:lnTo>
                <a:lnTo>
                  <a:pt x="1431" y="1102"/>
                </a:lnTo>
                <a:lnTo>
                  <a:pt x="1426" y="1107"/>
                </a:lnTo>
                <a:lnTo>
                  <a:pt x="1421" y="1111"/>
                </a:lnTo>
                <a:lnTo>
                  <a:pt x="1416" y="1116"/>
                </a:lnTo>
                <a:lnTo>
                  <a:pt x="1411" y="1120"/>
                </a:lnTo>
                <a:lnTo>
                  <a:pt x="1405" y="1124"/>
                </a:lnTo>
                <a:lnTo>
                  <a:pt x="1400" y="1127"/>
                </a:lnTo>
                <a:lnTo>
                  <a:pt x="1394" y="1131"/>
                </a:lnTo>
                <a:lnTo>
                  <a:pt x="1388" y="1134"/>
                </a:lnTo>
                <a:lnTo>
                  <a:pt x="1382" y="1137"/>
                </a:lnTo>
                <a:lnTo>
                  <a:pt x="1376" y="1140"/>
                </a:lnTo>
                <a:lnTo>
                  <a:pt x="1369" y="1142"/>
                </a:lnTo>
                <a:lnTo>
                  <a:pt x="1363" y="1144"/>
                </a:lnTo>
                <a:lnTo>
                  <a:pt x="1356" y="1146"/>
                </a:lnTo>
                <a:lnTo>
                  <a:pt x="1349" y="1148"/>
                </a:lnTo>
                <a:lnTo>
                  <a:pt x="1343" y="1149"/>
                </a:lnTo>
                <a:lnTo>
                  <a:pt x="1336" y="1150"/>
                </a:lnTo>
                <a:lnTo>
                  <a:pt x="1329" y="1151"/>
                </a:lnTo>
                <a:lnTo>
                  <a:pt x="1321" y="1151"/>
                </a:lnTo>
                <a:lnTo>
                  <a:pt x="1314" y="1152"/>
                </a:lnTo>
                <a:lnTo>
                  <a:pt x="1313" y="1151"/>
                </a:lnTo>
                <a:lnTo>
                  <a:pt x="1313" y="1152"/>
                </a:lnTo>
                <a:lnTo>
                  <a:pt x="1311" y="1152"/>
                </a:lnTo>
                <a:lnTo>
                  <a:pt x="1310" y="1152"/>
                </a:lnTo>
                <a:lnTo>
                  <a:pt x="1308" y="1152"/>
                </a:lnTo>
                <a:lnTo>
                  <a:pt x="1306" y="1151"/>
                </a:lnTo>
                <a:lnTo>
                  <a:pt x="1303" y="1152"/>
                </a:lnTo>
                <a:lnTo>
                  <a:pt x="1300" y="1152"/>
                </a:lnTo>
                <a:lnTo>
                  <a:pt x="1297" y="1152"/>
                </a:lnTo>
                <a:lnTo>
                  <a:pt x="1293" y="1151"/>
                </a:lnTo>
                <a:lnTo>
                  <a:pt x="1289" y="1152"/>
                </a:lnTo>
                <a:lnTo>
                  <a:pt x="1285" y="1152"/>
                </a:lnTo>
                <a:lnTo>
                  <a:pt x="1281" y="1152"/>
                </a:lnTo>
                <a:lnTo>
                  <a:pt x="1276" y="1151"/>
                </a:lnTo>
                <a:lnTo>
                  <a:pt x="1271" y="1152"/>
                </a:lnTo>
                <a:lnTo>
                  <a:pt x="1266" y="1152"/>
                </a:lnTo>
                <a:lnTo>
                  <a:pt x="1260" y="1152"/>
                </a:lnTo>
                <a:lnTo>
                  <a:pt x="1255" y="1152"/>
                </a:lnTo>
                <a:lnTo>
                  <a:pt x="1249" y="1151"/>
                </a:lnTo>
                <a:lnTo>
                  <a:pt x="1242" y="1151"/>
                </a:lnTo>
                <a:lnTo>
                  <a:pt x="1236" y="1152"/>
                </a:lnTo>
                <a:lnTo>
                  <a:pt x="1229" y="1152"/>
                </a:lnTo>
                <a:lnTo>
                  <a:pt x="1222" y="1152"/>
                </a:lnTo>
                <a:lnTo>
                  <a:pt x="1215" y="1152"/>
                </a:lnTo>
                <a:lnTo>
                  <a:pt x="1208" y="1152"/>
                </a:lnTo>
                <a:lnTo>
                  <a:pt x="1200" y="1152"/>
                </a:lnTo>
                <a:lnTo>
                  <a:pt x="1192" y="1151"/>
                </a:lnTo>
                <a:lnTo>
                  <a:pt x="1184" y="1152"/>
                </a:lnTo>
                <a:lnTo>
                  <a:pt x="1176" y="1152"/>
                </a:lnTo>
                <a:lnTo>
                  <a:pt x="1168" y="1152"/>
                </a:lnTo>
                <a:lnTo>
                  <a:pt x="1159" y="1152"/>
                </a:lnTo>
                <a:lnTo>
                  <a:pt x="1150" y="1152"/>
                </a:lnTo>
                <a:lnTo>
                  <a:pt x="1142" y="1152"/>
                </a:lnTo>
                <a:lnTo>
                  <a:pt x="1132" y="1152"/>
                </a:lnTo>
                <a:lnTo>
                  <a:pt x="1123" y="1151"/>
                </a:lnTo>
                <a:lnTo>
                  <a:pt x="1114" y="1152"/>
                </a:lnTo>
                <a:lnTo>
                  <a:pt x="1105" y="1151"/>
                </a:lnTo>
                <a:lnTo>
                  <a:pt x="1095" y="1152"/>
                </a:lnTo>
                <a:lnTo>
                  <a:pt x="1085" y="1152"/>
                </a:lnTo>
                <a:lnTo>
                  <a:pt x="1075" y="1152"/>
                </a:lnTo>
                <a:lnTo>
                  <a:pt x="1065" y="1152"/>
                </a:lnTo>
                <a:lnTo>
                  <a:pt x="1055" y="1152"/>
                </a:lnTo>
                <a:lnTo>
                  <a:pt x="1045" y="1152"/>
                </a:lnTo>
                <a:lnTo>
                  <a:pt x="1035" y="1152"/>
                </a:lnTo>
                <a:lnTo>
                  <a:pt x="1025" y="1152"/>
                </a:lnTo>
                <a:lnTo>
                  <a:pt x="1014" y="1152"/>
                </a:lnTo>
                <a:lnTo>
                  <a:pt x="1004" y="1152"/>
                </a:lnTo>
                <a:lnTo>
                  <a:pt x="993" y="1152"/>
                </a:lnTo>
                <a:lnTo>
                  <a:pt x="983" y="1152"/>
                </a:lnTo>
                <a:lnTo>
                  <a:pt x="972" y="1152"/>
                </a:lnTo>
                <a:lnTo>
                  <a:pt x="961" y="1152"/>
                </a:lnTo>
                <a:lnTo>
                  <a:pt x="950" y="1152"/>
                </a:lnTo>
                <a:lnTo>
                  <a:pt x="940" y="1152"/>
                </a:lnTo>
                <a:lnTo>
                  <a:pt x="929" y="1152"/>
                </a:lnTo>
                <a:lnTo>
                  <a:pt x="918" y="1152"/>
                </a:lnTo>
                <a:lnTo>
                  <a:pt x="907" y="1152"/>
                </a:lnTo>
                <a:lnTo>
                  <a:pt x="896" y="1152"/>
                </a:lnTo>
                <a:lnTo>
                  <a:pt x="885" y="1152"/>
                </a:lnTo>
                <a:lnTo>
                  <a:pt x="874" y="1152"/>
                </a:lnTo>
                <a:lnTo>
                  <a:pt x="863" y="1152"/>
                </a:lnTo>
                <a:lnTo>
                  <a:pt x="852" y="1152"/>
                </a:lnTo>
                <a:lnTo>
                  <a:pt x="842" y="1152"/>
                </a:lnTo>
                <a:lnTo>
                  <a:pt x="831" y="1152"/>
                </a:lnTo>
                <a:lnTo>
                  <a:pt x="820" y="1152"/>
                </a:lnTo>
                <a:lnTo>
                  <a:pt x="809" y="1152"/>
                </a:lnTo>
                <a:lnTo>
                  <a:pt x="798" y="1152"/>
                </a:lnTo>
                <a:lnTo>
                  <a:pt x="788" y="1152"/>
                </a:lnTo>
                <a:lnTo>
                  <a:pt x="777" y="1152"/>
                </a:lnTo>
                <a:lnTo>
                  <a:pt x="766" y="1152"/>
                </a:lnTo>
                <a:lnTo>
                  <a:pt x="756" y="1152"/>
                </a:lnTo>
                <a:lnTo>
                  <a:pt x="746" y="1152"/>
                </a:lnTo>
                <a:lnTo>
                  <a:pt x="735" y="1152"/>
                </a:lnTo>
                <a:lnTo>
                  <a:pt x="725" y="1152"/>
                </a:lnTo>
                <a:lnTo>
                  <a:pt x="715" y="1152"/>
                </a:lnTo>
                <a:lnTo>
                  <a:pt x="705" y="1152"/>
                </a:lnTo>
                <a:lnTo>
                  <a:pt x="695" y="1152"/>
                </a:lnTo>
                <a:lnTo>
                  <a:pt x="685" y="1152"/>
                </a:lnTo>
                <a:lnTo>
                  <a:pt x="675" y="1152"/>
                </a:lnTo>
                <a:lnTo>
                  <a:pt x="666" y="1152"/>
                </a:lnTo>
                <a:lnTo>
                  <a:pt x="656" y="1152"/>
                </a:lnTo>
                <a:lnTo>
                  <a:pt x="647" y="1152"/>
                </a:lnTo>
                <a:lnTo>
                  <a:pt x="638" y="1152"/>
                </a:lnTo>
                <a:lnTo>
                  <a:pt x="629" y="1152"/>
                </a:lnTo>
                <a:lnTo>
                  <a:pt x="620" y="1152"/>
                </a:lnTo>
                <a:lnTo>
                  <a:pt x="611" y="1152"/>
                </a:lnTo>
                <a:lnTo>
                  <a:pt x="603" y="1152"/>
                </a:lnTo>
                <a:lnTo>
                  <a:pt x="594" y="1152"/>
                </a:lnTo>
                <a:lnTo>
                  <a:pt x="586" y="1152"/>
                </a:lnTo>
                <a:lnTo>
                  <a:pt x="578" y="1152"/>
                </a:lnTo>
                <a:lnTo>
                  <a:pt x="570" y="1152"/>
                </a:lnTo>
                <a:lnTo>
                  <a:pt x="563" y="1152"/>
                </a:lnTo>
                <a:lnTo>
                  <a:pt x="555" y="1152"/>
                </a:lnTo>
                <a:lnTo>
                  <a:pt x="548" y="1152"/>
                </a:lnTo>
                <a:lnTo>
                  <a:pt x="541" y="1152"/>
                </a:lnTo>
                <a:lnTo>
                  <a:pt x="534" y="1152"/>
                </a:lnTo>
                <a:lnTo>
                  <a:pt x="528" y="1152"/>
                </a:lnTo>
                <a:lnTo>
                  <a:pt x="522" y="1152"/>
                </a:lnTo>
                <a:lnTo>
                  <a:pt x="516" y="1152"/>
                </a:lnTo>
                <a:lnTo>
                  <a:pt x="510" y="1152"/>
                </a:lnTo>
                <a:lnTo>
                  <a:pt x="504" y="1152"/>
                </a:lnTo>
                <a:lnTo>
                  <a:pt x="499" y="1152"/>
                </a:lnTo>
                <a:lnTo>
                  <a:pt x="494" y="1152"/>
                </a:lnTo>
                <a:lnTo>
                  <a:pt x="489" y="1152"/>
                </a:lnTo>
                <a:lnTo>
                  <a:pt x="485" y="1152"/>
                </a:lnTo>
                <a:lnTo>
                  <a:pt x="481" y="1152"/>
                </a:lnTo>
                <a:lnTo>
                  <a:pt x="477" y="1152"/>
                </a:lnTo>
                <a:lnTo>
                  <a:pt x="473" y="1152"/>
                </a:lnTo>
                <a:lnTo>
                  <a:pt x="470" y="1152"/>
                </a:lnTo>
                <a:lnTo>
                  <a:pt x="467" y="1152"/>
                </a:lnTo>
                <a:lnTo>
                  <a:pt x="465" y="1152"/>
                </a:lnTo>
                <a:lnTo>
                  <a:pt x="462" y="1152"/>
                </a:lnTo>
                <a:lnTo>
                  <a:pt x="460" y="1152"/>
                </a:lnTo>
                <a:lnTo>
                  <a:pt x="459" y="1152"/>
                </a:lnTo>
                <a:lnTo>
                  <a:pt x="458" y="1152"/>
                </a:lnTo>
                <a:lnTo>
                  <a:pt x="457" y="1151"/>
                </a:lnTo>
                <a:lnTo>
                  <a:pt x="456" y="1151"/>
                </a:lnTo>
                <a:lnTo>
                  <a:pt x="456" y="1152"/>
                </a:lnTo>
                <a:lnTo>
                  <a:pt x="449" y="1151"/>
                </a:lnTo>
                <a:lnTo>
                  <a:pt x="442" y="1151"/>
                </a:lnTo>
                <a:lnTo>
                  <a:pt x="435" y="1150"/>
                </a:lnTo>
                <a:lnTo>
                  <a:pt x="428" y="1149"/>
                </a:lnTo>
                <a:lnTo>
                  <a:pt x="421" y="1148"/>
                </a:lnTo>
                <a:lnTo>
                  <a:pt x="414" y="1146"/>
                </a:lnTo>
                <a:lnTo>
                  <a:pt x="408" y="1144"/>
                </a:lnTo>
                <a:lnTo>
                  <a:pt x="401" y="1142"/>
                </a:lnTo>
                <a:lnTo>
                  <a:pt x="395" y="1140"/>
                </a:lnTo>
                <a:lnTo>
                  <a:pt x="388" y="1137"/>
                </a:lnTo>
                <a:lnTo>
                  <a:pt x="382" y="1134"/>
                </a:lnTo>
                <a:lnTo>
                  <a:pt x="376" y="1131"/>
                </a:lnTo>
                <a:lnTo>
                  <a:pt x="371" y="1127"/>
                </a:lnTo>
                <a:lnTo>
                  <a:pt x="365" y="1124"/>
                </a:lnTo>
                <a:lnTo>
                  <a:pt x="360" y="1120"/>
                </a:lnTo>
                <a:lnTo>
                  <a:pt x="354" y="1116"/>
                </a:lnTo>
                <a:lnTo>
                  <a:pt x="349" y="1111"/>
                </a:lnTo>
                <a:lnTo>
                  <a:pt x="344" y="1107"/>
                </a:lnTo>
                <a:lnTo>
                  <a:pt x="340" y="1102"/>
                </a:lnTo>
                <a:lnTo>
                  <a:pt x="335" y="1097"/>
                </a:lnTo>
                <a:lnTo>
                  <a:pt x="331" y="1092"/>
                </a:lnTo>
                <a:lnTo>
                  <a:pt x="327" y="1087"/>
                </a:lnTo>
                <a:lnTo>
                  <a:pt x="323" y="1081"/>
                </a:lnTo>
                <a:lnTo>
                  <a:pt x="319" y="1076"/>
                </a:lnTo>
                <a:lnTo>
                  <a:pt x="316" y="1070"/>
                </a:lnTo>
                <a:lnTo>
                  <a:pt x="312" y="1064"/>
                </a:lnTo>
                <a:lnTo>
                  <a:pt x="309" y="1058"/>
                </a:lnTo>
                <a:lnTo>
                  <a:pt x="307" y="1052"/>
                </a:lnTo>
                <a:lnTo>
                  <a:pt x="304" y="1045"/>
                </a:lnTo>
                <a:lnTo>
                  <a:pt x="302" y="1039"/>
                </a:lnTo>
                <a:lnTo>
                  <a:pt x="300" y="1032"/>
                </a:lnTo>
                <a:lnTo>
                  <a:pt x="299" y="1025"/>
                </a:lnTo>
                <a:lnTo>
                  <a:pt x="297" y="1019"/>
                </a:lnTo>
                <a:lnTo>
                  <a:pt x="296" y="1012"/>
                </a:lnTo>
                <a:lnTo>
                  <a:pt x="295" y="1005"/>
                </a:lnTo>
                <a:lnTo>
                  <a:pt x="295" y="997"/>
                </a:lnTo>
                <a:lnTo>
                  <a:pt x="295" y="990"/>
                </a:lnTo>
              </a:path>
            </a:pathLst>
          </a:custGeom>
          <a:noFill/>
          <a:ln w="50800" cap="rnd">
            <a:solidFill>
              <a:srgbClr val="FFFF00"/>
            </a:solidFill>
            <a:round/>
            <a:headEnd type="stealth" w="med" len="med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7239000" y="3581400"/>
            <a:ext cx="1855788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b="1">
                <a:solidFill>
                  <a:srgbClr val="FFFF00"/>
                </a:solidFill>
              </a:rPr>
              <a:t>Fresh is</a:t>
            </a:r>
          </a:p>
          <a:p>
            <a:pPr algn="ctr"/>
            <a:r>
              <a:rPr lang="en-US" b="1">
                <a:solidFill>
                  <a:srgbClr val="FFFF00"/>
                </a:solidFill>
              </a:rPr>
              <a:t>my middle name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9563" y="2252663"/>
            <a:ext cx="8524875" cy="2597150"/>
          </a:xfrm>
          <a:noFill/>
        </p:spPr>
        <p:txBody>
          <a:bodyPr lIns="0" tIns="0" rIns="0" bIns="0" anchor="t"/>
          <a:lstStyle/>
          <a:p>
            <a:r>
              <a:rPr lang="en-US" sz="9600" b="1" smtClean="0">
                <a:solidFill>
                  <a:srgbClr val="FFFFFF"/>
                </a:solidFill>
                <a:latin typeface="Agency FB" pitchFamily="34" charset="0"/>
              </a:rPr>
              <a:t>Example Meat Goat Judging Class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8396288" y="101600"/>
            <a:ext cx="820737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r>
              <a:rPr lang="en-US" sz="1800">
                <a:solidFill>
                  <a:srgbClr val="B0FFB0"/>
                </a:solidFill>
              </a:rPr>
              <a:t>Slide 20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8153400" y="101600"/>
            <a:ext cx="820738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r>
              <a:rPr lang="en-US" sz="1400">
                <a:solidFill>
                  <a:srgbClr val="B0FFB0"/>
                </a:solidFill>
              </a:rPr>
              <a:t>Slide 21</a:t>
            </a:r>
          </a:p>
        </p:txBody>
      </p:sp>
      <p:pic>
        <p:nvPicPr>
          <p:cNvPr id="23555" name="Picture 3"/>
          <p:cNvPicPr>
            <a:picLocks noChangeArrowheads="1"/>
          </p:cNvPicPr>
          <p:nvPr/>
        </p:nvPicPr>
        <p:blipFill>
          <a:blip r:embed="rId3" cstate="print"/>
          <a:srcRect r="91272" b="80498"/>
          <a:stretch>
            <a:fillRect/>
          </a:stretch>
        </p:blipFill>
        <p:spPr bwMode="auto">
          <a:xfrm>
            <a:off x="3317875" y="468313"/>
            <a:ext cx="2168525" cy="265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/>
          <p:cNvPicPr>
            <a:picLocks noChangeArrowheads="1"/>
          </p:cNvPicPr>
          <p:nvPr/>
        </p:nvPicPr>
        <p:blipFill>
          <a:blip r:embed="rId4" cstate="print"/>
          <a:srcRect r="84057" b="80783"/>
          <a:stretch>
            <a:fillRect/>
          </a:stretch>
        </p:blipFill>
        <p:spPr bwMode="auto">
          <a:xfrm>
            <a:off x="412750" y="468313"/>
            <a:ext cx="2863850" cy="273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Freeform 5"/>
          <p:cNvSpPr>
            <a:spLocks/>
          </p:cNvSpPr>
          <p:nvPr/>
        </p:nvSpPr>
        <p:spPr bwMode="auto">
          <a:xfrm>
            <a:off x="414338" y="414338"/>
            <a:ext cx="4159250" cy="2755900"/>
          </a:xfrm>
          <a:custGeom>
            <a:avLst/>
            <a:gdLst>
              <a:gd name="T0" fmla="*/ 0 w 2620"/>
              <a:gd name="T1" fmla="*/ 0 h 1736"/>
              <a:gd name="T2" fmla="*/ 2619 w 2620"/>
              <a:gd name="T3" fmla="*/ 0 h 1736"/>
              <a:gd name="T4" fmla="*/ 2619 w 2620"/>
              <a:gd name="T5" fmla="*/ 1735 h 1736"/>
              <a:gd name="T6" fmla="*/ 0 w 2620"/>
              <a:gd name="T7" fmla="*/ 1735 h 1736"/>
              <a:gd name="T8" fmla="*/ 0 w 2620"/>
              <a:gd name="T9" fmla="*/ 0 h 17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20"/>
              <a:gd name="T16" fmla="*/ 0 h 1736"/>
              <a:gd name="T17" fmla="*/ 2620 w 2620"/>
              <a:gd name="T18" fmla="*/ 1736 h 17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20" h="1736">
                <a:moveTo>
                  <a:pt x="0" y="0"/>
                </a:moveTo>
                <a:lnTo>
                  <a:pt x="2619" y="0"/>
                </a:lnTo>
                <a:lnTo>
                  <a:pt x="2619" y="1735"/>
                </a:lnTo>
                <a:lnTo>
                  <a:pt x="0" y="1735"/>
                </a:lnTo>
                <a:lnTo>
                  <a:pt x="0" y="0"/>
                </a:lnTo>
              </a:path>
            </a:pathLst>
          </a:custGeom>
          <a:noFill/>
          <a:ln w="50800" cap="rnd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23558" name="Picture 6"/>
          <p:cNvPicPr>
            <a:picLocks noChangeArrowheads="1"/>
          </p:cNvPicPr>
          <p:nvPr/>
        </p:nvPicPr>
        <p:blipFill>
          <a:blip r:embed="rId5" cstate="print"/>
          <a:srcRect r="92165" b="80315"/>
          <a:stretch>
            <a:fillRect/>
          </a:stretch>
        </p:blipFill>
        <p:spPr bwMode="auto">
          <a:xfrm>
            <a:off x="7602538" y="455613"/>
            <a:ext cx="1998662" cy="266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7"/>
          <p:cNvPicPr>
            <a:picLocks noChangeArrowheads="1"/>
          </p:cNvPicPr>
          <p:nvPr/>
        </p:nvPicPr>
        <p:blipFill>
          <a:blip r:embed="rId6" cstate="print"/>
          <a:srcRect r="84356" b="82990"/>
          <a:stretch>
            <a:fillRect/>
          </a:stretch>
        </p:blipFill>
        <p:spPr bwMode="auto">
          <a:xfrm>
            <a:off x="4800600" y="455613"/>
            <a:ext cx="2819400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0" name="Freeform 8"/>
          <p:cNvSpPr>
            <a:spLocks/>
          </p:cNvSpPr>
          <p:nvPr/>
        </p:nvSpPr>
        <p:spPr bwMode="auto">
          <a:xfrm>
            <a:off x="4811713" y="415925"/>
            <a:ext cx="3976687" cy="2755900"/>
          </a:xfrm>
          <a:custGeom>
            <a:avLst/>
            <a:gdLst>
              <a:gd name="T0" fmla="*/ 0 w 2505"/>
              <a:gd name="T1" fmla="*/ 0 h 1736"/>
              <a:gd name="T2" fmla="*/ 2504 w 2505"/>
              <a:gd name="T3" fmla="*/ 0 h 1736"/>
              <a:gd name="T4" fmla="*/ 2504 w 2505"/>
              <a:gd name="T5" fmla="*/ 1735 h 1736"/>
              <a:gd name="T6" fmla="*/ 0 w 2505"/>
              <a:gd name="T7" fmla="*/ 1735 h 1736"/>
              <a:gd name="T8" fmla="*/ 0 w 2505"/>
              <a:gd name="T9" fmla="*/ 0 h 17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05"/>
              <a:gd name="T16" fmla="*/ 0 h 1736"/>
              <a:gd name="T17" fmla="*/ 2505 w 2505"/>
              <a:gd name="T18" fmla="*/ 1736 h 17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05" h="1736">
                <a:moveTo>
                  <a:pt x="0" y="0"/>
                </a:moveTo>
                <a:lnTo>
                  <a:pt x="2504" y="0"/>
                </a:lnTo>
                <a:lnTo>
                  <a:pt x="2504" y="1735"/>
                </a:lnTo>
                <a:lnTo>
                  <a:pt x="0" y="1735"/>
                </a:lnTo>
                <a:lnTo>
                  <a:pt x="0" y="0"/>
                </a:lnTo>
              </a:path>
            </a:pathLst>
          </a:custGeom>
          <a:noFill/>
          <a:ln w="50800" cap="rnd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23561" name="Picture 9"/>
          <p:cNvPicPr>
            <a:picLocks noChangeArrowheads="1"/>
          </p:cNvPicPr>
          <p:nvPr/>
        </p:nvPicPr>
        <p:blipFill>
          <a:blip r:embed="rId7" cstate="print"/>
          <a:srcRect r="84777" b="80854"/>
          <a:stretch>
            <a:fillRect/>
          </a:stretch>
        </p:blipFill>
        <p:spPr bwMode="auto">
          <a:xfrm>
            <a:off x="400050" y="3325813"/>
            <a:ext cx="2876550" cy="269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10"/>
          <p:cNvPicPr>
            <a:picLocks noChangeArrowheads="1"/>
          </p:cNvPicPr>
          <p:nvPr/>
        </p:nvPicPr>
        <p:blipFill>
          <a:blip r:embed="rId8" cstate="print"/>
          <a:srcRect r="93212" b="80573"/>
          <a:stretch>
            <a:fillRect/>
          </a:stretch>
        </p:blipFill>
        <p:spPr bwMode="auto">
          <a:xfrm>
            <a:off x="3263900" y="3314700"/>
            <a:ext cx="16891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3" name="Freeform 11"/>
          <p:cNvSpPr>
            <a:spLocks/>
          </p:cNvSpPr>
          <p:nvPr/>
        </p:nvSpPr>
        <p:spPr bwMode="auto">
          <a:xfrm>
            <a:off x="414338" y="3271838"/>
            <a:ext cx="4159250" cy="2603500"/>
          </a:xfrm>
          <a:custGeom>
            <a:avLst/>
            <a:gdLst>
              <a:gd name="T0" fmla="*/ 0 w 2620"/>
              <a:gd name="T1" fmla="*/ 0 h 1640"/>
              <a:gd name="T2" fmla="*/ 2619 w 2620"/>
              <a:gd name="T3" fmla="*/ 0 h 1640"/>
              <a:gd name="T4" fmla="*/ 2619 w 2620"/>
              <a:gd name="T5" fmla="*/ 1639 h 1640"/>
              <a:gd name="T6" fmla="*/ 0 w 2620"/>
              <a:gd name="T7" fmla="*/ 1639 h 1640"/>
              <a:gd name="T8" fmla="*/ 0 w 2620"/>
              <a:gd name="T9" fmla="*/ 0 h 16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20"/>
              <a:gd name="T16" fmla="*/ 0 h 1640"/>
              <a:gd name="T17" fmla="*/ 2620 w 2620"/>
              <a:gd name="T18" fmla="*/ 1640 h 16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20" h="1640">
                <a:moveTo>
                  <a:pt x="0" y="0"/>
                </a:moveTo>
                <a:lnTo>
                  <a:pt x="2619" y="0"/>
                </a:lnTo>
                <a:lnTo>
                  <a:pt x="2619" y="1639"/>
                </a:lnTo>
                <a:lnTo>
                  <a:pt x="0" y="1639"/>
                </a:lnTo>
                <a:lnTo>
                  <a:pt x="0" y="0"/>
                </a:lnTo>
              </a:path>
            </a:pathLst>
          </a:custGeom>
          <a:noFill/>
          <a:ln w="50800" cap="rnd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23564" name="Picture 12"/>
          <p:cNvPicPr>
            <a:picLocks noChangeArrowheads="1"/>
          </p:cNvPicPr>
          <p:nvPr/>
        </p:nvPicPr>
        <p:blipFill>
          <a:blip r:embed="rId9" cstate="print"/>
          <a:srcRect r="85899" b="80812"/>
          <a:stretch>
            <a:fillRect/>
          </a:stretch>
        </p:blipFill>
        <p:spPr bwMode="auto">
          <a:xfrm>
            <a:off x="4800600" y="3314700"/>
            <a:ext cx="27432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5" name="Picture 13"/>
          <p:cNvPicPr>
            <a:picLocks noChangeArrowheads="1"/>
          </p:cNvPicPr>
          <p:nvPr/>
        </p:nvPicPr>
        <p:blipFill>
          <a:blip r:embed="rId10" cstate="print"/>
          <a:srcRect r="94383" b="80427"/>
          <a:stretch>
            <a:fillRect/>
          </a:stretch>
        </p:blipFill>
        <p:spPr bwMode="auto">
          <a:xfrm>
            <a:off x="7486650" y="3352800"/>
            <a:ext cx="135255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6" name="Freeform 14"/>
          <p:cNvSpPr>
            <a:spLocks/>
          </p:cNvSpPr>
          <p:nvPr/>
        </p:nvSpPr>
        <p:spPr bwMode="auto">
          <a:xfrm>
            <a:off x="4811713" y="3271838"/>
            <a:ext cx="3976687" cy="2603500"/>
          </a:xfrm>
          <a:custGeom>
            <a:avLst/>
            <a:gdLst>
              <a:gd name="T0" fmla="*/ 0 w 2505"/>
              <a:gd name="T1" fmla="*/ 0 h 1640"/>
              <a:gd name="T2" fmla="*/ 2504 w 2505"/>
              <a:gd name="T3" fmla="*/ 0 h 1640"/>
              <a:gd name="T4" fmla="*/ 2504 w 2505"/>
              <a:gd name="T5" fmla="*/ 1639 h 1640"/>
              <a:gd name="T6" fmla="*/ 0 w 2505"/>
              <a:gd name="T7" fmla="*/ 1639 h 1640"/>
              <a:gd name="T8" fmla="*/ 0 w 2505"/>
              <a:gd name="T9" fmla="*/ 0 h 16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05"/>
              <a:gd name="T16" fmla="*/ 0 h 1640"/>
              <a:gd name="T17" fmla="*/ 2505 w 2505"/>
              <a:gd name="T18" fmla="*/ 1640 h 16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05" h="1640">
                <a:moveTo>
                  <a:pt x="0" y="0"/>
                </a:moveTo>
                <a:lnTo>
                  <a:pt x="2504" y="0"/>
                </a:lnTo>
                <a:lnTo>
                  <a:pt x="2504" y="1639"/>
                </a:lnTo>
                <a:lnTo>
                  <a:pt x="0" y="1639"/>
                </a:lnTo>
                <a:lnTo>
                  <a:pt x="0" y="0"/>
                </a:lnTo>
              </a:path>
            </a:pathLst>
          </a:custGeom>
          <a:noFill/>
          <a:ln w="50800" cap="rnd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2743200" y="5983288"/>
            <a:ext cx="5562600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Official Placing: 1 - 2 - 3 - 4</a:t>
            </a:r>
          </a:p>
          <a:p>
            <a:r>
              <a:rPr lang="en-US" dirty="0">
                <a:solidFill>
                  <a:srgbClr val="FFFF00"/>
                </a:solidFill>
              </a:rPr>
              <a:t>			  Cuts:     2 - 4 - 6</a:t>
            </a:r>
          </a:p>
        </p:txBody>
      </p:sp>
      <p:sp>
        <p:nvSpPr>
          <p:cNvPr id="23568" name="Oval 16"/>
          <p:cNvSpPr>
            <a:spLocks noChangeArrowheads="1"/>
          </p:cNvSpPr>
          <p:nvPr/>
        </p:nvSpPr>
        <p:spPr bwMode="auto">
          <a:xfrm>
            <a:off x="6357938" y="2414588"/>
            <a:ext cx="619125" cy="619125"/>
          </a:xfrm>
          <a:prstGeom prst="ellipse">
            <a:avLst/>
          </a:prstGeom>
          <a:solidFill>
            <a:srgbClr val="B07050"/>
          </a:solidFill>
          <a:ln w="12700">
            <a:solidFill>
              <a:srgbClr val="FFFF9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6459538" y="2527300"/>
            <a:ext cx="404812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23570" name="Oval 18"/>
          <p:cNvSpPr>
            <a:spLocks noChangeArrowheads="1"/>
          </p:cNvSpPr>
          <p:nvPr/>
        </p:nvSpPr>
        <p:spPr bwMode="auto">
          <a:xfrm>
            <a:off x="1890713" y="2409825"/>
            <a:ext cx="619125" cy="619125"/>
          </a:xfrm>
          <a:prstGeom prst="ellipse">
            <a:avLst/>
          </a:prstGeom>
          <a:solidFill>
            <a:srgbClr val="B07050"/>
          </a:solidFill>
          <a:ln w="12700">
            <a:solidFill>
              <a:srgbClr val="FFFF9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1" name="Rectangle 19"/>
          <p:cNvSpPr>
            <a:spLocks noChangeArrowheads="1"/>
          </p:cNvSpPr>
          <p:nvPr/>
        </p:nvSpPr>
        <p:spPr bwMode="auto">
          <a:xfrm>
            <a:off x="1998663" y="2532063"/>
            <a:ext cx="403225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23572" name="Oval 20"/>
          <p:cNvSpPr>
            <a:spLocks noChangeArrowheads="1"/>
          </p:cNvSpPr>
          <p:nvPr/>
        </p:nvSpPr>
        <p:spPr bwMode="auto">
          <a:xfrm>
            <a:off x="1787525" y="5099050"/>
            <a:ext cx="619125" cy="619125"/>
          </a:xfrm>
          <a:prstGeom prst="ellipse">
            <a:avLst/>
          </a:prstGeom>
          <a:solidFill>
            <a:srgbClr val="B07050"/>
          </a:solidFill>
          <a:ln w="12700">
            <a:solidFill>
              <a:srgbClr val="FFFF9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3" name="Rectangle 21"/>
          <p:cNvSpPr>
            <a:spLocks noChangeArrowheads="1"/>
          </p:cNvSpPr>
          <p:nvPr/>
        </p:nvSpPr>
        <p:spPr bwMode="auto">
          <a:xfrm>
            <a:off x="1892300" y="5221288"/>
            <a:ext cx="40322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23574" name="Oval 22"/>
          <p:cNvSpPr>
            <a:spLocks noChangeArrowheads="1"/>
          </p:cNvSpPr>
          <p:nvPr/>
        </p:nvSpPr>
        <p:spPr bwMode="auto">
          <a:xfrm>
            <a:off x="6300788" y="5099050"/>
            <a:ext cx="619125" cy="619125"/>
          </a:xfrm>
          <a:prstGeom prst="ellipse">
            <a:avLst/>
          </a:prstGeom>
          <a:solidFill>
            <a:srgbClr val="B07050"/>
          </a:solidFill>
          <a:ln w="12700">
            <a:solidFill>
              <a:srgbClr val="FFFF9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5" name="Rectangle 23"/>
          <p:cNvSpPr>
            <a:spLocks noChangeArrowheads="1"/>
          </p:cNvSpPr>
          <p:nvPr/>
        </p:nvSpPr>
        <p:spPr bwMode="auto">
          <a:xfrm>
            <a:off x="6411913" y="5221288"/>
            <a:ext cx="40322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>
                <a:solidFill>
                  <a:srgbClr val="FFFF00"/>
                </a:solidFill>
              </a:rPr>
              <a:t>4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Discuss and Identify techniques of judging meat goats.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ABEAB45C-C13E-4E02-A663-AEE7E17097A0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5" name="Picture 2"/>
          <p:cNvPicPr>
            <a:picLocks noChangeArrowheads="1"/>
          </p:cNvPicPr>
          <p:nvPr/>
        </p:nvPicPr>
        <p:blipFill>
          <a:blip r:embed="rId3" cstate="print"/>
          <a:srcRect r="85405" b="85672"/>
          <a:stretch>
            <a:fillRect/>
          </a:stretch>
        </p:blipFill>
        <p:spPr bwMode="auto">
          <a:xfrm>
            <a:off x="2362200" y="3048000"/>
            <a:ext cx="4343400" cy="297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36563" y="250825"/>
            <a:ext cx="8261350" cy="736600"/>
          </a:xfrm>
          <a:noFill/>
        </p:spPr>
        <p:txBody>
          <a:bodyPr lIns="0" tIns="0" rIns="0" bIns="0" anchor="t"/>
          <a:lstStyle/>
          <a:p>
            <a:r>
              <a:rPr lang="en-US" b="1" dirty="0" smtClean="0">
                <a:solidFill>
                  <a:srgbClr val="FFFFFF"/>
                </a:solidFill>
                <a:latin typeface="Agency FB" pitchFamily="34" charset="0"/>
              </a:rPr>
              <a:t>Steps to Judging Meat Goats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11150" y="1749425"/>
            <a:ext cx="8521700" cy="457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85750" indent="-285750"/>
            <a:r>
              <a:rPr lang="en-US" sz="2800" dirty="0">
                <a:solidFill>
                  <a:srgbClr val="FFFF00"/>
                </a:solidFill>
                <a:latin typeface="Agency FB" pitchFamily="34" charset="0"/>
              </a:rPr>
              <a:t>1.  Evaluate goats from the ground up and from the </a:t>
            </a:r>
            <a:r>
              <a:rPr lang="en-US" sz="2800" dirty="0" smtClean="0">
                <a:solidFill>
                  <a:srgbClr val="FFFF00"/>
                </a:solidFill>
                <a:latin typeface="Agency FB" pitchFamily="34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Agency FB" pitchFamily="34" charset="0"/>
              </a:rPr>
              <a:t>rump (rear) forward</a:t>
            </a:r>
          </a:p>
          <a:p>
            <a:pPr marL="285750" indent="-285750"/>
            <a:r>
              <a:rPr lang="en-US" sz="2800" dirty="0">
                <a:solidFill>
                  <a:srgbClr val="FFFF00"/>
                </a:solidFill>
                <a:latin typeface="Agency FB" pitchFamily="34" charset="0"/>
              </a:rPr>
              <a:t>2.  Rank the traits for their importance</a:t>
            </a:r>
          </a:p>
          <a:p>
            <a:pPr marL="285750" indent="-285750"/>
            <a:r>
              <a:rPr lang="en-US" sz="2800" dirty="0">
                <a:solidFill>
                  <a:srgbClr val="FFFF00"/>
                </a:solidFill>
                <a:latin typeface="Agency FB" pitchFamily="34" charset="0"/>
              </a:rPr>
              <a:t>3.  Evaluate the most important traits first</a:t>
            </a:r>
          </a:p>
          <a:p>
            <a:pPr marL="285750" indent="-285750"/>
            <a:r>
              <a:rPr lang="en-US" sz="2800" dirty="0">
                <a:solidFill>
                  <a:srgbClr val="FFFF00"/>
                </a:solidFill>
                <a:latin typeface="Agency FB" pitchFamily="34" charset="0"/>
              </a:rPr>
              <a:t>4.  Eliminate any easy </a:t>
            </a:r>
            <a:r>
              <a:rPr lang="en-US" sz="2800" dirty="0" err="1">
                <a:solidFill>
                  <a:srgbClr val="FFFF00"/>
                </a:solidFill>
                <a:latin typeface="Agency FB" pitchFamily="34" charset="0"/>
              </a:rPr>
              <a:t>placings</a:t>
            </a:r>
            <a:r>
              <a:rPr lang="en-US" sz="2800" dirty="0">
                <a:solidFill>
                  <a:srgbClr val="FFFF00"/>
                </a:solidFill>
                <a:latin typeface="Agency FB" pitchFamily="34" charset="0"/>
              </a:rPr>
              <a:t> in the class</a:t>
            </a:r>
          </a:p>
          <a:p>
            <a:pPr marL="285750" indent="-285750"/>
            <a:r>
              <a:rPr lang="en-US" sz="2800" dirty="0">
                <a:solidFill>
                  <a:srgbClr val="FFFF00"/>
                </a:solidFill>
                <a:latin typeface="Agency FB" pitchFamily="34" charset="0"/>
              </a:rPr>
              <a:t>5.  Place the class based on the volume of the important </a:t>
            </a:r>
            <a:r>
              <a:rPr lang="en-US" sz="2800" dirty="0" smtClean="0">
                <a:solidFill>
                  <a:srgbClr val="FFFF00"/>
                </a:solidFill>
                <a:latin typeface="Agency FB" pitchFamily="34" charset="0"/>
              </a:rPr>
              <a:t>traits</a:t>
            </a:r>
            <a:endParaRPr lang="en-US" sz="2800" dirty="0">
              <a:solidFill>
                <a:srgbClr val="FFFF00"/>
              </a:solidFill>
              <a:latin typeface="Agency FB" pitchFamily="34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8394700" y="100013"/>
            <a:ext cx="693738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r>
              <a:rPr lang="en-US" sz="1400">
                <a:solidFill>
                  <a:srgbClr val="B0FFB0"/>
                </a:solidFill>
              </a:rPr>
              <a:t>Slide 1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80975" y="255588"/>
            <a:ext cx="8797925" cy="735012"/>
          </a:xfrm>
          <a:noFill/>
        </p:spPr>
        <p:txBody>
          <a:bodyPr lIns="0" tIns="0" rIns="0" bIns="0" anchor="t"/>
          <a:lstStyle/>
          <a:p>
            <a:r>
              <a:rPr lang="en-US" b="1" dirty="0" smtClean="0">
                <a:solidFill>
                  <a:srgbClr val="FFFFFF"/>
                </a:solidFill>
                <a:latin typeface="Agency FB" pitchFamily="34" charset="0"/>
              </a:rPr>
              <a:t>Ranking of Traits for Meat Goats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570038" y="1519238"/>
            <a:ext cx="6521450" cy="486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85750" indent="-285750"/>
            <a:r>
              <a:rPr lang="en-US" sz="2800">
                <a:solidFill>
                  <a:srgbClr val="FFFF00"/>
                </a:solidFill>
                <a:latin typeface="Agency FB" pitchFamily="34" charset="0"/>
              </a:rPr>
              <a:t>1.   Degree of muscling</a:t>
            </a:r>
          </a:p>
          <a:p>
            <a:pPr marL="285750" indent="-285750"/>
            <a:r>
              <a:rPr lang="en-US" sz="2800">
                <a:solidFill>
                  <a:srgbClr val="FFFF00"/>
                </a:solidFill>
                <a:latin typeface="Agency FB" pitchFamily="34" charset="0"/>
              </a:rPr>
              <a:t>2.  Structural correctness</a:t>
            </a:r>
          </a:p>
          <a:p>
            <a:pPr marL="285750" indent="-285750"/>
            <a:r>
              <a:rPr lang="en-US" sz="2800">
                <a:solidFill>
                  <a:srgbClr val="FFFF00"/>
                </a:solidFill>
                <a:latin typeface="Agency FB" pitchFamily="34" charset="0"/>
              </a:rPr>
              <a:t>3.  Degree of finish (fat cover)</a:t>
            </a:r>
          </a:p>
          <a:p>
            <a:pPr marL="285750" indent="-285750"/>
            <a:r>
              <a:rPr lang="en-US" sz="2800">
                <a:solidFill>
                  <a:srgbClr val="FFFF00"/>
                </a:solidFill>
                <a:latin typeface="Agency FB" pitchFamily="34" charset="0"/>
              </a:rPr>
              <a:t>4.  Capacity</a:t>
            </a:r>
          </a:p>
          <a:p>
            <a:pPr marL="285750" indent="-285750"/>
            <a:r>
              <a:rPr lang="en-US" sz="2800">
                <a:solidFill>
                  <a:srgbClr val="FFFF00"/>
                </a:solidFill>
                <a:latin typeface="Agency FB" pitchFamily="34" charset="0"/>
              </a:rPr>
              <a:t>5.  Balance</a:t>
            </a:r>
          </a:p>
          <a:p>
            <a:pPr marL="285750" indent="-285750"/>
            <a:r>
              <a:rPr lang="en-US" sz="2800">
                <a:solidFill>
                  <a:srgbClr val="FFFF00"/>
                </a:solidFill>
                <a:latin typeface="Agency FB" pitchFamily="34" charset="0"/>
              </a:rPr>
              <a:t>6.  Style</a:t>
            </a:r>
          </a:p>
          <a:p>
            <a:pPr marL="285750" indent="-285750"/>
            <a:r>
              <a:rPr lang="en-US" sz="2800">
                <a:solidFill>
                  <a:srgbClr val="FFFF00"/>
                </a:solidFill>
                <a:latin typeface="Agency FB" pitchFamily="34" charset="0"/>
              </a:rPr>
              <a:t>7.  Freshness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8393113" y="100013"/>
            <a:ext cx="693737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r>
              <a:rPr lang="en-US" sz="1400">
                <a:solidFill>
                  <a:srgbClr val="B0FFB0"/>
                </a:solidFill>
              </a:rPr>
              <a:t>Slide 2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3" descr="C:\WINDOWS\Desktop\rename_th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550" y="1209675"/>
            <a:ext cx="2457450" cy="549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146050" y="314325"/>
            <a:ext cx="8829675" cy="735013"/>
          </a:xfrm>
          <a:noFill/>
        </p:spPr>
        <p:txBody>
          <a:bodyPr lIns="0" tIns="0" rIns="0" bIns="0" anchor="t"/>
          <a:lstStyle/>
          <a:p>
            <a:r>
              <a:rPr lang="en-US" b="1" dirty="0" smtClean="0">
                <a:solidFill>
                  <a:srgbClr val="FFFFFF"/>
                </a:solidFill>
                <a:latin typeface="Agency FB" pitchFamily="34" charset="0"/>
              </a:rPr>
              <a:t>Evaluating Degree of Muscling</a:t>
            </a: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3054350" y="1235075"/>
            <a:ext cx="5664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85750" indent="-285750"/>
            <a:r>
              <a:rPr lang="en-US" sz="2800">
                <a:solidFill>
                  <a:srgbClr val="FFFF00"/>
                </a:solidFill>
                <a:latin typeface="Agency FB" pitchFamily="34" charset="0"/>
              </a:rPr>
              <a:t>Degree of muscling in meat goats is best determined by evaluating: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8393113" y="104775"/>
            <a:ext cx="693737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r>
              <a:rPr lang="en-US" sz="1400">
                <a:solidFill>
                  <a:srgbClr val="B0FFB0"/>
                </a:solidFill>
              </a:rPr>
              <a:t>Slide 3</a:t>
            </a: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2895600" y="2446338"/>
            <a:ext cx="5486400" cy="98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2800">
                <a:solidFill>
                  <a:srgbClr val="FFFF00"/>
                </a:solidFill>
              </a:rPr>
              <a:t>1.  Thickness through the center of the leg</a:t>
            </a:r>
          </a:p>
        </p:txBody>
      </p:sp>
      <p:sp>
        <p:nvSpPr>
          <p:cNvPr id="5127" name="Freeform 7"/>
          <p:cNvSpPr>
            <a:spLocks/>
          </p:cNvSpPr>
          <p:nvPr/>
        </p:nvSpPr>
        <p:spPr bwMode="auto">
          <a:xfrm>
            <a:off x="742950" y="3829050"/>
            <a:ext cx="1487488" cy="230188"/>
          </a:xfrm>
          <a:custGeom>
            <a:avLst/>
            <a:gdLst>
              <a:gd name="T0" fmla="*/ 0 w 937"/>
              <a:gd name="T1" fmla="*/ 72 h 145"/>
              <a:gd name="T2" fmla="*/ 234 w 937"/>
              <a:gd name="T3" fmla="*/ 144 h 145"/>
              <a:gd name="T4" fmla="*/ 234 w 937"/>
              <a:gd name="T5" fmla="*/ 108 h 145"/>
              <a:gd name="T6" fmla="*/ 703 w 937"/>
              <a:gd name="T7" fmla="*/ 108 h 145"/>
              <a:gd name="T8" fmla="*/ 703 w 937"/>
              <a:gd name="T9" fmla="*/ 144 h 145"/>
              <a:gd name="T10" fmla="*/ 936 w 937"/>
              <a:gd name="T11" fmla="*/ 72 h 145"/>
              <a:gd name="T12" fmla="*/ 703 w 937"/>
              <a:gd name="T13" fmla="*/ 0 h 145"/>
              <a:gd name="T14" fmla="*/ 703 w 937"/>
              <a:gd name="T15" fmla="*/ 36 h 145"/>
              <a:gd name="T16" fmla="*/ 234 w 937"/>
              <a:gd name="T17" fmla="*/ 36 h 145"/>
              <a:gd name="T18" fmla="*/ 234 w 937"/>
              <a:gd name="T19" fmla="*/ 0 h 145"/>
              <a:gd name="T20" fmla="*/ 0 w 937"/>
              <a:gd name="T21" fmla="*/ 72 h 14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37"/>
              <a:gd name="T34" fmla="*/ 0 h 145"/>
              <a:gd name="T35" fmla="*/ 937 w 937"/>
              <a:gd name="T36" fmla="*/ 145 h 14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37" h="145">
                <a:moveTo>
                  <a:pt x="0" y="72"/>
                </a:moveTo>
                <a:lnTo>
                  <a:pt x="234" y="144"/>
                </a:lnTo>
                <a:lnTo>
                  <a:pt x="234" y="108"/>
                </a:lnTo>
                <a:lnTo>
                  <a:pt x="703" y="108"/>
                </a:lnTo>
                <a:lnTo>
                  <a:pt x="703" y="144"/>
                </a:lnTo>
                <a:lnTo>
                  <a:pt x="936" y="72"/>
                </a:lnTo>
                <a:lnTo>
                  <a:pt x="703" y="0"/>
                </a:lnTo>
                <a:lnTo>
                  <a:pt x="703" y="36"/>
                </a:lnTo>
                <a:lnTo>
                  <a:pt x="234" y="36"/>
                </a:lnTo>
                <a:lnTo>
                  <a:pt x="234" y="0"/>
                </a:lnTo>
                <a:lnTo>
                  <a:pt x="0" y="72"/>
                </a:lnTo>
              </a:path>
            </a:pathLst>
          </a:custGeom>
          <a:solidFill>
            <a:srgbClr val="FF0000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2895600" y="3886200"/>
            <a:ext cx="5638800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2800">
                <a:solidFill>
                  <a:srgbClr val="FFFF00"/>
                </a:solidFill>
              </a:rPr>
              <a:t>2.  Width between rear feet when the goat stands or walks</a:t>
            </a:r>
          </a:p>
        </p:txBody>
      </p:sp>
      <p:sp>
        <p:nvSpPr>
          <p:cNvPr id="5129" name="Freeform 9"/>
          <p:cNvSpPr>
            <a:spLocks/>
          </p:cNvSpPr>
          <p:nvPr/>
        </p:nvSpPr>
        <p:spPr bwMode="auto">
          <a:xfrm>
            <a:off x="742950" y="3829050"/>
            <a:ext cx="1487488" cy="230188"/>
          </a:xfrm>
          <a:custGeom>
            <a:avLst/>
            <a:gdLst>
              <a:gd name="T0" fmla="*/ 0 w 937"/>
              <a:gd name="T1" fmla="*/ 72 h 145"/>
              <a:gd name="T2" fmla="*/ 234 w 937"/>
              <a:gd name="T3" fmla="*/ 144 h 145"/>
              <a:gd name="T4" fmla="*/ 234 w 937"/>
              <a:gd name="T5" fmla="*/ 108 h 145"/>
              <a:gd name="T6" fmla="*/ 703 w 937"/>
              <a:gd name="T7" fmla="*/ 108 h 145"/>
              <a:gd name="T8" fmla="*/ 703 w 937"/>
              <a:gd name="T9" fmla="*/ 144 h 145"/>
              <a:gd name="T10" fmla="*/ 936 w 937"/>
              <a:gd name="T11" fmla="*/ 72 h 145"/>
              <a:gd name="T12" fmla="*/ 703 w 937"/>
              <a:gd name="T13" fmla="*/ 0 h 145"/>
              <a:gd name="T14" fmla="*/ 703 w 937"/>
              <a:gd name="T15" fmla="*/ 36 h 145"/>
              <a:gd name="T16" fmla="*/ 234 w 937"/>
              <a:gd name="T17" fmla="*/ 36 h 145"/>
              <a:gd name="T18" fmla="*/ 234 w 937"/>
              <a:gd name="T19" fmla="*/ 0 h 145"/>
              <a:gd name="T20" fmla="*/ 0 w 937"/>
              <a:gd name="T21" fmla="*/ 72 h 14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37"/>
              <a:gd name="T34" fmla="*/ 0 h 145"/>
              <a:gd name="T35" fmla="*/ 937 w 937"/>
              <a:gd name="T36" fmla="*/ 145 h 14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37" h="145">
                <a:moveTo>
                  <a:pt x="0" y="72"/>
                </a:moveTo>
                <a:lnTo>
                  <a:pt x="234" y="144"/>
                </a:lnTo>
                <a:lnTo>
                  <a:pt x="234" y="108"/>
                </a:lnTo>
                <a:lnTo>
                  <a:pt x="703" y="108"/>
                </a:lnTo>
                <a:lnTo>
                  <a:pt x="703" y="144"/>
                </a:lnTo>
                <a:lnTo>
                  <a:pt x="936" y="72"/>
                </a:lnTo>
                <a:lnTo>
                  <a:pt x="703" y="0"/>
                </a:lnTo>
                <a:lnTo>
                  <a:pt x="703" y="36"/>
                </a:lnTo>
                <a:lnTo>
                  <a:pt x="234" y="36"/>
                </a:lnTo>
                <a:lnTo>
                  <a:pt x="234" y="0"/>
                </a:lnTo>
                <a:lnTo>
                  <a:pt x="0" y="72"/>
                </a:lnTo>
              </a:path>
            </a:pathLst>
          </a:custGeom>
          <a:solidFill>
            <a:srgbClr val="FF0000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2971800" y="5410200"/>
            <a:ext cx="57912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2800">
                <a:solidFill>
                  <a:srgbClr val="FFFF00"/>
                </a:solidFill>
              </a:rPr>
              <a:t>3.  Width, thickness, and length of the loin</a:t>
            </a:r>
          </a:p>
        </p:txBody>
      </p:sp>
      <p:sp>
        <p:nvSpPr>
          <p:cNvPr id="5131" name="Freeform 11"/>
          <p:cNvSpPr>
            <a:spLocks/>
          </p:cNvSpPr>
          <p:nvPr/>
        </p:nvSpPr>
        <p:spPr bwMode="auto">
          <a:xfrm>
            <a:off x="742950" y="3829050"/>
            <a:ext cx="1487488" cy="230188"/>
          </a:xfrm>
          <a:custGeom>
            <a:avLst/>
            <a:gdLst>
              <a:gd name="T0" fmla="*/ 0 w 937"/>
              <a:gd name="T1" fmla="*/ 72 h 145"/>
              <a:gd name="T2" fmla="*/ 234 w 937"/>
              <a:gd name="T3" fmla="*/ 144 h 145"/>
              <a:gd name="T4" fmla="*/ 234 w 937"/>
              <a:gd name="T5" fmla="*/ 108 h 145"/>
              <a:gd name="T6" fmla="*/ 703 w 937"/>
              <a:gd name="T7" fmla="*/ 108 h 145"/>
              <a:gd name="T8" fmla="*/ 703 w 937"/>
              <a:gd name="T9" fmla="*/ 144 h 145"/>
              <a:gd name="T10" fmla="*/ 936 w 937"/>
              <a:gd name="T11" fmla="*/ 72 h 145"/>
              <a:gd name="T12" fmla="*/ 703 w 937"/>
              <a:gd name="T13" fmla="*/ 0 h 145"/>
              <a:gd name="T14" fmla="*/ 703 w 937"/>
              <a:gd name="T15" fmla="*/ 36 h 145"/>
              <a:gd name="T16" fmla="*/ 234 w 937"/>
              <a:gd name="T17" fmla="*/ 36 h 145"/>
              <a:gd name="T18" fmla="*/ 234 w 937"/>
              <a:gd name="T19" fmla="*/ 0 h 145"/>
              <a:gd name="T20" fmla="*/ 0 w 937"/>
              <a:gd name="T21" fmla="*/ 72 h 14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37"/>
              <a:gd name="T34" fmla="*/ 0 h 145"/>
              <a:gd name="T35" fmla="*/ 937 w 937"/>
              <a:gd name="T36" fmla="*/ 145 h 14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37" h="145">
                <a:moveTo>
                  <a:pt x="0" y="72"/>
                </a:moveTo>
                <a:lnTo>
                  <a:pt x="234" y="144"/>
                </a:lnTo>
                <a:lnTo>
                  <a:pt x="234" y="108"/>
                </a:lnTo>
                <a:lnTo>
                  <a:pt x="703" y="108"/>
                </a:lnTo>
                <a:lnTo>
                  <a:pt x="703" y="144"/>
                </a:lnTo>
                <a:lnTo>
                  <a:pt x="936" y="72"/>
                </a:lnTo>
                <a:lnTo>
                  <a:pt x="703" y="0"/>
                </a:lnTo>
                <a:lnTo>
                  <a:pt x="703" y="36"/>
                </a:lnTo>
                <a:lnTo>
                  <a:pt x="234" y="36"/>
                </a:lnTo>
                <a:lnTo>
                  <a:pt x="234" y="0"/>
                </a:lnTo>
                <a:lnTo>
                  <a:pt x="0" y="72"/>
                </a:lnTo>
              </a:path>
            </a:pathLst>
          </a:custGeom>
          <a:solidFill>
            <a:srgbClr val="FF0000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3" descr="C:\WINDOWS\Desktop\rename_th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801813"/>
            <a:ext cx="6400800" cy="480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9525" y="314325"/>
            <a:ext cx="8829675" cy="735013"/>
          </a:xfrm>
          <a:noFill/>
        </p:spPr>
        <p:txBody>
          <a:bodyPr lIns="0" tIns="0" rIns="0" bIns="0" anchor="t"/>
          <a:lstStyle/>
          <a:p>
            <a:r>
              <a:rPr lang="en-US" b="1" dirty="0" smtClean="0">
                <a:solidFill>
                  <a:srgbClr val="FFFFFF"/>
                </a:solidFill>
                <a:latin typeface="Agency FB" pitchFamily="34" charset="0"/>
              </a:rPr>
              <a:t>Evaluating Degree of Muscling</a:t>
            </a:r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7867650" y="103188"/>
            <a:ext cx="693738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r>
              <a:rPr lang="en-US" sz="1400">
                <a:solidFill>
                  <a:srgbClr val="B0FFB0"/>
                </a:solidFill>
              </a:rPr>
              <a:t>Slide 4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762000" y="1295400"/>
            <a:ext cx="7467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2800" dirty="0">
                <a:solidFill>
                  <a:srgbClr val="FFFF00"/>
                </a:solidFill>
              </a:rPr>
              <a:t>Also compare length of hind saddle to that of front saddle</a:t>
            </a:r>
          </a:p>
        </p:txBody>
      </p:sp>
      <p:sp>
        <p:nvSpPr>
          <p:cNvPr id="6150" name="Freeform 6"/>
          <p:cNvSpPr>
            <a:spLocks/>
          </p:cNvSpPr>
          <p:nvPr/>
        </p:nvSpPr>
        <p:spPr bwMode="auto">
          <a:xfrm>
            <a:off x="1530350" y="3714750"/>
            <a:ext cx="2116138" cy="230188"/>
          </a:xfrm>
          <a:custGeom>
            <a:avLst/>
            <a:gdLst>
              <a:gd name="T0" fmla="*/ 0 w 1333"/>
              <a:gd name="T1" fmla="*/ 72 h 145"/>
              <a:gd name="T2" fmla="*/ 333 w 1333"/>
              <a:gd name="T3" fmla="*/ 144 h 145"/>
              <a:gd name="T4" fmla="*/ 333 w 1333"/>
              <a:gd name="T5" fmla="*/ 108 h 145"/>
              <a:gd name="T6" fmla="*/ 1000 w 1333"/>
              <a:gd name="T7" fmla="*/ 108 h 145"/>
              <a:gd name="T8" fmla="*/ 1000 w 1333"/>
              <a:gd name="T9" fmla="*/ 144 h 145"/>
              <a:gd name="T10" fmla="*/ 1332 w 1333"/>
              <a:gd name="T11" fmla="*/ 72 h 145"/>
              <a:gd name="T12" fmla="*/ 1000 w 1333"/>
              <a:gd name="T13" fmla="*/ 0 h 145"/>
              <a:gd name="T14" fmla="*/ 1000 w 1333"/>
              <a:gd name="T15" fmla="*/ 36 h 145"/>
              <a:gd name="T16" fmla="*/ 333 w 1333"/>
              <a:gd name="T17" fmla="*/ 36 h 145"/>
              <a:gd name="T18" fmla="*/ 333 w 1333"/>
              <a:gd name="T19" fmla="*/ 0 h 145"/>
              <a:gd name="T20" fmla="*/ 0 w 1333"/>
              <a:gd name="T21" fmla="*/ 72 h 14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333"/>
              <a:gd name="T34" fmla="*/ 0 h 145"/>
              <a:gd name="T35" fmla="*/ 1333 w 1333"/>
              <a:gd name="T36" fmla="*/ 145 h 14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333" h="145">
                <a:moveTo>
                  <a:pt x="0" y="72"/>
                </a:moveTo>
                <a:lnTo>
                  <a:pt x="333" y="144"/>
                </a:lnTo>
                <a:lnTo>
                  <a:pt x="333" y="108"/>
                </a:lnTo>
                <a:lnTo>
                  <a:pt x="1000" y="108"/>
                </a:lnTo>
                <a:lnTo>
                  <a:pt x="1000" y="144"/>
                </a:lnTo>
                <a:lnTo>
                  <a:pt x="1332" y="72"/>
                </a:lnTo>
                <a:lnTo>
                  <a:pt x="1000" y="0"/>
                </a:lnTo>
                <a:lnTo>
                  <a:pt x="1000" y="36"/>
                </a:lnTo>
                <a:lnTo>
                  <a:pt x="333" y="36"/>
                </a:lnTo>
                <a:lnTo>
                  <a:pt x="333" y="0"/>
                </a:lnTo>
                <a:lnTo>
                  <a:pt x="0" y="72"/>
                </a:lnTo>
              </a:path>
            </a:pathLst>
          </a:custGeom>
          <a:solidFill>
            <a:srgbClr val="FF0000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151" name="Freeform 7"/>
          <p:cNvSpPr>
            <a:spLocks/>
          </p:cNvSpPr>
          <p:nvPr/>
        </p:nvSpPr>
        <p:spPr bwMode="auto">
          <a:xfrm>
            <a:off x="3530600" y="3429000"/>
            <a:ext cx="58738" cy="573088"/>
          </a:xfrm>
          <a:custGeom>
            <a:avLst/>
            <a:gdLst>
              <a:gd name="T0" fmla="*/ 0 w 37"/>
              <a:gd name="T1" fmla="*/ 0 h 361"/>
              <a:gd name="T2" fmla="*/ 36 w 37"/>
              <a:gd name="T3" fmla="*/ 0 h 361"/>
              <a:gd name="T4" fmla="*/ 36 w 37"/>
              <a:gd name="T5" fmla="*/ 360 h 361"/>
              <a:gd name="T6" fmla="*/ 0 w 37"/>
              <a:gd name="T7" fmla="*/ 360 h 361"/>
              <a:gd name="T8" fmla="*/ 0 w 37"/>
              <a:gd name="T9" fmla="*/ 0 h 3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"/>
              <a:gd name="T16" fmla="*/ 0 h 361"/>
              <a:gd name="T17" fmla="*/ 37 w 37"/>
              <a:gd name="T18" fmla="*/ 361 h 3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" h="361">
                <a:moveTo>
                  <a:pt x="0" y="0"/>
                </a:moveTo>
                <a:lnTo>
                  <a:pt x="36" y="0"/>
                </a:lnTo>
                <a:lnTo>
                  <a:pt x="36" y="360"/>
                </a:lnTo>
                <a:lnTo>
                  <a:pt x="0" y="360"/>
                </a:lnTo>
                <a:lnTo>
                  <a:pt x="0" y="0"/>
                </a:lnTo>
              </a:path>
            </a:pathLst>
          </a:custGeom>
          <a:solidFill>
            <a:srgbClr val="FF0000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1873250" y="3948113"/>
            <a:ext cx="1762125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1800" b="1">
                <a:solidFill>
                  <a:srgbClr val="FF0000"/>
                </a:solidFill>
              </a:rPr>
              <a:t>Hind Saddle</a:t>
            </a:r>
          </a:p>
        </p:txBody>
      </p:sp>
      <p:sp>
        <p:nvSpPr>
          <p:cNvPr id="6153" name="Freeform 9"/>
          <p:cNvSpPr>
            <a:spLocks/>
          </p:cNvSpPr>
          <p:nvPr/>
        </p:nvSpPr>
        <p:spPr bwMode="auto">
          <a:xfrm>
            <a:off x="1530350" y="3714750"/>
            <a:ext cx="2116138" cy="230188"/>
          </a:xfrm>
          <a:custGeom>
            <a:avLst/>
            <a:gdLst>
              <a:gd name="T0" fmla="*/ 0 w 1333"/>
              <a:gd name="T1" fmla="*/ 72 h 145"/>
              <a:gd name="T2" fmla="*/ 333 w 1333"/>
              <a:gd name="T3" fmla="*/ 144 h 145"/>
              <a:gd name="T4" fmla="*/ 333 w 1333"/>
              <a:gd name="T5" fmla="*/ 108 h 145"/>
              <a:gd name="T6" fmla="*/ 1000 w 1333"/>
              <a:gd name="T7" fmla="*/ 108 h 145"/>
              <a:gd name="T8" fmla="*/ 1000 w 1333"/>
              <a:gd name="T9" fmla="*/ 144 h 145"/>
              <a:gd name="T10" fmla="*/ 1332 w 1333"/>
              <a:gd name="T11" fmla="*/ 72 h 145"/>
              <a:gd name="T12" fmla="*/ 1000 w 1333"/>
              <a:gd name="T13" fmla="*/ 0 h 145"/>
              <a:gd name="T14" fmla="*/ 1000 w 1333"/>
              <a:gd name="T15" fmla="*/ 36 h 145"/>
              <a:gd name="T16" fmla="*/ 333 w 1333"/>
              <a:gd name="T17" fmla="*/ 36 h 145"/>
              <a:gd name="T18" fmla="*/ 333 w 1333"/>
              <a:gd name="T19" fmla="*/ 0 h 145"/>
              <a:gd name="T20" fmla="*/ 0 w 1333"/>
              <a:gd name="T21" fmla="*/ 72 h 14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333"/>
              <a:gd name="T34" fmla="*/ 0 h 145"/>
              <a:gd name="T35" fmla="*/ 1333 w 1333"/>
              <a:gd name="T36" fmla="*/ 145 h 14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333" h="145">
                <a:moveTo>
                  <a:pt x="0" y="72"/>
                </a:moveTo>
                <a:lnTo>
                  <a:pt x="333" y="144"/>
                </a:lnTo>
                <a:lnTo>
                  <a:pt x="333" y="108"/>
                </a:lnTo>
                <a:lnTo>
                  <a:pt x="1000" y="108"/>
                </a:lnTo>
                <a:lnTo>
                  <a:pt x="1000" y="144"/>
                </a:lnTo>
                <a:lnTo>
                  <a:pt x="1332" y="72"/>
                </a:lnTo>
                <a:lnTo>
                  <a:pt x="1000" y="0"/>
                </a:lnTo>
                <a:lnTo>
                  <a:pt x="1000" y="36"/>
                </a:lnTo>
                <a:lnTo>
                  <a:pt x="333" y="36"/>
                </a:lnTo>
                <a:lnTo>
                  <a:pt x="333" y="0"/>
                </a:lnTo>
                <a:lnTo>
                  <a:pt x="0" y="72"/>
                </a:lnTo>
              </a:path>
            </a:pathLst>
          </a:custGeom>
          <a:solidFill>
            <a:srgbClr val="FF0000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3643313" y="3944938"/>
            <a:ext cx="1860550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1800" b="1">
                <a:solidFill>
                  <a:srgbClr val="FF0000"/>
                </a:solidFill>
              </a:rPr>
              <a:t>Front Saddle</a:t>
            </a:r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519113" y="6267450"/>
            <a:ext cx="10806112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2800">
                <a:solidFill>
                  <a:srgbClr val="FFFF00"/>
                </a:solidFill>
              </a:rPr>
              <a:t>Hind saddle should be at least as long as front saddle</a:t>
            </a:r>
          </a:p>
        </p:txBody>
      </p:sp>
      <p:sp>
        <p:nvSpPr>
          <p:cNvPr id="6156" name="Freeform 12"/>
          <p:cNvSpPr>
            <a:spLocks/>
          </p:cNvSpPr>
          <p:nvPr/>
        </p:nvSpPr>
        <p:spPr bwMode="auto">
          <a:xfrm>
            <a:off x="152400" y="1381125"/>
            <a:ext cx="381000" cy="311150"/>
          </a:xfrm>
          <a:custGeom>
            <a:avLst/>
            <a:gdLst>
              <a:gd name="T0" fmla="*/ 119 w 240"/>
              <a:gd name="T1" fmla="*/ 0 h 196"/>
              <a:gd name="T2" fmla="*/ 146 w 240"/>
              <a:gd name="T3" fmla="*/ 77 h 196"/>
              <a:gd name="T4" fmla="*/ 239 w 240"/>
              <a:gd name="T5" fmla="*/ 75 h 196"/>
              <a:gd name="T6" fmla="*/ 162 w 240"/>
              <a:gd name="T7" fmla="*/ 120 h 196"/>
              <a:gd name="T8" fmla="*/ 193 w 240"/>
              <a:gd name="T9" fmla="*/ 195 h 196"/>
              <a:gd name="T10" fmla="*/ 119 w 240"/>
              <a:gd name="T11" fmla="*/ 147 h 196"/>
              <a:gd name="T12" fmla="*/ 45 w 240"/>
              <a:gd name="T13" fmla="*/ 195 h 196"/>
              <a:gd name="T14" fmla="*/ 76 w 240"/>
              <a:gd name="T15" fmla="*/ 120 h 196"/>
              <a:gd name="T16" fmla="*/ 0 w 240"/>
              <a:gd name="T17" fmla="*/ 75 h 196"/>
              <a:gd name="T18" fmla="*/ 93 w 240"/>
              <a:gd name="T19" fmla="*/ 77 h 196"/>
              <a:gd name="T20" fmla="*/ 119 w 240"/>
              <a:gd name="T21" fmla="*/ 0 h 19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40"/>
              <a:gd name="T34" fmla="*/ 0 h 196"/>
              <a:gd name="T35" fmla="*/ 240 w 240"/>
              <a:gd name="T36" fmla="*/ 196 h 19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40" h="196">
                <a:moveTo>
                  <a:pt x="119" y="0"/>
                </a:moveTo>
                <a:lnTo>
                  <a:pt x="146" y="77"/>
                </a:lnTo>
                <a:lnTo>
                  <a:pt x="239" y="75"/>
                </a:lnTo>
                <a:lnTo>
                  <a:pt x="162" y="120"/>
                </a:lnTo>
                <a:lnTo>
                  <a:pt x="193" y="195"/>
                </a:lnTo>
                <a:lnTo>
                  <a:pt x="119" y="147"/>
                </a:lnTo>
                <a:lnTo>
                  <a:pt x="45" y="195"/>
                </a:lnTo>
                <a:lnTo>
                  <a:pt x="76" y="120"/>
                </a:lnTo>
                <a:lnTo>
                  <a:pt x="0" y="75"/>
                </a:lnTo>
                <a:lnTo>
                  <a:pt x="93" y="77"/>
                </a:lnTo>
                <a:lnTo>
                  <a:pt x="119" y="0"/>
                </a:lnTo>
              </a:path>
            </a:pathLst>
          </a:custGeom>
          <a:solidFill>
            <a:srgbClr val="FFFF00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0813" y="195263"/>
            <a:ext cx="8829675" cy="735012"/>
          </a:xfrm>
          <a:noFill/>
        </p:spPr>
        <p:txBody>
          <a:bodyPr lIns="0" tIns="0" rIns="0" bIns="0" anchor="t"/>
          <a:lstStyle/>
          <a:p>
            <a:r>
              <a:rPr lang="en-US" sz="4000" b="1" dirty="0" smtClean="0">
                <a:solidFill>
                  <a:srgbClr val="FFFFFF"/>
                </a:solidFill>
                <a:latin typeface="Agency FB" pitchFamily="34" charset="0"/>
              </a:rPr>
              <a:t>Evaluating Degree of Muscling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8396288" y="101600"/>
            <a:ext cx="693737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r>
              <a:rPr lang="en-US" sz="1600">
                <a:solidFill>
                  <a:srgbClr val="B0FFB0"/>
                </a:solidFill>
              </a:rPr>
              <a:t>Slide 5</a:t>
            </a:r>
          </a:p>
        </p:txBody>
      </p:sp>
      <p:pic>
        <p:nvPicPr>
          <p:cNvPr id="7172" name="Picture 4"/>
          <p:cNvPicPr>
            <a:picLocks noChangeArrowheads="1"/>
          </p:cNvPicPr>
          <p:nvPr/>
        </p:nvPicPr>
        <p:blipFill>
          <a:blip r:embed="rId3" cstate="print"/>
          <a:srcRect r="90621" b="64076"/>
          <a:stretch>
            <a:fillRect/>
          </a:stretch>
        </p:blipFill>
        <p:spPr bwMode="auto">
          <a:xfrm>
            <a:off x="169863" y="1144588"/>
            <a:ext cx="2268537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514350" y="6308725"/>
            <a:ext cx="13716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2800">
                <a:solidFill>
                  <a:srgbClr val="FFFF00"/>
                </a:solidFill>
              </a:rPr>
              <a:t>Thick</a:t>
            </a:r>
          </a:p>
        </p:txBody>
      </p:sp>
      <p:sp>
        <p:nvSpPr>
          <p:cNvPr id="7174" name="Freeform 6"/>
          <p:cNvSpPr>
            <a:spLocks/>
          </p:cNvSpPr>
          <p:nvPr/>
        </p:nvSpPr>
        <p:spPr bwMode="auto">
          <a:xfrm>
            <a:off x="457200" y="3371850"/>
            <a:ext cx="1544638" cy="173038"/>
          </a:xfrm>
          <a:custGeom>
            <a:avLst/>
            <a:gdLst>
              <a:gd name="T0" fmla="*/ 0 w 973"/>
              <a:gd name="T1" fmla="*/ 54 h 109"/>
              <a:gd name="T2" fmla="*/ 243 w 973"/>
              <a:gd name="T3" fmla="*/ 108 h 109"/>
              <a:gd name="T4" fmla="*/ 243 w 973"/>
              <a:gd name="T5" fmla="*/ 81 h 109"/>
              <a:gd name="T6" fmla="*/ 730 w 973"/>
              <a:gd name="T7" fmla="*/ 81 h 109"/>
              <a:gd name="T8" fmla="*/ 730 w 973"/>
              <a:gd name="T9" fmla="*/ 108 h 109"/>
              <a:gd name="T10" fmla="*/ 972 w 973"/>
              <a:gd name="T11" fmla="*/ 54 h 109"/>
              <a:gd name="T12" fmla="*/ 730 w 973"/>
              <a:gd name="T13" fmla="*/ 0 h 109"/>
              <a:gd name="T14" fmla="*/ 730 w 973"/>
              <a:gd name="T15" fmla="*/ 27 h 109"/>
              <a:gd name="T16" fmla="*/ 243 w 973"/>
              <a:gd name="T17" fmla="*/ 27 h 109"/>
              <a:gd name="T18" fmla="*/ 243 w 973"/>
              <a:gd name="T19" fmla="*/ 0 h 109"/>
              <a:gd name="T20" fmla="*/ 0 w 973"/>
              <a:gd name="T21" fmla="*/ 54 h 10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73"/>
              <a:gd name="T34" fmla="*/ 0 h 109"/>
              <a:gd name="T35" fmla="*/ 973 w 973"/>
              <a:gd name="T36" fmla="*/ 109 h 10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73" h="109">
                <a:moveTo>
                  <a:pt x="0" y="54"/>
                </a:moveTo>
                <a:lnTo>
                  <a:pt x="243" y="108"/>
                </a:lnTo>
                <a:lnTo>
                  <a:pt x="243" y="81"/>
                </a:lnTo>
                <a:lnTo>
                  <a:pt x="730" y="81"/>
                </a:lnTo>
                <a:lnTo>
                  <a:pt x="730" y="108"/>
                </a:lnTo>
                <a:lnTo>
                  <a:pt x="972" y="54"/>
                </a:lnTo>
                <a:lnTo>
                  <a:pt x="730" y="0"/>
                </a:lnTo>
                <a:lnTo>
                  <a:pt x="730" y="27"/>
                </a:lnTo>
                <a:lnTo>
                  <a:pt x="243" y="27"/>
                </a:lnTo>
                <a:lnTo>
                  <a:pt x="243" y="0"/>
                </a:lnTo>
                <a:lnTo>
                  <a:pt x="0" y="54"/>
                </a:lnTo>
              </a:path>
            </a:pathLst>
          </a:custGeom>
          <a:solidFill>
            <a:srgbClr val="FF0000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175" name="Freeform 7"/>
          <p:cNvSpPr>
            <a:spLocks/>
          </p:cNvSpPr>
          <p:nvPr/>
        </p:nvSpPr>
        <p:spPr bwMode="auto">
          <a:xfrm>
            <a:off x="457200" y="3371850"/>
            <a:ext cx="1544638" cy="173038"/>
          </a:xfrm>
          <a:custGeom>
            <a:avLst/>
            <a:gdLst>
              <a:gd name="T0" fmla="*/ 0 w 973"/>
              <a:gd name="T1" fmla="*/ 54 h 109"/>
              <a:gd name="T2" fmla="*/ 243 w 973"/>
              <a:gd name="T3" fmla="*/ 108 h 109"/>
              <a:gd name="T4" fmla="*/ 243 w 973"/>
              <a:gd name="T5" fmla="*/ 81 h 109"/>
              <a:gd name="T6" fmla="*/ 730 w 973"/>
              <a:gd name="T7" fmla="*/ 81 h 109"/>
              <a:gd name="T8" fmla="*/ 730 w 973"/>
              <a:gd name="T9" fmla="*/ 108 h 109"/>
              <a:gd name="T10" fmla="*/ 972 w 973"/>
              <a:gd name="T11" fmla="*/ 54 h 109"/>
              <a:gd name="T12" fmla="*/ 730 w 973"/>
              <a:gd name="T13" fmla="*/ 0 h 109"/>
              <a:gd name="T14" fmla="*/ 730 w 973"/>
              <a:gd name="T15" fmla="*/ 27 h 109"/>
              <a:gd name="T16" fmla="*/ 243 w 973"/>
              <a:gd name="T17" fmla="*/ 27 h 109"/>
              <a:gd name="T18" fmla="*/ 243 w 973"/>
              <a:gd name="T19" fmla="*/ 0 h 109"/>
              <a:gd name="T20" fmla="*/ 0 w 973"/>
              <a:gd name="T21" fmla="*/ 54 h 10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73"/>
              <a:gd name="T34" fmla="*/ 0 h 109"/>
              <a:gd name="T35" fmla="*/ 973 w 973"/>
              <a:gd name="T36" fmla="*/ 109 h 10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73" h="109">
                <a:moveTo>
                  <a:pt x="0" y="54"/>
                </a:moveTo>
                <a:lnTo>
                  <a:pt x="243" y="108"/>
                </a:lnTo>
                <a:lnTo>
                  <a:pt x="243" y="81"/>
                </a:lnTo>
                <a:lnTo>
                  <a:pt x="730" y="81"/>
                </a:lnTo>
                <a:lnTo>
                  <a:pt x="730" y="108"/>
                </a:lnTo>
                <a:lnTo>
                  <a:pt x="972" y="54"/>
                </a:lnTo>
                <a:lnTo>
                  <a:pt x="730" y="0"/>
                </a:lnTo>
                <a:lnTo>
                  <a:pt x="730" y="27"/>
                </a:lnTo>
                <a:lnTo>
                  <a:pt x="243" y="27"/>
                </a:lnTo>
                <a:lnTo>
                  <a:pt x="243" y="0"/>
                </a:lnTo>
                <a:lnTo>
                  <a:pt x="0" y="54"/>
                </a:lnTo>
              </a:path>
            </a:pathLst>
          </a:custGeom>
          <a:solidFill>
            <a:srgbClr val="FF0000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176" name="Freeform 8"/>
          <p:cNvSpPr>
            <a:spLocks/>
          </p:cNvSpPr>
          <p:nvPr/>
        </p:nvSpPr>
        <p:spPr bwMode="auto">
          <a:xfrm>
            <a:off x="457200" y="3371850"/>
            <a:ext cx="1544638" cy="173038"/>
          </a:xfrm>
          <a:custGeom>
            <a:avLst/>
            <a:gdLst>
              <a:gd name="T0" fmla="*/ 0 w 973"/>
              <a:gd name="T1" fmla="*/ 54 h 109"/>
              <a:gd name="T2" fmla="*/ 243 w 973"/>
              <a:gd name="T3" fmla="*/ 108 h 109"/>
              <a:gd name="T4" fmla="*/ 243 w 973"/>
              <a:gd name="T5" fmla="*/ 81 h 109"/>
              <a:gd name="T6" fmla="*/ 730 w 973"/>
              <a:gd name="T7" fmla="*/ 81 h 109"/>
              <a:gd name="T8" fmla="*/ 730 w 973"/>
              <a:gd name="T9" fmla="*/ 108 h 109"/>
              <a:gd name="T10" fmla="*/ 972 w 973"/>
              <a:gd name="T11" fmla="*/ 54 h 109"/>
              <a:gd name="T12" fmla="*/ 730 w 973"/>
              <a:gd name="T13" fmla="*/ 0 h 109"/>
              <a:gd name="T14" fmla="*/ 730 w 973"/>
              <a:gd name="T15" fmla="*/ 27 h 109"/>
              <a:gd name="T16" fmla="*/ 243 w 973"/>
              <a:gd name="T17" fmla="*/ 27 h 109"/>
              <a:gd name="T18" fmla="*/ 243 w 973"/>
              <a:gd name="T19" fmla="*/ 0 h 109"/>
              <a:gd name="T20" fmla="*/ 0 w 973"/>
              <a:gd name="T21" fmla="*/ 54 h 10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73"/>
              <a:gd name="T34" fmla="*/ 0 h 109"/>
              <a:gd name="T35" fmla="*/ 973 w 973"/>
              <a:gd name="T36" fmla="*/ 109 h 10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73" h="109">
                <a:moveTo>
                  <a:pt x="0" y="54"/>
                </a:moveTo>
                <a:lnTo>
                  <a:pt x="243" y="108"/>
                </a:lnTo>
                <a:lnTo>
                  <a:pt x="243" y="81"/>
                </a:lnTo>
                <a:lnTo>
                  <a:pt x="730" y="81"/>
                </a:lnTo>
                <a:lnTo>
                  <a:pt x="730" y="108"/>
                </a:lnTo>
                <a:lnTo>
                  <a:pt x="972" y="54"/>
                </a:lnTo>
                <a:lnTo>
                  <a:pt x="730" y="0"/>
                </a:lnTo>
                <a:lnTo>
                  <a:pt x="730" y="27"/>
                </a:lnTo>
                <a:lnTo>
                  <a:pt x="243" y="27"/>
                </a:lnTo>
                <a:lnTo>
                  <a:pt x="243" y="0"/>
                </a:lnTo>
                <a:lnTo>
                  <a:pt x="0" y="54"/>
                </a:lnTo>
              </a:path>
            </a:pathLst>
          </a:custGeom>
          <a:solidFill>
            <a:srgbClr val="FF0000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7177" name="Picture 9"/>
          <p:cNvPicPr>
            <a:picLocks noChangeArrowheads="1"/>
          </p:cNvPicPr>
          <p:nvPr/>
        </p:nvPicPr>
        <p:blipFill>
          <a:blip r:embed="rId4" cstate="print"/>
          <a:srcRect r="89478" b="64020"/>
          <a:stretch>
            <a:fillRect/>
          </a:stretch>
        </p:blipFill>
        <p:spPr bwMode="auto">
          <a:xfrm>
            <a:off x="2601913" y="1144588"/>
            <a:ext cx="2351087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2971800" y="6308725"/>
            <a:ext cx="1503363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2800">
                <a:solidFill>
                  <a:srgbClr val="FFFF00"/>
                </a:solidFill>
              </a:rPr>
              <a:t>Average</a:t>
            </a:r>
          </a:p>
        </p:txBody>
      </p:sp>
      <p:pic>
        <p:nvPicPr>
          <p:cNvPr id="7179" name="Picture 11"/>
          <p:cNvPicPr>
            <a:picLocks noChangeArrowheads="1"/>
          </p:cNvPicPr>
          <p:nvPr/>
        </p:nvPicPr>
        <p:blipFill>
          <a:blip r:embed="rId5" cstate="print"/>
          <a:srcRect r="91231" b="64235"/>
          <a:stretch>
            <a:fillRect/>
          </a:stretch>
        </p:blipFill>
        <p:spPr bwMode="auto">
          <a:xfrm>
            <a:off x="4848225" y="1143000"/>
            <a:ext cx="216217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5200650" y="6308725"/>
            <a:ext cx="150177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2800">
                <a:solidFill>
                  <a:srgbClr val="FFFF00"/>
                </a:solidFill>
              </a:rPr>
              <a:t>Average</a:t>
            </a:r>
          </a:p>
        </p:txBody>
      </p:sp>
      <p:pic>
        <p:nvPicPr>
          <p:cNvPr id="7181" name="Picture 13"/>
          <p:cNvPicPr>
            <a:picLocks noChangeArrowheads="1"/>
          </p:cNvPicPr>
          <p:nvPr/>
        </p:nvPicPr>
        <p:blipFill>
          <a:blip r:embed="rId6" cstate="print"/>
          <a:srcRect r="92557" b="64087"/>
          <a:stretch>
            <a:fillRect/>
          </a:stretch>
        </p:blipFill>
        <p:spPr bwMode="auto">
          <a:xfrm>
            <a:off x="7092950" y="1144588"/>
            <a:ext cx="1898650" cy="518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7372350" y="6308725"/>
            <a:ext cx="13716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2800">
                <a:solidFill>
                  <a:srgbClr val="FFFF00"/>
                </a:solidFill>
              </a:rPr>
              <a:t>Thin</a:t>
            </a:r>
          </a:p>
        </p:txBody>
      </p:sp>
      <p:sp>
        <p:nvSpPr>
          <p:cNvPr id="7183" name="Freeform 15"/>
          <p:cNvSpPr>
            <a:spLocks/>
          </p:cNvSpPr>
          <p:nvPr/>
        </p:nvSpPr>
        <p:spPr bwMode="auto">
          <a:xfrm>
            <a:off x="457200" y="3371850"/>
            <a:ext cx="1544638" cy="173038"/>
          </a:xfrm>
          <a:custGeom>
            <a:avLst/>
            <a:gdLst>
              <a:gd name="T0" fmla="*/ 0 w 973"/>
              <a:gd name="T1" fmla="*/ 54 h 109"/>
              <a:gd name="T2" fmla="*/ 243 w 973"/>
              <a:gd name="T3" fmla="*/ 108 h 109"/>
              <a:gd name="T4" fmla="*/ 243 w 973"/>
              <a:gd name="T5" fmla="*/ 81 h 109"/>
              <a:gd name="T6" fmla="*/ 730 w 973"/>
              <a:gd name="T7" fmla="*/ 81 h 109"/>
              <a:gd name="T8" fmla="*/ 730 w 973"/>
              <a:gd name="T9" fmla="*/ 108 h 109"/>
              <a:gd name="T10" fmla="*/ 972 w 973"/>
              <a:gd name="T11" fmla="*/ 54 h 109"/>
              <a:gd name="T12" fmla="*/ 730 w 973"/>
              <a:gd name="T13" fmla="*/ 0 h 109"/>
              <a:gd name="T14" fmla="*/ 730 w 973"/>
              <a:gd name="T15" fmla="*/ 27 h 109"/>
              <a:gd name="T16" fmla="*/ 243 w 973"/>
              <a:gd name="T17" fmla="*/ 27 h 109"/>
              <a:gd name="T18" fmla="*/ 243 w 973"/>
              <a:gd name="T19" fmla="*/ 0 h 109"/>
              <a:gd name="T20" fmla="*/ 0 w 973"/>
              <a:gd name="T21" fmla="*/ 54 h 10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73"/>
              <a:gd name="T34" fmla="*/ 0 h 109"/>
              <a:gd name="T35" fmla="*/ 973 w 973"/>
              <a:gd name="T36" fmla="*/ 109 h 10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73" h="109">
                <a:moveTo>
                  <a:pt x="0" y="54"/>
                </a:moveTo>
                <a:lnTo>
                  <a:pt x="243" y="108"/>
                </a:lnTo>
                <a:lnTo>
                  <a:pt x="243" y="81"/>
                </a:lnTo>
                <a:lnTo>
                  <a:pt x="730" y="81"/>
                </a:lnTo>
                <a:lnTo>
                  <a:pt x="730" y="108"/>
                </a:lnTo>
                <a:lnTo>
                  <a:pt x="972" y="54"/>
                </a:lnTo>
                <a:lnTo>
                  <a:pt x="730" y="0"/>
                </a:lnTo>
                <a:lnTo>
                  <a:pt x="730" y="27"/>
                </a:lnTo>
                <a:lnTo>
                  <a:pt x="243" y="27"/>
                </a:lnTo>
                <a:lnTo>
                  <a:pt x="243" y="0"/>
                </a:lnTo>
                <a:lnTo>
                  <a:pt x="0" y="54"/>
                </a:lnTo>
              </a:path>
            </a:pathLst>
          </a:custGeom>
          <a:solidFill>
            <a:srgbClr val="FF0000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184" name="Freeform 16"/>
          <p:cNvSpPr>
            <a:spLocks/>
          </p:cNvSpPr>
          <p:nvPr/>
        </p:nvSpPr>
        <p:spPr bwMode="auto">
          <a:xfrm>
            <a:off x="457200" y="3371850"/>
            <a:ext cx="1544638" cy="173038"/>
          </a:xfrm>
          <a:custGeom>
            <a:avLst/>
            <a:gdLst>
              <a:gd name="T0" fmla="*/ 0 w 973"/>
              <a:gd name="T1" fmla="*/ 54 h 109"/>
              <a:gd name="T2" fmla="*/ 243 w 973"/>
              <a:gd name="T3" fmla="*/ 108 h 109"/>
              <a:gd name="T4" fmla="*/ 243 w 973"/>
              <a:gd name="T5" fmla="*/ 81 h 109"/>
              <a:gd name="T6" fmla="*/ 730 w 973"/>
              <a:gd name="T7" fmla="*/ 81 h 109"/>
              <a:gd name="T8" fmla="*/ 730 w 973"/>
              <a:gd name="T9" fmla="*/ 108 h 109"/>
              <a:gd name="T10" fmla="*/ 972 w 973"/>
              <a:gd name="T11" fmla="*/ 54 h 109"/>
              <a:gd name="T12" fmla="*/ 730 w 973"/>
              <a:gd name="T13" fmla="*/ 0 h 109"/>
              <a:gd name="T14" fmla="*/ 730 w 973"/>
              <a:gd name="T15" fmla="*/ 27 h 109"/>
              <a:gd name="T16" fmla="*/ 243 w 973"/>
              <a:gd name="T17" fmla="*/ 27 h 109"/>
              <a:gd name="T18" fmla="*/ 243 w 973"/>
              <a:gd name="T19" fmla="*/ 0 h 109"/>
              <a:gd name="T20" fmla="*/ 0 w 973"/>
              <a:gd name="T21" fmla="*/ 54 h 10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73"/>
              <a:gd name="T34" fmla="*/ 0 h 109"/>
              <a:gd name="T35" fmla="*/ 973 w 973"/>
              <a:gd name="T36" fmla="*/ 109 h 10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73" h="109">
                <a:moveTo>
                  <a:pt x="0" y="54"/>
                </a:moveTo>
                <a:lnTo>
                  <a:pt x="243" y="108"/>
                </a:lnTo>
                <a:lnTo>
                  <a:pt x="243" y="81"/>
                </a:lnTo>
                <a:lnTo>
                  <a:pt x="730" y="81"/>
                </a:lnTo>
                <a:lnTo>
                  <a:pt x="730" y="108"/>
                </a:lnTo>
                <a:lnTo>
                  <a:pt x="972" y="54"/>
                </a:lnTo>
                <a:lnTo>
                  <a:pt x="730" y="0"/>
                </a:lnTo>
                <a:lnTo>
                  <a:pt x="730" y="27"/>
                </a:lnTo>
                <a:lnTo>
                  <a:pt x="243" y="27"/>
                </a:lnTo>
                <a:lnTo>
                  <a:pt x="243" y="0"/>
                </a:lnTo>
                <a:lnTo>
                  <a:pt x="0" y="54"/>
                </a:lnTo>
              </a:path>
            </a:pathLst>
          </a:custGeom>
          <a:solidFill>
            <a:srgbClr val="FF0000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185" name="Freeform 17"/>
          <p:cNvSpPr>
            <a:spLocks/>
          </p:cNvSpPr>
          <p:nvPr/>
        </p:nvSpPr>
        <p:spPr bwMode="auto">
          <a:xfrm>
            <a:off x="7716838" y="1547813"/>
            <a:ext cx="800100" cy="309562"/>
          </a:xfrm>
          <a:custGeom>
            <a:avLst/>
            <a:gdLst>
              <a:gd name="T0" fmla="*/ 0 w 504"/>
              <a:gd name="T1" fmla="*/ 175 h 195"/>
              <a:gd name="T2" fmla="*/ 8 w 504"/>
              <a:gd name="T3" fmla="*/ 137 h 195"/>
              <a:gd name="T4" fmla="*/ 21 w 504"/>
              <a:gd name="T5" fmla="*/ 102 h 195"/>
              <a:gd name="T6" fmla="*/ 41 w 504"/>
              <a:gd name="T7" fmla="*/ 70 h 195"/>
              <a:gd name="T8" fmla="*/ 65 w 504"/>
              <a:gd name="T9" fmla="*/ 45 h 195"/>
              <a:gd name="T10" fmla="*/ 94 w 504"/>
              <a:gd name="T11" fmla="*/ 23 h 195"/>
              <a:gd name="T12" fmla="*/ 126 w 504"/>
              <a:gd name="T13" fmla="*/ 9 h 195"/>
              <a:gd name="T14" fmla="*/ 161 w 504"/>
              <a:gd name="T15" fmla="*/ 1 h 195"/>
              <a:gd name="T16" fmla="*/ 282 w 504"/>
              <a:gd name="T17" fmla="*/ 0 h 195"/>
              <a:gd name="T18" fmla="*/ 310 w 504"/>
              <a:gd name="T19" fmla="*/ 2 h 195"/>
              <a:gd name="T20" fmla="*/ 336 w 504"/>
              <a:gd name="T21" fmla="*/ 9 h 195"/>
              <a:gd name="T22" fmla="*/ 362 w 504"/>
              <a:gd name="T23" fmla="*/ 21 h 195"/>
              <a:gd name="T24" fmla="*/ 386 w 504"/>
              <a:gd name="T25" fmla="*/ 36 h 195"/>
              <a:gd name="T26" fmla="*/ 407 w 504"/>
              <a:gd name="T27" fmla="*/ 54 h 195"/>
              <a:gd name="T28" fmla="*/ 425 w 504"/>
              <a:gd name="T29" fmla="*/ 77 h 195"/>
              <a:gd name="T30" fmla="*/ 440 w 504"/>
              <a:gd name="T31" fmla="*/ 102 h 195"/>
              <a:gd name="T32" fmla="*/ 452 w 504"/>
              <a:gd name="T33" fmla="*/ 129 h 195"/>
              <a:gd name="T34" fmla="*/ 410 w 504"/>
              <a:gd name="T35" fmla="*/ 194 h 195"/>
              <a:gd name="T36" fmla="*/ 348 w 504"/>
              <a:gd name="T37" fmla="*/ 129 h 195"/>
              <a:gd name="T38" fmla="*/ 330 w 504"/>
              <a:gd name="T39" fmla="*/ 89 h 195"/>
              <a:gd name="T40" fmla="*/ 303 w 504"/>
              <a:gd name="T41" fmla="*/ 54 h 195"/>
              <a:gd name="T42" fmla="*/ 270 w 504"/>
              <a:gd name="T43" fmla="*/ 27 h 195"/>
              <a:gd name="T44" fmla="*/ 251 w 504"/>
              <a:gd name="T45" fmla="*/ 16 h 195"/>
              <a:gd name="T46" fmla="*/ 231 w 504"/>
              <a:gd name="T47" fmla="*/ 8 h 195"/>
              <a:gd name="T48" fmla="*/ 203 w 504"/>
              <a:gd name="T49" fmla="*/ 20 h 195"/>
              <a:gd name="T50" fmla="*/ 179 w 504"/>
              <a:gd name="T51" fmla="*/ 35 h 195"/>
              <a:gd name="T52" fmla="*/ 157 w 504"/>
              <a:gd name="T53" fmla="*/ 55 h 195"/>
              <a:gd name="T54" fmla="*/ 138 w 504"/>
              <a:gd name="T55" fmla="*/ 78 h 195"/>
              <a:gd name="T56" fmla="*/ 123 w 504"/>
              <a:gd name="T57" fmla="*/ 104 h 195"/>
              <a:gd name="T58" fmla="*/ 112 w 504"/>
              <a:gd name="T59" fmla="*/ 132 h 195"/>
              <a:gd name="T60" fmla="*/ 106 w 504"/>
              <a:gd name="T61" fmla="*/ 162 h 195"/>
              <a:gd name="T62" fmla="*/ 103 w 504"/>
              <a:gd name="T63" fmla="*/ 194 h 19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504"/>
              <a:gd name="T97" fmla="*/ 0 h 195"/>
              <a:gd name="T98" fmla="*/ 504 w 504"/>
              <a:gd name="T99" fmla="*/ 195 h 19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504" h="195">
                <a:moveTo>
                  <a:pt x="0" y="194"/>
                </a:moveTo>
                <a:lnTo>
                  <a:pt x="0" y="175"/>
                </a:lnTo>
                <a:lnTo>
                  <a:pt x="3" y="155"/>
                </a:lnTo>
                <a:lnTo>
                  <a:pt x="8" y="137"/>
                </a:lnTo>
                <a:lnTo>
                  <a:pt x="14" y="118"/>
                </a:lnTo>
                <a:lnTo>
                  <a:pt x="21" y="102"/>
                </a:lnTo>
                <a:lnTo>
                  <a:pt x="30" y="85"/>
                </a:lnTo>
                <a:lnTo>
                  <a:pt x="41" y="70"/>
                </a:lnTo>
                <a:lnTo>
                  <a:pt x="52" y="57"/>
                </a:lnTo>
                <a:lnTo>
                  <a:pt x="65" y="45"/>
                </a:lnTo>
                <a:lnTo>
                  <a:pt x="78" y="33"/>
                </a:lnTo>
                <a:lnTo>
                  <a:pt x="94" y="23"/>
                </a:lnTo>
                <a:lnTo>
                  <a:pt x="109" y="15"/>
                </a:lnTo>
                <a:lnTo>
                  <a:pt x="126" y="9"/>
                </a:lnTo>
                <a:lnTo>
                  <a:pt x="143" y="4"/>
                </a:lnTo>
                <a:lnTo>
                  <a:pt x="161" y="1"/>
                </a:lnTo>
                <a:lnTo>
                  <a:pt x="179" y="0"/>
                </a:lnTo>
                <a:lnTo>
                  <a:pt x="282" y="0"/>
                </a:lnTo>
                <a:lnTo>
                  <a:pt x="296" y="0"/>
                </a:lnTo>
                <a:lnTo>
                  <a:pt x="310" y="2"/>
                </a:lnTo>
                <a:lnTo>
                  <a:pt x="324" y="5"/>
                </a:lnTo>
                <a:lnTo>
                  <a:pt x="336" y="9"/>
                </a:lnTo>
                <a:lnTo>
                  <a:pt x="350" y="14"/>
                </a:lnTo>
                <a:lnTo>
                  <a:pt x="362" y="21"/>
                </a:lnTo>
                <a:lnTo>
                  <a:pt x="374" y="28"/>
                </a:lnTo>
                <a:lnTo>
                  <a:pt x="386" y="36"/>
                </a:lnTo>
                <a:lnTo>
                  <a:pt x="396" y="45"/>
                </a:lnTo>
                <a:lnTo>
                  <a:pt x="407" y="54"/>
                </a:lnTo>
                <a:lnTo>
                  <a:pt x="416" y="65"/>
                </a:lnTo>
                <a:lnTo>
                  <a:pt x="425" y="77"/>
                </a:lnTo>
                <a:lnTo>
                  <a:pt x="433" y="89"/>
                </a:lnTo>
                <a:lnTo>
                  <a:pt x="440" y="102"/>
                </a:lnTo>
                <a:lnTo>
                  <a:pt x="446" y="115"/>
                </a:lnTo>
                <a:lnTo>
                  <a:pt x="452" y="129"/>
                </a:lnTo>
                <a:lnTo>
                  <a:pt x="503" y="129"/>
                </a:lnTo>
                <a:lnTo>
                  <a:pt x="410" y="194"/>
                </a:lnTo>
                <a:lnTo>
                  <a:pt x="297" y="129"/>
                </a:lnTo>
                <a:lnTo>
                  <a:pt x="348" y="129"/>
                </a:lnTo>
                <a:lnTo>
                  <a:pt x="340" y="108"/>
                </a:lnTo>
                <a:lnTo>
                  <a:pt x="330" y="89"/>
                </a:lnTo>
                <a:lnTo>
                  <a:pt x="318" y="70"/>
                </a:lnTo>
                <a:lnTo>
                  <a:pt x="303" y="54"/>
                </a:lnTo>
                <a:lnTo>
                  <a:pt x="287" y="38"/>
                </a:lnTo>
                <a:lnTo>
                  <a:pt x="270" y="27"/>
                </a:lnTo>
                <a:lnTo>
                  <a:pt x="260" y="21"/>
                </a:lnTo>
                <a:lnTo>
                  <a:pt x="251" y="16"/>
                </a:lnTo>
                <a:lnTo>
                  <a:pt x="241" y="11"/>
                </a:lnTo>
                <a:lnTo>
                  <a:pt x="231" y="8"/>
                </a:lnTo>
                <a:lnTo>
                  <a:pt x="217" y="13"/>
                </a:lnTo>
                <a:lnTo>
                  <a:pt x="203" y="20"/>
                </a:lnTo>
                <a:lnTo>
                  <a:pt x="191" y="27"/>
                </a:lnTo>
                <a:lnTo>
                  <a:pt x="179" y="35"/>
                </a:lnTo>
                <a:lnTo>
                  <a:pt x="167" y="45"/>
                </a:lnTo>
                <a:lnTo>
                  <a:pt x="157" y="55"/>
                </a:lnTo>
                <a:lnTo>
                  <a:pt x="147" y="66"/>
                </a:lnTo>
                <a:lnTo>
                  <a:pt x="138" y="78"/>
                </a:lnTo>
                <a:lnTo>
                  <a:pt x="130" y="91"/>
                </a:lnTo>
                <a:lnTo>
                  <a:pt x="123" y="104"/>
                </a:lnTo>
                <a:lnTo>
                  <a:pt x="117" y="118"/>
                </a:lnTo>
                <a:lnTo>
                  <a:pt x="112" y="132"/>
                </a:lnTo>
                <a:lnTo>
                  <a:pt x="108" y="147"/>
                </a:lnTo>
                <a:lnTo>
                  <a:pt x="106" y="162"/>
                </a:lnTo>
                <a:lnTo>
                  <a:pt x="103" y="178"/>
                </a:lnTo>
                <a:lnTo>
                  <a:pt x="103" y="194"/>
                </a:lnTo>
                <a:lnTo>
                  <a:pt x="0" y="194"/>
                </a:lnTo>
              </a:path>
            </a:pathLst>
          </a:custGeom>
          <a:solidFill>
            <a:srgbClr val="FF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186" name="Freeform 18"/>
          <p:cNvSpPr>
            <a:spLocks/>
          </p:cNvSpPr>
          <p:nvPr/>
        </p:nvSpPr>
        <p:spPr bwMode="auto">
          <a:xfrm>
            <a:off x="7716838" y="1547813"/>
            <a:ext cx="368300" cy="309562"/>
          </a:xfrm>
          <a:custGeom>
            <a:avLst/>
            <a:gdLst>
              <a:gd name="T0" fmla="*/ 0 w 232"/>
              <a:gd name="T1" fmla="*/ 194 h 195"/>
              <a:gd name="T2" fmla="*/ 0 w 232"/>
              <a:gd name="T3" fmla="*/ 175 h 195"/>
              <a:gd name="T4" fmla="*/ 3 w 232"/>
              <a:gd name="T5" fmla="*/ 155 h 195"/>
              <a:gd name="T6" fmla="*/ 8 w 232"/>
              <a:gd name="T7" fmla="*/ 137 h 195"/>
              <a:gd name="T8" fmla="*/ 14 w 232"/>
              <a:gd name="T9" fmla="*/ 118 h 195"/>
              <a:gd name="T10" fmla="*/ 21 w 232"/>
              <a:gd name="T11" fmla="*/ 102 h 195"/>
              <a:gd name="T12" fmla="*/ 30 w 232"/>
              <a:gd name="T13" fmla="*/ 85 h 195"/>
              <a:gd name="T14" fmla="*/ 41 w 232"/>
              <a:gd name="T15" fmla="*/ 70 h 195"/>
              <a:gd name="T16" fmla="*/ 52 w 232"/>
              <a:gd name="T17" fmla="*/ 57 h 195"/>
              <a:gd name="T18" fmla="*/ 65 w 232"/>
              <a:gd name="T19" fmla="*/ 45 h 195"/>
              <a:gd name="T20" fmla="*/ 78 w 232"/>
              <a:gd name="T21" fmla="*/ 33 h 195"/>
              <a:gd name="T22" fmla="*/ 94 w 232"/>
              <a:gd name="T23" fmla="*/ 23 h 195"/>
              <a:gd name="T24" fmla="*/ 109 w 232"/>
              <a:gd name="T25" fmla="*/ 15 h 195"/>
              <a:gd name="T26" fmla="*/ 126 w 232"/>
              <a:gd name="T27" fmla="*/ 9 h 195"/>
              <a:gd name="T28" fmla="*/ 143 w 232"/>
              <a:gd name="T29" fmla="*/ 4 h 195"/>
              <a:gd name="T30" fmla="*/ 161 w 232"/>
              <a:gd name="T31" fmla="*/ 1 h 195"/>
              <a:gd name="T32" fmla="*/ 179 w 232"/>
              <a:gd name="T33" fmla="*/ 0 h 195"/>
              <a:gd name="T34" fmla="*/ 192 w 232"/>
              <a:gd name="T35" fmla="*/ 0 h 195"/>
              <a:gd name="T36" fmla="*/ 205 w 232"/>
              <a:gd name="T37" fmla="*/ 2 h 195"/>
              <a:gd name="T38" fmla="*/ 218 w 232"/>
              <a:gd name="T39" fmla="*/ 4 h 195"/>
              <a:gd name="T40" fmla="*/ 231 w 232"/>
              <a:gd name="T41" fmla="*/ 8 h 195"/>
              <a:gd name="T42" fmla="*/ 217 w 232"/>
              <a:gd name="T43" fmla="*/ 13 h 195"/>
              <a:gd name="T44" fmla="*/ 203 w 232"/>
              <a:gd name="T45" fmla="*/ 20 h 195"/>
              <a:gd name="T46" fmla="*/ 191 w 232"/>
              <a:gd name="T47" fmla="*/ 27 h 195"/>
              <a:gd name="T48" fmla="*/ 179 w 232"/>
              <a:gd name="T49" fmla="*/ 35 h 195"/>
              <a:gd name="T50" fmla="*/ 167 w 232"/>
              <a:gd name="T51" fmla="*/ 45 h 195"/>
              <a:gd name="T52" fmla="*/ 157 w 232"/>
              <a:gd name="T53" fmla="*/ 55 h 195"/>
              <a:gd name="T54" fmla="*/ 147 w 232"/>
              <a:gd name="T55" fmla="*/ 66 h 195"/>
              <a:gd name="T56" fmla="*/ 138 w 232"/>
              <a:gd name="T57" fmla="*/ 78 h 195"/>
              <a:gd name="T58" fmla="*/ 130 w 232"/>
              <a:gd name="T59" fmla="*/ 91 h 195"/>
              <a:gd name="T60" fmla="*/ 123 w 232"/>
              <a:gd name="T61" fmla="*/ 104 h 195"/>
              <a:gd name="T62" fmla="*/ 117 w 232"/>
              <a:gd name="T63" fmla="*/ 118 h 195"/>
              <a:gd name="T64" fmla="*/ 112 w 232"/>
              <a:gd name="T65" fmla="*/ 132 h 195"/>
              <a:gd name="T66" fmla="*/ 108 w 232"/>
              <a:gd name="T67" fmla="*/ 147 h 195"/>
              <a:gd name="T68" fmla="*/ 106 w 232"/>
              <a:gd name="T69" fmla="*/ 162 h 195"/>
              <a:gd name="T70" fmla="*/ 103 w 232"/>
              <a:gd name="T71" fmla="*/ 178 h 195"/>
              <a:gd name="T72" fmla="*/ 103 w 232"/>
              <a:gd name="T73" fmla="*/ 194 h 195"/>
              <a:gd name="T74" fmla="*/ 0 w 232"/>
              <a:gd name="T75" fmla="*/ 194 h 19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32"/>
              <a:gd name="T115" fmla="*/ 0 h 195"/>
              <a:gd name="T116" fmla="*/ 232 w 232"/>
              <a:gd name="T117" fmla="*/ 195 h 195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32" h="195">
                <a:moveTo>
                  <a:pt x="0" y="194"/>
                </a:moveTo>
                <a:lnTo>
                  <a:pt x="0" y="175"/>
                </a:lnTo>
                <a:lnTo>
                  <a:pt x="3" y="155"/>
                </a:lnTo>
                <a:lnTo>
                  <a:pt x="8" y="137"/>
                </a:lnTo>
                <a:lnTo>
                  <a:pt x="14" y="118"/>
                </a:lnTo>
                <a:lnTo>
                  <a:pt x="21" y="102"/>
                </a:lnTo>
                <a:lnTo>
                  <a:pt x="30" y="85"/>
                </a:lnTo>
                <a:lnTo>
                  <a:pt x="41" y="70"/>
                </a:lnTo>
                <a:lnTo>
                  <a:pt x="52" y="57"/>
                </a:lnTo>
                <a:lnTo>
                  <a:pt x="65" y="45"/>
                </a:lnTo>
                <a:lnTo>
                  <a:pt x="78" y="33"/>
                </a:lnTo>
                <a:lnTo>
                  <a:pt x="94" y="23"/>
                </a:lnTo>
                <a:lnTo>
                  <a:pt x="109" y="15"/>
                </a:lnTo>
                <a:lnTo>
                  <a:pt x="126" y="9"/>
                </a:lnTo>
                <a:lnTo>
                  <a:pt x="143" y="4"/>
                </a:lnTo>
                <a:lnTo>
                  <a:pt x="161" y="1"/>
                </a:lnTo>
                <a:lnTo>
                  <a:pt x="179" y="0"/>
                </a:lnTo>
                <a:lnTo>
                  <a:pt x="192" y="0"/>
                </a:lnTo>
                <a:lnTo>
                  <a:pt x="205" y="2"/>
                </a:lnTo>
                <a:lnTo>
                  <a:pt x="218" y="4"/>
                </a:lnTo>
                <a:lnTo>
                  <a:pt x="231" y="8"/>
                </a:lnTo>
                <a:lnTo>
                  <a:pt x="217" y="13"/>
                </a:lnTo>
                <a:lnTo>
                  <a:pt x="203" y="20"/>
                </a:lnTo>
                <a:lnTo>
                  <a:pt x="191" y="27"/>
                </a:lnTo>
                <a:lnTo>
                  <a:pt x="179" y="35"/>
                </a:lnTo>
                <a:lnTo>
                  <a:pt x="167" y="45"/>
                </a:lnTo>
                <a:lnTo>
                  <a:pt x="157" y="55"/>
                </a:lnTo>
                <a:lnTo>
                  <a:pt x="147" y="66"/>
                </a:lnTo>
                <a:lnTo>
                  <a:pt x="138" y="78"/>
                </a:lnTo>
                <a:lnTo>
                  <a:pt x="130" y="91"/>
                </a:lnTo>
                <a:lnTo>
                  <a:pt x="123" y="104"/>
                </a:lnTo>
                <a:lnTo>
                  <a:pt x="117" y="118"/>
                </a:lnTo>
                <a:lnTo>
                  <a:pt x="112" y="132"/>
                </a:lnTo>
                <a:lnTo>
                  <a:pt x="108" y="147"/>
                </a:lnTo>
                <a:lnTo>
                  <a:pt x="106" y="162"/>
                </a:lnTo>
                <a:lnTo>
                  <a:pt x="103" y="178"/>
                </a:lnTo>
                <a:lnTo>
                  <a:pt x="103" y="194"/>
                </a:lnTo>
                <a:lnTo>
                  <a:pt x="0" y="194"/>
                </a:lnTo>
              </a:path>
            </a:pathLst>
          </a:custGeom>
          <a:solidFill>
            <a:srgbClr val="FF0000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187" name="Freeform 19"/>
          <p:cNvSpPr>
            <a:spLocks/>
          </p:cNvSpPr>
          <p:nvPr/>
        </p:nvSpPr>
        <p:spPr bwMode="auto">
          <a:xfrm>
            <a:off x="7716838" y="1547813"/>
            <a:ext cx="800100" cy="309562"/>
          </a:xfrm>
          <a:custGeom>
            <a:avLst/>
            <a:gdLst>
              <a:gd name="T0" fmla="*/ 0 w 504"/>
              <a:gd name="T1" fmla="*/ 175 h 195"/>
              <a:gd name="T2" fmla="*/ 8 w 504"/>
              <a:gd name="T3" fmla="*/ 137 h 195"/>
              <a:gd name="T4" fmla="*/ 21 w 504"/>
              <a:gd name="T5" fmla="*/ 102 h 195"/>
              <a:gd name="T6" fmla="*/ 41 w 504"/>
              <a:gd name="T7" fmla="*/ 70 h 195"/>
              <a:gd name="T8" fmla="*/ 65 w 504"/>
              <a:gd name="T9" fmla="*/ 45 h 195"/>
              <a:gd name="T10" fmla="*/ 94 w 504"/>
              <a:gd name="T11" fmla="*/ 23 h 195"/>
              <a:gd name="T12" fmla="*/ 126 w 504"/>
              <a:gd name="T13" fmla="*/ 9 h 195"/>
              <a:gd name="T14" fmla="*/ 161 w 504"/>
              <a:gd name="T15" fmla="*/ 1 h 195"/>
              <a:gd name="T16" fmla="*/ 282 w 504"/>
              <a:gd name="T17" fmla="*/ 0 h 195"/>
              <a:gd name="T18" fmla="*/ 310 w 504"/>
              <a:gd name="T19" fmla="*/ 2 h 195"/>
              <a:gd name="T20" fmla="*/ 336 w 504"/>
              <a:gd name="T21" fmla="*/ 9 h 195"/>
              <a:gd name="T22" fmla="*/ 362 w 504"/>
              <a:gd name="T23" fmla="*/ 21 h 195"/>
              <a:gd name="T24" fmla="*/ 386 w 504"/>
              <a:gd name="T25" fmla="*/ 36 h 195"/>
              <a:gd name="T26" fmla="*/ 407 w 504"/>
              <a:gd name="T27" fmla="*/ 54 h 195"/>
              <a:gd name="T28" fmla="*/ 425 w 504"/>
              <a:gd name="T29" fmla="*/ 77 h 195"/>
              <a:gd name="T30" fmla="*/ 440 w 504"/>
              <a:gd name="T31" fmla="*/ 102 h 195"/>
              <a:gd name="T32" fmla="*/ 452 w 504"/>
              <a:gd name="T33" fmla="*/ 129 h 195"/>
              <a:gd name="T34" fmla="*/ 410 w 504"/>
              <a:gd name="T35" fmla="*/ 194 h 195"/>
              <a:gd name="T36" fmla="*/ 348 w 504"/>
              <a:gd name="T37" fmla="*/ 129 h 195"/>
              <a:gd name="T38" fmla="*/ 330 w 504"/>
              <a:gd name="T39" fmla="*/ 89 h 195"/>
              <a:gd name="T40" fmla="*/ 303 w 504"/>
              <a:gd name="T41" fmla="*/ 54 h 195"/>
              <a:gd name="T42" fmla="*/ 270 w 504"/>
              <a:gd name="T43" fmla="*/ 27 h 195"/>
              <a:gd name="T44" fmla="*/ 251 w 504"/>
              <a:gd name="T45" fmla="*/ 16 h 195"/>
              <a:gd name="T46" fmla="*/ 231 w 504"/>
              <a:gd name="T47" fmla="*/ 8 h 195"/>
              <a:gd name="T48" fmla="*/ 203 w 504"/>
              <a:gd name="T49" fmla="*/ 20 h 195"/>
              <a:gd name="T50" fmla="*/ 179 w 504"/>
              <a:gd name="T51" fmla="*/ 35 h 195"/>
              <a:gd name="T52" fmla="*/ 157 w 504"/>
              <a:gd name="T53" fmla="*/ 55 h 195"/>
              <a:gd name="T54" fmla="*/ 138 w 504"/>
              <a:gd name="T55" fmla="*/ 78 h 195"/>
              <a:gd name="T56" fmla="*/ 123 w 504"/>
              <a:gd name="T57" fmla="*/ 104 h 195"/>
              <a:gd name="T58" fmla="*/ 112 w 504"/>
              <a:gd name="T59" fmla="*/ 132 h 195"/>
              <a:gd name="T60" fmla="*/ 106 w 504"/>
              <a:gd name="T61" fmla="*/ 162 h 195"/>
              <a:gd name="T62" fmla="*/ 103 w 504"/>
              <a:gd name="T63" fmla="*/ 194 h 19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504"/>
              <a:gd name="T97" fmla="*/ 0 h 195"/>
              <a:gd name="T98" fmla="*/ 504 w 504"/>
              <a:gd name="T99" fmla="*/ 195 h 19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504" h="195">
                <a:moveTo>
                  <a:pt x="0" y="194"/>
                </a:moveTo>
                <a:lnTo>
                  <a:pt x="0" y="175"/>
                </a:lnTo>
                <a:lnTo>
                  <a:pt x="3" y="155"/>
                </a:lnTo>
                <a:lnTo>
                  <a:pt x="8" y="137"/>
                </a:lnTo>
                <a:lnTo>
                  <a:pt x="14" y="118"/>
                </a:lnTo>
                <a:lnTo>
                  <a:pt x="21" y="102"/>
                </a:lnTo>
                <a:lnTo>
                  <a:pt x="30" y="85"/>
                </a:lnTo>
                <a:lnTo>
                  <a:pt x="41" y="70"/>
                </a:lnTo>
                <a:lnTo>
                  <a:pt x="52" y="57"/>
                </a:lnTo>
                <a:lnTo>
                  <a:pt x="65" y="45"/>
                </a:lnTo>
                <a:lnTo>
                  <a:pt x="78" y="33"/>
                </a:lnTo>
                <a:lnTo>
                  <a:pt x="94" y="23"/>
                </a:lnTo>
                <a:lnTo>
                  <a:pt x="109" y="15"/>
                </a:lnTo>
                <a:lnTo>
                  <a:pt x="126" y="9"/>
                </a:lnTo>
                <a:lnTo>
                  <a:pt x="143" y="4"/>
                </a:lnTo>
                <a:lnTo>
                  <a:pt x="161" y="1"/>
                </a:lnTo>
                <a:lnTo>
                  <a:pt x="179" y="0"/>
                </a:lnTo>
                <a:lnTo>
                  <a:pt x="282" y="0"/>
                </a:lnTo>
                <a:lnTo>
                  <a:pt x="296" y="0"/>
                </a:lnTo>
                <a:lnTo>
                  <a:pt x="310" y="2"/>
                </a:lnTo>
                <a:lnTo>
                  <a:pt x="324" y="5"/>
                </a:lnTo>
                <a:lnTo>
                  <a:pt x="336" y="9"/>
                </a:lnTo>
                <a:lnTo>
                  <a:pt x="350" y="14"/>
                </a:lnTo>
                <a:lnTo>
                  <a:pt x="362" y="21"/>
                </a:lnTo>
                <a:lnTo>
                  <a:pt x="374" y="28"/>
                </a:lnTo>
                <a:lnTo>
                  <a:pt x="386" y="36"/>
                </a:lnTo>
                <a:lnTo>
                  <a:pt x="396" y="45"/>
                </a:lnTo>
                <a:lnTo>
                  <a:pt x="407" y="54"/>
                </a:lnTo>
                <a:lnTo>
                  <a:pt x="416" y="65"/>
                </a:lnTo>
                <a:lnTo>
                  <a:pt x="425" y="77"/>
                </a:lnTo>
                <a:lnTo>
                  <a:pt x="433" y="89"/>
                </a:lnTo>
                <a:lnTo>
                  <a:pt x="440" y="102"/>
                </a:lnTo>
                <a:lnTo>
                  <a:pt x="446" y="115"/>
                </a:lnTo>
                <a:lnTo>
                  <a:pt x="452" y="129"/>
                </a:lnTo>
                <a:lnTo>
                  <a:pt x="503" y="129"/>
                </a:lnTo>
                <a:lnTo>
                  <a:pt x="410" y="194"/>
                </a:lnTo>
                <a:lnTo>
                  <a:pt x="297" y="129"/>
                </a:lnTo>
                <a:lnTo>
                  <a:pt x="348" y="129"/>
                </a:lnTo>
                <a:lnTo>
                  <a:pt x="340" y="108"/>
                </a:lnTo>
                <a:lnTo>
                  <a:pt x="330" y="89"/>
                </a:lnTo>
                <a:lnTo>
                  <a:pt x="318" y="70"/>
                </a:lnTo>
                <a:lnTo>
                  <a:pt x="303" y="54"/>
                </a:lnTo>
                <a:lnTo>
                  <a:pt x="287" y="38"/>
                </a:lnTo>
                <a:lnTo>
                  <a:pt x="270" y="27"/>
                </a:lnTo>
                <a:lnTo>
                  <a:pt x="260" y="21"/>
                </a:lnTo>
                <a:lnTo>
                  <a:pt x="251" y="16"/>
                </a:lnTo>
                <a:lnTo>
                  <a:pt x="241" y="11"/>
                </a:lnTo>
                <a:lnTo>
                  <a:pt x="231" y="8"/>
                </a:lnTo>
                <a:lnTo>
                  <a:pt x="217" y="13"/>
                </a:lnTo>
                <a:lnTo>
                  <a:pt x="203" y="20"/>
                </a:lnTo>
                <a:lnTo>
                  <a:pt x="191" y="27"/>
                </a:lnTo>
                <a:lnTo>
                  <a:pt x="179" y="35"/>
                </a:lnTo>
                <a:lnTo>
                  <a:pt x="167" y="45"/>
                </a:lnTo>
                <a:lnTo>
                  <a:pt x="157" y="55"/>
                </a:lnTo>
                <a:lnTo>
                  <a:pt x="147" y="66"/>
                </a:lnTo>
                <a:lnTo>
                  <a:pt x="138" y="78"/>
                </a:lnTo>
                <a:lnTo>
                  <a:pt x="130" y="91"/>
                </a:lnTo>
                <a:lnTo>
                  <a:pt x="123" y="104"/>
                </a:lnTo>
                <a:lnTo>
                  <a:pt x="117" y="118"/>
                </a:lnTo>
                <a:lnTo>
                  <a:pt x="112" y="132"/>
                </a:lnTo>
                <a:lnTo>
                  <a:pt x="108" y="147"/>
                </a:lnTo>
                <a:lnTo>
                  <a:pt x="106" y="162"/>
                </a:lnTo>
                <a:lnTo>
                  <a:pt x="103" y="178"/>
                </a:lnTo>
                <a:lnTo>
                  <a:pt x="103" y="194"/>
                </a:lnTo>
                <a:lnTo>
                  <a:pt x="0" y="194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188" name="Freeform 20"/>
          <p:cNvSpPr>
            <a:spLocks/>
          </p:cNvSpPr>
          <p:nvPr/>
        </p:nvSpPr>
        <p:spPr bwMode="auto">
          <a:xfrm>
            <a:off x="8001000" y="1547813"/>
            <a:ext cx="84138" cy="14287"/>
          </a:xfrm>
          <a:custGeom>
            <a:avLst/>
            <a:gdLst>
              <a:gd name="T0" fmla="*/ 0 w 53"/>
              <a:gd name="T1" fmla="*/ 0 h 9"/>
              <a:gd name="T2" fmla="*/ 13 w 53"/>
              <a:gd name="T3" fmla="*/ 0 h 9"/>
              <a:gd name="T4" fmla="*/ 26 w 53"/>
              <a:gd name="T5" fmla="*/ 2 h 9"/>
              <a:gd name="T6" fmla="*/ 39 w 53"/>
              <a:gd name="T7" fmla="*/ 4 h 9"/>
              <a:gd name="T8" fmla="*/ 52 w 53"/>
              <a:gd name="T9" fmla="*/ 8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9"/>
              <a:gd name="T17" fmla="*/ 53 w 53"/>
              <a:gd name="T18" fmla="*/ 9 h 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9">
                <a:moveTo>
                  <a:pt x="0" y="0"/>
                </a:moveTo>
                <a:lnTo>
                  <a:pt x="13" y="0"/>
                </a:lnTo>
                <a:lnTo>
                  <a:pt x="26" y="2"/>
                </a:lnTo>
                <a:lnTo>
                  <a:pt x="39" y="4"/>
                </a:lnTo>
                <a:lnTo>
                  <a:pt x="52" y="8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9" descr="C:\WINDOWS\Desktop\rename_th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7325" y="1152525"/>
            <a:ext cx="6229350" cy="547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150813" y="252413"/>
            <a:ext cx="8829675" cy="735012"/>
          </a:xfrm>
          <a:noFill/>
        </p:spPr>
        <p:txBody>
          <a:bodyPr lIns="0" tIns="0" rIns="0" bIns="0" anchor="t"/>
          <a:lstStyle/>
          <a:p>
            <a:r>
              <a:rPr lang="en-US" sz="4000" b="1" dirty="0" smtClean="0">
                <a:solidFill>
                  <a:srgbClr val="FFFFFF"/>
                </a:solidFill>
                <a:latin typeface="Agency FB" pitchFamily="34" charset="0"/>
              </a:rPr>
              <a:t>Evaluating Structural Correctness</a:t>
            </a:r>
          </a:p>
        </p:txBody>
      </p:sp>
      <p:sp>
        <p:nvSpPr>
          <p:cNvPr id="8196" name="Freeform 4"/>
          <p:cNvSpPr>
            <a:spLocks/>
          </p:cNvSpPr>
          <p:nvPr/>
        </p:nvSpPr>
        <p:spPr bwMode="auto">
          <a:xfrm>
            <a:off x="3990975" y="1487488"/>
            <a:ext cx="1943100" cy="630237"/>
          </a:xfrm>
          <a:custGeom>
            <a:avLst/>
            <a:gdLst>
              <a:gd name="T0" fmla="*/ 0 w 1224"/>
              <a:gd name="T1" fmla="*/ 0 h 397"/>
              <a:gd name="T2" fmla="*/ 1223 w 1224"/>
              <a:gd name="T3" fmla="*/ 0 h 397"/>
              <a:gd name="T4" fmla="*/ 1223 w 1224"/>
              <a:gd name="T5" fmla="*/ 396 h 397"/>
              <a:gd name="T6" fmla="*/ 0 w 1224"/>
              <a:gd name="T7" fmla="*/ 396 h 397"/>
              <a:gd name="T8" fmla="*/ 0 w 1224"/>
              <a:gd name="T9" fmla="*/ 0 h 3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24"/>
              <a:gd name="T16" fmla="*/ 0 h 397"/>
              <a:gd name="T17" fmla="*/ 1224 w 1224"/>
              <a:gd name="T18" fmla="*/ 397 h 39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24" h="397">
                <a:moveTo>
                  <a:pt x="0" y="0"/>
                </a:moveTo>
                <a:lnTo>
                  <a:pt x="1223" y="0"/>
                </a:lnTo>
                <a:lnTo>
                  <a:pt x="1223" y="396"/>
                </a:lnTo>
                <a:lnTo>
                  <a:pt x="0" y="396"/>
                </a:lnTo>
                <a:lnTo>
                  <a:pt x="0" y="0"/>
                </a:lnTo>
              </a:path>
            </a:pathLst>
          </a:custGeom>
          <a:solidFill>
            <a:srgbClr val="B07050"/>
          </a:solidFill>
          <a:ln w="12700" cap="rnd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3838575" y="1617663"/>
            <a:ext cx="2308225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>
                <a:solidFill>
                  <a:srgbClr val="FFFF00"/>
                </a:solidFill>
              </a:rPr>
              <a:t>Level topped</a:t>
            </a:r>
          </a:p>
        </p:txBody>
      </p:sp>
      <p:sp>
        <p:nvSpPr>
          <p:cNvPr id="8198" name="Freeform 6"/>
          <p:cNvSpPr>
            <a:spLocks/>
          </p:cNvSpPr>
          <p:nvPr/>
        </p:nvSpPr>
        <p:spPr bwMode="auto">
          <a:xfrm>
            <a:off x="3676650" y="2116138"/>
            <a:ext cx="2571750" cy="1587"/>
          </a:xfrm>
          <a:custGeom>
            <a:avLst/>
            <a:gdLst>
              <a:gd name="T0" fmla="*/ 0 w 1620"/>
              <a:gd name="T1" fmla="*/ 0 h 1"/>
              <a:gd name="T2" fmla="*/ 1619 w 1620"/>
              <a:gd name="T3" fmla="*/ 0 h 1"/>
              <a:gd name="T4" fmla="*/ 0 60000 65536"/>
              <a:gd name="T5" fmla="*/ 0 60000 65536"/>
              <a:gd name="T6" fmla="*/ 0 w 1620"/>
              <a:gd name="T7" fmla="*/ 0 h 1"/>
              <a:gd name="T8" fmla="*/ 1620 w 1620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20" h="1">
                <a:moveTo>
                  <a:pt x="0" y="0"/>
                </a:moveTo>
                <a:lnTo>
                  <a:pt x="1619" y="0"/>
                </a:lnTo>
              </a:path>
            </a:pathLst>
          </a:custGeom>
          <a:noFill/>
          <a:ln w="50800" cap="rnd">
            <a:solidFill>
              <a:srgbClr val="FFFF00"/>
            </a:solidFill>
            <a:round/>
            <a:headEnd type="stealth" w="med" len="med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199" name="Freeform 7"/>
          <p:cNvSpPr>
            <a:spLocks/>
          </p:cNvSpPr>
          <p:nvPr/>
        </p:nvSpPr>
        <p:spPr bwMode="auto">
          <a:xfrm>
            <a:off x="228600" y="4686300"/>
            <a:ext cx="2058988" cy="630238"/>
          </a:xfrm>
          <a:custGeom>
            <a:avLst/>
            <a:gdLst>
              <a:gd name="T0" fmla="*/ 0 w 1297"/>
              <a:gd name="T1" fmla="*/ 0 h 397"/>
              <a:gd name="T2" fmla="*/ 1296 w 1297"/>
              <a:gd name="T3" fmla="*/ 0 h 397"/>
              <a:gd name="T4" fmla="*/ 1296 w 1297"/>
              <a:gd name="T5" fmla="*/ 396 h 397"/>
              <a:gd name="T6" fmla="*/ 0 w 1297"/>
              <a:gd name="T7" fmla="*/ 396 h 397"/>
              <a:gd name="T8" fmla="*/ 0 w 1297"/>
              <a:gd name="T9" fmla="*/ 0 h 3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97"/>
              <a:gd name="T16" fmla="*/ 0 h 397"/>
              <a:gd name="T17" fmla="*/ 1297 w 1297"/>
              <a:gd name="T18" fmla="*/ 397 h 39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97" h="397">
                <a:moveTo>
                  <a:pt x="0" y="0"/>
                </a:moveTo>
                <a:lnTo>
                  <a:pt x="1296" y="0"/>
                </a:lnTo>
                <a:lnTo>
                  <a:pt x="1296" y="396"/>
                </a:lnTo>
                <a:lnTo>
                  <a:pt x="0" y="396"/>
                </a:lnTo>
                <a:lnTo>
                  <a:pt x="0" y="0"/>
                </a:lnTo>
              </a:path>
            </a:pathLst>
          </a:custGeom>
          <a:solidFill>
            <a:srgbClr val="B07050"/>
          </a:solidFill>
          <a:ln w="12700" cap="rnd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76200" y="4824413"/>
            <a:ext cx="2386013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>
                <a:solidFill>
                  <a:srgbClr val="FFFF00"/>
                </a:solidFill>
              </a:rPr>
              <a:t>Straight knee</a:t>
            </a:r>
          </a:p>
        </p:txBody>
      </p:sp>
      <p:sp>
        <p:nvSpPr>
          <p:cNvPr id="8201" name="Freeform 9"/>
          <p:cNvSpPr>
            <a:spLocks/>
          </p:cNvSpPr>
          <p:nvPr/>
        </p:nvSpPr>
        <p:spPr bwMode="auto">
          <a:xfrm>
            <a:off x="2286000" y="5002213"/>
            <a:ext cx="1030288" cy="1587"/>
          </a:xfrm>
          <a:custGeom>
            <a:avLst/>
            <a:gdLst>
              <a:gd name="T0" fmla="*/ 648 w 649"/>
              <a:gd name="T1" fmla="*/ 0 h 1"/>
              <a:gd name="T2" fmla="*/ 0 w 649"/>
              <a:gd name="T3" fmla="*/ 0 h 1"/>
              <a:gd name="T4" fmla="*/ 0 60000 65536"/>
              <a:gd name="T5" fmla="*/ 0 60000 65536"/>
              <a:gd name="T6" fmla="*/ 0 w 649"/>
              <a:gd name="T7" fmla="*/ 0 h 1"/>
              <a:gd name="T8" fmla="*/ 649 w 649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49" h="1">
                <a:moveTo>
                  <a:pt x="648" y="0"/>
                </a:moveTo>
                <a:lnTo>
                  <a:pt x="0" y="0"/>
                </a:lnTo>
              </a:path>
            </a:pathLst>
          </a:custGeom>
          <a:noFill/>
          <a:ln w="76200" cap="rnd">
            <a:solidFill>
              <a:srgbClr val="FFFF00"/>
            </a:solidFill>
            <a:round/>
            <a:headEnd type="stealth" w="med" len="med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02" name="Freeform 10"/>
          <p:cNvSpPr>
            <a:spLocks/>
          </p:cNvSpPr>
          <p:nvPr/>
        </p:nvSpPr>
        <p:spPr bwMode="auto">
          <a:xfrm>
            <a:off x="4365625" y="5487988"/>
            <a:ext cx="1600200" cy="1030287"/>
          </a:xfrm>
          <a:custGeom>
            <a:avLst/>
            <a:gdLst>
              <a:gd name="T0" fmla="*/ 0 w 1008"/>
              <a:gd name="T1" fmla="*/ 0 h 649"/>
              <a:gd name="T2" fmla="*/ 1007 w 1008"/>
              <a:gd name="T3" fmla="*/ 0 h 649"/>
              <a:gd name="T4" fmla="*/ 1007 w 1008"/>
              <a:gd name="T5" fmla="*/ 648 h 649"/>
              <a:gd name="T6" fmla="*/ 0 w 1008"/>
              <a:gd name="T7" fmla="*/ 648 h 649"/>
              <a:gd name="T8" fmla="*/ 0 w 1008"/>
              <a:gd name="T9" fmla="*/ 0 h 6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8"/>
              <a:gd name="T16" fmla="*/ 0 h 649"/>
              <a:gd name="T17" fmla="*/ 1008 w 1008"/>
              <a:gd name="T18" fmla="*/ 649 h 6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8" h="649">
                <a:moveTo>
                  <a:pt x="0" y="0"/>
                </a:moveTo>
                <a:lnTo>
                  <a:pt x="1007" y="0"/>
                </a:lnTo>
                <a:lnTo>
                  <a:pt x="1007" y="648"/>
                </a:lnTo>
                <a:lnTo>
                  <a:pt x="0" y="648"/>
                </a:lnTo>
                <a:lnTo>
                  <a:pt x="0" y="0"/>
                </a:lnTo>
              </a:path>
            </a:pathLst>
          </a:custGeom>
          <a:solidFill>
            <a:srgbClr val="B07050"/>
          </a:solidFill>
          <a:ln w="12700" cap="rnd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4343400" y="5624513"/>
            <a:ext cx="15509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ct val="81000"/>
              </a:lnSpc>
            </a:pPr>
            <a:r>
              <a:rPr lang="en-US">
                <a:solidFill>
                  <a:srgbClr val="FFFF00"/>
                </a:solidFill>
              </a:rPr>
              <a:t>Strong pasterns</a:t>
            </a:r>
          </a:p>
        </p:txBody>
      </p:sp>
      <p:sp>
        <p:nvSpPr>
          <p:cNvPr id="8204" name="Freeform 12"/>
          <p:cNvSpPr>
            <a:spLocks/>
          </p:cNvSpPr>
          <p:nvPr/>
        </p:nvSpPr>
        <p:spPr bwMode="auto">
          <a:xfrm>
            <a:off x="3624263" y="6000750"/>
            <a:ext cx="744537" cy="1588"/>
          </a:xfrm>
          <a:custGeom>
            <a:avLst/>
            <a:gdLst>
              <a:gd name="T0" fmla="*/ 0 w 469"/>
              <a:gd name="T1" fmla="*/ 0 h 1"/>
              <a:gd name="T2" fmla="*/ 468 w 469"/>
              <a:gd name="T3" fmla="*/ 0 h 1"/>
              <a:gd name="T4" fmla="*/ 0 60000 65536"/>
              <a:gd name="T5" fmla="*/ 0 60000 65536"/>
              <a:gd name="T6" fmla="*/ 0 w 469"/>
              <a:gd name="T7" fmla="*/ 0 h 1"/>
              <a:gd name="T8" fmla="*/ 469 w 469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69" h="1">
                <a:moveTo>
                  <a:pt x="0" y="0"/>
                </a:moveTo>
                <a:lnTo>
                  <a:pt x="468" y="0"/>
                </a:lnTo>
              </a:path>
            </a:pathLst>
          </a:custGeom>
          <a:noFill/>
          <a:ln w="76200" cap="rnd">
            <a:solidFill>
              <a:srgbClr val="FFFF00"/>
            </a:solidFill>
            <a:round/>
            <a:headEnd type="stealth" w="med" len="med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05" name="Freeform 13"/>
          <p:cNvSpPr>
            <a:spLocks/>
          </p:cNvSpPr>
          <p:nvPr/>
        </p:nvSpPr>
        <p:spPr bwMode="auto">
          <a:xfrm>
            <a:off x="5965825" y="6005513"/>
            <a:ext cx="973138" cy="1587"/>
          </a:xfrm>
          <a:custGeom>
            <a:avLst/>
            <a:gdLst>
              <a:gd name="T0" fmla="*/ 612 w 613"/>
              <a:gd name="T1" fmla="*/ 0 h 1"/>
              <a:gd name="T2" fmla="*/ 0 w 613"/>
              <a:gd name="T3" fmla="*/ 0 h 1"/>
              <a:gd name="T4" fmla="*/ 0 60000 65536"/>
              <a:gd name="T5" fmla="*/ 0 60000 65536"/>
              <a:gd name="T6" fmla="*/ 0 w 613"/>
              <a:gd name="T7" fmla="*/ 0 h 1"/>
              <a:gd name="T8" fmla="*/ 613 w 613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13" h="1">
                <a:moveTo>
                  <a:pt x="612" y="0"/>
                </a:moveTo>
                <a:lnTo>
                  <a:pt x="0" y="0"/>
                </a:lnTo>
              </a:path>
            </a:pathLst>
          </a:custGeom>
          <a:noFill/>
          <a:ln w="76200" cap="rnd">
            <a:solidFill>
              <a:srgbClr val="FFFF00"/>
            </a:solidFill>
            <a:round/>
            <a:headEnd type="stealth" w="med" len="med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06" name="Freeform 14"/>
          <p:cNvSpPr>
            <a:spLocks/>
          </p:cNvSpPr>
          <p:nvPr/>
        </p:nvSpPr>
        <p:spPr bwMode="auto">
          <a:xfrm>
            <a:off x="7267575" y="3260725"/>
            <a:ext cx="1773238" cy="1028700"/>
          </a:xfrm>
          <a:custGeom>
            <a:avLst/>
            <a:gdLst>
              <a:gd name="T0" fmla="*/ 0 w 1117"/>
              <a:gd name="T1" fmla="*/ 0 h 648"/>
              <a:gd name="T2" fmla="*/ 1116 w 1117"/>
              <a:gd name="T3" fmla="*/ 0 h 648"/>
              <a:gd name="T4" fmla="*/ 1116 w 1117"/>
              <a:gd name="T5" fmla="*/ 647 h 648"/>
              <a:gd name="T6" fmla="*/ 0 w 1117"/>
              <a:gd name="T7" fmla="*/ 647 h 648"/>
              <a:gd name="T8" fmla="*/ 0 w 1117"/>
              <a:gd name="T9" fmla="*/ 0 h 6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17"/>
              <a:gd name="T16" fmla="*/ 0 h 648"/>
              <a:gd name="T17" fmla="*/ 1117 w 1117"/>
              <a:gd name="T18" fmla="*/ 648 h 6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17" h="648">
                <a:moveTo>
                  <a:pt x="0" y="0"/>
                </a:moveTo>
                <a:lnTo>
                  <a:pt x="1116" y="0"/>
                </a:lnTo>
                <a:lnTo>
                  <a:pt x="1116" y="647"/>
                </a:lnTo>
                <a:lnTo>
                  <a:pt x="0" y="647"/>
                </a:lnTo>
                <a:lnTo>
                  <a:pt x="0" y="0"/>
                </a:lnTo>
              </a:path>
            </a:pathLst>
          </a:custGeom>
          <a:solidFill>
            <a:srgbClr val="B07050"/>
          </a:solidFill>
          <a:ln w="12700" cap="rnd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207" name="Rectangle 15"/>
          <p:cNvSpPr>
            <a:spLocks noChangeArrowheads="1"/>
          </p:cNvSpPr>
          <p:nvPr/>
        </p:nvSpPr>
        <p:spPr bwMode="auto">
          <a:xfrm>
            <a:off x="7092950" y="3379788"/>
            <a:ext cx="2041525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>
                <a:solidFill>
                  <a:srgbClr val="FFFF00"/>
                </a:solidFill>
              </a:rPr>
              <a:t>160 degree hock angle</a:t>
            </a:r>
          </a:p>
        </p:txBody>
      </p:sp>
      <p:sp>
        <p:nvSpPr>
          <p:cNvPr id="8208" name="Freeform 16"/>
          <p:cNvSpPr>
            <a:spLocks/>
          </p:cNvSpPr>
          <p:nvPr/>
        </p:nvSpPr>
        <p:spPr bwMode="auto">
          <a:xfrm>
            <a:off x="7258050" y="4286250"/>
            <a:ext cx="914400" cy="573088"/>
          </a:xfrm>
          <a:custGeom>
            <a:avLst/>
            <a:gdLst>
              <a:gd name="T0" fmla="*/ 0 w 576"/>
              <a:gd name="T1" fmla="*/ 360 h 361"/>
              <a:gd name="T2" fmla="*/ 575 w 576"/>
              <a:gd name="T3" fmla="*/ 360 h 361"/>
              <a:gd name="T4" fmla="*/ 575 w 576"/>
              <a:gd name="T5" fmla="*/ 0 h 361"/>
              <a:gd name="T6" fmla="*/ 0 60000 65536"/>
              <a:gd name="T7" fmla="*/ 0 60000 65536"/>
              <a:gd name="T8" fmla="*/ 0 60000 65536"/>
              <a:gd name="T9" fmla="*/ 0 w 576"/>
              <a:gd name="T10" fmla="*/ 0 h 361"/>
              <a:gd name="T11" fmla="*/ 576 w 576"/>
              <a:gd name="T12" fmla="*/ 361 h 36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6" h="361">
                <a:moveTo>
                  <a:pt x="0" y="360"/>
                </a:moveTo>
                <a:lnTo>
                  <a:pt x="575" y="360"/>
                </a:lnTo>
                <a:lnTo>
                  <a:pt x="575" y="0"/>
                </a:lnTo>
              </a:path>
            </a:pathLst>
          </a:custGeom>
          <a:noFill/>
          <a:ln w="76200" cap="rnd">
            <a:solidFill>
              <a:srgbClr val="FFFF00"/>
            </a:solidFill>
            <a:round/>
            <a:headEnd type="stealth" w="med" len="med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09" name="Rectangle 17"/>
          <p:cNvSpPr>
            <a:spLocks noChangeArrowheads="1"/>
          </p:cNvSpPr>
          <p:nvPr/>
        </p:nvSpPr>
        <p:spPr bwMode="auto">
          <a:xfrm>
            <a:off x="8396288" y="101600"/>
            <a:ext cx="693737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r>
              <a:rPr lang="en-US" sz="1400">
                <a:solidFill>
                  <a:srgbClr val="B0FFB0"/>
                </a:solidFill>
              </a:rPr>
              <a:t>Slide 6</a:t>
            </a:r>
          </a:p>
        </p:txBody>
      </p:sp>
      <p:sp>
        <p:nvSpPr>
          <p:cNvPr id="8210" name="Rectangle 18"/>
          <p:cNvSpPr>
            <a:spLocks noChangeArrowheads="1"/>
          </p:cNvSpPr>
          <p:nvPr/>
        </p:nvSpPr>
        <p:spPr bwMode="auto">
          <a:xfrm>
            <a:off x="3771900" y="2938463"/>
            <a:ext cx="339407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>
                <a:solidFill>
                  <a:srgbClr val="000000"/>
                </a:solidFill>
              </a:rPr>
              <a:t>Excellent Structure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0" y="252413"/>
            <a:ext cx="8831263" cy="736600"/>
          </a:xfrm>
          <a:noFill/>
        </p:spPr>
        <p:txBody>
          <a:bodyPr lIns="0" tIns="0" rIns="0" bIns="0" anchor="t"/>
          <a:lstStyle/>
          <a:p>
            <a:r>
              <a:rPr lang="en-US" b="1" smtClean="0">
                <a:solidFill>
                  <a:srgbClr val="FFFFFF"/>
                </a:solidFill>
                <a:latin typeface="Agency FB" pitchFamily="34" charset="0"/>
              </a:rPr>
              <a:t>Evaluating Finish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8170863" y="101600"/>
            <a:ext cx="693737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r>
              <a:rPr lang="en-US" sz="1400">
                <a:solidFill>
                  <a:srgbClr val="B0FFB0"/>
                </a:solidFill>
              </a:rPr>
              <a:t>Slide 7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152400" y="1109663"/>
            <a:ext cx="11590338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>
                <a:solidFill>
                  <a:srgbClr val="FFFF00"/>
                </a:solidFill>
              </a:rPr>
              <a:t>Meat goats should be trim and lean, but should also have bloom.</a:t>
            </a:r>
          </a:p>
        </p:txBody>
      </p:sp>
      <p:pic>
        <p:nvPicPr>
          <p:cNvPr id="9221" name="Picture 5"/>
          <p:cNvPicPr>
            <a:picLocks noChangeArrowheads="1"/>
          </p:cNvPicPr>
          <p:nvPr/>
        </p:nvPicPr>
        <p:blipFill>
          <a:blip r:embed="rId3" cstate="print"/>
          <a:srcRect r="91189" b="67341"/>
          <a:stretch>
            <a:fillRect/>
          </a:stretch>
        </p:blipFill>
        <p:spPr bwMode="auto">
          <a:xfrm>
            <a:off x="517525" y="1714500"/>
            <a:ext cx="2225675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231775" y="6365875"/>
            <a:ext cx="3243263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>
                <a:solidFill>
                  <a:srgbClr val="FFFF00"/>
                </a:solidFill>
              </a:rPr>
              <a:t>Lean, but unthrifty</a:t>
            </a:r>
          </a:p>
        </p:txBody>
      </p:sp>
      <p:sp>
        <p:nvSpPr>
          <p:cNvPr id="9223" name="Rectangle 8"/>
          <p:cNvSpPr>
            <a:spLocks noChangeArrowheads="1"/>
          </p:cNvSpPr>
          <p:nvPr/>
        </p:nvSpPr>
        <p:spPr bwMode="auto">
          <a:xfrm>
            <a:off x="4635500" y="6189663"/>
            <a:ext cx="2867025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>
                <a:solidFill>
                  <a:srgbClr val="FFFF00"/>
                </a:solidFill>
              </a:rPr>
              <a:t>Trim with bloom</a:t>
            </a:r>
          </a:p>
        </p:txBody>
      </p:sp>
      <p:pic>
        <p:nvPicPr>
          <p:cNvPr id="9224" name="Picture 10" descr="C:\WINDOWS\Desktop\rename_thi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1828800"/>
            <a:ext cx="5435600" cy="431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127</TotalTime>
  <Words>579</Words>
  <Application>Microsoft Macintosh PowerPoint</Application>
  <PresentationFormat>On-screen Show (4:3)</PresentationFormat>
  <Paragraphs>129</Paragraphs>
  <Slides>24</Slides>
  <Notes>24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Blank Presentation</vt:lpstr>
      <vt:lpstr>Slide 1</vt:lpstr>
      <vt:lpstr>Objective</vt:lpstr>
      <vt:lpstr>Steps to Judging Meat Goats</vt:lpstr>
      <vt:lpstr>Ranking of Traits for Meat Goats</vt:lpstr>
      <vt:lpstr>Evaluating Degree of Muscling</vt:lpstr>
      <vt:lpstr>Evaluating Degree of Muscling</vt:lpstr>
      <vt:lpstr>Evaluating Degree of Muscling</vt:lpstr>
      <vt:lpstr>Evaluating Structural Correctness</vt:lpstr>
      <vt:lpstr>Evaluating Finish</vt:lpstr>
      <vt:lpstr>Evaluating Capacity</vt:lpstr>
      <vt:lpstr>Evaluating Capacity</vt:lpstr>
      <vt:lpstr>Evaluating Capacity</vt:lpstr>
      <vt:lpstr>Evaluating Capacity</vt:lpstr>
      <vt:lpstr>Evaluating Balance</vt:lpstr>
      <vt:lpstr>Evaluating Balance</vt:lpstr>
      <vt:lpstr>Evaluating Balance</vt:lpstr>
      <vt:lpstr>Evaluating Style</vt:lpstr>
      <vt:lpstr>Evaluating Style</vt:lpstr>
      <vt:lpstr>Evaluating Freshness</vt:lpstr>
      <vt:lpstr>Evaluating Freshness</vt:lpstr>
      <vt:lpstr>Evaluating Freshness</vt:lpstr>
      <vt:lpstr>Example Meat Goat Judging Class</vt:lpstr>
      <vt:lpstr>Slide 23</vt:lpstr>
      <vt:lpstr>Objectives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/>
  <cp:lastModifiedBy>Charolette Atkinson</cp:lastModifiedBy>
  <cp:revision>14</cp:revision>
  <dcterms:created xsi:type="dcterms:W3CDTF">2010-09-23T17:37:12Z</dcterms:created>
  <dcterms:modified xsi:type="dcterms:W3CDTF">2010-09-23T17:56:49Z</dcterms:modified>
</cp:coreProperties>
</file>