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Lst>
  <p:handoutMasterIdLst>
    <p:handoutMasterId r:id="rId44"/>
  </p:handoutMasterIdLst>
  <p:sldIdLst>
    <p:sldId id="497" r:id="rId6"/>
    <p:sldId id="498" r:id="rId7"/>
    <p:sldId id="499" r:id="rId8"/>
    <p:sldId id="500" r:id="rId9"/>
    <p:sldId id="501" r:id="rId10"/>
    <p:sldId id="502" r:id="rId11"/>
    <p:sldId id="503" r:id="rId12"/>
    <p:sldId id="504" r:id="rId13"/>
    <p:sldId id="505" r:id="rId14"/>
    <p:sldId id="506" r:id="rId15"/>
    <p:sldId id="507" r:id="rId16"/>
    <p:sldId id="508" r:id="rId17"/>
    <p:sldId id="509" r:id="rId18"/>
    <p:sldId id="510" r:id="rId19"/>
    <p:sldId id="511" r:id="rId20"/>
    <p:sldId id="512" r:id="rId21"/>
    <p:sldId id="513" r:id="rId22"/>
    <p:sldId id="514" r:id="rId23"/>
    <p:sldId id="515" r:id="rId24"/>
    <p:sldId id="517" r:id="rId25"/>
    <p:sldId id="516" r:id="rId26"/>
    <p:sldId id="518" r:id="rId27"/>
    <p:sldId id="519" r:id="rId28"/>
    <p:sldId id="520" r:id="rId29"/>
    <p:sldId id="521" r:id="rId30"/>
    <p:sldId id="531" r:id="rId31"/>
    <p:sldId id="533" r:id="rId32"/>
    <p:sldId id="534" r:id="rId33"/>
    <p:sldId id="532" r:id="rId34"/>
    <p:sldId id="522" r:id="rId35"/>
    <p:sldId id="523" r:id="rId36"/>
    <p:sldId id="524" r:id="rId37"/>
    <p:sldId id="525" r:id="rId38"/>
    <p:sldId id="526" r:id="rId39"/>
    <p:sldId id="527" r:id="rId40"/>
    <p:sldId id="528" r:id="rId41"/>
    <p:sldId id="529" r:id="rId42"/>
    <p:sldId id="530" r:id="rId43"/>
  </p:sldIdLst>
  <p:sldSz cx="9144000" cy="6858000" type="screen4x3"/>
  <p:notesSz cx="6858000" cy="9144000"/>
  <p:defaultTextStyle>
    <a:defPPr>
      <a:defRPr lang="en-US"/>
    </a:defPPr>
    <a:lvl1pPr algn="l" rtl="0" fontAlgn="base">
      <a:spcBef>
        <a:spcPct val="0"/>
      </a:spcBef>
      <a:spcAft>
        <a:spcPct val="0"/>
      </a:spcAft>
      <a:defRPr sz="2600" kern="1200">
        <a:solidFill>
          <a:schemeClr val="tx1"/>
        </a:solidFill>
        <a:latin typeface="Arial" charset="0"/>
        <a:ea typeface="+mn-ea"/>
        <a:cs typeface="+mn-cs"/>
      </a:defRPr>
    </a:lvl1pPr>
    <a:lvl2pPr marL="457200" algn="l" rtl="0" fontAlgn="base">
      <a:spcBef>
        <a:spcPct val="0"/>
      </a:spcBef>
      <a:spcAft>
        <a:spcPct val="0"/>
      </a:spcAft>
      <a:defRPr sz="2600" kern="1200">
        <a:solidFill>
          <a:schemeClr val="tx1"/>
        </a:solidFill>
        <a:latin typeface="Arial" charset="0"/>
        <a:ea typeface="+mn-ea"/>
        <a:cs typeface="+mn-cs"/>
      </a:defRPr>
    </a:lvl2pPr>
    <a:lvl3pPr marL="914400" algn="l" rtl="0" fontAlgn="base">
      <a:spcBef>
        <a:spcPct val="0"/>
      </a:spcBef>
      <a:spcAft>
        <a:spcPct val="0"/>
      </a:spcAft>
      <a:defRPr sz="2600" kern="1200">
        <a:solidFill>
          <a:schemeClr val="tx1"/>
        </a:solidFill>
        <a:latin typeface="Arial" charset="0"/>
        <a:ea typeface="+mn-ea"/>
        <a:cs typeface="+mn-cs"/>
      </a:defRPr>
    </a:lvl3pPr>
    <a:lvl4pPr marL="1371600" algn="l" rtl="0" fontAlgn="base">
      <a:spcBef>
        <a:spcPct val="0"/>
      </a:spcBef>
      <a:spcAft>
        <a:spcPct val="0"/>
      </a:spcAft>
      <a:defRPr sz="2600" kern="1200">
        <a:solidFill>
          <a:schemeClr val="tx1"/>
        </a:solidFill>
        <a:latin typeface="Arial" charset="0"/>
        <a:ea typeface="+mn-ea"/>
        <a:cs typeface="+mn-cs"/>
      </a:defRPr>
    </a:lvl4pPr>
    <a:lvl5pPr marL="1828800" algn="l" rtl="0" fontAlgn="base">
      <a:spcBef>
        <a:spcPct val="0"/>
      </a:spcBef>
      <a:spcAft>
        <a:spcPct val="0"/>
      </a:spcAft>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FF75"/>
    <a:srgbClr val="900090"/>
    <a:srgbClr val="0000FF"/>
    <a:srgbClr val="0066FF"/>
    <a:srgbClr val="FF3300"/>
    <a:srgbClr val="E4FFC9"/>
    <a:srgbClr val="E2FFC5"/>
    <a:srgbClr val="E1FFC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0"/>
  </p:normalViewPr>
  <p:slideViewPr>
    <p:cSldViewPr>
      <p:cViewPr varScale="1">
        <p:scale>
          <a:sx n="63" d="100"/>
          <a:sy n="63" d="100"/>
        </p:scale>
        <p:origin x="-136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6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16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16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5CD23BE-F6B9-418B-9FCB-5AB52384FE5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C7584B-8EE3-4B9E-8131-5B4EAD8DD27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76BCB5-A7CD-4F48-819F-947CF3F2E7D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5C71AA5-246B-40AB-930C-C6F08BD312D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00B79F5C-798F-4E30-9F6F-5E0C4CDEA136}"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7AB5406-4A1C-4609-9F5B-55DD89615E2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C7D9782-8B5D-40FF-97C0-5097BE2EDAC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C579A8-6C89-4CBA-8F87-CC1A50C39BE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225A732-F83A-4030-AE6A-0CDE5118F81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B0B9F27-845D-4A7A-AA27-8B5A558660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5A416B2-66E6-4287-9990-1E46099D15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D9EF186-F7E4-44CC-9C1C-F3534551357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9B2886-981A-4852-86ED-D81468A0AF6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DCCFE5-DD4D-457F-A4BF-5473FAEC828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C6FF8D"/>
            </a:gs>
            <a:gs pos="100000">
              <a:srgbClr val="C6FF8D">
                <a:gamma/>
                <a:tint val="43922"/>
                <a:invGamma/>
              </a:srgbClr>
            </a:gs>
          </a:gsLst>
          <a:lin ang="5400000" scaled="1"/>
        </a:gradFill>
        <a:effectLst/>
      </p:bgPr>
    </p:bg>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3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31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631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631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7F0824F-4915-4A1A-AE0C-8D4ADE6B4BD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fontAlgn="base">
        <a:spcBef>
          <a:spcPct val="0"/>
        </a:spcBef>
        <a:spcAft>
          <a:spcPct val="0"/>
        </a:spcAft>
        <a:defRPr sz="4400" b="1">
          <a:solidFill>
            <a:schemeClr val="tx2"/>
          </a:solidFill>
          <a:latin typeface="+mj-lt"/>
          <a:ea typeface="+mj-ea"/>
          <a:cs typeface="+mj-cs"/>
        </a:defRPr>
      </a:lvl1pPr>
      <a:lvl2pPr algn="ctr" rtl="0" fontAlgn="base">
        <a:spcBef>
          <a:spcPct val="0"/>
        </a:spcBef>
        <a:spcAft>
          <a:spcPct val="0"/>
        </a:spcAft>
        <a:defRPr sz="4400" b="1">
          <a:solidFill>
            <a:schemeClr val="tx2"/>
          </a:solidFill>
          <a:latin typeface="Tahoma" pitchFamily="34" charset="0"/>
        </a:defRPr>
      </a:lvl2pPr>
      <a:lvl3pPr algn="ctr" rtl="0" fontAlgn="base">
        <a:spcBef>
          <a:spcPct val="0"/>
        </a:spcBef>
        <a:spcAft>
          <a:spcPct val="0"/>
        </a:spcAft>
        <a:defRPr sz="4400" b="1">
          <a:solidFill>
            <a:schemeClr val="tx2"/>
          </a:solidFill>
          <a:latin typeface="Tahoma" pitchFamily="34" charset="0"/>
        </a:defRPr>
      </a:lvl3pPr>
      <a:lvl4pPr algn="ctr" rtl="0" fontAlgn="base">
        <a:spcBef>
          <a:spcPct val="0"/>
        </a:spcBef>
        <a:spcAft>
          <a:spcPct val="0"/>
        </a:spcAft>
        <a:defRPr sz="4400" b="1">
          <a:solidFill>
            <a:schemeClr val="tx2"/>
          </a:solidFill>
          <a:latin typeface="Tahoma" pitchFamily="34" charset="0"/>
        </a:defRPr>
      </a:lvl4pPr>
      <a:lvl5pPr algn="ctr" rtl="0" fontAlgn="base">
        <a:spcBef>
          <a:spcPct val="0"/>
        </a:spcBef>
        <a:spcAft>
          <a:spcPct val="0"/>
        </a:spcAft>
        <a:defRPr sz="4400" b="1">
          <a:solidFill>
            <a:schemeClr val="tx2"/>
          </a:solidFill>
          <a:latin typeface="Tahoma" pitchFamily="34" charset="0"/>
        </a:defRPr>
      </a:lvl5pPr>
      <a:lvl6pPr marL="457200" algn="ctr" rtl="0" fontAlgn="base">
        <a:spcBef>
          <a:spcPct val="0"/>
        </a:spcBef>
        <a:spcAft>
          <a:spcPct val="0"/>
        </a:spcAft>
        <a:defRPr sz="4400" b="1">
          <a:solidFill>
            <a:schemeClr val="tx2"/>
          </a:solidFill>
          <a:latin typeface="Tahoma" pitchFamily="34" charset="0"/>
        </a:defRPr>
      </a:lvl6pPr>
      <a:lvl7pPr marL="914400" algn="ctr" rtl="0" fontAlgn="base">
        <a:spcBef>
          <a:spcPct val="0"/>
        </a:spcBef>
        <a:spcAft>
          <a:spcPct val="0"/>
        </a:spcAft>
        <a:defRPr sz="4400" b="1">
          <a:solidFill>
            <a:schemeClr val="tx2"/>
          </a:solidFill>
          <a:latin typeface="Tahoma" pitchFamily="34" charset="0"/>
        </a:defRPr>
      </a:lvl7pPr>
      <a:lvl8pPr marL="1371600" algn="ctr" rtl="0" fontAlgn="base">
        <a:spcBef>
          <a:spcPct val="0"/>
        </a:spcBef>
        <a:spcAft>
          <a:spcPct val="0"/>
        </a:spcAft>
        <a:defRPr sz="4400" b="1">
          <a:solidFill>
            <a:schemeClr val="tx2"/>
          </a:solidFill>
          <a:latin typeface="Tahoma" pitchFamily="34" charset="0"/>
        </a:defRPr>
      </a:lvl8pPr>
      <a:lvl9pPr marL="1828800" algn="ctr" rtl="0" fontAlgn="base">
        <a:spcBef>
          <a:spcPct val="0"/>
        </a:spcBef>
        <a:spcAft>
          <a:spcPct val="0"/>
        </a:spcAft>
        <a:defRPr sz="4400" b="1">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oats4h.com/DairyGoat.gif" TargetMode="Externa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rockinvboergoats.com/images/Doeling4.jpg" TargetMode="Externa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5800" y="1066800"/>
            <a:ext cx="7772400" cy="3429000"/>
          </a:xfrm>
          <a:ln/>
        </p:spPr>
        <p:txBody>
          <a:bodyPr/>
          <a:lstStyle/>
          <a:p>
            <a:r>
              <a:rPr lang="en-US" altLang="en-US" sz="7200"/>
              <a:t>Basic Genetics  and Selection</a:t>
            </a:r>
            <a:endParaRPr lang="en-US" altLang="en-US" sz="6600"/>
          </a:p>
        </p:txBody>
      </p:sp>
      <p:sp>
        <p:nvSpPr>
          <p:cNvPr id="5" name="Rectangle 4"/>
          <p:cNvSpPr/>
          <p:nvPr/>
        </p:nvSpPr>
        <p:spPr>
          <a:xfrm>
            <a:off x="2362200" y="4724400"/>
            <a:ext cx="4572000" cy="1292662"/>
          </a:xfrm>
          <a:prstGeom prst="rect">
            <a:avLst/>
          </a:prstGeom>
        </p:spPr>
        <p:txBody>
          <a:bodyPr>
            <a:spAutoFit/>
          </a:bodyPr>
          <a:lstStyle/>
          <a:p>
            <a:r>
              <a:rPr lang="en-US" i="1" dirty="0" smtClean="0"/>
              <a:t>agriportal.info/Ag%20Documents/</a:t>
            </a:r>
            <a:r>
              <a:rPr lang="en-US" b="1" i="1" dirty="0" smtClean="0"/>
              <a:t>Genetics</a:t>
            </a:r>
            <a:r>
              <a:rPr lang="en-US" i="1" dirty="0" smtClean="0"/>
              <a:t>%20and%20Breeding.</a:t>
            </a:r>
            <a:r>
              <a:rPr lang="en-US" b="1" i="1" dirty="0" smtClean="0"/>
              <a:t>ppt</a:t>
            </a:r>
            <a:r>
              <a:rPr lang="en-US" dirty="0" smtClean="0"/>
              <a:t> </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228600" y="1066800"/>
            <a:ext cx="8686800" cy="3429000"/>
          </a:xfrm>
          <a:ln/>
        </p:spPr>
        <p:txBody>
          <a:bodyPr/>
          <a:lstStyle/>
          <a:p>
            <a:r>
              <a:rPr lang="en-US" altLang="en-US" sz="6600"/>
              <a:t>Matching Genetic Programs to Existing Conditions </a:t>
            </a:r>
            <a:endParaRPr lang="en-US" altLang="en-US" sz="60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solidFill>
                  <a:schemeClr val="tx1"/>
                </a:solidFill>
              </a:rPr>
              <a:t>THOSE  CONDITIONS  ARE:</a:t>
            </a:r>
          </a:p>
        </p:txBody>
      </p:sp>
      <p:sp>
        <p:nvSpPr>
          <p:cNvPr id="360451" name="Rectangle 3"/>
          <p:cNvSpPr>
            <a:spLocks noGrp="1" noChangeArrowheads="1"/>
          </p:cNvSpPr>
          <p:nvPr>
            <p:ph type="body" sz="half" idx="1"/>
          </p:nvPr>
        </p:nvSpPr>
        <p:spPr>
          <a:xfrm>
            <a:off x="2743200" y="1828800"/>
            <a:ext cx="3352800" cy="4525963"/>
          </a:xfrm>
        </p:spPr>
        <p:txBody>
          <a:bodyPr/>
          <a:lstStyle/>
          <a:p>
            <a:pPr algn="ctr">
              <a:buFontTx/>
              <a:buNone/>
            </a:pPr>
            <a:r>
              <a:rPr lang="en-US" sz="2800"/>
              <a:t>Climate</a:t>
            </a:r>
          </a:p>
          <a:p>
            <a:pPr algn="ctr">
              <a:buFontTx/>
              <a:buNone/>
            </a:pPr>
            <a:r>
              <a:rPr lang="en-US" sz="2800"/>
              <a:t>Topography </a:t>
            </a:r>
          </a:p>
          <a:p>
            <a:pPr algn="ctr">
              <a:buFontTx/>
              <a:buNone/>
            </a:pPr>
            <a:r>
              <a:rPr lang="en-US" sz="2800"/>
              <a:t>Pests </a:t>
            </a:r>
          </a:p>
          <a:p>
            <a:pPr algn="ctr">
              <a:buFontTx/>
              <a:buNone/>
            </a:pPr>
            <a:r>
              <a:rPr lang="en-US" sz="2800"/>
              <a:t>Forage </a:t>
            </a:r>
          </a:p>
          <a:p>
            <a:pPr algn="ctr">
              <a:buFontTx/>
              <a:buNone/>
            </a:pPr>
            <a:r>
              <a:rPr lang="en-US" sz="2800"/>
              <a:t>Labor</a:t>
            </a:r>
          </a:p>
          <a:p>
            <a:pPr algn="ctr">
              <a:buFontTx/>
              <a:buNone/>
            </a:pPr>
            <a:r>
              <a:rPr lang="en-US" sz="2800"/>
              <a:t>Management skill                       </a:t>
            </a:r>
          </a:p>
          <a:p>
            <a:pPr algn="ctr">
              <a:buFontTx/>
              <a:buNone/>
            </a:pPr>
            <a:r>
              <a:rPr lang="en-US" sz="2800"/>
              <a:t>Markets</a:t>
            </a:r>
          </a:p>
        </p:txBody>
      </p:sp>
      <p:pic>
        <p:nvPicPr>
          <p:cNvPr id="360452" name="Picture 4" descr="Crossbred cattle2"/>
          <p:cNvPicPr>
            <a:picLocks noChangeAspect="1" noChangeArrowheads="1"/>
          </p:cNvPicPr>
          <p:nvPr>
            <p:ph sz="quarter" idx="2"/>
          </p:nvPr>
        </p:nvPicPr>
        <p:blipFill>
          <a:blip r:embed="rId2" cstate="print"/>
          <a:srcRect l="14085" t="19249" r="11299" b="1135"/>
          <a:stretch>
            <a:fillRect/>
          </a:stretch>
        </p:blipFill>
        <p:spPr>
          <a:xfrm>
            <a:off x="5791200" y="2133600"/>
            <a:ext cx="3113088" cy="2090738"/>
          </a:xfrm>
          <a:noFill/>
          <a:ln w="38100">
            <a:solidFill>
              <a:srgbClr val="000000"/>
            </a:solidFill>
          </a:ln>
        </p:spPr>
      </p:pic>
      <p:pic>
        <p:nvPicPr>
          <p:cNvPr id="360453" name="Picture 5" descr="DSC00051"/>
          <p:cNvPicPr>
            <a:picLocks noChangeAspect="1" noChangeArrowheads="1"/>
          </p:cNvPicPr>
          <p:nvPr>
            <p:ph sz="quarter" idx="3"/>
          </p:nvPr>
        </p:nvPicPr>
        <p:blipFill>
          <a:blip r:embed="rId3" cstate="print">
            <a:lum contrast="12000"/>
          </a:blip>
          <a:srcRect l="10550" t="10406" r="3110" b="2968"/>
          <a:stretch>
            <a:fillRect/>
          </a:stretch>
        </p:blipFill>
        <p:spPr>
          <a:xfrm>
            <a:off x="304800" y="2133600"/>
            <a:ext cx="2916238" cy="2187575"/>
          </a:xfrm>
          <a:noFill/>
          <a:ln w="38100">
            <a:solidFill>
              <a:srgbClr val="000000"/>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60453"/>
                                        </p:tgtEl>
                                        <p:attrNameLst>
                                          <p:attrName>style.visibility</p:attrName>
                                        </p:attrNameLst>
                                      </p:cBhvr>
                                      <p:to>
                                        <p:strVal val="visible"/>
                                      </p:to>
                                    </p:set>
                                    <p:animEffect transition="in" filter="blinds(horizontal)">
                                      <p:cBhvr>
                                        <p:cTn id="7" dur="500"/>
                                        <p:tgtEl>
                                          <p:spTgt spid="360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en-US"/>
              <a:t>Genetics and Forage</a:t>
            </a:r>
          </a:p>
        </p:txBody>
      </p:sp>
      <p:sp>
        <p:nvSpPr>
          <p:cNvPr id="361475" name="Rectangle 3"/>
          <p:cNvSpPr>
            <a:spLocks noGrp="1" noChangeArrowheads="1"/>
          </p:cNvSpPr>
          <p:nvPr>
            <p:ph type="body" idx="1"/>
          </p:nvPr>
        </p:nvSpPr>
        <p:spPr/>
        <p:txBody>
          <a:bodyPr/>
          <a:lstStyle/>
          <a:p>
            <a:r>
              <a:rPr lang="en-US"/>
              <a:t>Forage availability is the main determinant of optimum mature body size.  Larger animals need more forage.</a:t>
            </a:r>
          </a:p>
          <a:p>
            <a:endParaRPr lang="en-US"/>
          </a:p>
          <a:p>
            <a:r>
              <a:rPr lang="en-US"/>
              <a:t>Forage quality is the main determinant of optimum milking ability.  Higher-milking females need higher-quality forage.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685800" y="1066800"/>
            <a:ext cx="7772400" cy="3429000"/>
          </a:xfrm>
          <a:ln/>
        </p:spPr>
        <p:txBody>
          <a:bodyPr/>
          <a:lstStyle/>
          <a:p>
            <a:r>
              <a:rPr lang="en-US" altLang="en-US" sz="7200"/>
              <a:t>Mating Plans </a:t>
            </a:r>
            <a:br>
              <a:rPr lang="en-US" altLang="en-US" sz="7200"/>
            </a:br>
            <a:r>
              <a:rPr lang="en-US" altLang="en-US" sz="7200"/>
              <a:t>and Breeding  Systems</a:t>
            </a:r>
            <a:endParaRPr lang="en-US" altLang="en-US" sz="66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en-US"/>
              <a:t>Mating Plans</a:t>
            </a:r>
          </a:p>
        </p:txBody>
      </p:sp>
      <p:sp>
        <p:nvSpPr>
          <p:cNvPr id="363523" name="Rectangle 3"/>
          <p:cNvSpPr>
            <a:spLocks noGrp="1" noChangeArrowheads="1"/>
          </p:cNvSpPr>
          <p:nvPr>
            <p:ph type="body" idx="1"/>
          </p:nvPr>
        </p:nvSpPr>
        <p:spPr>
          <a:xfrm>
            <a:off x="457200" y="1417638"/>
            <a:ext cx="8229600" cy="4983162"/>
          </a:xfrm>
        </p:spPr>
        <p:txBody>
          <a:bodyPr/>
          <a:lstStyle/>
          <a:p>
            <a:r>
              <a:rPr lang="en-US" sz="2400" b="1"/>
              <a:t>Random</a:t>
            </a:r>
            <a:r>
              <a:rPr lang="en-US" sz="2400"/>
              <a:t> – no effort to control relationship of parents.</a:t>
            </a:r>
          </a:p>
          <a:p>
            <a:endParaRPr lang="en-US" sz="1600"/>
          </a:p>
          <a:p>
            <a:r>
              <a:rPr lang="en-US" sz="2400" b="1"/>
              <a:t>Inbreeding</a:t>
            </a:r>
            <a:r>
              <a:rPr lang="en-US" sz="2400"/>
              <a:t> – mating animals more closely related than the average of the population. Main use is </a:t>
            </a:r>
            <a:r>
              <a:rPr lang="en-US" sz="2400" b="1"/>
              <a:t>linebreeding, </a:t>
            </a:r>
            <a:r>
              <a:rPr lang="en-US" sz="2400"/>
              <a:t> to increase genetic influence of superior sires or dams.</a:t>
            </a:r>
          </a:p>
          <a:p>
            <a:endParaRPr lang="en-US" sz="1600"/>
          </a:p>
          <a:p>
            <a:r>
              <a:rPr lang="en-US" sz="2400" b="1"/>
              <a:t>Outbreeding</a:t>
            </a:r>
            <a:r>
              <a:rPr lang="en-US" sz="2400"/>
              <a:t> – mating animals less closely related than the average of the population. </a:t>
            </a:r>
            <a:r>
              <a:rPr lang="en-US" sz="2400" b="1"/>
              <a:t>Outcrossing</a:t>
            </a:r>
            <a:r>
              <a:rPr lang="en-US" sz="2400"/>
              <a:t> is outbreeding within a breed.  </a:t>
            </a:r>
            <a:r>
              <a:rPr lang="en-US" sz="2400" b="1"/>
              <a:t>Crossbreeding</a:t>
            </a:r>
            <a:r>
              <a:rPr lang="en-US" sz="2400"/>
              <a:t> is outbreeding of animals of different breeds.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57200" y="274638"/>
            <a:ext cx="8229600" cy="1020762"/>
          </a:xfrm>
        </p:spPr>
        <p:txBody>
          <a:bodyPr/>
          <a:lstStyle/>
          <a:p>
            <a:r>
              <a:rPr lang="en-US"/>
              <a:t>Effects of Mating Plans</a:t>
            </a:r>
          </a:p>
        </p:txBody>
      </p:sp>
      <p:sp>
        <p:nvSpPr>
          <p:cNvPr id="364547" name="Rectangle 3"/>
          <p:cNvSpPr>
            <a:spLocks noGrp="1" noChangeArrowheads="1"/>
          </p:cNvSpPr>
          <p:nvPr>
            <p:ph type="body" idx="1"/>
          </p:nvPr>
        </p:nvSpPr>
        <p:spPr/>
        <p:txBody>
          <a:bodyPr/>
          <a:lstStyle/>
          <a:p>
            <a:r>
              <a:rPr lang="en-US" sz="2400"/>
              <a:t>Inbreeding is often detrimental to overall vigor and fitness. It tends to result in more homozygous gene pairs. Does not increase the number of possibly undesirable recessive genes,  just increases the chance they will be expressed in progeny.</a:t>
            </a:r>
          </a:p>
          <a:p>
            <a:endParaRPr lang="en-US" sz="2400"/>
          </a:p>
          <a:p>
            <a:r>
              <a:rPr lang="en-US" sz="2400"/>
              <a:t>Outbreeding, especially crossbreeding, generally improves vigor and fitness. Tends to result in more heterozygous gene pairs. </a:t>
            </a:r>
          </a:p>
          <a:p>
            <a:endParaRPr lang="en-US" altLang="en-US" sz="2400"/>
          </a:p>
          <a:p>
            <a:endParaRPr lang="en-US" sz="2400"/>
          </a:p>
          <a:p>
            <a:endParaRPr lang="en-US" sz="2400"/>
          </a:p>
          <a:p>
            <a:endParaRPr lang="en-US" sz="24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457200" y="274638"/>
            <a:ext cx="8229600" cy="639762"/>
          </a:xfrm>
        </p:spPr>
        <p:txBody>
          <a:bodyPr/>
          <a:lstStyle/>
          <a:p>
            <a:r>
              <a:rPr lang="en-US" sz="4000">
                <a:solidFill>
                  <a:schemeClr val="tx1"/>
                </a:solidFill>
              </a:rPr>
              <a:t>Continuous  Systems</a:t>
            </a:r>
          </a:p>
        </p:txBody>
      </p:sp>
      <p:sp>
        <p:nvSpPr>
          <p:cNvPr id="365571" name="Rectangle 3"/>
          <p:cNvSpPr>
            <a:spLocks noGrp="1" noChangeArrowheads="1"/>
          </p:cNvSpPr>
          <p:nvPr>
            <p:ph type="body" idx="1"/>
          </p:nvPr>
        </p:nvSpPr>
        <p:spPr>
          <a:xfrm>
            <a:off x="457200" y="1143000"/>
            <a:ext cx="8229600" cy="4983163"/>
          </a:xfrm>
        </p:spPr>
        <p:txBody>
          <a:bodyPr/>
          <a:lstStyle/>
          <a:p>
            <a:r>
              <a:rPr lang="en-US" sz="2400" b="1"/>
              <a:t>Straightbreeding</a:t>
            </a:r>
            <a:r>
              <a:rPr lang="en-US" sz="2400"/>
              <a:t> - same breed of sire and dam, can be carried out in one breeding group.</a:t>
            </a:r>
          </a:p>
          <a:p>
            <a:endParaRPr lang="en-US" sz="1600"/>
          </a:p>
          <a:p>
            <a:r>
              <a:rPr lang="en-US" sz="2400" b="1"/>
              <a:t>True rotation</a:t>
            </a:r>
            <a:r>
              <a:rPr lang="en-US" sz="2400"/>
              <a:t> - two or more breeds, </a:t>
            </a:r>
            <a:r>
              <a:rPr lang="en-US" sz="2400" b="1"/>
              <a:t>same</a:t>
            </a:r>
            <a:r>
              <a:rPr lang="en-US" sz="2400"/>
              <a:t> number of breeding groups, females bred to breed of sire to which they are least related.</a:t>
            </a:r>
          </a:p>
          <a:p>
            <a:endParaRPr lang="en-US" sz="1600"/>
          </a:p>
          <a:p>
            <a:r>
              <a:rPr lang="en-US" sz="2400" b="1"/>
              <a:t>Sire rotation</a:t>
            </a:r>
            <a:r>
              <a:rPr lang="en-US" sz="2400"/>
              <a:t> - two or more breeds, one breeding group, one sire breed used at a time, changed periodically, </a:t>
            </a:r>
            <a:r>
              <a:rPr lang="en-US" sz="2400" b="1"/>
              <a:t>before</a:t>
            </a:r>
            <a:r>
              <a:rPr lang="en-US" sz="2400"/>
              <a:t> breeding back to daughters.</a:t>
            </a:r>
            <a:r>
              <a:rPr lang="en-US"/>
              <a:t> </a:t>
            </a:r>
          </a:p>
          <a:p>
            <a:endParaRPr lang="en-US" sz="2400">
              <a:solidFill>
                <a:srgbClr val="FFFF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350838"/>
            <a:ext cx="9144000" cy="639762"/>
          </a:xfrm>
        </p:spPr>
        <p:txBody>
          <a:bodyPr/>
          <a:lstStyle/>
          <a:p>
            <a:r>
              <a:rPr lang="en-US" sz="4000">
                <a:solidFill>
                  <a:schemeClr val="tx1"/>
                </a:solidFill>
              </a:rPr>
              <a:t>Example 2-Breed True Rotation</a:t>
            </a:r>
          </a:p>
        </p:txBody>
      </p:sp>
      <p:sp>
        <p:nvSpPr>
          <p:cNvPr id="366595" name="Rectangle 3"/>
          <p:cNvSpPr>
            <a:spLocks noGrp="1" noChangeArrowheads="1"/>
          </p:cNvSpPr>
          <p:nvPr>
            <p:ph type="body" idx="1"/>
          </p:nvPr>
        </p:nvSpPr>
        <p:spPr>
          <a:xfrm>
            <a:off x="457200" y="1189038"/>
            <a:ext cx="8229600" cy="3992562"/>
          </a:xfrm>
        </p:spPr>
        <p:txBody>
          <a:bodyPr/>
          <a:lstStyle/>
          <a:p>
            <a:pPr>
              <a:lnSpc>
                <a:spcPct val="80000"/>
              </a:lnSpc>
            </a:pPr>
            <a:r>
              <a:rPr lang="en-US" sz="2200"/>
              <a:t>Start with Angus females, breed to Hereford. </a:t>
            </a:r>
          </a:p>
          <a:p>
            <a:pPr lvl="4">
              <a:lnSpc>
                <a:spcPct val="80000"/>
              </a:lnSpc>
            </a:pPr>
            <a:endParaRPr lang="en-US" sz="2200"/>
          </a:p>
          <a:p>
            <a:pPr>
              <a:lnSpc>
                <a:spcPct val="80000"/>
              </a:lnSpc>
            </a:pPr>
            <a:r>
              <a:rPr lang="en-US" sz="2200"/>
              <a:t>Rotate saved Hereford-sired heifers to another breeding group using Angus sires. </a:t>
            </a:r>
          </a:p>
          <a:p>
            <a:pPr lvl="3">
              <a:lnSpc>
                <a:spcPct val="80000"/>
              </a:lnSpc>
            </a:pPr>
            <a:endParaRPr lang="en-US" sz="2200"/>
          </a:p>
          <a:p>
            <a:pPr>
              <a:lnSpc>
                <a:spcPct val="80000"/>
              </a:lnSpc>
            </a:pPr>
            <a:r>
              <a:rPr lang="en-US" sz="2200"/>
              <a:t>Rotate saved Angus-sired heifers to original breeding group using Hereford sires.</a:t>
            </a:r>
          </a:p>
          <a:p>
            <a:pPr lvl="4">
              <a:lnSpc>
                <a:spcPct val="80000"/>
              </a:lnSpc>
            </a:pPr>
            <a:endParaRPr lang="en-US" sz="2200"/>
          </a:p>
          <a:p>
            <a:pPr>
              <a:lnSpc>
                <a:spcPct val="80000"/>
              </a:lnSpc>
            </a:pPr>
            <a:r>
              <a:rPr lang="en-US" sz="2200"/>
              <a:t>Females rotated once in their life, to group using sire breed they are least related to.  Once the rotation is completed, both breeding groups are maintained. After several generations, each group contains about 2/3 of the influence of breed of sire and 1/3 of the other breed. </a:t>
            </a:r>
          </a:p>
          <a:p>
            <a:pPr>
              <a:lnSpc>
                <a:spcPct val="80000"/>
              </a:lnSpc>
            </a:pPr>
            <a:endParaRPr lang="en-US" sz="2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a:xfrm>
            <a:off x="457200" y="-381000"/>
            <a:ext cx="8229600" cy="1752600"/>
          </a:xfrm>
        </p:spPr>
        <p:txBody>
          <a:bodyPr/>
          <a:lstStyle/>
          <a:p>
            <a:r>
              <a:rPr lang="en-US">
                <a:solidFill>
                  <a:schemeClr val="tx1"/>
                </a:solidFill>
              </a:rPr>
              <a:t>Benefits of Crossbreeding</a:t>
            </a:r>
            <a:r>
              <a:rPr lang="en-US"/>
              <a:t> </a:t>
            </a:r>
          </a:p>
        </p:txBody>
      </p:sp>
      <p:sp>
        <p:nvSpPr>
          <p:cNvPr id="367619" name="Rectangle 3"/>
          <p:cNvSpPr>
            <a:spLocks noGrp="1" noChangeArrowheads="1"/>
          </p:cNvSpPr>
          <p:nvPr>
            <p:ph type="body" idx="1"/>
          </p:nvPr>
        </p:nvSpPr>
        <p:spPr>
          <a:xfrm>
            <a:off x="457200" y="1219200"/>
            <a:ext cx="8229600" cy="4572000"/>
          </a:xfrm>
        </p:spPr>
        <p:txBody>
          <a:bodyPr/>
          <a:lstStyle/>
          <a:p>
            <a:pPr algn="ctr">
              <a:lnSpc>
                <a:spcPct val="90000"/>
              </a:lnSpc>
              <a:buFontTx/>
              <a:buNone/>
            </a:pPr>
            <a:r>
              <a:rPr lang="en-US" sz="2400" b="1"/>
              <a:t>1)   Heterosis or “hybrid vigor”</a:t>
            </a:r>
          </a:p>
          <a:p>
            <a:pPr>
              <a:lnSpc>
                <a:spcPct val="90000"/>
              </a:lnSpc>
            </a:pPr>
            <a:endParaRPr lang="en-US" sz="2400"/>
          </a:p>
          <a:p>
            <a:pPr>
              <a:lnSpc>
                <a:spcPct val="90000"/>
              </a:lnSpc>
            </a:pPr>
            <a:r>
              <a:rPr lang="en-US" sz="2400"/>
              <a:t>Difference in performance of crosses relative to the average of  purebred parents. </a:t>
            </a:r>
          </a:p>
          <a:p>
            <a:pPr lvl="4">
              <a:lnSpc>
                <a:spcPct val="90000"/>
              </a:lnSpc>
            </a:pPr>
            <a:endParaRPr lang="en-US" sz="900"/>
          </a:p>
          <a:p>
            <a:pPr>
              <a:lnSpc>
                <a:spcPct val="90000"/>
              </a:lnSpc>
            </a:pPr>
            <a:r>
              <a:rPr lang="en-US" sz="2400"/>
              <a:t>Highest in progeny of parents least related genetically (for example, higher in Hereford X Brahman than Hereford X Angus) </a:t>
            </a:r>
          </a:p>
          <a:p>
            <a:pPr lvl="4">
              <a:lnSpc>
                <a:spcPct val="90000"/>
              </a:lnSpc>
            </a:pPr>
            <a:endParaRPr lang="en-US" sz="900"/>
          </a:p>
          <a:p>
            <a:pPr>
              <a:lnSpc>
                <a:spcPct val="90000"/>
              </a:lnSpc>
            </a:pPr>
            <a:r>
              <a:rPr lang="en-US" sz="2400"/>
              <a:t>Highest in reproduction/maternal traits, medium in production traits, lowest in product traits. </a:t>
            </a:r>
          </a:p>
          <a:p>
            <a:pPr lvl="4">
              <a:lnSpc>
                <a:spcPct val="90000"/>
              </a:lnSpc>
            </a:pPr>
            <a:endParaRPr lang="en-US" sz="900"/>
          </a:p>
          <a:p>
            <a:pPr>
              <a:lnSpc>
                <a:spcPct val="90000"/>
              </a:lnSpc>
            </a:pPr>
            <a:r>
              <a:rPr lang="en-US" sz="2400"/>
              <a:t>Can not be transmitted from parent to offspring. </a:t>
            </a:r>
          </a:p>
          <a:p>
            <a:pPr>
              <a:lnSpc>
                <a:spcPct val="90000"/>
              </a:lnSpc>
              <a:buFontTx/>
              <a:buNone/>
            </a:pPr>
            <a:endParaRPr lang="en-US" sz="2400"/>
          </a:p>
          <a:p>
            <a:pPr>
              <a:lnSpc>
                <a:spcPct val="90000"/>
              </a:lnSpc>
              <a:buFontTx/>
              <a:buNone/>
            </a:pPr>
            <a:endParaRPr lang="en-US" sz="2400"/>
          </a:p>
        </p:txBody>
      </p:sp>
    </p:spTree>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a:xfrm>
            <a:off x="685800" y="457200"/>
            <a:ext cx="7772400" cy="1905000"/>
          </a:xfrm>
          <a:ln/>
        </p:spPr>
        <p:txBody>
          <a:bodyPr/>
          <a:lstStyle/>
          <a:p>
            <a:r>
              <a:rPr lang="en-US" altLang="en-US" sz="4000"/>
              <a:t>Choosing  Applicable  Genetic Types  and Breeds</a:t>
            </a:r>
          </a:p>
        </p:txBody>
      </p:sp>
      <p:pic>
        <p:nvPicPr>
          <p:cNvPr id="369667" name="Picture 3" descr="barbadoBB"/>
          <p:cNvPicPr>
            <a:picLocks noChangeAspect="1" noChangeArrowheads="1"/>
          </p:cNvPicPr>
          <p:nvPr/>
        </p:nvPicPr>
        <p:blipFill>
          <a:blip r:embed="rId2" cstate="print"/>
          <a:srcRect/>
          <a:stretch>
            <a:fillRect/>
          </a:stretch>
        </p:blipFill>
        <p:spPr bwMode="auto">
          <a:xfrm>
            <a:off x="6629400" y="5187950"/>
            <a:ext cx="2514600" cy="1520825"/>
          </a:xfrm>
          <a:prstGeom prst="rect">
            <a:avLst/>
          </a:prstGeom>
          <a:noFill/>
        </p:spPr>
      </p:pic>
      <p:pic>
        <p:nvPicPr>
          <p:cNvPr id="369668" name="Picture 4" descr="BoerBuck"/>
          <p:cNvPicPr>
            <a:picLocks noChangeAspect="1" noChangeArrowheads="1"/>
          </p:cNvPicPr>
          <p:nvPr/>
        </p:nvPicPr>
        <p:blipFill>
          <a:blip r:embed="rId3" cstate="print"/>
          <a:srcRect/>
          <a:stretch>
            <a:fillRect/>
          </a:stretch>
        </p:blipFill>
        <p:spPr bwMode="auto">
          <a:xfrm>
            <a:off x="304800" y="5200650"/>
            <a:ext cx="1454150" cy="1657350"/>
          </a:xfrm>
          <a:prstGeom prst="rect">
            <a:avLst/>
          </a:prstGeom>
          <a:noFill/>
        </p:spPr>
      </p:pic>
      <p:pic>
        <p:nvPicPr>
          <p:cNvPr id="369669" name="Picture 5" descr="kikoNanny"/>
          <p:cNvPicPr>
            <a:picLocks noChangeAspect="1" noChangeArrowheads="1"/>
          </p:cNvPicPr>
          <p:nvPr/>
        </p:nvPicPr>
        <p:blipFill>
          <a:blip r:embed="rId4" cstate="print"/>
          <a:srcRect/>
          <a:stretch>
            <a:fillRect/>
          </a:stretch>
        </p:blipFill>
        <p:spPr bwMode="auto">
          <a:xfrm>
            <a:off x="1905000" y="5156200"/>
            <a:ext cx="1905000" cy="1701800"/>
          </a:xfrm>
          <a:prstGeom prst="rect">
            <a:avLst/>
          </a:prstGeom>
          <a:noFill/>
        </p:spPr>
      </p:pic>
      <p:pic>
        <p:nvPicPr>
          <p:cNvPr id="369670" name="Picture 6" descr="MillerCow1"/>
          <p:cNvPicPr>
            <a:picLocks noChangeAspect="1" noChangeArrowheads="1"/>
          </p:cNvPicPr>
          <p:nvPr/>
        </p:nvPicPr>
        <p:blipFill>
          <a:blip r:embed="rId5" cstate="print"/>
          <a:srcRect/>
          <a:stretch>
            <a:fillRect/>
          </a:stretch>
        </p:blipFill>
        <p:spPr bwMode="auto">
          <a:xfrm>
            <a:off x="2362200" y="2667000"/>
            <a:ext cx="2022475" cy="1516063"/>
          </a:xfrm>
          <a:prstGeom prst="rect">
            <a:avLst/>
          </a:prstGeom>
          <a:noFill/>
        </p:spPr>
      </p:pic>
      <p:pic>
        <p:nvPicPr>
          <p:cNvPr id="369671" name="Picture 7" descr="PeteHfdCows"/>
          <p:cNvPicPr>
            <a:picLocks noChangeAspect="1" noChangeArrowheads="1"/>
          </p:cNvPicPr>
          <p:nvPr/>
        </p:nvPicPr>
        <p:blipFill>
          <a:blip r:embed="rId6" cstate="print"/>
          <a:srcRect/>
          <a:stretch>
            <a:fillRect/>
          </a:stretch>
        </p:blipFill>
        <p:spPr bwMode="auto">
          <a:xfrm>
            <a:off x="4419600" y="2667000"/>
            <a:ext cx="1990725" cy="1493838"/>
          </a:xfrm>
          <a:prstGeom prst="rect">
            <a:avLst/>
          </a:prstGeom>
          <a:noFill/>
        </p:spPr>
      </p:pic>
      <p:pic>
        <p:nvPicPr>
          <p:cNvPr id="369672" name="Picture 8" descr="RedAngusBull"/>
          <p:cNvPicPr>
            <a:picLocks noChangeAspect="1" noChangeArrowheads="1"/>
          </p:cNvPicPr>
          <p:nvPr/>
        </p:nvPicPr>
        <p:blipFill>
          <a:blip r:embed="rId7" cstate="print"/>
          <a:srcRect/>
          <a:stretch>
            <a:fillRect/>
          </a:stretch>
        </p:blipFill>
        <p:spPr bwMode="auto">
          <a:xfrm>
            <a:off x="6477000" y="2651125"/>
            <a:ext cx="2378075" cy="1444625"/>
          </a:xfrm>
          <a:prstGeom prst="rect">
            <a:avLst/>
          </a:prstGeom>
          <a:noFill/>
        </p:spPr>
      </p:pic>
      <p:pic>
        <p:nvPicPr>
          <p:cNvPr id="369673" name="Picture 9" descr="sheared"/>
          <p:cNvPicPr>
            <a:picLocks noChangeAspect="1" noChangeArrowheads="1"/>
          </p:cNvPicPr>
          <p:nvPr/>
        </p:nvPicPr>
        <p:blipFill>
          <a:blip r:embed="rId8" cstate="print"/>
          <a:srcRect/>
          <a:stretch>
            <a:fillRect/>
          </a:stretch>
        </p:blipFill>
        <p:spPr bwMode="auto">
          <a:xfrm>
            <a:off x="4114800" y="5005388"/>
            <a:ext cx="2590800" cy="1852612"/>
          </a:xfrm>
          <a:prstGeom prst="rect">
            <a:avLst/>
          </a:prstGeom>
          <a:noFill/>
        </p:spPr>
      </p:pic>
      <p:pic>
        <p:nvPicPr>
          <p:cNvPr id="369674" name="Picture 10" descr="nelore1"/>
          <p:cNvPicPr>
            <a:picLocks noChangeAspect="1" noChangeArrowheads="1"/>
          </p:cNvPicPr>
          <p:nvPr/>
        </p:nvPicPr>
        <p:blipFill>
          <a:blip r:embed="rId9" cstate="print"/>
          <a:srcRect/>
          <a:stretch>
            <a:fillRect/>
          </a:stretch>
        </p:blipFill>
        <p:spPr bwMode="auto">
          <a:xfrm>
            <a:off x="0" y="2667000"/>
            <a:ext cx="2278063" cy="24003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457200" y="76200"/>
            <a:ext cx="8229600" cy="1143000"/>
          </a:xfrm>
        </p:spPr>
        <p:txBody>
          <a:bodyPr/>
          <a:lstStyle/>
          <a:p>
            <a:r>
              <a:rPr lang="en-US" altLang="en-US"/>
              <a:t>Basic Genetics</a:t>
            </a:r>
          </a:p>
        </p:txBody>
      </p:sp>
      <p:sp>
        <p:nvSpPr>
          <p:cNvPr id="351235" name="Rectangle 3"/>
          <p:cNvSpPr>
            <a:spLocks noGrp="1" noChangeArrowheads="1"/>
          </p:cNvSpPr>
          <p:nvPr>
            <p:ph type="body" idx="1"/>
          </p:nvPr>
        </p:nvSpPr>
        <p:spPr>
          <a:xfrm>
            <a:off x="457200" y="1341438"/>
            <a:ext cx="8229600" cy="4602162"/>
          </a:xfrm>
        </p:spPr>
        <p:txBody>
          <a:bodyPr/>
          <a:lstStyle/>
          <a:p>
            <a:r>
              <a:rPr lang="en-US" sz="2400"/>
              <a:t>The basic unit of inheritance is the </a:t>
            </a:r>
            <a:r>
              <a:rPr lang="en-US" sz="2400" b="1"/>
              <a:t>gene</a:t>
            </a:r>
            <a:r>
              <a:rPr lang="en-US" sz="2400"/>
              <a:t>, located on </a:t>
            </a:r>
            <a:r>
              <a:rPr lang="en-US" sz="2400" b="1"/>
              <a:t>chromosomes </a:t>
            </a:r>
            <a:r>
              <a:rPr lang="en-US" sz="2400"/>
              <a:t>which are made up of strands of complex molecules called </a:t>
            </a:r>
            <a:r>
              <a:rPr lang="en-US" sz="2400" b="1"/>
              <a:t>DNA</a:t>
            </a:r>
            <a:r>
              <a:rPr lang="en-US" sz="2400"/>
              <a:t>. </a:t>
            </a:r>
            <a:endParaRPr lang="en-US" sz="3600"/>
          </a:p>
          <a:p>
            <a:pPr>
              <a:spcBef>
                <a:spcPct val="0"/>
              </a:spcBef>
            </a:pPr>
            <a:endParaRPr lang="en-US" altLang="en-US" sz="2400"/>
          </a:p>
          <a:p>
            <a:pPr lvl="4">
              <a:spcBef>
                <a:spcPct val="0"/>
              </a:spcBef>
            </a:pPr>
            <a:endParaRPr lang="en-US" altLang="en-US" sz="1400"/>
          </a:p>
          <a:p>
            <a:pPr>
              <a:spcBef>
                <a:spcPct val="0"/>
              </a:spcBef>
            </a:pPr>
            <a:r>
              <a:rPr lang="en-US" altLang="en-US" sz="2400"/>
              <a:t>In mammals, these chromosomes contain about 60,000 genes, the entire set of which is called a </a:t>
            </a:r>
            <a:r>
              <a:rPr lang="en-US" altLang="en-US" sz="2400" b="1"/>
              <a:t>genome</a:t>
            </a:r>
            <a:r>
              <a:rPr lang="en-US" altLang="en-US" sz="2400"/>
              <a:t>.</a:t>
            </a:r>
            <a:endParaRPr lang="en-US" altLang="en-US" sz="2400" b="1">
              <a:latin typeface="Helvetica" pitchFamily="34" charset="0"/>
            </a:endParaRPr>
          </a:p>
          <a:p>
            <a:endParaRPr lang="en-US" altLang="en-US" sz="2400" b="1">
              <a:latin typeface="Helvetica" pitchFamily="34" charset="0"/>
            </a:endParaRPr>
          </a:p>
          <a:p>
            <a:endParaRPr lang="en-US" altLang="en-US" sz="2400"/>
          </a:p>
          <a:p>
            <a:endParaRPr lang="en-US" altLang="en-US"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274638"/>
            <a:ext cx="8229600" cy="944562"/>
          </a:xfrm>
        </p:spPr>
        <p:txBody>
          <a:bodyPr/>
          <a:lstStyle/>
          <a:p>
            <a:r>
              <a:rPr lang="en-US">
                <a:solidFill>
                  <a:schemeClr val="tx1"/>
                </a:solidFill>
              </a:rPr>
              <a:t>Genetic Classes</a:t>
            </a:r>
          </a:p>
        </p:txBody>
      </p:sp>
      <p:sp>
        <p:nvSpPr>
          <p:cNvPr id="371715" name="Rectangle 3"/>
          <p:cNvSpPr>
            <a:spLocks noGrp="1" noChangeArrowheads="1"/>
          </p:cNvSpPr>
          <p:nvPr>
            <p:ph type="body" idx="1"/>
          </p:nvPr>
        </p:nvSpPr>
        <p:spPr>
          <a:xfrm>
            <a:off x="457200" y="1219200"/>
            <a:ext cx="8229600" cy="4906963"/>
          </a:xfrm>
        </p:spPr>
        <p:txBody>
          <a:bodyPr/>
          <a:lstStyle/>
          <a:p>
            <a:r>
              <a:rPr lang="en-US" sz="2400" b="1" i="1"/>
              <a:t>Cattle: Genetic Classes</a:t>
            </a:r>
          </a:p>
          <a:p>
            <a:pPr lvl="1"/>
            <a:r>
              <a:rPr lang="en-US" sz="2000" b="1" i="1"/>
              <a:t>Bos taurus</a:t>
            </a:r>
            <a:r>
              <a:rPr lang="en-US" sz="2000"/>
              <a:t> - non-humped types, originating in Continental Europe and the British Isles, most cold tolerant</a:t>
            </a:r>
          </a:p>
          <a:p>
            <a:pPr lvl="1"/>
            <a:r>
              <a:rPr lang="en-US" sz="2000" b="1" i="1"/>
              <a:t>Bos indicus</a:t>
            </a:r>
            <a:r>
              <a:rPr lang="en-US" sz="2000"/>
              <a:t> - humped types, also called Zebu; originating in south central Asia, most heat tolerant </a:t>
            </a:r>
          </a:p>
          <a:p>
            <a:r>
              <a:rPr lang="en-US" sz="2400" b="1"/>
              <a:t>Sheep: Genetic Classes</a:t>
            </a:r>
          </a:p>
          <a:p>
            <a:pPr lvl="1"/>
            <a:r>
              <a:rPr lang="en-US" sz="2000" b="1"/>
              <a:t>Hair Sheep</a:t>
            </a:r>
          </a:p>
          <a:p>
            <a:pPr lvl="1"/>
            <a:r>
              <a:rPr lang="en-US" sz="2000" b="1"/>
              <a:t>Wool Sheep</a:t>
            </a:r>
          </a:p>
          <a:p>
            <a:pPr lvl="1"/>
            <a:r>
              <a:rPr lang="en-US" sz="2000" b="1"/>
              <a:t>Over 200 breeds world-wide</a:t>
            </a:r>
          </a:p>
          <a:p>
            <a:endParaRPr lang="en-US" sz="2400" b="1"/>
          </a:p>
          <a:p>
            <a:pPr>
              <a:buFontTx/>
              <a:buNone/>
            </a:pPr>
            <a:r>
              <a:rPr lang="en-US" sz="240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476250" y="0"/>
            <a:ext cx="8229600" cy="1600200"/>
          </a:xfrm>
        </p:spPr>
        <p:txBody>
          <a:bodyPr/>
          <a:lstStyle/>
          <a:p>
            <a:r>
              <a:rPr lang="en-US">
                <a:solidFill>
                  <a:schemeClr val="tx1"/>
                </a:solidFill>
              </a:rPr>
              <a:t>Types and Breeds</a:t>
            </a:r>
          </a:p>
        </p:txBody>
      </p:sp>
      <p:sp>
        <p:nvSpPr>
          <p:cNvPr id="370691" name="Rectangle 3"/>
          <p:cNvSpPr>
            <a:spLocks noGrp="1" noChangeArrowheads="1"/>
          </p:cNvSpPr>
          <p:nvPr>
            <p:ph type="body" idx="1"/>
          </p:nvPr>
        </p:nvSpPr>
        <p:spPr>
          <a:xfrm>
            <a:off x="498475" y="1828800"/>
            <a:ext cx="8229600" cy="4064000"/>
          </a:xfrm>
        </p:spPr>
        <p:txBody>
          <a:bodyPr/>
          <a:lstStyle/>
          <a:p>
            <a:r>
              <a:rPr lang="en-US" sz="2400"/>
              <a:t>Can be placed into functional-type breed groups based on genetic classification, body size, milking potential, and body composition (lean-to-fat ratio). </a:t>
            </a:r>
          </a:p>
          <a:p>
            <a:endParaRPr lang="en-US" sz="240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457200" y="274638"/>
            <a:ext cx="8229600" cy="868362"/>
          </a:xfrm>
        </p:spPr>
        <p:txBody>
          <a:bodyPr/>
          <a:lstStyle/>
          <a:p>
            <a:r>
              <a:rPr lang="en-US" sz="4000"/>
              <a:t>Functional Breed Groups of  Cattle  </a:t>
            </a:r>
          </a:p>
        </p:txBody>
      </p:sp>
      <p:sp>
        <p:nvSpPr>
          <p:cNvPr id="372739" name="Rectangle 3"/>
          <p:cNvSpPr>
            <a:spLocks noGrp="1" noChangeArrowheads="1"/>
          </p:cNvSpPr>
          <p:nvPr>
            <p:ph type="body" idx="1"/>
          </p:nvPr>
        </p:nvSpPr>
        <p:spPr>
          <a:xfrm>
            <a:off x="457200" y="1524000"/>
            <a:ext cx="3505200" cy="4602163"/>
          </a:xfrm>
        </p:spPr>
        <p:txBody>
          <a:bodyPr/>
          <a:lstStyle/>
          <a:p>
            <a:pPr>
              <a:lnSpc>
                <a:spcPct val="90000"/>
              </a:lnSpc>
              <a:buFont typeface="Wingdings" pitchFamily="2" charset="2"/>
              <a:buChar char="§"/>
            </a:pPr>
            <a:r>
              <a:rPr lang="en-US" sz="2800" b="1"/>
              <a:t> </a:t>
            </a:r>
            <a:r>
              <a:rPr lang="en-US" sz="2000" b="1"/>
              <a:t>BRITISH BEEF</a:t>
            </a:r>
            <a:r>
              <a:rPr lang="en-US" sz="2000"/>
              <a:t> - </a:t>
            </a:r>
            <a:r>
              <a:rPr lang="en-US" sz="2000" i="1"/>
              <a:t>Bos taurus</a:t>
            </a:r>
            <a:r>
              <a:rPr lang="en-US" sz="2000"/>
              <a:t>, moderate size, low to  moderate milk, low to medium lean-to-fat. (Examples: Angus, Hereford, shorthorn)</a:t>
            </a:r>
          </a:p>
          <a:p>
            <a:pPr>
              <a:lnSpc>
                <a:spcPct val="90000"/>
              </a:lnSpc>
              <a:buFont typeface="Wingdings" pitchFamily="2" charset="2"/>
              <a:buChar char="§"/>
            </a:pPr>
            <a:r>
              <a:rPr lang="en-US" sz="2400" b="1"/>
              <a:t>CONTINENTAL BEEF</a:t>
            </a:r>
            <a:r>
              <a:rPr lang="en-US" sz="2400"/>
              <a:t> - </a:t>
            </a:r>
            <a:r>
              <a:rPr lang="en-US" sz="2000"/>
              <a:t>Bos taurus, moderate to very large size, low to moderate milk, high to very high lean-to-fat. (Examples: Chianina, Charolais, Limousin)</a:t>
            </a:r>
          </a:p>
          <a:p>
            <a:pPr>
              <a:lnSpc>
                <a:spcPct val="90000"/>
              </a:lnSpc>
            </a:pPr>
            <a:endParaRPr lang="en-US" sz="2000"/>
          </a:p>
        </p:txBody>
      </p:sp>
      <p:pic>
        <p:nvPicPr>
          <p:cNvPr id="372740" name="Picture 4" descr="cow-calf pair 2"/>
          <p:cNvPicPr>
            <a:picLocks noChangeAspect="1" noChangeArrowheads="1"/>
          </p:cNvPicPr>
          <p:nvPr/>
        </p:nvPicPr>
        <p:blipFill>
          <a:blip r:embed="rId2" cstate="print">
            <a:lum bright="12000" contrast="6000"/>
          </a:blip>
          <a:srcRect t="19730"/>
          <a:stretch>
            <a:fillRect/>
          </a:stretch>
        </p:blipFill>
        <p:spPr bwMode="auto">
          <a:xfrm>
            <a:off x="4800600" y="1752600"/>
            <a:ext cx="2895600" cy="1833563"/>
          </a:xfrm>
          <a:prstGeom prst="rect">
            <a:avLst/>
          </a:prstGeom>
          <a:noFill/>
          <a:ln w="38100">
            <a:solidFill>
              <a:srgbClr val="000000"/>
            </a:solidFill>
            <a:miter lim="800000"/>
            <a:headEnd/>
            <a:tailEnd/>
          </a:ln>
        </p:spPr>
      </p:pic>
      <p:pic>
        <p:nvPicPr>
          <p:cNvPr id="372741" name="Picture 5"/>
          <p:cNvPicPr>
            <a:picLocks noChangeArrowheads="1"/>
          </p:cNvPicPr>
          <p:nvPr/>
        </p:nvPicPr>
        <p:blipFill>
          <a:blip r:embed="rId3" cstate="print"/>
          <a:srcRect/>
          <a:stretch>
            <a:fillRect/>
          </a:stretch>
        </p:blipFill>
        <p:spPr bwMode="auto">
          <a:xfrm>
            <a:off x="4038600" y="4572000"/>
            <a:ext cx="3200400" cy="2070100"/>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457200" y="274638"/>
            <a:ext cx="8229600" cy="868362"/>
          </a:xfrm>
        </p:spPr>
        <p:txBody>
          <a:bodyPr/>
          <a:lstStyle/>
          <a:p>
            <a:r>
              <a:rPr lang="en-US"/>
              <a:t>Functional Breed Groups   </a:t>
            </a:r>
          </a:p>
        </p:txBody>
      </p:sp>
      <p:sp>
        <p:nvSpPr>
          <p:cNvPr id="373763" name="Rectangle 3"/>
          <p:cNvSpPr>
            <a:spLocks noGrp="1" noChangeArrowheads="1"/>
          </p:cNvSpPr>
          <p:nvPr>
            <p:ph type="body" idx="1"/>
          </p:nvPr>
        </p:nvSpPr>
        <p:spPr>
          <a:xfrm>
            <a:off x="304800" y="1752600"/>
            <a:ext cx="3657600" cy="4373563"/>
          </a:xfrm>
        </p:spPr>
        <p:txBody>
          <a:bodyPr/>
          <a:lstStyle/>
          <a:p>
            <a:pPr>
              <a:buFontTx/>
              <a:buNone/>
            </a:pPr>
            <a:r>
              <a:rPr lang="en-US" sz="2400" b="1"/>
              <a:t>    DAIRY</a:t>
            </a:r>
            <a:r>
              <a:rPr lang="en-US" sz="2400"/>
              <a:t> - </a:t>
            </a:r>
            <a:r>
              <a:rPr lang="en-US" sz="2400" i="1"/>
              <a:t>Bos taurus</a:t>
            </a:r>
            <a:r>
              <a:rPr lang="en-US" sz="2400"/>
              <a:t>, small to large size, high to very high milking, very low to low lean-to-fat. (Examples: Holstein, Jersey)</a:t>
            </a:r>
          </a:p>
          <a:p>
            <a:endParaRPr lang="en-US" sz="2400"/>
          </a:p>
          <a:p>
            <a:endParaRPr lang="en-US" sz="2400"/>
          </a:p>
        </p:txBody>
      </p:sp>
      <p:pic>
        <p:nvPicPr>
          <p:cNvPr id="373764" name="Picture 4"/>
          <p:cNvPicPr>
            <a:picLocks noChangeAspect="1" noChangeArrowheads="1"/>
          </p:cNvPicPr>
          <p:nvPr/>
        </p:nvPicPr>
        <p:blipFill>
          <a:blip r:embed="rId2" cstate="print"/>
          <a:srcRect/>
          <a:stretch>
            <a:fillRect/>
          </a:stretch>
        </p:blipFill>
        <p:spPr bwMode="auto">
          <a:xfrm>
            <a:off x="4038600" y="2590800"/>
            <a:ext cx="4953000" cy="3748088"/>
          </a:xfrm>
          <a:prstGeom prst="rect">
            <a:avLst/>
          </a:prstGeom>
          <a:noFill/>
          <a:ln w="28575">
            <a:solidFill>
              <a:srgbClr val="000000"/>
            </a:solidFill>
            <a:miter lim="800000"/>
            <a:headEnd/>
            <a:tailEnd/>
          </a:ln>
        </p:spPr>
      </p:pic>
      <p:sp>
        <p:nvSpPr>
          <p:cNvPr id="373767" name="Text Box 7"/>
          <p:cNvSpPr txBox="1">
            <a:spLocks noChangeArrowheads="1"/>
          </p:cNvSpPr>
          <p:nvPr/>
        </p:nvSpPr>
        <p:spPr bwMode="auto">
          <a:xfrm>
            <a:off x="5486400" y="1600200"/>
            <a:ext cx="3429000" cy="366713"/>
          </a:xfrm>
          <a:prstGeom prst="rect">
            <a:avLst/>
          </a:prstGeom>
          <a:noFill/>
          <a:ln w="9525">
            <a:noFill/>
            <a:miter lim="800000"/>
            <a:headEnd/>
            <a:tailEnd/>
          </a:ln>
          <a:effectLst/>
        </p:spPr>
        <p:txBody>
          <a:bodyPr>
            <a:spAutoFit/>
          </a:bodyPr>
          <a:lstStyle/>
          <a:p>
            <a:pPr>
              <a:spcBef>
                <a:spcPct val="50000"/>
              </a:spcBef>
            </a:pPr>
            <a:endParaRPr lang="en-US" sz="18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274638"/>
            <a:ext cx="8229600" cy="868362"/>
          </a:xfrm>
        </p:spPr>
        <p:txBody>
          <a:bodyPr/>
          <a:lstStyle/>
          <a:p>
            <a:r>
              <a:rPr lang="en-US"/>
              <a:t>Functional Breed Groups   </a:t>
            </a:r>
          </a:p>
        </p:txBody>
      </p:sp>
      <p:sp>
        <p:nvSpPr>
          <p:cNvPr id="376835" name="Rectangle 3"/>
          <p:cNvSpPr>
            <a:spLocks noGrp="1" noChangeArrowheads="1"/>
          </p:cNvSpPr>
          <p:nvPr>
            <p:ph type="body" idx="1"/>
          </p:nvPr>
        </p:nvSpPr>
        <p:spPr>
          <a:xfrm>
            <a:off x="457200" y="1905000"/>
            <a:ext cx="8229600" cy="4221163"/>
          </a:xfrm>
        </p:spPr>
        <p:txBody>
          <a:bodyPr/>
          <a:lstStyle/>
          <a:p>
            <a:pPr>
              <a:buFontTx/>
              <a:buNone/>
            </a:pPr>
            <a:r>
              <a:rPr lang="en-US" sz="2400"/>
              <a:t>    </a:t>
            </a:r>
            <a:r>
              <a:rPr lang="en-US" sz="2800" b="1"/>
              <a:t>BOS INDICUS</a:t>
            </a:r>
            <a:r>
              <a:rPr lang="en-US" sz="2800"/>
              <a:t> - </a:t>
            </a:r>
            <a:r>
              <a:rPr lang="en-US" sz="2800" i="1"/>
              <a:t>Bos indicus</a:t>
            </a:r>
            <a:r>
              <a:rPr lang="en-US" sz="2800"/>
              <a:t>, moderate to large size, low to medium milking, low to medium lean-to-fat.   (Example: American Brahman)</a:t>
            </a:r>
          </a:p>
          <a:p>
            <a:endParaRPr lang="en-US" sz="2800"/>
          </a:p>
          <a:p>
            <a:endParaRPr lang="en-US" sz="2400"/>
          </a:p>
        </p:txBody>
      </p:sp>
      <p:pic>
        <p:nvPicPr>
          <p:cNvPr id="376836" name="Picture 4"/>
          <p:cNvPicPr>
            <a:picLocks noChangeAspect="1" noChangeArrowheads="1"/>
          </p:cNvPicPr>
          <p:nvPr/>
        </p:nvPicPr>
        <p:blipFill>
          <a:blip r:embed="rId2" cstate="print"/>
          <a:srcRect/>
          <a:stretch>
            <a:fillRect/>
          </a:stretch>
        </p:blipFill>
        <p:spPr bwMode="auto">
          <a:xfrm>
            <a:off x="2286000" y="3560763"/>
            <a:ext cx="4495800" cy="3297237"/>
          </a:xfrm>
          <a:prstGeom prst="rect">
            <a:avLst/>
          </a:prstGeom>
          <a:noFill/>
          <a:ln w="38100">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457200" y="274638"/>
            <a:ext cx="8229600" cy="868362"/>
          </a:xfrm>
        </p:spPr>
        <p:txBody>
          <a:bodyPr/>
          <a:lstStyle/>
          <a:p>
            <a:r>
              <a:rPr lang="en-US"/>
              <a:t>Functional Breed Groups   </a:t>
            </a:r>
          </a:p>
        </p:txBody>
      </p:sp>
      <p:sp>
        <p:nvSpPr>
          <p:cNvPr id="377859" name="Rectangle 3"/>
          <p:cNvSpPr>
            <a:spLocks noGrp="1" noChangeArrowheads="1"/>
          </p:cNvSpPr>
          <p:nvPr>
            <p:ph type="body" idx="1"/>
          </p:nvPr>
        </p:nvSpPr>
        <p:spPr>
          <a:xfrm>
            <a:off x="0" y="1295400"/>
            <a:ext cx="5334000" cy="4373563"/>
          </a:xfrm>
        </p:spPr>
        <p:txBody>
          <a:bodyPr/>
          <a:lstStyle/>
          <a:p>
            <a:pPr>
              <a:buFontTx/>
              <a:buNone/>
            </a:pPr>
            <a:r>
              <a:rPr lang="en-US" sz="2400"/>
              <a:t>    </a:t>
            </a:r>
            <a:r>
              <a:rPr lang="en-US" sz="2800" b="1"/>
              <a:t>AMERICAN</a:t>
            </a:r>
            <a:r>
              <a:rPr lang="en-US" sz="2800"/>
              <a:t> - </a:t>
            </a:r>
            <a:r>
              <a:rPr lang="en-US" sz="2800" i="1"/>
              <a:t>Bos taurus</a:t>
            </a:r>
            <a:r>
              <a:rPr lang="en-US" sz="2800"/>
              <a:t> X </a:t>
            </a:r>
            <a:r>
              <a:rPr lang="en-US" sz="2800" i="1"/>
              <a:t>Bos indicus</a:t>
            </a:r>
            <a:r>
              <a:rPr lang="en-US" sz="2800"/>
              <a:t>, moderate to large size, medium to high milking, low to medium lean-to-fat. (Examples: Beefmaster, Brangus, Santa Gertrudis, Simbrah)</a:t>
            </a:r>
            <a:r>
              <a:rPr lang="en-US" sz="2400"/>
              <a:t>  </a:t>
            </a:r>
          </a:p>
        </p:txBody>
      </p:sp>
      <p:pic>
        <p:nvPicPr>
          <p:cNvPr id="377860" name="Picture 4"/>
          <p:cNvPicPr>
            <a:picLocks noChangeAspect="1" noChangeArrowheads="1"/>
          </p:cNvPicPr>
          <p:nvPr/>
        </p:nvPicPr>
        <p:blipFill>
          <a:blip r:embed="rId2" cstate="print"/>
          <a:srcRect l="5028" t="13904" r="14525" b="10614"/>
          <a:stretch>
            <a:fillRect/>
          </a:stretch>
        </p:blipFill>
        <p:spPr bwMode="auto">
          <a:xfrm>
            <a:off x="0" y="4391025"/>
            <a:ext cx="3505200" cy="2466975"/>
          </a:xfrm>
          <a:prstGeom prst="rect">
            <a:avLst/>
          </a:prstGeom>
          <a:noFill/>
          <a:ln w="28575">
            <a:solidFill>
              <a:srgbClr val="000000"/>
            </a:solidFill>
            <a:miter lim="800000"/>
            <a:headEnd/>
            <a:tailEnd/>
          </a:ln>
        </p:spPr>
      </p:pic>
      <p:pic>
        <p:nvPicPr>
          <p:cNvPr id="377861" name="Picture 5"/>
          <p:cNvPicPr>
            <a:picLocks noChangeAspect="1" noChangeArrowheads="1"/>
          </p:cNvPicPr>
          <p:nvPr/>
        </p:nvPicPr>
        <p:blipFill>
          <a:blip r:embed="rId3" cstate="print"/>
          <a:srcRect/>
          <a:stretch>
            <a:fillRect/>
          </a:stretch>
        </p:blipFill>
        <p:spPr bwMode="auto">
          <a:xfrm>
            <a:off x="4114800" y="4632325"/>
            <a:ext cx="3276600" cy="2225675"/>
          </a:xfrm>
          <a:prstGeom prst="rect">
            <a:avLst/>
          </a:prstGeom>
          <a:noFill/>
          <a:ln w="38100">
            <a:solidFill>
              <a:schemeClr val="tx1"/>
            </a:solidFill>
            <a:miter lim="800000"/>
            <a:headEnd/>
            <a:tailEnd/>
          </a:ln>
          <a:effectLst/>
        </p:spPr>
      </p:pic>
      <p:pic>
        <p:nvPicPr>
          <p:cNvPr id="377862" name="Picture 6"/>
          <p:cNvPicPr>
            <a:picLocks noChangeArrowheads="1"/>
          </p:cNvPicPr>
          <p:nvPr/>
        </p:nvPicPr>
        <p:blipFill>
          <a:blip r:embed="rId4" cstate="print"/>
          <a:srcRect/>
          <a:stretch>
            <a:fillRect/>
          </a:stretch>
        </p:blipFill>
        <p:spPr bwMode="auto">
          <a:xfrm>
            <a:off x="5791200" y="1905000"/>
            <a:ext cx="3352800" cy="2438400"/>
          </a:xfrm>
          <a:prstGeom prst="rect">
            <a:avLst/>
          </a:prstGeom>
          <a:noFill/>
          <a:ln w="2857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sz="4000"/>
              <a:t>Functional Breed Groups: Example Goats</a:t>
            </a:r>
          </a:p>
        </p:txBody>
      </p:sp>
      <p:sp>
        <p:nvSpPr>
          <p:cNvPr id="388099" name="Rectangle 3"/>
          <p:cNvSpPr>
            <a:spLocks noGrp="1" noChangeArrowheads="1"/>
          </p:cNvSpPr>
          <p:nvPr>
            <p:ph type="body" idx="1"/>
          </p:nvPr>
        </p:nvSpPr>
        <p:spPr>
          <a:xfrm>
            <a:off x="457200" y="1600200"/>
            <a:ext cx="4953000" cy="4495800"/>
          </a:xfrm>
        </p:spPr>
        <p:txBody>
          <a:bodyPr/>
          <a:lstStyle/>
          <a:p>
            <a:r>
              <a:rPr lang="en-US"/>
              <a:t>Dairy – Examples: Alpine, Nubian, Saanen, Damasus, Toggenburg</a:t>
            </a:r>
          </a:p>
        </p:txBody>
      </p:sp>
      <p:pic>
        <p:nvPicPr>
          <p:cNvPr id="388102" name="Picture 6" descr="DairyGoat">
            <a:hlinkClick r:id="rId2"/>
          </p:cNvPr>
          <p:cNvPicPr>
            <a:picLocks noChangeAspect="1" noChangeArrowheads="1"/>
          </p:cNvPicPr>
          <p:nvPr/>
        </p:nvPicPr>
        <p:blipFill>
          <a:blip r:embed="rId3" cstate="print"/>
          <a:srcRect/>
          <a:stretch>
            <a:fillRect/>
          </a:stretch>
        </p:blipFill>
        <p:spPr bwMode="auto">
          <a:xfrm>
            <a:off x="0" y="3419475"/>
            <a:ext cx="2209800" cy="3438525"/>
          </a:xfrm>
          <a:prstGeom prst="rect">
            <a:avLst/>
          </a:prstGeom>
          <a:noFill/>
        </p:spPr>
      </p:pic>
      <p:pic>
        <p:nvPicPr>
          <p:cNvPr id="388103" name="Picture 7" descr="damascus-web-2"/>
          <p:cNvPicPr>
            <a:picLocks noChangeAspect="1" noChangeArrowheads="1"/>
          </p:cNvPicPr>
          <p:nvPr/>
        </p:nvPicPr>
        <p:blipFill>
          <a:blip r:embed="rId4" cstate="print"/>
          <a:srcRect/>
          <a:stretch>
            <a:fillRect/>
          </a:stretch>
        </p:blipFill>
        <p:spPr bwMode="auto">
          <a:xfrm>
            <a:off x="2286000" y="4029075"/>
            <a:ext cx="2857500" cy="2828925"/>
          </a:xfrm>
          <a:prstGeom prst="rect">
            <a:avLst/>
          </a:prstGeom>
          <a:noFill/>
        </p:spPr>
      </p:pic>
      <p:pic>
        <p:nvPicPr>
          <p:cNvPr id="388105" name="Picture 9" descr="saan1"/>
          <p:cNvPicPr>
            <a:picLocks noChangeAspect="1" noChangeArrowheads="1"/>
          </p:cNvPicPr>
          <p:nvPr/>
        </p:nvPicPr>
        <p:blipFill>
          <a:blip r:embed="rId5" cstate="print"/>
          <a:srcRect/>
          <a:stretch>
            <a:fillRect/>
          </a:stretch>
        </p:blipFill>
        <p:spPr bwMode="auto">
          <a:xfrm>
            <a:off x="5943600" y="1524000"/>
            <a:ext cx="2857500" cy="2266950"/>
          </a:xfrm>
          <a:prstGeom prst="rect">
            <a:avLst/>
          </a:prstGeom>
          <a:noFill/>
        </p:spPr>
      </p:pic>
      <p:pic>
        <p:nvPicPr>
          <p:cNvPr id="388107" name="Picture 11" descr="Toggen"/>
          <p:cNvPicPr>
            <a:picLocks noChangeAspect="1" noChangeArrowheads="1"/>
          </p:cNvPicPr>
          <p:nvPr/>
        </p:nvPicPr>
        <p:blipFill>
          <a:blip r:embed="rId6" cstate="print"/>
          <a:srcRect/>
          <a:stretch>
            <a:fillRect/>
          </a:stretch>
        </p:blipFill>
        <p:spPr bwMode="auto">
          <a:xfrm>
            <a:off x="5410200" y="4189413"/>
            <a:ext cx="3733800" cy="25019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endParaRPr lang="en-US"/>
          </a:p>
        </p:txBody>
      </p:sp>
      <p:sp>
        <p:nvSpPr>
          <p:cNvPr id="390147" name="Rectangle 3"/>
          <p:cNvSpPr>
            <a:spLocks noGrp="1" noChangeArrowheads="1"/>
          </p:cNvSpPr>
          <p:nvPr>
            <p:ph type="body" idx="1"/>
          </p:nvPr>
        </p:nvSpPr>
        <p:spPr>
          <a:xfrm>
            <a:off x="457200" y="1295400"/>
            <a:ext cx="3657600" cy="4525963"/>
          </a:xfrm>
        </p:spPr>
        <p:txBody>
          <a:bodyPr/>
          <a:lstStyle/>
          <a:p>
            <a:r>
              <a:rPr lang="en-US"/>
              <a:t>Meat Goats </a:t>
            </a:r>
          </a:p>
          <a:p>
            <a:pPr lvl="1"/>
            <a:r>
              <a:rPr lang="en-US"/>
              <a:t>Examples: Boer, Spanish, Hejazi (Arabia), Kiko (New Zealand)</a:t>
            </a:r>
          </a:p>
        </p:txBody>
      </p:sp>
      <p:pic>
        <p:nvPicPr>
          <p:cNvPr id="390149" name="Picture 5" descr="Doeling4_sm-edited">
            <a:hlinkClick r:id="rId2"/>
          </p:cNvPr>
          <p:cNvPicPr>
            <a:picLocks noChangeAspect="1" noChangeArrowheads="1"/>
          </p:cNvPicPr>
          <p:nvPr/>
        </p:nvPicPr>
        <p:blipFill>
          <a:blip r:embed="rId3" cstate="print"/>
          <a:srcRect/>
          <a:stretch>
            <a:fillRect/>
          </a:stretch>
        </p:blipFill>
        <p:spPr bwMode="auto">
          <a:xfrm>
            <a:off x="6184900" y="1447800"/>
            <a:ext cx="2959100" cy="2971800"/>
          </a:xfrm>
          <a:prstGeom prst="rect">
            <a:avLst/>
          </a:prstGeom>
          <a:noFill/>
        </p:spPr>
      </p:pic>
      <p:pic>
        <p:nvPicPr>
          <p:cNvPr id="390151" name="Picture 7" descr="buck2web"/>
          <p:cNvPicPr>
            <a:picLocks noChangeAspect="1" noChangeArrowheads="1"/>
          </p:cNvPicPr>
          <p:nvPr/>
        </p:nvPicPr>
        <p:blipFill>
          <a:blip r:embed="rId4" cstate="print"/>
          <a:srcRect/>
          <a:stretch>
            <a:fillRect/>
          </a:stretch>
        </p:blipFill>
        <p:spPr bwMode="auto">
          <a:xfrm>
            <a:off x="228600" y="3865563"/>
            <a:ext cx="3581400" cy="2992437"/>
          </a:xfrm>
          <a:prstGeom prst="rect">
            <a:avLst/>
          </a:prstGeom>
          <a:noFill/>
        </p:spPr>
      </p:pic>
      <p:pic>
        <p:nvPicPr>
          <p:cNvPr id="390153" name="Picture 9" descr="Spanish goats - more meat"/>
          <p:cNvPicPr>
            <a:picLocks noChangeAspect="1" noChangeArrowheads="1"/>
          </p:cNvPicPr>
          <p:nvPr/>
        </p:nvPicPr>
        <p:blipFill>
          <a:blip r:embed="rId5" cstate="print"/>
          <a:srcRect/>
          <a:stretch>
            <a:fillRect/>
          </a:stretch>
        </p:blipFill>
        <p:spPr bwMode="auto">
          <a:xfrm>
            <a:off x="4419600" y="4953000"/>
            <a:ext cx="4057650" cy="1704975"/>
          </a:xfrm>
          <a:prstGeom prst="rect">
            <a:avLst/>
          </a:prstGeom>
          <a:noFill/>
        </p:spPr>
      </p:pic>
      <p:pic>
        <p:nvPicPr>
          <p:cNvPr id="390155" name="Picture 11" descr="Fullblood Kiko Goat"/>
          <p:cNvPicPr>
            <a:picLocks noChangeAspect="1" noChangeArrowheads="1"/>
          </p:cNvPicPr>
          <p:nvPr/>
        </p:nvPicPr>
        <p:blipFill>
          <a:blip r:embed="rId6" cstate="print"/>
          <a:srcRect/>
          <a:stretch>
            <a:fillRect/>
          </a:stretch>
        </p:blipFill>
        <p:spPr bwMode="auto">
          <a:xfrm>
            <a:off x="3886200" y="2971800"/>
            <a:ext cx="2381250" cy="18288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endParaRPr lang="en-US"/>
          </a:p>
        </p:txBody>
      </p:sp>
      <p:sp>
        <p:nvSpPr>
          <p:cNvPr id="391171" name="Rectangle 3"/>
          <p:cNvSpPr>
            <a:spLocks noGrp="1" noChangeArrowheads="1"/>
          </p:cNvSpPr>
          <p:nvPr>
            <p:ph type="body" idx="1"/>
          </p:nvPr>
        </p:nvSpPr>
        <p:spPr/>
        <p:txBody>
          <a:bodyPr/>
          <a:lstStyle/>
          <a:p>
            <a:r>
              <a:rPr lang="en-US"/>
              <a:t>Dual purpose goats: meat and milk</a:t>
            </a:r>
          </a:p>
          <a:p>
            <a:pPr lvl="1"/>
            <a:r>
              <a:rPr lang="en-US"/>
              <a:t>Probably most of the species in the world are dual purpose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endParaRPr lang="en-US"/>
          </a:p>
        </p:txBody>
      </p:sp>
      <p:sp>
        <p:nvSpPr>
          <p:cNvPr id="389123" name="Rectangle 3"/>
          <p:cNvSpPr>
            <a:spLocks noGrp="1" noChangeArrowheads="1"/>
          </p:cNvSpPr>
          <p:nvPr>
            <p:ph type="body" idx="1"/>
          </p:nvPr>
        </p:nvSpPr>
        <p:spPr>
          <a:xfrm>
            <a:off x="457200" y="1600200"/>
            <a:ext cx="4648200" cy="4525963"/>
          </a:xfrm>
        </p:spPr>
        <p:txBody>
          <a:bodyPr/>
          <a:lstStyle/>
          <a:p>
            <a:r>
              <a:rPr lang="en-US"/>
              <a:t>Fiber Goats: Cashmere, Angora</a:t>
            </a:r>
          </a:p>
        </p:txBody>
      </p:sp>
      <p:pic>
        <p:nvPicPr>
          <p:cNvPr id="389125" name="Picture 5" descr="billy"/>
          <p:cNvPicPr>
            <a:picLocks noChangeAspect="1" noChangeArrowheads="1"/>
          </p:cNvPicPr>
          <p:nvPr/>
        </p:nvPicPr>
        <p:blipFill>
          <a:blip r:embed="rId2" cstate="print"/>
          <a:srcRect/>
          <a:stretch>
            <a:fillRect/>
          </a:stretch>
        </p:blipFill>
        <p:spPr bwMode="auto">
          <a:xfrm>
            <a:off x="4648200" y="1447800"/>
            <a:ext cx="3457575" cy="3071813"/>
          </a:xfrm>
          <a:prstGeom prst="rect">
            <a:avLst/>
          </a:prstGeom>
          <a:noFill/>
        </p:spPr>
      </p:pic>
      <p:pic>
        <p:nvPicPr>
          <p:cNvPr id="389131" name="Picture 11" descr="Angora doe"/>
          <p:cNvPicPr>
            <a:picLocks noChangeAspect="1" noChangeArrowheads="1"/>
          </p:cNvPicPr>
          <p:nvPr/>
        </p:nvPicPr>
        <p:blipFill>
          <a:blip r:embed="rId3" cstate="print"/>
          <a:srcRect/>
          <a:stretch>
            <a:fillRect/>
          </a:stretch>
        </p:blipFill>
        <p:spPr bwMode="auto">
          <a:xfrm>
            <a:off x="228600" y="3048000"/>
            <a:ext cx="4038600" cy="284321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body" idx="1"/>
          </p:nvPr>
        </p:nvSpPr>
        <p:spPr>
          <a:xfrm>
            <a:off x="609600" y="457200"/>
            <a:ext cx="8229600" cy="5429250"/>
          </a:xfrm>
        </p:spPr>
        <p:txBody>
          <a:bodyPr/>
          <a:lstStyle/>
          <a:p>
            <a:r>
              <a:rPr lang="en-US" sz="2400"/>
              <a:t>Different forms of the same gene are called </a:t>
            </a:r>
            <a:r>
              <a:rPr lang="en-US" sz="2400" b="1"/>
              <a:t>alleles</a:t>
            </a:r>
            <a:r>
              <a:rPr lang="en-US" sz="2400"/>
              <a:t>. If an individual’s two alleles (one from each parent) are the same they are </a:t>
            </a:r>
            <a:r>
              <a:rPr lang="en-US" sz="2400" b="1"/>
              <a:t>homozygous</a:t>
            </a:r>
            <a:r>
              <a:rPr lang="en-US" sz="2400"/>
              <a:t>. If different they are </a:t>
            </a:r>
            <a:r>
              <a:rPr lang="en-US" sz="2400" b="1"/>
              <a:t>heterozygous</a:t>
            </a:r>
            <a:r>
              <a:rPr lang="en-US" sz="2400"/>
              <a:t>. This genetic makeup is called </a:t>
            </a:r>
            <a:r>
              <a:rPr lang="en-US" sz="2400" b="1"/>
              <a:t>genotype</a:t>
            </a:r>
            <a:r>
              <a:rPr lang="en-US" sz="2400"/>
              <a:t>. What can be seen or measured is called </a:t>
            </a:r>
            <a:r>
              <a:rPr lang="en-US" sz="2400" b="1"/>
              <a:t>phenotype</a:t>
            </a:r>
            <a:r>
              <a:rPr lang="en-US" sz="2400"/>
              <a:t>. </a:t>
            </a:r>
          </a:p>
          <a:p>
            <a:pPr lvl="4"/>
            <a:endParaRPr lang="en-US" altLang="en-US" sz="900"/>
          </a:p>
          <a:p>
            <a:r>
              <a:rPr lang="en-US" altLang="en-US" sz="2400"/>
              <a:t>Progeny are created by the union of </a:t>
            </a:r>
            <a:r>
              <a:rPr lang="en-US" altLang="en-US" sz="2400" b="1"/>
              <a:t>gametes</a:t>
            </a:r>
            <a:r>
              <a:rPr lang="en-US" altLang="en-US" sz="2400"/>
              <a:t> (sperm from the male and egg from the female). Each gamete produced by an individual is unique.  Patterns of inheritance depend on:</a:t>
            </a:r>
          </a:p>
          <a:p>
            <a:pPr lvl="1"/>
            <a:r>
              <a:rPr lang="en-US" altLang="en-US" sz="2400"/>
              <a:t>The gametes produced by the parents.</a:t>
            </a:r>
          </a:p>
          <a:p>
            <a:pPr lvl="1"/>
            <a:r>
              <a:rPr lang="en-US" altLang="en-US" sz="2400"/>
              <a:t>The possible combination of gametes.</a:t>
            </a:r>
          </a:p>
          <a:p>
            <a:pPr lvl="1"/>
            <a:r>
              <a:rPr lang="en-US" altLang="en-US" sz="2400"/>
              <a:t>The action of different alleles.</a:t>
            </a:r>
          </a:p>
          <a:p>
            <a:endParaRPr lang="en-US" altLang="en-US" sz="240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body" idx="1"/>
          </p:nvPr>
        </p:nvSpPr>
        <p:spPr/>
        <p:txBody>
          <a:bodyPr/>
          <a:lstStyle/>
          <a:p>
            <a:pPr algn="ctr">
              <a:buFontTx/>
              <a:buNone/>
            </a:pPr>
            <a:r>
              <a:rPr lang="en-US" sz="3600"/>
              <a:t>For more complete information on  breeds of livestock go to the Oklahoma State University breeds page at:</a:t>
            </a:r>
          </a:p>
          <a:p>
            <a:endParaRPr lang="en-US" sz="3600"/>
          </a:p>
          <a:p>
            <a:pPr>
              <a:buFontTx/>
              <a:buNone/>
            </a:pPr>
            <a:r>
              <a:rPr lang="en-US"/>
              <a:t>   http://www.ansi.okstate.edu/breeds/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457200" y="274638"/>
            <a:ext cx="8229600" cy="639762"/>
          </a:xfrm>
        </p:spPr>
        <p:txBody>
          <a:bodyPr/>
          <a:lstStyle/>
          <a:p>
            <a:r>
              <a:rPr lang="en-US" sz="4000">
                <a:solidFill>
                  <a:schemeClr val="tx1"/>
                </a:solidFill>
              </a:rPr>
              <a:t>Matching Breeds to Markets</a:t>
            </a:r>
          </a:p>
        </p:txBody>
      </p:sp>
      <p:sp>
        <p:nvSpPr>
          <p:cNvPr id="379907" name="Rectangle 3"/>
          <p:cNvSpPr>
            <a:spLocks noGrp="1" noChangeArrowheads="1"/>
          </p:cNvSpPr>
          <p:nvPr>
            <p:ph type="body" idx="1"/>
          </p:nvPr>
        </p:nvSpPr>
        <p:spPr>
          <a:xfrm>
            <a:off x="457200" y="2133600"/>
            <a:ext cx="8229600" cy="5135563"/>
          </a:xfrm>
        </p:spPr>
        <p:txBody>
          <a:bodyPr/>
          <a:lstStyle/>
          <a:p>
            <a:r>
              <a:rPr lang="en-US"/>
              <a:t>Breeds should be chosen primarily on the basis of climatic adaptability and compatibility with other production conditions, but performance and marketability should also be considered.</a:t>
            </a:r>
            <a:endParaRPr lang="en-US" sz="2000"/>
          </a:p>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685800" y="1066800"/>
            <a:ext cx="7772400" cy="3429000"/>
          </a:xfrm>
          <a:ln/>
        </p:spPr>
        <p:txBody>
          <a:bodyPr/>
          <a:lstStyle/>
          <a:p>
            <a:r>
              <a:rPr lang="en-US" altLang="en-US" sz="7200"/>
              <a:t>Selection of Individuals for Breeding</a:t>
            </a:r>
            <a:endParaRPr lang="en-US" altLang="en-US" sz="66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417513" y="0"/>
            <a:ext cx="8229600" cy="1371600"/>
          </a:xfrm>
        </p:spPr>
        <p:txBody>
          <a:bodyPr/>
          <a:lstStyle/>
          <a:p>
            <a:r>
              <a:rPr lang="en-US" sz="4800">
                <a:solidFill>
                  <a:srgbClr val="FFFF00"/>
                </a:solidFill>
              </a:rPr>
              <a:t>  </a:t>
            </a:r>
          </a:p>
        </p:txBody>
      </p:sp>
      <p:sp>
        <p:nvSpPr>
          <p:cNvPr id="381955" name="Rectangle 3"/>
          <p:cNvSpPr>
            <a:spLocks noGrp="1" noChangeArrowheads="1"/>
          </p:cNvSpPr>
          <p:nvPr>
            <p:ph type="body" idx="1"/>
          </p:nvPr>
        </p:nvSpPr>
        <p:spPr>
          <a:xfrm>
            <a:off x="457200" y="1295400"/>
            <a:ext cx="8229600" cy="3810000"/>
          </a:xfrm>
        </p:spPr>
        <p:txBody>
          <a:bodyPr/>
          <a:lstStyle/>
          <a:p>
            <a:r>
              <a:rPr lang="en-US" sz="2600"/>
              <a:t>Select only for traits that have some bearing on herd or flock profit or objectives.</a:t>
            </a:r>
          </a:p>
          <a:p>
            <a:endParaRPr lang="en-US" sz="2600"/>
          </a:p>
          <a:p>
            <a:r>
              <a:rPr lang="en-US" sz="2600"/>
              <a:t>Use the most objective measures when available.</a:t>
            </a:r>
          </a:p>
          <a:p>
            <a:endParaRPr lang="en-US" sz="2600"/>
          </a:p>
          <a:p>
            <a:r>
              <a:rPr lang="en-US" sz="2600"/>
              <a:t>If there are no objective measures, be sure any visual methods are meaningful and affect profit.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a:xfrm>
            <a:off x="457200" y="0"/>
            <a:ext cx="8229600" cy="1219200"/>
          </a:xfrm>
        </p:spPr>
        <p:txBody>
          <a:bodyPr/>
          <a:lstStyle/>
          <a:p>
            <a:r>
              <a:rPr lang="en-US" sz="4800"/>
              <a:t>Most Important Traits</a:t>
            </a:r>
          </a:p>
        </p:txBody>
      </p:sp>
      <p:sp>
        <p:nvSpPr>
          <p:cNvPr id="382979" name="Rectangle 3"/>
          <p:cNvSpPr>
            <a:spLocks noGrp="1" noChangeArrowheads="1"/>
          </p:cNvSpPr>
          <p:nvPr>
            <p:ph type="body" idx="1"/>
          </p:nvPr>
        </p:nvSpPr>
        <p:spPr>
          <a:xfrm>
            <a:off x="457200" y="1295400"/>
            <a:ext cx="8229600" cy="4830763"/>
          </a:xfrm>
        </p:spPr>
        <p:txBody>
          <a:bodyPr/>
          <a:lstStyle/>
          <a:p>
            <a:pPr>
              <a:lnSpc>
                <a:spcPct val="80000"/>
              </a:lnSpc>
            </a:pPr>
            <a:r>
              <a:rPr lang="en-US" sz="2200" b="1" i="1"/>
              <a:t>Reproductive performance</a:t>
            </a:r>
            <a:r>
              <a:rPr lang="en-US" sz="2200"/>
              <a:t> - highest economic value</a:t>
            </a:r>
          </a:p>
          <a:p>
            <a:pPr lvl="4">
              <a:lnSpc>
                <a:spcPct val="80000"/>
              </a:lnSpc>
            </a:pPr>
            <a:endParaRPr lang="en-US"/>
          </a:p>
          <a:p>
            <a:pPr>
              <a:lnSpc>
                <a:spcPct val="80000"/>
              </a:lnSpc>
            </a:pPr>
            <a:r>
              <a:rPr lang="en-US" sz="2200" b="1" i="1"/>
              <a:t>Maternal ability</a:t>
            </a:r>
            <a:r>
              <a:rPr lang="en-US" sz="2200"/>
              <a:t> - including milk production</a:t>
            </a:r>
          </a:p>
          <a:p>
            <a:pPr lvl="4">
              <a:lnSpc>
                <a:spcPct val="80000"/>
              </a:lnSpc>
            </a:pPr>
            <a:endParaRPr lang="en-US" sz="1400"/>
          </a:p>
          <a:p>
            <a:pPr>
              <a:lnSpc>
                <a:spcPct val="80000"/>
              </a:lnSpc>
            </a:pPr>
            <a:r>
              <a:rPr lang="en-US" sz="2200" b="1" i="1"/>
              <a:t>Growth and efficiency</a:t>
            </a:r>
            <a:r>
              <a:rPr lang="en-US" sz="2200"/>
              <a:t> - weaning weight, postweaning gain, yearling weight, feed conversion</a:t>
            </a:r>
          </a:p>
          <a:p>
            <a:pPr lvl="4">
              <a:lnSpc>
                <a:spcPct val="80000"/>
              </a:lnSpc>
            </a:pPr>
            <a:endParaRPr lang="en-US" sz="1400"/>
          </a:p>
          <a:p>
            <a:pPr>
              <a:lnSpc>
                <a:spcPct val="80000"/>
              </a:lnSpc>
            </a:pPr>
            <a:r>
              <a:rPr lang="en-US" sz="2200" b="1" i="1"/>
              <a:t>Market price</a:t>
            </a:r>
            <a:r>
              <a:rPr lang="en-US" sz="2200"/>
              <a:t> - with traditional live methods by weight, or carcass grids, or by the head as replacements</a:t>
            </a:r>
          </a:p>
          <a:p>
            <a:pPr lvl="4">
              <a:lnSpc>
                <a:spcPct val="80000"/>
              </a:lnSpc>
            </a:pPr>
            <a:endParaRPr lang="en-US" sz="1400"/>
          </a:p>
          <a:p>
            <a:pPr>
              <a:lnSpc>
                <a:spcPct val="80000"/>
              </a:lnSpc>
            </a:pPr>
            <a:r>
              <a:rPr lang="en-US" sz="2200" b="1" i="1"/>
              <a:t>Temperament (cattle) Flocking instinct (sheep goats)</a:t>
            </a:r>
            <a:r>
              <a:rPr lang="en-US" sz="2200"/>
              <a:t> - ease of handling</a:t>
            </a:r>
          </a:p>
          <a:p>
            <a:pPr lvl="4">
              <a:lnSpc>
                <a:spcPct val="80000"/>
              </a:lnSpc>
            </a:pPr>
            <a:endParaRPr lang="en-US" sz="1400"/>
          </a:p>
          <a:p>
            <a:pPr>
              <a:lnSpc>
                <a:spcPct val="80000"/>
              </a:lnSpc>
            </a:pPr>
            <a:r>
              <a:rPr lang="en-US" sz="2200" b="1" i="1"/>
              <a:t>Longevity</a:t>
            </a:r>
            <a:r>
              <a:rPr lang="en-US" sz="2200"/>
              <a:t> - length of productive life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417513" y="0"/>
            <a:ext cx="8229600" cy="1371600"/>
          </a:xfrm>
        </p:spPr>
        <p:txBody>
          <a:bodyPr/>
          <a:lstStyle/>
          <a:p>
            <a:r>
              <a:rPr lang="en-US" sz="4800">
                <a:solidFill>
                  <a:srgbClr val="FFFF00"/>
                </a:solidFill>
              </a:rPr>
              <a:t>  </a:t>
            </a:r>
          </a:p>
        </p:txBody>
      </p:sp>
      <p:sp>
        <p:nvSpPr>
          <p:cNvPr id="384003" name="Rectangle 3"/>
          <p:cNvSpPr>
            <a:spLocks noGrp="1" noChangeArrowheads="1"/>
          </p:cNvSpPr>
          <p:nvPr>
            <p:ph type="body" idx="1"/>
          </p:nvPr>
        </p:nvSpPr>
        <p:spPr>
          <a:xfrm>
            <a:off x="0" y="1219200"/>
            <a:ext cx="9144000" cy="4557713"/>
          </a:xfrm>
        </p:spPr>
        <p:txBody>
          <a:bodyPr/>
          <a:lstStyle/>
          <a:p>
            <a:pPr algn="ctr">
              <a:buFontTx/>
              <a:buNone/>
            </a:pPr>
            <a:r>
              <a:rPr lang="en-US" sz="4000"/>
              <a:t>   </a:t>
            </a:r>
            <a:r>
              <a:rPr lang="en-US" sz="4000" b="1">
                <a:latin typeface="Tahoma" pitchFamily="34" charset="0"/>
              </a:rPr>
              <a:t>In dairy and beef cattle, selection can be most accurate and most effective using Expected Progeny Difference (EPD)</a:t>
            </a:r>
            <a:r>
              <a:rPr lang="en-US"/>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4638"/>
            <a:ext cx="8229600" cy="487362"/>
          </a:xfrm>
        </p:spPr>
        <p:txBody>
          <a:bodyPr/>
          <a:lstStyle/>
          <a:p>
            <a:r>
              <a:rPr lang="en-US" sz="4000">
                <a:solidFill>
                  <a:schemeClr val="tx1"/>
                </a:solidFill>
              </a:rPr>
              <a:t>EPD</a:t>
            </a:r>
          </a:p>
        </p:txBody>
      </p:sp>
      <p:sp>
        <p:nvSpPr>
          <p:cNvPr id="385027" name="Rectangle 3"/>
          <p:cNvSpPr>
            <a:spLocks noGrp="1" noChangeArrowheads="1"/>
          </p:cNvSpPr>
          <p:nvPr>
            <p:ph type="body" idx="1"/>
          </p:nvPr>
        </p:nvSpPr>
        <p:spPr>
          <a:xfrm>
            <a:off x="457200" y="990600"/>
            <a:ext cx="8229600" cy="5135563"/>
          </a:xfrm>
        </p:spPr>
        <p:txBody>
          <a:bodyPr/>
          <a:lstStyle/>
          <a:p>
            <a:pPr>
              <a:lnSpc>
                <a:spcPct val="90000"/>
              </a:lnSpc>
            </a:pPr>
            <a:r>
              <a:rPr lang="en-US" sz="2600"/>
              <a:t>Adjusts for differences in environment, such as climate and nutrition.</a:t>
            </a:r>
          </a:p>
          <a:p>
            <a:pPr lvl="4">
              <a:lnSpc>
                <a:spcPct val="90000"/>
              </a:lnSpc>
            </a:pPr>
            <a:endParaRPr lang="en-US"/>
          </a:p>
          <a:p>
            <a:pPr>
              <a:lnSpc>
                <a:spcPct val="90000"/>
              </a:lnSpc>
            </a:pPr>
            <a:r>
              <a:rPr lang="en-US" sz="2600"/>
              <a:t>Can be compared within a breed for all individuals (males and females) in all locations and management systems across all years.  Also can be used to compare EPDs within one breed for crossbreeding, such as comparing Angus sires to be used on Hereford cows.</a:t>
            </a:r>
            <a:r>
              <a:rPr lang="en-US" sz="2600">
                <a:solidFill>
                  <a:srgbClr val="FF3300"/>
                </a:solidFill>
              </a:rPr>
              <a:t> </a:t>
            </a:r>
          </a:p>
          <a:p>
            <a:pPr lvl="4">
              <a:lnSpc>
                <a:spcPct val="90000"/>
              </a:lnSpc>
            </a:pPr>
            <a:endParaRPr lang="en-US">
              <a:solidFill>
                <a:srgbClr val="FF3300"/>
              </a:solidFill>
            </a:endParaRPr>
          </a:p>
          <a:p>
            <a:pPr>
              <a:lnSpc>
                <a:spcPct val="90000"/>
              </a:lnSpc>
            </a:pPr>
            <a:r>
              <a:rPr lang="en-US" sz="2600"/>
              <a:t>Procedures have been developed for comparing EPDs of different breeds, but these are less reliable than within-breed EPD.</a:t>
            </a:r>
            <a:r>
              <a:rPr lang="en-US"/>
              <a:t>   </a:t>
            </a:r>
          </a:p>
          <a:p>
            <a:pPr>
              <a:lnSpc>
                <a:spcPct val="90000"/>
              </a:lnSpc>
            </a:pPr>
            <a:endParaRPr lang="en-US"/>
          </a:p>
          <a:p>
            <a:pPr>
              <a:lnSpc>
                <a:spcPct val="90000"/>
              </a:lnSpc>
            </a:pPr>
            <a:endParaRPr lang="en-US" sz="400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0" y="304800"/>
            <a:ext cx="9144000" cy="838200"/>
          </a:xfrm>
        </p:spPr>
        <p:txBody>
          <a:bodyPr/>
          <a:lstStyle/>
          <a:p>
            <a:r>
              <a:rPr lang="en-US" sz="4000">
                <a:solidFill>
                  <a:schemeClr val="tx1"/>
                </a:solidFill>
              </a:rPr>
              <a:t>EPD ACCURACY</a:t>
            </a:r>
          </a:p>
        </p:txBody>
      </p:sp>
      <p:sp>
        <p:nvSpPr>
          <p:cNvPr id="386051" name="Rectangle 3"/>
          <p:cNvSpPr>
            <a:spLocks noGrp="1" noChangeArrowheads="1"/>
          </p:cNvSpPr>
          <p:nvPr>
            <p:ph type="body" idx="1"/>
          </p:nvPr>
        </p:nvSpPr>
        <p:spPr>
          <a:xfrm>
            <a:off x="247650" y="1524000"/>
            <a:ext cx="8896350" cy="4287838"/>
          </a:xfrm>
        </p:spPr>
        <p:txBody>
          <a:bodyPr/>
          <a:lstStyle/>
          <a:p>
            <a:r>
              <a:rPr lang="en-US" sz="2200"/>
              <a:t>Every EPD has a value for </a:t>
            </a:r>
            <a:r>
              <a:rPr lang="en-US" sz="2200" b="1"/>
              <a:t>Accuracy</a:t>
            </a:r>
            <a:r>
              <a:rPr lang="en-US" sz="2200"/>
              <a:t>.</a:t>
            </a:r>
          </a:p>
          <a:p>
            <a:pPr lvl="4"/>
            <a:endParaRPr lang="en-US" sz="1400"/>
          </a:p>
          <a:p>
            <a:r>
              <a:rPr lang="en-US" sz="2200"/>
              <a:t>Accuracy is a measure of confidence that the EPD is the true genetic value.</a:t>
            </a:r>
          </a:p>
          <a:p>
            <a:pPr lvl="4"/>
            <a:endParaRPr lang="en-US" sz="1400"/>
          </a:p>
          <a:p>
            <a:r>
              <a:rPr lang="en-US" sz="2200"/>
              <a:t>Accuracy ranges between 0 and 1.</a:t>
            </a:r>
            <a:r>
              <a:rPr lang="en-US" sz="2600"/>
              <a:t>  </a:t>
            </a:r>
          </a:p>
          <a:p>
            <a:pPr lvl="4"/>
            <a:endParaRPr lang="en-US"/>
          </a:p>
          <a:p>
            <a:r>
              <a:rPr lang="en-US" sz="2200"/>
              <a:t>High Accuracy requires significant number of progeny records on an individual. Young animals with pedigree data only have low Accuracy, but the EPD is still useful for selection.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533400" y="304800"/>
            <a:ext cx="4191000" cy="1143000"/>
          </a:xfrm>
        </p:spPr>
        <p:txBody>
          <a:bodyPr/>
          <a:lstStyle/>
          <a:p>
            <a:r>
              <a:rPr lang="en-US" sz="4000"/>
              <a:t>SELECTING  WITHOUT  GENETIC  DATA</a:t>
            </a:r>
          </a:p>
        </p:txBody>
      </p:sp>
      <p:sp>
        <p:nvSpPr>
          <p:cNvPr id="387075" name="Rectangle 3"/>
          <p:cNvSpPr>
            <a:spLocks noGrp="1" noChangeArrowheads="1"/>
          </p:cNvSpPr>
          <p:nvPr>
            <p:ph type="body" idx="1"/>
          </p:nvPr>
        </p:nvSpPr>
        <p:spPr>
          <a:xfrm>
            <a:off x="228600" y="1828800"/>
            <a:ext cx="3581400" cy="5410200"/>
          </a:xfrm>
        </p:spPr>
        <p:txBody>
          <a:bodyPr/>
          <a:lstStyle/>
          <a:p>
            <a:pPr>
              <a:buFontTx/>
              <a:buNone/>
            </a:pPr>
            <a:r>
              <a:rPr lang="en-US" sz="2000" b="1" i="1" u="sng"/>
              <a:t>Use visual appraisal for:</a:t>
            </a:r>
          </a:p>
          <a:p>
            <a:pPr>
              <a:buFontTx/>
              <a:buNone/>
            </a:pPr>
            <a:r>
              <a:rPr lang="en-US" sz="2000"/>
              <a:t>     - Structural soundness</a:t>
            </a:r>
          </a:p>
          <a:p>
            <a:pPr>
              <a:buFontTx/>
              <a:buNone/>
            </a:pPr>
            <a:r>
              <a:rPr lang="en-US" sz="2000"/>
              <a:t>     - Breeding soundness</a:t>
            </a:r>
          </a:p>
          <a:p>
            <a:pPr>
              <a:buFontTx/>
              <a:buNone/>
            </a:pPr>
            <a:r>
              <a:rPr lang="en-US" sz="2000"/>
              <a:t>     - Udder capacity and soundness</a:t>
            </a:r>
          </a:p>
          <a:p>
            <a:pPr>
              <a:buFontTx/>
              <a:buNone/>
            </a:pPr>
            <a:r>
              <a:rPr lang="en-US" sz="2000"/>
              <a:t>     - Indicators of productivity and adaptability (such as </a:t>
            </a:r>
          </a:p>
          <a:p>
            <a:pPr>
              <a:buFontTx/>
              <a:buNone/>
            </a:pPr>
            <a:r>
              <a:rPr lang="en-US" sz="2000"/>
              <a:t>         body capacity, fleshing ability)</a:t>
            </a:r>
          </a:p>
          <a:p>
            <a:pPr>
              <a:buFontTx/>
              <a:buNone/>
            </a:pPr>
            <a:r>
              <a:rPr lang="en-US" sz="2000"/>
              <a:t>     - Visible factors affecting market price (such as color,</a:t>
            </a:r>
          </a:p>
          <a:p>
            <a:pPr>
              <a:buFontTx/>
              <a:buNone/>
            </a:pPr>
            <a:r>
              <a:rPr lang="en-US" sz="2000"/>
              <a:t>         muscle thickness, breed/type) </a:t>
            </a:r>
          </a:p>
        </p:txBody>
      </p:sp>
      <p:sp>
        <p:nvSpPr>
          <p:cNvPr id="387076" name="Text Box 4"/>
          <p:cNvSpPr txBox="1">
            <a:spLocks noChangeArrowheads="1"/>
          </p:cNvSpPr>
          <p:nvPr/>
        </p:nvSpPr>
        <p:spPr bwMode="auto">
          <a:xfrm>
            <a:off x="1143000" y="3200400"/>
            <a:ext cx="488950" cy="579438"/>
          </a:xfrm>
          <a:prstGeom prst="rect">
            <a:avLst/>
          </a:prstGeom>
          <a:noFill/>
          <a:ln w="9525">
            <a:noFill/>
            <a:miter lim="800000"/>
            <a:headEnd/>
            <a:tailEnd/>
          </a:ln>
          <a:effectLst/>
        </p:spPr>
        <p:txBody>
          <a:bodyPr wrap="none">
            <a:spAutoFit/>
          </a:bodyPr>
          <a:lstStyle/>
          <a:p>
            <a:pPr eaLnBrk="0" hangingPunct="0"/>
            <a:r>
              <a:rPr lang="en-US" sz="3200"/>
              <a:t>   </a:t>
            </a:r>
          </a:p>
        </p:txBody>
      </p:sp>
      <p:pic>
        <p:nvPicPr>
          <p:cNvPr id="387077" name="Picture 5"/>
          <p:cNvPicPr>
            <a:picLocks noChangeAspect="1" noChangeArrowheads="1"/>
          </p:cNvPicPr>
          <p:nvPr/>
        </p:nvPicPr>
        <p:blipFill>
          <a:blip r:embed="rId2" cstate="print"/>
          <a:srcRect/>
          <a:stretch>
            <a:fillRect/>
          </a:stretch>
        </p:blipFill>
        <p:spPr bwMode="auto">
          <a:xfrm>
            <a:off x="4876800" y="304800"/>
            <a:ext cx="3962400" cy="2598738"/>
          </a:xfrm>
          <a:prstGeom prst="rect">
            <a:avLst/>
          </a:prstGeom>
          <a:noFill/>
          <a:ln w="9525">
            <a:noFill/>
            <a:miter lim="800000"/>
            <a:headEnd/>
            <a:tailEnd/>
          </a:ln>
        </p:spPr>
      </p:pic>
      <p:pic>
        <p:nvPicPr>
          <p:cNvPr id="387079" name="Picture 7" descr="doe_v43"/>
          <p:cNvPicPr>
            <a:picLocks noChangeAspect="1" noChangeArrowheads="1"/>
          </p:cNvPicPr>
          <p:nvPr/>
        </p:nvPicPr>
        <p:blipFill>
          <a:blip r:embed="rId3" cstate="print"/>
          <a:srcRect/>
          <a:stretch>
            <a:fillRect/>
          </a:stretch>
        </p:blipFill>
        <p:spPr bwMode="auto">
          <a:xfrm>
            <a:off x="5410200" y="3192463"/>
            <a:ext cx="3733800" cy="3665537"/>
          </a:xfrm>
          <a:prstGeom prst="rect">
            <a:avLst/>
          </a:prstGeom>
          <a:noFill/>
        </p:spPr>
      </p:pic>
      <p:pic>
        <p:nvPicPr>
          <p:cNvPr id="387081" name="Picture 9" descr="dorper_butt_rgb_240"/>
          <p:cNvPicPr>
            <a:picLocks noChangeAspect="1" noChangeArrowheads="1"/>
          </p:cNvPicPr>
          <p:nvPr/>
        </p:nvPicPr>
        <p:blipFill>
          <a:blip r:embed="rId4" cstate="print"/>
          <a:srcRect/>
          <a:stretch>
            <a:fillRect/>
          </a:stretch>
        </p:blipFill>
        <p:spPr bwMode="auto">
          <a:xfrm>
            <a:off x="3810000" y="3400425"/>
            <a:ext cx="2286000" cy="34575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r>
              <a:rPr lang="en-US" sz="4000"/>
              <a:t>Types of Inheritance</a:t>
            </a:r>
          </a:p>
        </p:txBody>
      </p:sp>
      <p:sp>
        <p:nvSpPr>
          <p:cNvPr id="353283" name="Rectangle 3"/>
          <p:cNvSpPr>
            <a:spLocks noGrp="1" noChangeArrowheads="1"/>
          </p:cNvSpPr>
          <p:nvPr>
            <p:ph type="body" idx="1"/>
          </p:nvPr>
        </p:nvSpPr>
        <p:spPr/>
        <p:txBody>
          <a:bodyPr/>
          <a:lstStyle/>
          <a:p>
            <a:r>
              <a:rPr lang="en-US" altLang="en-US" sz="2400" b="1"/>
              <a:t>Qualitative</a:t>
            </a:r>
            <a:r>
              <a:rPr lang="en-US" altLang="en-US" sz="2400"/>
              <a:t> - One pair or relatively few alleles generally  involved. Traits have distinct differences in phenotype, such as color, horns, etc.</a:t>
            </a:r>
            <a:r>
              <a:rPr lang="en-US" altLang="en-US" sz="2400">
                <a:solidFill>
                  <a:schemeClr val="tx2"/>
                </a:solidFill>
              </a:rPr>
              <a:t>  Usually not influenced by the environment.</a:t>
            </a:r>
            <a:endParaRPr lang="en-US" sz="2400">
              <a:solidFill>
                <a:schemeClr val="tx2"/>
              </a:solidFill>
            </a:endParaRPr>
          </a:p>
          <a:p>
            <a:pPr lvl="4"/>
            <a:endParaRPr lang="en-US" sz="900"/>
          </a:p>
          <a:p>
            <a:r>
              <a:rPr lang="en-US" sz="2400" b="1"/>
              <a:t>Quantitative</a:t>
            </a:r>
            <a:r>
              <a:rPr lang="en-US" sz="2400"/>
              <a:t> - </a:t>
            </a:r>
            <a:r>
              <a:rPr lang="en-US" altLang="en-US" sz="2400">
                <a:solidFill>
                  <a:schemeClr val="tx2"/>
                </a:solidFill>
              </a:rPr>
              <a:t>Many pairs of genes involved, acting additively. There is continuous variation in phenotypes. Virtually all of the economically important traits result from this type of inheritance.  Generally influenced by the environment.</a:t>
            </a:r>
          </a:p>
          <a:p>
            <a:endParaRPr lang="en-US" sz="2400">
              <a:solidFill>
                <a:schemeClr val="tx2"/>
              </a:solidFill>
            </a:endParaRPr>
          </a:p>
          <a:p>
            <a:endParaRPr lang="en-US" altLang="en-US" sz="2400">
              <a:solidFill>
                <a:schemeClr val="tx2"/>
              </a:solidFill>
            </a:endParaRPr>
          </a:p>
          <a:p>
            <a:endParaRPr lang="en-US" sz="2400">
              <a:solidFill>
                <a:schemeClr val="tx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altLang="en-US"/>
              <a:t>Causes of Phenotypic Variation</a:t>
            </a:r>
            <a:endParaRPr lang="en-US"/>
          </a:p>
        </p:txBody>
      </p:sp>
      <p:sp>
        <p:nvSpPr>
          <p:cNvPr id="354307" name="Rectangle 3"/>
          <p:cNvSpPr>
            <a:spLocks noGrp="1" noChangeArrowheads="1"/>
          </p:cNvSpPr>
          <p:nvPr>
            <p:ph type="body" sz="half" idx="1"/>
          </p:nvPr>
        </p:nvSpPr>
        <p:spPr>
          <a:xfrm>
            <a:off x="457200" y="1874838"/>
            <a:ext cx="5486400" cy="4525962"/>
          </a:xfrm>
        </p:spPr>
        <p:txBody>
          <a:bodyPr/>
          <a:lstStyle/>
          <a:p>
            <a:r>
              <a:rPr lang="en-US" sz="2800" b="1"/>
              <a:t>Heredity:</a:t>
            </a:r>
            <a:r>
              <a:rPr lang="en-US" sz="2800"/>
              <a:t>      </a:t>
            </a:r>
          </a:p>
          <a:p>
            <a:pPr lvl="1">
              <a:buFontTx/>
              <a:buNone/>
            </a:pPr>
            <a:r>
              <a:rPr lang="en-US" sz="2400"/>
              <a:t>   </a:t>
            </a:r>
            <a:r>
              <a:rPr lang="en-US" sz="2000"/>
              <a:t>Animals genetic background for phenotype</a:t>
            </a:r>
          </a:p>
          <a:p>
            <a:pPr>
              <a:buFontTx/>
              <a:buNone/>
            </a:pPr>
            <a:endParaRPr lang="en-US" sz="2000"/>
          </a:p>
          <a:p>
            <a:pPr>
              <a:buFontTx/>
              <a:buNone/>
            </a:pPr>
            <a:endParaRPr lang="en-US" sz="2000"/>
          </a:p>
          <a:p>
            <a:pPr>
              <a:buFontTx/>
              <a:buNone/>
            </a:pPr>
            <a:endParaRPr lang="en-US" sz="2000"/>
          </a:p>
          <a:p>
            <a:r>
              <a:rPr lang="en-US" sz="2800" b="1"/>
              <a:t>Environment:</a:t>
            </a:r>
            <a:endParaRPr lang="en-US" sz="2800"/>
          </a:p>
          <a:p>
            <a:pPr lvl="1">
              <a:buFontTx/>
              <a:buNone/>
            </a:pPr>
            <a:r>
              <a:rPr lang="en-US" sz="2400"/>
              <a:t>   </a:t>
            </a:r>
            <a:r>
              <a:rPr lang="en-US" sz="2000"/>
              <a:t>Conditions under which the animals are born and raised; climate, nutrition, disease, general management, etc.</a:t>
            </a:r>
            <a:r>
              <a:rPr lang="en-US" sz="2400"/>
              <a:t>  </a:t>
            </a:r>
          </a:p>
        </p:txBody>
      </p:sp>
      <p:pic>
        <p:nvPicPr>
          <p:cNvPr id="354308" name="Picture 4" descr="DSC00753"/>
          <p:cNvPicPr>
            <a:picLocks noChangeAspect="1" noChangeArrowheads="1"/>
          </p:cNvPicPr>
          <p:nvPr>
            <p:ph sz="quarter" idx="2"/>
          </p:nvPr>
        </p:nvPicPr>
        <p:blipFill>
          <a:blip r:embed="rId2" cstate="print"/>
          <a:srcRect l="20476" t="28206" r="33974" b="29466"/>
          <a:stretch>
            <a:fillRect/>
          </a:stretch>
        </p:blipFill>
        <p:spPr>
          <a:xfrm>
            <a:off x="6019800" y="4267200"/>
            <a:ext cx="2914650" cy="2185988"/>
          </a:xfrm>
          <a:noFill/>
          <a:ln w="38100">
            <a:solidFill>
              <a:srgbClr val="000000"/>
            </a:solidFill>
          </a:ln>
        </p:spPr>
      </p:pic>
      <p:pic>
        <p:nvPicPr>
          <p:cNvPr id="354309" name="Picture 5" descr="cowcalf_promo"/>
          <p:cNvPicPr>
            <a:picLocks noChangeAspect="1" noChangeArrowheads="1"/>
          </p:cNvPicPr>
          <p:nvPr>
            <p:ph sz="quarter" idx="3"/>
          </p:nvPr>
        </p:nvPicPr>
        <p:blipFill>
          <a:blip r:embed="rId3" cstate="print"/>
          <a:srcRect l="11290"/>
          <a:stretch>
            <a:fillRect/>
          </a:stretch>
        </p:blipFill>
        <p:spPr>
          <a:xfrm>
            <a:off x="5195888" y="1752600"/>
            <a:ext cx="2881312" cy="2187575"/>
          </a:xfrm>
          <a:noFill/>
          <a:ln w="38100">
            <a:solidFill>
              <a:srgbClr val="0000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54308"/>
                                        </p:tgtEl>
                                        <p:attrNameLst>
                                          <p:attrName>style.visibility</p:attrName>
                                        </p:attrNameLst>
                                      </p:cBhvr>
                                      <p:to>
                                        <p:strVal val="visible"/>
                                      </p:to>
                                    </p:set>
                                    <p:animEffect transition="in" filter="blinds(horizontal)">
                                      <p:cBhvr>
                                        <p:cTn id="7" dur="500"/>
                                        <p:tgtEl>
                                          <p:spTgt spid="354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609600" y="76200"/>
            <a:ext cx="7772400" cy="1143000"/>
          </a:xfrm>
        </p:spPr>
        <p:txBody>
          <a:bodyPr/>
          <a:lstStyle/>
          <a:p>
            <a:r>
              <a:rPr lang="en-US" altLang="en-US" sz="4800">
                <a:solidFill>
                  <a:schemeClr val="tx1"/>
                </a:solidFill>
              </a:rPr>
              <a:t>Heritability</a:t>
            </a:r>
          </a:p>
        </p:txBody>
      </p:sp>
      <p:sp>
        <p:nvSpPr>
          <p:cNvPr id="355331" name="Rectangle 3"/>
          <p:cNvSpPr>
            <a:spLocks noGrp="1" noChangeArrowheads="1"/>
          </p:cNvSpPr>
          <p:nvPr>
            <p:ph type="body" idx="1"/>
          </p:nvPr>
        </p:nvSpPr>
        <p:spPr>
          <a:xfrm>
            <a:off x="685800" y="1371600"/>
            <a:ext cx="7848600" cy="5334000"/>
          </a:xfrm>
        </p:spPr>
        <p:txBody>
          <a:bodyPr/>
          <a:lstStyle/>
          <a:p>
            <a:r>
              <a:rPr lang="en-US" altLang="en-US" sz="2400">
                <a:solidFill>
                  <a:schemeClr val="tx2"/>
                </a:solidFill>
              </a:rPr>
              <a:t>Degree of relationship between genotype and phenotype. Generally reported as a percentage.  </a:t>
            </a:r>
            <a:endParaRPr lang="en-US" sz="2400"/>
          </a:p>
          <a:p>
            <a:endParaRPr lang="en-US" sz="2400"/>
          </a:p>
          <a:p>
            <a:r>
              <a:rPr lang="en-US" sz="2400"/>
              <a:t>Production traits vary in heritability. Most reproductive traits (conception rate, etc.) are low (&lt; 20%), production traits (weight, etc.) are medium (20% to 40%), and product traits (lean tenderness, etc.) are high (&gt; 40%).  </a:t>
            </a:r>
            <a:endParaRPr lang="en-US" altLang="en-US" sz="240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t>SELECTION</a:t>
            </a:r>
          </a:p>
        </p:txBody>
      </p:sp>
      <p:sp>
        <p:nvSpPr>
          <p:cNvPr id="356355" name="Rectangle 3"/>
          <p:cNvSpPr>
            <a:spLocks noGrp="1" noChangeArrowheads="1"/>
          </p:cNvSpPr>
          <p:nvPr>
            <p:ph type="body" idx="1"/>
          </p:nvPr>
        </p:nvSpPr>
        <p:spPr>
          <a:xfrm>
            <a:off x="457200" y="1219200"/>
            <a:ext cx="8229600" cy="4906963"/>
          </a:xfrm>
        </p:spPr>
        <p:txBody>
          <a:bodyPr/>
          <a:lstStyle/>
          <a:p>
            <a:r>
              <a:rPr lang="en-US" sz="2200"/>
              <a:t>Process that determines which individuals become parents, how many offspring they produce, and how long they remain in the population.  </a:t>
            </a:r>
          </a:p>
          <a:p>
            <a:r>
              <a:rPr lang="en-US" sz="2200"/>
              <a:t>Man practices “artificial” selection.  Nature (the environment) practices “natural” selection, which is always present and may be the major influence on phenotype in some instances.</a:t>
            </a:r>
          </a:p>
          <a:p>
            <a:r>
              <a:rPr lang="en-US" sz="2200"/>
              <a:t>Single trait selection</a:t>
            </a:r>
          </a:p>
          <a:p>
            <a:pPr lvl="1"/>
            <a:r>
              <a:rPr lang="en-US" sz="2000"/>
              <a:t>Most rapid genetic progress</a:t>
            </a:r>
          </a:p>
          <a:p>
            <a:pPr lvl="1"/>
            <a:r>
              <a:rPr lang="en-US" sz="2000"/>
              <a:t>May be least adapted to the environment </a:t>
            </a:r>
          </a:p>
          <a:p>
            <a:r>
              <a:rPr lang="en-US" sz="2400"/>
              <a:t>Multiple trait selection</a:t>
            </a:r>
          </a:p>
          <a:p>
            <a:pPr lvl="1"/>
            <a:r>
              <a:rPr lang="en-US" sz="2000"/>
              <a:t>The more traits the less progress</a:t>
            </a:r>
          </a:p>
          <a:p>
            <a:pPr lvl="1"/>
            <a:r>
              <a:rPr lang="en-US" sz="2000"/>
              <a:t>Animals raised outside of confinement will need more multiple trait selection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0" y="152400"/>
            <a:ext cx="9144000" cy="1371600"/>
          </a:xfrm>
        </p:spPr>
        <p:txBody>
          <a:bodyPr/>
          <a:lstStyle/>
          <a:p>
            <a:r>
              <a:rPr lang="en-US" altLang="en-US" sz="4000"/>
              <a:t>Factors Affecting Rate of Improvement Through Selection</a:t>
            </a:r>
          </a:p>
        </p:txBody>
      </p:sp>
      <p:sp>
        <p:nvSpPr>
          <p:cNvPr id="357379" name="Rectangle 3"/>
          <p:cNvSpPr>
            <a:spLocks noGrp="1" noChangeArrowheads="1"/>
          </p:cNvSpPr>
          <p:nvPr>
            <p:ph type="body" idx="1"/>
          </p:nvPr>
        </p:nvSpPr>
        <p:spPr>
          <a:xfrm>
            <a:off x="381000" y="1828800"/>
            <a:ext cx="8382000" cy="4267200"/>
          </a:xfrm>
        </p:spPr>
        <p:txBody>
          <a:bodyPr/>
          <a:lstStyle/>
          <a:p>
            <a:pPr>
              <a:lnSpc>
                <a:spcPct val="80000"/>
              </a:lnSpc>
            </a:pPr>
            <a:r>
              <a:rPr lang="en-US" altLang="en-US" sz="2200"/>
              <a:t>Heritability level </a:t>
            </a:r>
          </a:p>
          <a:p>
            <a:pPr lvl="4">
              <a:lnSpc>
                <a:spcPct val="80000"/>
              </a:lnSpc>
            </a:pPr>
            <a:endParaRPr lang="en-US" altLang="en-US" sz="900"/>
          </a:p>
          <a:p>
            <a:pPr>
              <a:lnSpc>
                <a:spcPct val="80000"/>
              </a:lnSpc>
            </a:pPr>
            <a:r>
              <a:rPr lang="en-US" altLang="en-US" sz="2200"/>
              <a:t>Selection differential </a:t>
            </a:r>
          </a:p>
          <a:p>
            <a:pPr lvl="1">
              <a:lnSpc>
                <a:spcPct val="80000"/>
              </a:lnSpc>
            </a:pPr>
            <a:r>
              <a:rPr lang="en-US" altLang="en-US" sz="2000"/>
              <a:t>difference between performance of individuals selected as parents and the average of the group they were selected from. Relatively few sires are needed, so they have more effect than dams  </a:t>
            </a:r>
          </a:p>
          <a:p>
            <a:pPr>
              <a:lnSpc>
                <a:spcPct val="80000"/>
              </a:lnSpc>
            </a:pPr>
            <a:r>
              <a:rPr lang="en-US" altLang="en-US" sz="2200"/>
              <a:t>Generation interval – average age of parents when progeny are born</a:t>
            </a:r>
          </a:p>
          <a:p>
            <a:pPr lvl="1">
              <a:lnSpc>
                <a:spcPct val="80000"/>
              </a:lnSpc>
            </a:pPr>
            <a:r>
              <a:rPr lang="en-US" altLang="en-US" sz="2000"/>
              <a:t>cattle &gt; sheep and goats &gt; rabbits </a:t>
            </a:r>
          </a:p>
          <a:p>
            <a:pPr lvl="4">
              <a:lnSpc>
                <a:spcPct val="80000"/>
              </a:lnSpc>
            </a:pPr>
            <a:endParaRPr lang="en-US" altLang="en-US" sz="900"/>
          </a:p>
          <a:p>
            <a:pPr>
              <a:lnSpc>
                <a:spcPct val="80000"/>
              </a:lnSpc>
            </a:pPr>
            <a:r>
              <a:rPr lang="en-US" altLang="en-US" sz="2200"/>
              <a:t>Rate of improvement per year from selection = </a:t>
            </a:r>
          </a:p>
          <a:p>
            <a:pPr lvl="1">
              <a:lnSpc>
                <a:spcPct val="80000"/>
              </a:lnSpc>
              <a:buFontTx/>
              <a:buNone/>
            </a:pPr>
            <a:r>
              <a:rPr lang="en-US" altLang="en-US" sz="2200">
                <a:solidFill>
                  <a:schemeClr val="tx2"/>
                </a:solidFill>
              </a:rPr>
              <a:t>(heritability x selection differential) / generation intervals</a:t>
            </a:r>
          </a:p>
          <a:p>
            <a:pPr>
              <a:lnSpc>
                <a:spcPct val="80000"/>
              </a:lnSpc>
            </a:pPr>
            <a:endParaRPr lang="en-US" altLang="en-US" sz="220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457200" y="76200"/>
            <a:ext cx="8229600" cy="1143000"/>
          </a:xfrm>
        </p:spPr>
        <p:txBody>
          <a:bodyPr/>
          <a:lstStyle/>
          <a:p>
            <a:r>
              <a:rPr lang="en-US" sz="4000">
                <a:solidFill>
                  <a:schemeClr val="tx1"/>
                </a:solidFill>
              </a:rPr>
              <a:t>Selection Methods</a:t>
            </a:r>
          </a:p>
        </p:txBody>
      </p:sp>
      <p:sp>
        <p:nvSpPr>
          <p:cNvPr id="358403" name="Rectangle 3"/>
          <p:cNvSpPr>
            <a:spLocks noGrp="1" noChangeArrowheads="1"/>
          </p:cNvSpPr>
          <p:nvPr>
            <p:ph type="body" sz="half" idx="1"/>
          </p:nvPr>
        </p:nvSpPr>
        <p:spPr>
          <a:xfrm>
            <a:off x="457200" y="1447800"/>
            <a:ext cx="8305800" cy="4525963"/>
          </a:xfrm>
        </p:spPr>
        <p:txBody>
          <a:bodyPr/>
          <a:lstStyle/>
          <a:p>
            <a:r>
              <a:rPr lang="en-US" sz="2200"/>
              <a:t>Selection on </a:t>
            </a:r>
            <a:r>
              <a:rPr lang="en-US" sz="2200" b="1"/>
              <a:t>appearance</a:t>
            </a:r>
            <a:r>
              <a:rPr lang="en-US" sz="2200"/>
              <a:t> is strictly subjective.</a:t>
            </a:r>
          </a:p>
          <a:p>
            <a:pPr lvl="4"/>
            <a:endParaRPr lang="en-US" sz="900"/>
          </a:p>
          <a:p>
            <a:r>
              <a:rPr lang="en-US" sz="2200"/>
              <a:t>Selection on </a:t>
            </a:r>
            <a:r>
              <a:rPr lang="en-US" sz="2200" b="1"/>
              <a:t>pedigree</a:t>
            </a:r>
            <a:r>
              <a:rPr lang="en-US" sz="2200"/>
              <a:t> is done strictly on the basis of an individual’s ancestors. </a:t>
            </a:r>
          </a:p>
          <a:p>
            <a:pPr lvl="4"/>
            <a:endParaRPr lang="en-US" sz="900"/>
          </a:p>
          <a:p>
            <a:r>
              <a:rPr lang="en-US" sz="2200"/>
              <a:t>Selection on </a:t>
            </a:r>
            <a:r>
              <a:rPr lang="en-US" sz="2200" b="1"/>
              <a:t>individual performance</a:t>
            </a:r>
            <a:r>
              <a:rPr lang="en-US" sz="2200"/>
              <a:t> relies on measuring  production traits, and selecting on that basis.</a:t>
            </a:r>
          </a:p>
          <a:p>
            <a:pPr lvl="4"/>
            <a:endParaRPr lang="en-US" sz="900"/>
          </a:p>
          <a:p>
            <a:r>
              <a:rPr lang="en-US" sz="2200"/>
              <a:t>Selection on </a:t>
            </a:r>
            <a:r>
              <a:rPr lang="en-US" sz="2200" b="1"/>
              <a:t>progeny performance</a:t>
            </a:r>
            <a:r>
              <a:rPr lang="en-US" sz="2200"/>
              <a:t> can be more accurate but also is the slowest.</a:t>
            </a:r>
          </a:p>
          <a:p>
            <a:pPr lvl="4"/>
            <a:endParaRPr lang="en-US" sz="900"/>
          </a:p>
          <a:p>
            <a:r>
              <a:rPr lang="en-US" sz="2200"/>
              <a:t>Combining pedigree, individual performance, and progeny performance, using </a:t>
            </a:r>
            <a:r>
              <a:rPr lang="en-US" sz="2200" b="1"/>
              <a:t>Expected Progeny Difference</a:t>
            </a:r>
            <a:r>
              <a:rPr lang="en-US" sz="2200"/>
              <a:t> (</a:t>
            </a:r>
            <a:r>
              <a:rPr lang="en-US" sz="2200" b="1"/>
              <a:t>EPD</a:t>
            </a:r>
            <a:r>
              <a:rPr lang="en-US" sz="2200"/>
              <a:t>, discussed later),</a:t>
            </a:r>
            <a:r>
              <a:rPr lang="en-US" sz="2200">
                <a:solidFill>
                  <a:srgbClr val="FFFF00"/>
                </a:solidFill>
              </a:rPr>
              <a:t> </a:t>
            </a:r>
            <a:r>
              <a:rPr lang="en-US" sz="2200"/>
              <a:t>is most effective. </a:t>
            </a:r>
          </a:p>
          <a:p>
            <a:endParaRPr lang="en-US" sz="2200">
              <a:solidFill>
                <a:srgbClr val="FFFF00"/>
              </a:solidFill>
            </a:endParaRPr>
          </a:p>
          <a:p>
            <a:endParaRPr lang="en-US" sz="2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5">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2B38DF"/>
      </a:hlink>
      <a:folHlink>
        <a:srgbClr val="2B38DF"/>
      </a:folHlink>
    </a:clrScheme>
    <a:fontScheme name="1_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660066"/>
        </a:hlink>
        <a:folHlink>
          <a:srgbClr val="0080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4545FF"/>
        </a:hlink>
        <a:folHlink>
          <a:srgbClr val="4545FF"/>
        </a:folHlink>
      </a:clrScheme>
      <a:clrMap bg1="lt1" tx1="dk1" bg2="lt2" tx2="dk2" accent1="accent1" accent2="accent2" accent3="accent3" accent4="accent4" accent5="accent5" accent6="accent6" hlink="hlink" folHlink="folHlink"/>
    </a:extraClrScheme>
    <a:extraClrScheme>
      <a:clrScheme name="1_Default Design 15">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2B38DF"/>
        </a:hlink>
        <a:folHlink>
          <a:srgbClr val="2B38D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91BB9FD1D6649902FAE5D1122C76E" ma:contentTypeVersion="11" ma:contentTypeDescription="Create a new document." ma:contentTypeScope="" ma:versionID="b025b344345b9e5e7e3d957044f9b8a3">
  <xsd:schema xmlns:xsd="http://www.w3.org/2001/XMLSchema" xmlns:p="http://schemas.microsoft.com/office/2006/metadata/properties" xmlns:ns2="b888882f-ea14-49d3-865f-16ef01748e71" targetNamespace="http://schemas.microsoft.com/office/2006/metadata/properties" ma:root="true" ma:fieldsID="ce3343bff329ddf879632c144cd5f2a8" ns2:_="">
    <xsd:import namespace="b888882f-ea14-49d3-865f-16ef01748e71"/>
    <xsd:element name="properties">
      <xsd:complexType>
        <xsd:sequence>
          <xsd:element name="documentManagement">
            <xsd:complexType>
              <xsd:all>
                <xsd:element ref="ns2:Hyperlink" minOccurs="0"/>
                <xsd:element ref="ns2:Source" minOccurs="0"/>
                <xsd:element ref="ns2:Topic" minOccurs="0"/>
                <xsd:element ref="ns2:Major_x0020_Topic" minOccurs="0"/>
                <xsd:element ref="ns2:Language" minOccurs="0"/>
                <xsd:element ref="ns2:Region" minOccurs="0"/>
              </xsd:all>
            </xsd:complexType>
          </xsd:element>
        </xsd:sequence>
      </xsd:complexType>
    </xsd:element>
  </xsd:schema>
  <xsd:schema xmlns:xsd="http://www.w3.org/2001/XMLSchema" xmlns:dms="http://schemas.microsoft.com/office/2006/documentManagement/types" targetNamespace="b888882f-ea14-49d3-865f-16ef01748e71" elementFormDefault="qualified">
    <xsd:import namespace="http://schemas.microsoft.com/office/2006/documentManagement/types"/>
    <xsd:element name="Hyperlink" ma:index="2"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Source" ma:index="3" nillable="true" ma:displayName="Source" ma:list="{b340424c-5602-45cc-b5c2-7bb60f8f4645}" ma:internalName="Source" ma:showField="LinkTitleNoMenu">
      <xsd:simpleType>
        <xsd:restriction base="dms:Lookup"/>
      </xsd:simpleType>
    </xsd:element>
    <xsd:element name="Topic" ma:index="4" nillable="true" ma:displayName="Topic" ma:list="{387e8473-50f0-42f9-969a-5cfae5d3a0b9}" ma:internalName="Topic" ma:readOnly="false" ma:showField="LinkTitleNoMenu">
      <xsd:complexType>
        <xsd:complexContent>
          <xsd:extension base="dms:MultiChoiceLookup">
            <xsd:sequence>
              <xsd:element name="Value" type="dms:Lookup" maxOccurs="unbounded" minOccurs="0" nillable="true"/>
            </xsd:sequence>
          </xsd:extension>
        </xsd:complexContent>
      </xsd:complexType>
    </xsd:element>
    <xsd:element name="Major_x0020_Topic" ma:index="5" nillable="true" ma:displayName="Major Topic" ma:list="{55603e77-7f3e-40a0-8149-da9a9fee6f56}" ma:internalName="Major_x0020_Topic" ma:readOnly="false" ma:showField="LinkTitleNoMenu">
      <xsd:simpleType>
        <xsd:restriction base="dms:Lookup"/>
      </xsd:simpleType>
    </xsd:element>
    <xsd:element name="Language" ma:index="6" nillable="true" ma:displayName="Language" ma:list="{56684347-d259-4802-a173-aeaf2a6c1a0c}" ma:internalName="Language" ma:readOnly="false" ma:showField="LinkTitleNoMenu">
      <xsd:complexType>
        <xsd:complexContent>
          <xsd:extension base="dms:MultiChoiceLookup">
            <xsd:sequence>
              <xsd:element name="Value" type="dms:Lookup" maxOccurs="unbounded" minOccurs="0" nillable="true"/>
            </xsd:sequence>
          </xsd:extension>
        </xsd:complexContent>
      </xsd:complexType>
    </xsd:element>
    <xsd:element name="Region" ma:index="7" nillable="true" ma:displayName="Region" ma:list="{486d6cd9-957c-4ab2-928a-e0dcca1cf13d}" ma:internalName="Region" ma:showField="LinkTitleNoMenu">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Major_x0020_Topic xmlns="b888882f-ea14-49d3-865f-16ef01748e71">2</Major_x0020_Topic>
    <Region xmlns="b888882f-ea14-49d3-865f-16ef01748e71" xsi:nil="true"/>
    <Source xmlns="b888882f-ea14-49d3-865f-16ef01748e71">26</Source>
    <Hyperlink xmlns="b888882f-ea14-49d3-865f-16ef01748e71">
      <Url xmlns="b888882f-ea14-49d3-865f-16ef01748e71" xsi:nil="true"/>
      <Description xmlns="b888882f-ea14-49d3-865f-16ef01748e71" xsi:nil="true"/>
    </Hyperlink>
    <Topic xmlns="b888882f-ea14-49d3-865f-16ef01748e71">
      <Value xmlns="b888882f-ea14-49d3-865f-16ef01748e71">57</Value>
    </Topic>
    <Language xmlns="b888882f-ea14-49d3-865f-16ef01748e71">
      <Value xmlns="b888882f-ea14-49d3-865f-16ef01748e71">1</Value>
    </Language>
  </documentManagement>
</p:properties>
</file>

<file path=customXml/itemProps1.xml><?xml version="1.0" encoding="utf-8"?>
<ds:datastoreItem xmlns:ds="http://schemas.openxmlformats.org/officeDocument/2006/customXml" ds:itemID="{F025D574-69E9-45C6-B7FC-C4C4D0C3D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88882f-ea14-49d3-865f-16ef01748e71"/>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38796711-6691-4D62-B20C-7691F9D56E29}">
  <ds:schemaRefs>
    <ds:schemaRef ds:uri="http://schemas.microsoft.com/office/2006/metadata/longProperties"/>
  </ds:schemaRefs>
</ds:datastoreItem>
</file>

<file path=customXml/itemProps3.xml><?xml version="1.0" encoding="utf-8"?>
<ds:datastoreItem xmlns:ds="http://schemas.openxmlformats.org/officeDocument/2006/customXml" ds:itemID="{99E4D3BF-3815-4844-88EB-64B212E427C0}">
  <ds:schemaRefs>
    <ds:schemaRef ds:uri="http://schemas.microsoft.com/sharepoint/v3/contenttype/forms"/>
  </ds:schemaRefs>
</ds:datastoreItem>
</file>

<file path=customXml/itemProps4.xml><?xml version="1.0" encoding="utf-8"?>
<ds:datastoreItem xmlns:ds="http://schemas.openxmlformats.org/officeDocument/2006/customXml" ds:itemID="{7699E384-D240-4F9B-8430-0709F8F7D8B9}">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11942</TotalTime>
  <Words>1725</Words>
  <Application>Microsoft Office PowerPoint</Application>
  <PresentationFormat>On-screen Show (4:3)</PresentationFormat>
  <Paragraphs>189</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Tahoma</vt:lpstr>
      <vt:lpstr>Helvetica</vt:lpstr>
      <vt:lpstr>Wingdings</vt:lpstr>
      <vt:lpstr>1_Default Design</vt:lpstr>
      <vt:lpstr>Basic Genetics  and Selection</vt:lpstr>
      <vt:lpstr>Basic Genetics</vt:lpstr>
      <vt:lpstr>Slide 3</vt:lpstr>
      <vt:lpstr>Types of Inheritance</vt:lpstr>
      <vt:lpstr>Causes of Phenotypic Variation</vt:lpstr>
      <vt:lpstr>Heritability</vt:lpstr>
      <vt:lpstr>SELECTION</vt:lpstr>
      <vt:lpstr>Factors Affecting Rate of Improvement Through Selection</vt:lpstr>
      <vt:lpstr>Selection Methods</vt:lpstr>
      <vt:lpstr>Matching Genetic Programs to Existing Conditions </vt:lpstr>
      <vt:lpstr>THOSE  CONDITIONS  ARE:</vt:lpstr>
      <vt:lpstr>Genetics and Forage</vt:lpstr>
      <vt:lpstr>Mating Plans  and Breeding  Systems</vt:lpstr>
      <vt:lpstr>Mating Plans</vt:lpstr>
      <vt:lpstr>Effects of Mating Plans</vt:lpstr>
      <vt:lpstr>Continuous  Systems</vt:lpstr>
      <vt:lpstr>Example 2-Breed True Rotation</vt:lpstr>
      <vt:lpstr>Benefits of Crossbreeding </vt:lpstr>
      <vt:lpstr>Choosing  Applicable  Genetic Types  and Breeds</vt:lpstr>
      <vt:lpstr>Genetic Classes</vt:lpstr>
      <vt:lpstr>Types and Breeds</vt:lpstr>
      <vt:lpstr>Functional Breed Groups of  Cattle  </vt:lpstr>
      <vt:lpstr>Functional Breed Groups   </vt:lpstr>
      <vt:lpstr>Functional Breed Groups   </vt:lpstr>
      <vt:lpstr>Functional Breed Groups   </vt:lpstr>
      <vt:lpstr>Functional Breed Groups: Example Goats</vt:lpstr>
      <vt:lpstr>Slide 27</vt:lpstr>
      <vt:lpstr>Slide 28</vt:lpstr>
      <vt:lpstr>Slide 29</vt:lpstr>
      <vt:lpstr>Slide 30</vt:lpstr>
      <vt:lpstr>Matching Breeds to Markets</vt:lpstr>
      <vt:lpstr>Selection of Individuals for Breeding</vt:lpstr>
      <vt:lpstr>  </vt:lpstr>
      <vt:lpstr>Most Important Traits</vt:lpstr>
      <vt:lpstr>  </vt:lpstr>
      <vt:lpstr>EPD</vt:lpstr>
      <vt:lpstr>EPD ACCURACY</vt:lpstr>
      <vt:lpstr>SELECTING  WITHOUT  GENETIC  DATA</vt:lpstr>
    </vt:vector>
  </TitlesOfParts>
  <Company>Texas Cooperative Extension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Genetics and Breeding</dc:title>
  <dc:creator>Steve Hammack</dc:creator>
  <cp:lastModifiedBy>ashlie webb</cp:lastModifiedBy>
  <cp:revision>88</cp:revision>
  <dcterms:created xsi:type="dcterms:W3CDTF">2005-08-16T22:18:42Z</dcterms:created>
  <dcterms:modified xsi:type="dcterms:W3CDTF">2011-02-02T16:48:13Z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20400.0000000000</vt:lpwstr>
  </property>
  <property fmtid="{D5CDD505-2E9C-101B-9397-08002B2CF9AE}" pid="3" name="Subject">
    <vt:lpwstr/>
  </property>
  <property fmtid="{D5CDD505-2E9C-101B-9397-08002B2CF9AE}" pid="4" name="Keywords">
    <vt:lpwstr/>
  </property>
  <property fmtid="{D5CDD505-2E9C-101B-9397-08002B2CF9AE}" pid="5" name="_Author">
    <vt:lpwstr>Steve Hammack</vt:lpwstr>
  </property>
  <property fmtid="{D5CDD505-2E9C-101B-9397-08002B2CF9AE}" pid="6" name="_Category">
    <vt:lpwstr/>
  </property>
  <property fmtid="{D5CDD505-2E9C-101B-9397-08002B2CF9AE}" pid="7" name="Slides">
    <vt:lpwstr>38</vt:lpwstr>
  </property>
  <property fmtid="{D5CDD505-2E9C-101B-9397-08002B2CF9AE}" pid="8" name="Categories">
    <vt:lpwstr/>
  </property>
  <property fmtid="{D5CDD505-2E9C-101B-9397-08002B2CF9AE}" pid="9" name="Approval Level">
    <vt:lpwstr/>
  </property>
  <property fmtid="{D5CDD505-2E9C-101B-9397-08002B2CF9AE}" pid="10" name="_Comments">
    <vt:lpwstr/>
  </property>
  <property fmtid="{D5CDD505-2E9C-101B-9397-08002B2CF9AE}" pid="11" name="Assigned To">
    <vt:lpwstr/>
  </property>
</Properties>
</file>