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2787"/>
    <p:restoredTop sz="90929"/>
  </p:normalViewPr>
  <p:slideViewPr>
    <p:cSldViewPr>
      <p:cViewPr varScale="1">
        <p:scale>
          <a:sx n="68" d="100"/>
          <a:sy n="68" d="100"/>
        </p:scale>
        <p:origin x="-16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41987" name="Picture 3" descr="D:\FRONTPAGE THEMES\NATURE\ANABNR2.PNG"/>
          <p:cNvPicPr>
            <a:picLocks noChangeAspect="1" noChangeArrowheads="1"/>
          </p:cNvPicPr>
          <p:nvPr/>
        </p:nvPicPr>
        <p:blipFill>
          <a:blip r:embed="rId2" cstate="print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</p:spPr>
      </p:pic>
      <p:sp>
        <p:nvSpPr>
          <p:cNvPr id="41988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64ECE97D-A2FE-41D6-9C2B-C77230621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C9870-5067-44F8-BBA4-18CA2595574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2CF6B-6302-4B89-A6B7-4239380C65B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6FA6A-F21B-4EFF-BCE1-A904578D837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234E-98A3-47F9-BDE3-334C63D93F1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0FB89-2E91-4723-B3BD-193CC63B5DB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FFA1F-C5C1-4503-BB02-738C0AF1857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B18C2-08CB-4016-A588-1B15D57ECE7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99EE9-7149-42F9-B3EC-D7BC344548E3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62526-261D-498F-B3A7-73B1EE3069D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CC5EB-445D-4C0E-820F-A23CAD56270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0964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0965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40969" name="Picture 9" descr="C:\Wendy\anabnr2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09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D7D88D-3FB5-4CAD-9CF2-35DF8189C113}" type="slidenum">
              <a:rPr lang="en-US"/>
              <a:pPr/>
              <a:t>‹#›</a:t>
            </a:fld>
            <a:endParaRPr lang="en-US" sz="1400"/>
          </a:p>
        </p:txBody>
      </p:sp>
      <p:sp>
        <p:nvSpPr>
          <p:cNvPr id="4097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/>
              <a:t>Genetics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/>
              <a:t>Modified by Georgia Agriculture Education Curriculum Office</a:t>
            </a:r>
          </a:p>
          <a:p>
            <a:pPr algn="ctr"/>
            <a:r>
              <a:rPr lang="en-US"/>
              <a:t>June, 2002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Selection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When reproduced, chosen traits tend to be present in offspring. 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Natural Selection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When only the strongest animals or plant reproduce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Selection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Has allowed agriculturists to improve the quality of their livestock and crops.</a:t>
            </a:r>
          </a:p>
          <a:p>
            <a:pPr>
              <a:lnSpc>
                <a:spcPct val="90000"/>
              </a:lnSpc>
            </a:pPr>
            <a:r>
              <a:rPr lang="en-US" sz="4400"/>
              <a:t>Offspring do not always have the traits but will more often than offspring of parents without the desired traits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Dominant and Recessive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Dominant alleles mask the expression of recessive alleles.</a:t>
            </a:r>
          </a:p>
          <a:p>
            <a:pPr>
              <a:lnSpc>
                <a:spcPct val="90000"/>
              </a:lnSpc>
            </a:pPr>
            <a:r>
              <a:rPr lang="en-US" sz="4400"/>
              <a:t>Recessive traits appears in an organism only when a dominant gene for that trait is not present.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Homozygous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When both alleles for a trait are the same</a:t>
            </a:r>
          </a:p>
          <a:p>
            <a:r>
              <a:rPr lang="en-US" sz="4800"/>
              <a:t>If both are recessive, trait is said to be homozygous recessive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Homozygous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If both are dominant, trait is said to be homozygous dominant</a:t>
            </a:r>
          </a:p>
          <a:p>
            <a:pPr>
              <a:lnSpc>
                <a:spcPct val="90000"/>
              </a:lnSpc>
            </a:pPr>
            <a:r>
              <a:rPr lang="en-US" sz="4400"/>
              <a:t>Recessive traits are masked unless in a homozygous recessive pair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Heterozygous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When the alleles for a trait are different, one dominant and one recessive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Phenotype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Outward, physical appearance of an organism</a:t>
            </a:r>
          </a:p>
          <a:p>
            <a:r>
              <a:rPr lang="en-US" sz="4800"/>
              <a:t>Product of genotype and environment in which the organism lives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Genotype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Genetic makeup of an organism</a:t>
            </a:r>
          </a:p>
          <a:p>
            <a:r>
              <a:rPr lang="en-US" sz="4800"/>
              <a:t>Never observable as is phenotype</a:t>
            </a:r>
          </a:p>
          <a:p>
            <a:r>
              <a:rPr lang="en-US" sz="4800"/>
              <a:t>May be expressed or latent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Latent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Characteristic is genetically present but is not expressed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Heredity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Passing of traits from parent to offspring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Phenotype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Product of genotype plus the effects of the environment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Molecular genetics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Prior to the 1970’s, genetics was evaluated based upon the physical expression of traits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Molecular genetics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4800"/>
              <a:t>Mendelian or qualitative genetics – results based on qualities that individuals possessed. 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Molecular genetics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5400"/>
              <a:t>Quantitative genetics, actual genetic code of every living individual can be mapped and evaluated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DNA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Deoxyribonucleic Acid</a:t>
            </a:r>
          </a:p>
          <a:p>
            <a:r>
              <a:rPr lang="en-US" sz="5400"/>
              <a:t>Codes genetic information for all living things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DNA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5400"/>
              <a:t>Spiraling, double stranded </a:t>
            </a:r>
          </a:p>
          <a:p>
            <a:pPr>
              <a:lnSpc>
                <a:spcPct val="90000"/>
              </a:lnSpc>
            </a:pPr>
            <a:r>
              <a:rPr lang="en-US" sz="5400"/>
              <a:t>Consists of a ribose sugar and a phosphate backbone on each side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DNA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At the core are two nucleotide bases</a:t>
            </a:r>
          </a:p>
          <a:p>
            <a:r>
              <a:rPr lang="en-US" sz="5400"/>
              <a:t>Four nucleotides (bases) that DNA is composed of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DNA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Nucleotide arrangement determined the genetic code for all beings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DNA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800"/>
              <a:t>Bases</a:t>
            </a:r>
          </a:p>
          <a:p>
            <a:pPr>
              <a:lnSpc>
                <a:spcPct val="90000"/>
              </a:lnSpc>
            </a:pPr>
            <a:r>
              <a:rPr lang="en-US" sz="4800"/>
              <a:t>Adenine - A</a:t>
            </a:r>
          </a:p>
          <a:p>
            <a:pPr>
              <a:lnSpc>
                <a:spcPct val="90000"/>
              </a:lnSpc>
            </a:pPr>
            <a:r>
              <a:rPr lang="en-US" sz="4800"/>
              <a:t>Guanine - G</a:t>
            </a:r>
          </a:p>
          <a:p>
            <a:pPr>
              <a:lnSpc>
                <a:spcPct val="90000"/>
              </a:lnSpc>
            </a:pPr>
            <a:r>
              <a:rPr lang="en-US" sz="4800"/>
              <a:t>Thymine - T</a:t>
            </a:r>
          </a:p>
          <a:p>
            <a:pPr>
              <a:lnSpc>
                <a:spcPct val="90000"/>
              </a:lnSpc>
            </a:pPr>
            <a:r>
              <a:rPr lang="en-US" sz="4800"/>
              <a:t>Cytosine - C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Bases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Always pair the same way</a:t>
            </a:r>
          </a:p>
          <a:p>
            <a:r>
              <a:rPr lang="en-US" sz="5400"/>
              <a:t>A with T</a:t>
            </a:r>
          </a:p>
          <a:p>
            <a:r>
              <a:rPr lang="en-US" sz="5400"/>
              <a:t>C with G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Genes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Gene – segment of a chromosome that contains the heredity traits of an organism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DNA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Bases are held together with Hydrogen bonds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73732" name="Picture 4" descr="Z:\My Pictures\dna_molecu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0"/>
            <a:ext cx="6781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Protein Synthesis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Proteins are responsible for cellular function and development</a:t>
            </a:r>
          </a:p>
          <a:p>
            <a:r>
              <a:rPr lang="en-US" sz="4800"/>
              <a:t>Essential for all living things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Protein Synthesis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DNA codes for manufacture of proteins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Transcription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Process of making an RNA that is complimentary to a strand of DNA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Transcription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In the cell nucleus, enzymes split the DNA molecule in half at the nucleotide bonds</a:t>
            </a:r>
          </a:p>
          <a:p>
            <a:r>
              <a:rPr lang="en-US" sz="4800"/>
              <a:t>Each single strand is known as RNA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Transcription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When this occurs, the base Thymine changes to Uracil</a:t>
            </a:r>
          </a:p>
          <a:p>
            <a:pPr>
              <a:lnSpc>
                <a:spcPct val="90000"/>
              </a:lnSpc>
            </a:pPr>
            <a:r>
              <a:rPr lang="en-US" sz="4400"/>
              <a:t>One of these strands will code for protein synthesis</a:t>
            </a:r>
          </a:p>
          <a:p>
            <a:pPr>
              <a:lnSpc>
                <a:spcPct val="90000"/>
              </a:lnSpc>
            </a:pPr>
            <a:r>
              <a:rPr lang="en-US" sz="4400"/>
              <a:t>Known as mRNA messenger RNA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mRNA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Carries DNA information from the nucleus to the ribosomes</a:t>
            </a:r>
          </a:p>
          <a:p>
            <a:r>
              <a:rPr lang="en-US" sz="4400"/>
              <a:t>When mRNA reaches the ribosomes, translation begins. 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Translation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Process of a cell beginning to build a protein (amino acid)</a:t>
            </a:r>
          </a:p>
          <a:p>
            <a:r>
              <a:rPr lang="en-US" sz="4400"/>
              <a:t>Three base pair unit binds to a complimentary unit on the mRNA – tRNA</a:t>
            </a:r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tRNA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Transfer RNA</a:t>
            </a:r>
          </a:p>
          <a:p>
            <a:r>
              <a:rPr lang="en-US" sz="4400"/>
              <a:t>Serves as the acceptor / bridge for amino acid production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Genes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Basic units of biological inheritance</a:t>
            </a:r>
          </a:p>
          <a:p>
            <a:r>
              <a:rPr lang="en-US" sz="4800"/>
              <a:t>In pairs</a:t>
            </a:r>
          </a:p>
          <a:p>
            <a:r>
              <a:rPr lang="en-US" sz="4800"/>
              <a:t>Contain information for making proteins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tRNA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/>
              <a:t>For every possible RNA three unit nucleotide combination, there is a corresponding amino acid</a:t>
            </a:r>
          </a:p>
          <a:p>
            <a:r>
              <a:rPr lang="en-US" sz="4000"/>
              <a:t>Long chains of amino acids bind to them and become proteins.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DNA Isolation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Process of extracting and separating DNA from all other cell materials</a:t>
            </a:r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DNA Isolation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Cell wall is broken open</a:t>
            </a:r>
          </a:p>
          <a:p>
            <a:r>
              <a:rPr lang="en-US" sz="4400"/>
              <a:t>Done by grinding</a:t>
            </a:r>
          </a:p>
          <a:p>
            <a:r>
              <a:rPr lang="en-US" sz="4400"/>
              <a:t>Digest cellular components</a:t>
            </a:r>
          </a:p>
          <a:p>
            <a:r>
              <a:rPr lang="en-US" sz="4400"/>
              <a:t>Heating with a detergent</a:t>
            </a:r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DNA Isolation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Separate polar compounds</a:t>
            </a:r>
          </a:p>
          <a:p>
            <a:r>
              <a:rPr lang="en-US" sz="4400"/>
              <a:t>Dissolve lipids in the nuclear membranes</a:t>
            </a:r>
          </a:p>
          <a:p>
            <a:r>
              <a:rPr lang="en-US" sz="4400"/>
              <a:t>Extract and precipitate the DNA</a:t>
            </a: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DNA Isolation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Remove the top aqueous layer with a pipette and place into cold absolute alcohol</a:t>
            </a:r>
          </a:p>
          <a:p>
            <a:pPr>
              <a:lnSpc>
                <a:spcPct val="90000"/>
              </a:lnSpc>
            </a:pPr>
            <a:r>
              <a:rPr lang="en-US" sz="4400"/>
              <a:t>DNA may be spooled or collected onto a glass stirring rod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Polymerase Chain Reaction</a:t>
            </a:r>
          </a:p>
          <a:p>
            <a:r>
              <a:rPr lang="en-US" sz="4800"/>
              <a:t>Used controlled temperatures and enzyme taq polymerase to replicate pieces of DNA</a:t>
            </a:r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Allows scientists to make many copies from a few target DNA molecules</a:t>
            </a:r>
          </a:p>
          <a:p>
            <a:pPr>
              <a:lnSpc>
                <a:spcPct val="90000"/>
              </a:lnSpc>
            </a:pPr>
            <a:r>
              <a:rPr lang="en-US" sz="4400"/>
              <a:t>Taq polymerase is the DNA replication enzyme found in bacteria that live in hydropylilic vents in the ocean</a:t>
            </a:r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u="sng"/>
              <a:t>Thermus aquaticus</a:t>
            </a:r>
          </a:p>
          <a:p>
            <a:r>
              <a:rPr lang="en-US" sz="4800"/>
              <a:t>These bacteria work at very high temperatures</a:t>
            </a:r>
          </a:p>
          <a:p>
            <a:r>
              <a:rPr lang="en-US" sz="4800"/>
              <a:t>Temperature is used to control PCR reactions</a:t>
            </a:r>
          </a:p>
          <a:p>
            <a:endParaRPr lang="en-US" sz="4800"/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Three step process</a:t>
            </a:r>
          </a:p>
          <a:p>
            <a:r>
              <a:rPr lang="en-US" sz="4800"/>
              <a:t>Performed in a machine called a thermocycler</a:t>
            </a:r>
          </a:p>
          <a:p>
            <a:r>
              <a:rPr lang="en-US" sz="4800"/>
              <a:t>Machine alters temperature at each step of process</a:t>
            </a:r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Process is repeated many times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Allele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Different or alternative form of a gene</a:t>
            </a:r>
          </a:p>
          <a:p>
            <a:r>
              <a:rPr lang="en-US" sz="4800"/>
              <a:t>Occupy the same place on homologous (similar) chromosomes</a:t>
            </a: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 Process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Separation 95 degrees C</a:t>
            </a:r>
          </a:p>
          <a:p>
            <a:r>
              <a:rPr lang="en-US" sz="4800"/>
              <a:t>Annhealing – cool to 35-58 C for primers to bind to complimentary DNA regions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 Process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Extension – warm to 72 C for Taq polymerase to build a new DNA strand from primed regions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PCR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1</a:t>
            </a:r>
            <a:r>
              <a:rPr lang="en-US" sz="4800" baseline="30000"/>
              <a:t>st</a:t>
            </a:r>
            <a:r>
              <a:rPr lang="en-US" sz="4800"/>
              <a:t> cycle= 2 copies</a:t>
            </a:r>
          </a:p>
          <a:p>
            <a:r>
              <a:rPr lang="en-US" sz="4800"/>
              <a:t>20</a:t>
            </a:r>
            <a:r>
              <a:rPr lang="en-US" sz="4800" baseline="30000"/>
              <a:t>th</a:t>
            </a:r>
            <a:r>
              <a:rPr lang="en-US" sz="4800"/>
              <a:t> cycle= 1,048,576 copies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Gel Electrophoresis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Process of using an electrical field in agar to separate DNA and RNA based upon size</a:t>
            </a: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Electrophoresis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First used with RNA</a:t>
            </a:r>
          </a:p>
          <a:p>
            <a:r>
              <a:rPr lang="en-US" sz="4800"/>
              <a:t>Provides a sequence of DNA fragments</a:t>
            </a:r>
          </a:p>
          <a:p>
            <a:r>
              <a:rPr lang="en-US" sz="4800"/>
              <a:t>Samples of DNA are loaded into a gel matrix</a:t>
            </a: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Electrophoresis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Electric current is applied</a:t>
            </a:r>
          </a:p>
          <a:p>
            <a:r>
              <a:rPr lang="en-US" sz="4800"/>
              <a:t>Molecular fragments separate as they are pushed through the gel</a:t>
            </a:r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Electrophoresis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Fluorescent dye is used to stain the DNA fragments</a:t>
            </a:r>
          </a:p>
          <a:p>
            <a:r>
              <a:rPr lang="en-US" sz="4800"/>
              <a:t>Electrodes at each end of the gel create the current across the gel</a:t>
            </a:r>
          </a:p>
        </p:txBody>
      </p:sp>
    </p:spTree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Electrophoresis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Since DNA is negatively charged, it travels from the negative electrode toward the positive electrode</a:t>
            </a:r>
          </a:p>
        </p:txBody>
      </p: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Electrophoresis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Heavier or larger DNA fragments move more slowly than smaller ones</a:t>
            </a:r>
          </a:p>
          <a:p>
            <a:pPr>
              <a:lnSpc>
                <a:spcPct val="90000"/>
              </a:lnSpc>
            </a:pPr>
            <a:r>
              <a:rPr lang="en-US" sz="4400"/>
              <a:t>Smaller fragments will travel farther across the gel during the run</a:t>
            </a:r>
          </a:p>
        </p:txBody>
      </p:sp>
    </p:spTree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DNA Profiling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Identifying an organism based on regions of DNA that vary greatly from one organism to another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Gene Expression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Process of making DNA information available to the cell</a:t>
            </a:r>
          </a:p>
          <a:p>
            <a:r>
              <a:rPr lang="en-US" sz="4800"/>
              <a:t>Highly regulated by segment of DNA called a promoter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DNA Profiling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Used most widely today in identifying people who cannot identify themselves</a:t>
            </a:r>
          </a:p>
          <a:p>
            <a:r>
              <a:rPr lang="en-US" sz="4800"/>
              <a:t>Murder victims</a:t>
            </a:r>
          </a:p>
        </p:txBody>
      </p:sp>
    </p:spTree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DNA Profiling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Known as DNA fingerprinting</a:t>
            </a:r>
          </a:p>
          <a:p>
            <a:r>
              <a:rPr lang="en-US" sz="4800"/>
              <a:t>No 2 individuals have identical DNA sequences except identical twins</a:t>
            </a:r>
          </a:p>
        </p:txBody>
      </p:sp>
    </p:spTree>
  </p:cSld>
  <p:clrMapOvr>
    <a:masterClrMapping/>
  </p:clrMapOvr>
  <p:transition spd="slow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DNA Profiling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Makes it possible to identify nearly every person on earth.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Gene Expression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Coding information is shared among segments known as exons</a:t>
            </a:r>
          </a:p>
          <a:p>
            <a:r>
              <a:rPr lang="en-US" sz="4800"/>
              <a:t>Exons are separated from each other by introns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Gene Expression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Number of introns in a gene varies greatly. 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/>
              <a:t>Selection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Choosing parents of the next generation</a:t>
            </a:r>
          </a:p>
          <a:p>
            <a:r>
              <a:rPr lang="en-US" sz="4800"/>
              <a:t>Chosen parents have the desired traits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Nature">
  <a:themeElements>
    <a:clrScheme name="Nature 1">
      <a:dk1>
        <a:srgbClr val="666699"/>
      </a:dk1>
      <a:lt1>
        <a:srgbClr val="FFFFCC"/>
      </a:lt1>
      <a:dk2>
        <a:srgbClr val="687FCA"/>
      </a:dk2>
      <a:lt2>
        <a:srgbClr val="192449"/>
      </a:lt2>
      <a:accent1>
        <a:srgbClr val="C9DDF1"/>
      </a:accent1>
      <a:accent2>
        <a:srgbClr val="FAC164"/>
      </a:accent2>
      <a:accent3>
        <a:srgbClr val="B9C0E1"/>
      </a:accent3>
      <a:accent4>
        <a:srgbClr val="DADAAE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305</TotalTime>
  <Words>1030</Words>
  <Application>Microsoft Office PowerPoint</Application>
  <PresentationFormat>On-screen Show (4:3)</PresentationFormat>
  <Paragraphs>174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Times New Roman</vt:lpstr>
      <vt:lpstr>Wingdings</vt:lpstr>
      <vt:lpstr>Nature</vt:lpstr>
      <vt:lpstr>Genetics</vt:lpstr>
      <vt:lpstr>Heredity</vt:lpstr>
      <vt:lpstr>Genes</vt:lpstr>
      <vt:lpstr>Genes</vt:lpstr>
      <vt:lpstr>Allele</vt:lpstr>
      <vt:lpstr>Gene Expression</vt:lpstr>
      <vt:lpstr>Gene Expression</vt:lpstr>
      <vt:lpstr>Gene Expression</vt:lpstr>
      <vt:lpstr>Selection</vt:lpstr>
      <vt:lpstr>Selection</vt:lpstr>
      <vt:lpstr>Natural Selection</vt:lpstr>
      <vt:lpstr>Selection</vt:lpstr>
      <vt:lpstr>Dominant and Recessive </vt:lpstr>
      <vt:lpstr>Homozygous</vt:lpstr>
      <vt:lpstr>Homozygous</vt:lpstr>
      <vt:lpstr>Heterozygous</vt:lpstr>
      <vt:lpstr>Phenotype</vt:lpstr>
      <vt:lpstr>Genotype</vt:lpstr>
      <vt:lpstr>Latent</vt:lpstr>
      <vt:lpstr>Phenotype</vt:lpstr>
      <vt:lpstr>Molecular genetics</vt:lpstr>
      <vt:lpstr>Molecular genetics</vt:lpstr>
      <vt:lpstr>Molecular genetics</vt:lpstr>
      <vt:lpstr>DNA</vt:lpstr>
      <vt:lpstr>DNA</vt:lpstr>
      <vt:lpstr>DNA</vt:lpstr>
      <vt:lpstr>DNA</vt:lpstr>
      <vt:lpstr>DNA</vt:lpstr>
      <vt:lpstr>Bases</vt:lpstr>
      <vt:lpstr>DNA</vt:lpstr>
      <vt:lpstr>Slide 31</vt:lpstr>
      <vt:lpstr>Protein Synthesis</vt:lpstr>
      <vt:lpstr>Protein Synthesis</vt:lpstr>
      <vt:lpstr>Transcription</vt:lpstr>
      <vt:lpstr>Transcription</vt:lpstr>
      <vt:lpstr>Transcription</vt:lpstr>
      <vt:lpstr>mRNA</vt:lpstr>
      <vt:lpstr>Translation</vt:lpstr>
      <vt:lpstr>tRNA</vt:lpstr>
      <vt:lpstr>tRNA</vt:lpstr>
      <vt:lpstr>DNA Isolation</vt:lpstr>
      <vt:lpstr>DNA Isolation</vt:lpstr>
      <vt:lpstr>DNA Isolation</vt:lpstr>
      <vt:lpstr>DNA Isolation</vt:lpstr>
      <vt:lpstr>PCR</vt:lpstr>
      <vt:lpstr>PCR</vt:lpstr>
      <vt:lpstr>PCR</vt:lpstr>
      <vt:lpstr>PCR</vt:lpstr>
      <vt:lpstr>PCR</vt:lpstr>
      <vt:lpstr>PCR Process</vt:lpstr>
      <vt:lpstr>PCR Process</vt:lpstr>
      <vt:lpstr>PCR</vt:lpstr>
      <vt:lpstr>Gel Electrophoresis</vt:lpstr>
      <vt:lpstr>Electrophoresis</vt:lpstr>
      <vt:lpstr>Electrophoresis</vt:lpstr>
      <vt:lpstr>Electrophoresis</vt:lpstr>
      <vt:lpstr>Electrophoresis</vt:lpstr>
      <vt:lpstr>Electrophoresis</vt:lpstr>
      <vt:lpstr>DNA Profiling</vt:lpstr>
      <vt:lpstr>DNA Profiling</vt:lpstr>
      <vt:lpstr>DNA Profiling</vt:lpstr>
      <vt:lpstr>DNA Profiling</vt:lpstr>
    </vt:vector>
  </TitlesOfParts>
  <Company>West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</dc:title>
  <dc:creator>West Central School District</dc:creator>
  <cp:lastModifiedBy>ashlie webb</cp:lastModifiedBy>
  <cp:revision>12</cp:revision>
  <dcterms:created xsi:type="dcterms:W3CDTF">2002-02-25T16:16:51Z</dcterms:created>
  <dcterms:modified xsi:type="dcterms:W3CDTF">2011-02-02T16:48:44Z</dcterms:modified>
</cp:coreProperties>
</file>