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59" r:id="rId4"/>
    <p:sldId id="260" r:id="rId5"/>
    <p:sldId id="269" r:id="rId6"/>
    <p:sldId id="262" r:id="rId7"/>
    <p:sldId id="263" r:id="rId8"/>
    <p:sldId id="264" r:id="rId9"/>
    <p:sldId id="265" r:id="rId10"/>
    <p:sldId id="266" r:id="rId11"/>
    <p:sldId id="267" r:id="rId12"/>
    <p:sldId id="268" r:id="rId13"/>
    <p:sldId id="258" r:id="rId14"/>
    <p:sldId id="261"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809" autoAdjust="0"/>
    <p:restoredTop sz="94660"/>
  </p:normalViewPr>
  <p:slideViewPr>
    <p:cSldViewPr>
      <p:cViewPr>
        <p:scale>
          <a:sx n="66" d="100"/>
          <a:sy n="66" d="100"/>
        </p:scale>
        <p:origin x="-3664" y="-20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D13C37-6087-419D-9D3E-99CAF71CB0E0}"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3C37-6087-419D-9D3E-99CAF71CB0E0}"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3C37-6087-419D-9D3E-99CAF71CB0E0}"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3C37-6087-419D-9D3E-99CAF71CB0E0}"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D13C37-6087-419D-9D3E-99CAF71CB0E0}"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D13C37-6087-419D-9D3E-99CAF71CB0E0}" type="datetimeFigureOut">
              <a:rPr lang="en-US" smtClean="0"/>
              <a:pPr/>
              <a:t>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D13C37-6087-419D-9D3E-99CAF71CB0E0}" type="datetimeFigureOut">
              <a:rPr lang="en-US" smtClean="0"/>
              <a:pPr/>
              <a:t>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D13C37-6087-419D-9D3E-99CAF71CB0E0}" type="datetimeFigureOut">
              <a:rPr lang="en-US" smtClean="0"/>
              <a:pPr/>
              <a:t>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13C37-6087-419D-9D3E-99CAF71CB0E0}" type="datetimeFigureOut">
              <a:rPr lang="en-US" smtClean="0"/>
              <a:pPr/>
              <a:t>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F08E5D-E820-4882-AAB1-74DAF11F2A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D13C37-6087-419D-9D3E-99CAF71CB0E0}" type="datetimeFigureOut">
              <a:rPr lang="en-US" smtClean="0"/>
              <a:pPr/>
              <a:t>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08E5D-E820-4882-AAB1-74DAF11F2A59}"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1D13C37-6087-419D-9D3E-99CAF71CB0E0}" type="datetimeFigureOut">
              <a:rPr lang="en-US" smtClean="0"/>
              <a:pPr/>
              <a:t>2/2/12</a:t>
            </a:fld>
            <a:endParaRPr lang="en-US"/>
          </a:p>
        </p:txBody>
      </p:sp>
      <p:sp>
        <p:nvSpPr>
          <p:cNvPr id="9" name="Slide Number Placeholder 8"/>
          <p:cNvSpPr>
            <a:spLocks noGrp="1"/>
          </p:cNvSpPr>
          <p:nvPr>
            <p:ph type="sldNum" sz="quarter" idx="11"/>
          </p:nvPr>
        </p:nvSpPr>
        <p:spPr/>
        <p:txBody>
          <a:bodyPr/>
          <a:lstStyle/>
          <a:p>
            <a:fld id="{BBF08E5D-E820-4882-AAB1-74DAF11F2A59}"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BF08E5D-E820-4882-AAB1-74DAF11F2A59}"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1D13C37-6087-419D-9D3E-99CAF71CB0E0}" type="datetimeFigureOut">
              <a:rPr lang="en-US" smtClean="0"/>
              <a:pPr/>
              <a:t>2/2/12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Formulating Feed Rations</a:t>
            </a:r>
            <a:endParaRPr lang="en-US" dirty="0"/>
          </a:p>
        </p:txBody>
      </p:sp>
      <p:sp>
        <p:nvSpPr>
          <p:cNvPr id="3" name="Subtitle 2"/>
          <p:cNvSpPr>
            <a:spLocks noGrp="1"/>
          </p:cNvSpPr>
          <p:nvPr>
            <p:ph type="subTitle" idx="1"/>
          </p:nvPr>
        </p:nvSpPr>
        <p:spPr/>
        <p:txBody>
          <a:bodyPr/>
          <a:lstStyle/>
          <a:p>
            <a:r>
              <a:rPr lang="en-US" dirty="0" smtClean="0"/>
              <a:t>By: Mariah Gumfory, Arlene Barrett, Haley </a:t>
            </a:r>
            <a:r>
              <a:rPr lang="en-US" dirty="0" err="1" smtClean="0"/>
              <a:t>Vrazel</a:t>
            </a:r>
            <a:r>
              <a:rPr lang="en-US" dirty="0" smtClean="0"/>
              <a:t>, &amp; Dennis Bratton,</a:t>
            </a:r>
            <a:endParaRPr lang="en-US" dirty="0"/>
          </a:p>
        </p:txBody>
      </p:sp>
      <p:pic>
        <p:nvPicPr>
          <p:cNvPr id="4" name="Picture 3" descr="shsu logo.jpg"/>
          <p:cNvPicPr>
            <a:picLocks noChangeAspect="1"/>
          </p:cNvPicPr>
          <p:nvPr/>
        </p:nvPicPr>
        <p:blipFill>
          <a:blip r:embed="rId2"/>
          <a:stretch>
            <a:fillRect/>
          </a:stretch>
        </p:blipFill>
        <p:spPr>
          <a:xfrm>
            <a:off x="7010400" y="5143500"/>
            <a:ext cx="1270000" cy="17145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54570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Feed Rations cont.</a:t>
            </a:r>
          </a:p>
        </p:txBody>
      </p:sp>
      <p:sp>
        <p:nvSpPr>
          <p:cNvPr id="3" name="Content Placeholder 2"/>
          <p:cNvSpPr>
            <a:spLocks noGrp="1"/>
          </p:cNvSpPr>
          <p:nvPr>
            <p:ph idx="1"/>
          </p:nvPr>
        </p:nvSpPr>
        <p:spPr/>
        <p:txBody>
          <a:bodyPr/>
          <a:lstStyle/>
          <a:p>
            <a:r>
              <a:rPr lang="en-US" dirty="0" smtClean="0"/>
              <a:t>Step 5: Add the two numbers together to get the total parts for the feed ration</a:t>
            </a:r>
          </a:p>
          <a:p>
            <a:pPr marL="114300" indent="0">
              <a:buNone/>
            </a:pPr>
            <a:endParaRPr lang="en-US" dirty="0"/>
          </a:p>
        </p:txBody>
      </p:sp>
      <p:sp>
        <p:nvSpPr>
          <p:cNvPr id="4" name="Rectangle 4"/>
          <p:cNvSpPr>
            <a:spLocks noChangeArrowheads="1"/>
          </p:cNvSpPr>
          <p:nvPr/>
        </p:nvSpPr>
        <p:spPr bwMode="auto">
          <a:xfrm>
            <a:off x="2950029" y="3352800"/>
            <a:ext cx="2286000" cy="2057400"/>
          </a:xfrm>
          <a:prstGeom prst="rect">
            <a:avLst/>
          </a:prstGeom>
          <a:noFill/>
          <a:ln w="9525">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5" name="TextBox 4"/>
          <p:cNvSpPr txBox="1"/>
          <p:nvPr/>
        </p:nvSpPr>
        <p:spPr>
          <a:xfrm>
            <a:off x="5486400" y="3219026"/>
            <a:ext cx="1371600" cy="707886"/>
          </a:xfrm>
          <a:prstGeom prst="rect">
            <a:avLst/>
          </a:prstGeom>
          <a:noFill/>
        </p:spPr>
        <p:txBody>
          <a:bodyPr wrap="square" rtlCol="0">
            <a:spAutoFit/>
          </a:bodyPr>
          <a:lstStyle/>
          <a:p>
            <a:r>
              <a:rPr lang="en-US" sz="2000" dirty="0" smtClean="0"/>
              <a:t>Parts Feed 1</a:t>
            </a:r>
            <a:endParaRPr lang="en-US" sz="2000" dirty="0"/>
          </a:p>
        </p:txBody>
      </p:sp>
      <p:sp>
        <p:nvSpPr>
          <p:cNvPr id="6" name="TextBox 5"/>
          <p:cNvSpPr txBox="1"/>
          <p:nvPr/>
        </p:nvSpPr>
        <p:spPr>
          <a:xfrm>
            <a:off x="1828800" y="4972110"/>
            <a:ext cx="1371600" cy="400110"/>
          </a:xfrm>
          <a:prstGeom prst="rect">
            <a:avLst/>
          </a:prstGeom>
          <a:noFill/>
        </p:spPr>
        <p:txBody>
          <a:bodyPr wrap="square" rtlCol="0">
            <a:spAutoFit/>
          </a:bodyPr>
          <a:lstStyle/>
          <a:p>
            <a:r>
              <a:rPr lang="en-US" sz="2000" dirty="0" smtClean="0"/>
              <a:t>Feed 2</a:t>
            </a:r>
            <a:endParaRPr lang="en-US" sz="2000" dirty="0"/>
          </a:p>
        </p:txBody>
      </p:sp>
      <p:sp>
        <p:nvSpPr>
          <p:cNvPr id="7" name="TextBox 6"/>
          <p:cNvSpPr txBox="1"/>
          <p:nvPr/>
        </p:nvSpPr>
        <p:spPr>
          <a:xfrm>
            <a:off x="3733800" y="4117723"/>
            <a:ext cx="1143000" cy="523220"/>
          </a:xfrm>
          <a:prstGeom prst="rect">
            <a:avLst/>
          </a:prstGeom>
          <a:noFill/>
        </p:spPr>
        <p:txBody>
          <a:bodyPr wrap="square" rtlCol="0">
            <a:spAutoFit/>
          </a:bodyPr>
          <a:lstStyle/>
          <a:p>
            <a:r>
              <a:rPr lang="en-US" sz="2800" dirty="0" smtClean="0"/>
              <a:t>CP%</a:t>
            </a:r>
            <a:endParaRPr lang="en-US" sz="2800" dirty="0"/>
          </a:p>
        </p:txBody>
      </p:sp>
      <p:cxnSp>
        <p:nvCxnSpPr>
          <p:cNvPr id="8" name="Straight Connector 7"/>
          <p:cNvCxnSpPr/>
          <p:nvPr/>
        </p:nvCxnSpPr>
        <p:spPr>
          <a:xfrm>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3265714"/>
            <a:ext cx="1371600" cy="400110"/>
          </a:xfrm>
          <a:prstGeom prst="rect">
            <a:avLst/>
          </a:prstGeom>
          <a:noFill/>
        </p:spPr>
        <p:txBody>
          <a:bodyPr wrap="square" rtlCol="0">
            <a:spAutoFit/>
          </a:bodyPr>
          <a:lstStyle/>
          <a:p>
            <a:r>
              <a:rPr lang="en-US" sz="2000" dirty="0" smtClean="0"/>
              <a:t>Feed 1</a:t>
            </a:r>
            <a:endParaRPr lang="en-US" sz="2000" dirty="0"/>
          </a:p>
        </p:txBody>
      </p:sp>
      <p:sp>
        <p:nvSpPr>
          <p:cNvPr id="11" name="TextBox 10"/>
          <p:cNvSpPr txBox="1"/>
          <p:nvPr/>
        </p:nvSpPr>
        <p:spPr>
          <a:xfrm>
            <a:off x="5486400" y="5172165"/>
            <a:ext cx="1371600" cy="707886"/>
          </a:xfrm>
          <a:prstGeom prst="rect">
            <a:avLst/>
          </a:prstGeom>
          <a:noFill/>
        </p:spPr>
        <p:txBody>
          <a:bodyPr wrap="square" rtlCol="0">
            <a:spAutoFit/>
          </a:bodyPr>
          <a:lstStyle/>
          <a:p>
            <a:r>
              <a:rPr lang="en-US" sz="2000" dirty="0" smtClean="0"/>
              <a:t>Parts Feed </a:t>
            </a:r>
            <a:r>
              <a:rPr lang="en-US" sz="2000" dirty="0"/>
              <a:t>2</a:t>
            </a:r>
          </a:p>
        </p:txBody>
      </p:sp>
      <p:sp>
        <p:nvSpPr>
          <p:cNvPr id="12" name="TextBox 11"/>
          <p:cNvSpPr txBox="1"/>
          <p:nvPr/>
        </p:nvSpPr>
        <p:spPr>
          <a:xfrm>
            <a:off x="5486400" y="5880051"/>
            <a:ext cx="1752600" cy="400110"/>
          </a:xfrm>
          <a:prstGeom prst="rect">
            <a:avLst/>
          </a:prstGeom>
          <a:noFill/>
        </p:spPr>
        <p:txBody>
          <a:bodyPr wrap="square" rtlCol="0">
            <a:spAutoFit/>
          </a:bodyPr>
          <a:lstStyle/>
          <a:p>
            <a:r>
              <a:rPr lang="en-US" sz="2000" dirty="0" smtClean="0"/>
              <a:t>Total Parts</a:t>
            </a: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1594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Feed Rations cont.</a:t>
            </a:r>
          </a:p>
        </p:txBody>
      </p:sp>
      <p:sp>
        <p:nvSpPr>
          <p:cNvPr id="3" name="Content Placeholder 2"/>
          <p:cNvSpPr>
            <a:spLocks noGrp="1"/>
          </p:cNvSpPr>
          <p:nvPr>
            <p:ph idx="1"/>
          </p:nvPr>
        </p:nvSpPr>
        <p:spPr/>
        <p:txBody>
          <a:bodyPr/>
          <a:lstStyle/>
          <a:p>
            <a:r>
              <a:rPr lang="en-US" dirty="0" smtClean="0"/>
              <a:t>Step 6: The parts of each feed can be expressed as a percent simply by dividing the individual parts by the total parts and multiplying by 100</a:t>
            </a:r>
          </a:p>
          <a:p>
            <a:endParaRPr lang="en-US" dirty="0"/>
          </a:p>
          <a:p>
            <a:r>
              <a:rPr lang="en-US" dirty="0" smtClean="0"/>
              <a:t>Parts of feed 1/total parts (100) = % feed 1</a:t>
            </a:r>
          </a:p>
          <a:p>
            <a:r>
              <a:rPr lang="en-US" dirty="0" smtClean="0"/>
              <a:t>Parts of feed 2/total parts (100) = % feed 2</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46978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Formulating Feed Rations cont.</a:t>
            </a:r>
            <a:endParaRPr lang="en-US" dirty="0"/>
          </a:p>
        </p:txBody>
      </p:sp>
      <p:sp>
        <p:nvSpPr>
          <p:cNvPr id="3" name="Content Placeholder 2"/>
          <p:cNvSpPr>
            <a:spLocks noGrp="1"/>
          </p:cNvSpPr>
          <p:nvPr>
            <p:ph idx="1"/>
          </p:nvPr>
        </p:nvSpPr>
        <p:spPr/>
        <p:txBody>
          <a:bodyPr/>
          <a:lstStyle/>
          <a:p>
            <a:r>
              <a:rPr lang="en-US" dirty="0" smtClean="0"/>
              <a:t>Step 7: Calculate the pounds of each feed you need by multiplying your percent of feed by how many pounds of feed you need</a:t>
            </a:r>
          </a:p>
          <a:p>
            <a:endParaRPr lang="en-US" dirty="0"/>
          </a:p>
          <a:p>
            <a:r>
              <a:rPr lang="en-US" dirty="0" smtClean="0"/>
              <a:t>% feed 1 x pounds of ration = total pounds needed for ration</a:t>
            </a:r>
          </a:p>
          <a:p>
            <a:r>
              <a:rPr lang="en-US" dirty="0" smtClean="0"/>
              <a:t>% feed 2 x pounds of ration = total pounds needed for ration</a:t>
            </a:r>
          </a:p>
          <a:p>
            <a:endParaRPr lang="en-US" dirty="0"/>
          </a:p>
          <a:p>
            <a:r>
              <a:rPr lang="en-US" dirty="0" smtClean="0"/>
              <a:t>Final Step - Check your math:</a:t>
            </a:r>
          </a:p>
          <a:p>
            <a:pPr lvl="1"/>
            <a:r>
              <a:rPr lang="en-US" dirty="0" smtClean="0"/>
              <a:t>Pounds of feed 1 x original CP% of feed 1 = </a:t>
            </a:r>
            <a:r>
              <a:rPr lang="en-US" dirty="0" err="1" smtClean="0"/>
              <a:t>lbs</a:t>
            </a:r>
            <a:r>
              <a:rPr lang="en-US" dirty="0" smtClean="0"/>
              <a:t> of CP</a:t>
            </a:r>
          </a:p>
          <a:p>
            <a:pPr lvl="1"/>
            <a:r>
              <a:rPr lang="en-US" dirty="0" smtClean="0"/>
              <a:t>Pounds of feed 2 x original CP% of feed 2 = </a:t>
            </a:r>
            <a:r>
              <a:rPr lang="en-US" dirty="0" err="1" smtClean="0"/>
              <a:t>lbs</a:t>
            </a:r>
            <a:r>
              <a:rPr lang="en-US" dirty="0" smtClean="0"/>
              <a:t> of CP</a:t>
            </a:r>
          </a:p>
          <a:p>
            <a:pPr marL="2103120" lvl="8" indent="0">
              <a:buNone/>
            </a:pPr>
            <a:r>
              <a:rPr lang="en-US" dirty="0" smtClean="0"/>
              <a:t>                                                                                           </a:t>
            </a:r>
          </a:p>
        </p:txBody>
      </p:sp>
      <p:sp>
        <p:nvSpPr>
          <p:cNvPr id="4" name="Up Arrow 3"/>
          <p:cNvSpPr/>
          <p:nvPr/>
        </p:nvSpPr>
        <p:spPr>
          <a:xfrm>
            <a:off x="5943600" y="5410200"/>
            <a:ext cx="304800"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562600" y="5867400"/>
            <a:ext cx="1600200" cy="646331"/>
          </a:xfrm>
          <a:prstGeom prst="rect">
            <a:avLst/>
          </a:prstGeom>
          <a:noFill/>
        </p:spPr>
        <p:txBody>
          <a:bodyPr wrap="square" rtlCol="0">
            <a:spAutoFit/>
          </a:bodyPr>
          <a:lstStyle/>
          <a:p>
            <a:r>
              <a:rPr lang="en-US" dirty="0" smtClean="0"/>
              <a:t>Add together to get CP%</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0398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Practice Problem: Two Feed Sources</a:t>
            </a:r>
            <a:endParaRPr lang="en-US" sz="4000" dirty="0"/>
          </a:p>
        </p:txBody>
      </p:sp>
      <p:sp>
        <p:nvSpPr>
          <p:cNvPr id="3" name="Content Placeholder 2"/>
          <p:cNvSpPr>
            <a:spLocks noGrp="1"/>
          </p:cNvSpPr>
          <p:nvPr>
            <p:ph idx="1"/>
          </p:nvPr>
        </p:nvSpPr>
        <p:spPr/>
        <p:txBody>
          <a:bodyPr>
            <a:normAutofit/>
          </a:bodyPr>
          <a:lstStyle/>
          <a:p>
            <a:r>
              <a:rPr lang="en-US" sz="3600" dirty="0" smtClean="0">
                <a:latin typeface="Tahoma" pitchFamily="34" charset="0"/>
                <a:ea typeface="Tahoma" pitchFamily="34" charset="0"/>
                <a:cs typeface="Tahoma" pitchFamily="34" charset="0"/>
              </a:rPr>
              <a:t>Formulate 1000 lb. of a complete sheep diet containing 14% CP. Use corn (9% CP) and a supplement (44% CP).</a:t>
            </a:r>
            <a:endParaRPr lang="en-US" sz="36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8785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being asked?</a:t>
            </a:r>
            <a:endParaRPr lang="en-US" dirty="0"/>
          </a:p>
        </p:txBody>
      </p:sp>
      <p:sp>
        <p:nvSpPr>
          <p:cNvPr id="3" name="Content Placeholder 2"/>
          <p:cNvSpPr>
            <a:spLocks noGrp="1"/>
          </p:cNvSpPr>
          <p:nvPr>
            <p:ph idx="1"/>
          </p:nvPr>
        </p:nvSpPr>
        <p:spPr/>
        <p:txBody>
          <a:bodyPr>
            <a:normAutofit/>
          </a:bodyPr>
          <a:lstStyle/>
          <a:p>
            <a:r>
              <a:rPr lang="en-US" sz="3600" dirty="0" smtClean="0"/>
              <a:t>You are trying to formulate a ration for sheep using two supplements that, by themselves, would not meet their needs. You need to mix the feed to get the specified amount of CP and you need 1000 lbs. of the feed.</a:t>
            </a: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97262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Round 2!</a:t>
            </a:r>
            <a:endParaRPr lang="en-US" dirty="0"/>
          </a:p>
        </p:txBody>
      </p:sp>
      <p:sp>
        <p:nvSpPr>
          <p:cNvPr id="3" name="Content Placeholder 2"/>
          <p:cNvSpPr>
            <a:spLocks noGrp="1"/>
          </p:cNvSpPr>
          <p:nvPr>
            <p:ph idx="1"/>
          </p:nvPr>
        </p:nvSpPr>
        <p:spPr/>
        <p:txBody>
          <a:bodyPr>
            <a:normAutofit/>
          </a:bodyPr>
          <a:lstStyle/>
          <a:p>
            <a:r>
              <a:rPr lang="en-US" sz="3600" dirty="0" smtClean="0"/>
              <a:t>A cow is on a feed that requires a ration containing 55% CP. The CP of the two feeds being used, corn and soybean meal, are 22% and 89%. Determine the amounts of feed necessary to form a 300 lb. ration that meets the requirements of your cow.</a:t>
            </a: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59683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2800" dirty="0" smtClean="0"/>
              <a:t>Remember your steps:</a:t>
            </a:r>
          </a:p>
          <a:p>
            <a:pPr lvl="1"/>
            <a:r>
              <a:rPr lang="en-US" sz="2800" dirty="0" smtClean="0"/>
              <a:t>Step 1: Set up and label your square: the labels stay the same going across</a:t>
            </a:r>
          </a:p>
          <a:p>
            <a:pPr lvl="1"/>
            <a:r>
              <a:rPr lang="en-US" sz="2800" dirty="0" smtClean="0"/>
              <a:t>Step 2: Subtract going ACROSS the square</a:t>
            </a:r>
          </a:p>
          <a:p>
            <a:pPr lvl="1"/>
            <a:r>
              <a:rPr lang="en-US" sz="2800" dirty="0" smtClean="0"/>
              <a:t>Step 3: Get your total parts</a:t>
            </a:r>
          </a:p>
          <a:p>
            <a:pPr lvl="1"/>
            <a:r>
              <a:rPr lang="en-US" sz="2800" dirty="0" smtClean="0"/>
              <a:t>Step 4: Find the % of each feed required</a:t>
            </a:r>
          </a:p>
          <a:p>
            <a:pPr lvl="1"/>
            <a:r>
              <a:rPr lang="en-US" sz="2800" dirty="0" smtClean="0"/>
              <a:t>Step 5: Find the total pounds needed of each feed</a:t>
            </a:r>
          </a:p>
          <a:p>
            <a:pPr lvl="1"/>
            <a:r>
              <a:rPr lang="en-US" sz="2800" dirty="0" smtClean="0"/>
              <a:t>Check your answer!!</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23149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lvl="1"/>
            <a:r>
              <a:rPr lang="en-US" sz="3200" dirty="0" smtClean="0"/>
              <a:t>Explain formulating feed rations</a:t>
            </a:r>
          </a:p>
          <a:p>
            <a:pPr lvl="1"/>
            <a:r>
              <a:rPr lang="en-US" sz="3200" dirty="0" smtClean="0"/>
              <a:t>Demonstrate formulating a basic feed ration.</a:t>
            </a: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01947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lvl="1"/>
            <a:r>
              <a:rPr lang="en-US" sz="3200" smtClean="0"/>
              <a:t>Explain </a:t>
            </a:r>
            <a:r>
              <a:rPr lang="en-US" sz="3200" dirty="0" smtClean="0"/>
              <a:t>formulating feed rations</a:t>
            </a:r>
          </a:p>
          <a:p>
            <a:pPr lvl="1"/>
            <a:r>
              <a:rPr lang="en-US" sz="3200" dirty="0" smtClean="0"/>
              <a:t>Demonstrate formulating a basic feed ration.</a:t>
            </a:r>
            <a:endParaRPr lang="en-US"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89105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into consideration:</a:t>
            </a:r>
            <a:endParaRPr lang="en-US" dirty="0"/>
          </a:p>
        </p:txBody>
      </p:sp>
      <p:sp>
        <p:nvSpPr>
          <p:cNvPr id="3" name="Content Placeholder 2"/>
          <p:cNvSpPr>
            <a:spLocks noGrp="1"/>
          </p:cNvSpPr>
          <p:nvPr>
            <p:ph idx="1"/>
          </p:nvPr>
        </p:nvSpPr>
        <p:spPr/>
        <p:txBody>
          <a:bodyPr>
            <a:normAutofit/>
          </a:bodyPr>
          <a:lstStyle/>
          <a:p>
            <a:r>
              <a:rPr lang="en-US" sz="2800" dirty="0" smtClean="0"/>
              <a:t>Class of livestock</a:t>
            </a:r>
          </a:p>
          <a:p>
            <a:r>
              <a:rPr lang="en-US" sz="2800" dirty="0" smtClean="0"/>
              <a:t>Weight of the animal</a:t>
            </a:r>
          </a:p>
          <a:p>
            <a:r>
              <a:rPr lang="en-US" sz="2800" dirty="0" smtClean="0"/>
              <a:t>Purpose of feeding</a:t>
            </a:r>
          </a:p>
          <a:p>
            <a:r>
              <a:rPr lang="en-US" sz="2800" dirty="0" smtClean="0"/>
              <a:t>List of nutrient requirements</a:t>
            </a:r>
          </a:p>
          <a:p>
            <a:r>
              <a:rPr lang="en-US" sz="2800" dirty="0" smtClean="0"/>
              <a:t>Feedstuffs available</a:t>
            </a:r>
          </a:p>
          <a:p>
            <a:r>
              <a:rPr lang="en-US" sz="2800" dirty="0" smtClean="0"/>
              <a:t>Composition of feedstuffs</a:t>
            </a:r>
          </a:p>
          <a:p>
            <a:r>
              <a:rPr lang="en-US" sz="2800" dirty="0" smtClean="0"/>
              <a:t>Calculate ration</a:t>
            </a:r>
          </a:p>
          <a:p>
            <a:r>
              <a:rPr lang="en-US" sz="2800" b="1" dirty="0" smtClean="0"/>
              <a:t>Check your calculations!!</a:t>
            </a:r>
            <a:endParaRPr lang="en-US" sz="28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5874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Procedure for ration formulation</a:t>
            </a:r>
            <a:endParaRPr lang="en-US" sz="4000" dirty="0"/>
          </a:p>
        </p:txBody>
      </p:sp>
      <p:sp>
        <p:nvSpPr>
          <p:cNvPr id="3" name="Content Placeholder 2"/>
          <p:cNvSpPr>
            <a:spLocks noGrp="1"/>
          </p:cNvSpPr>
          <p:nvPr>
            <p:ph idx="1"/>
          </p:nvPr>
        </p:nvSpPr>
        <p:spPr/>
        <p:txBody>
          <a:bodyPr>
            <a:normAutofit/>
          </a:bodyPr>
          <a:lstStyle/>
          <a:p>
            <a:r>
              <a:rPr lang="en-US" sz="2800" dirty="0" smtClean="0"/>
              <a:t>As you complete the ration, ask the following questions:</a:t>
            </a:r>
          </a:p>
          <a:p>
            <a:pPr lvl="1"/>
            <a:r>
              <a:rPr lang="en-US" sz="2800" dirty="0" smtClean="0"/>
              <a:t>Did you correct any deficiencies?</a:t>
            </a:r>
          </a:p>
          <a:p>
            <a:pPr lvl="1"/>
            <a:r>
              <a:rPr lang="en-US" sz="2800" dirty="0" smtClean="0"/>
              <a:t>Is it palatable/physically feasible to feed?</a:t>
            </a:r>
          </a:p>
          <a:p>
            <a:pPr lvl="1"/>
            <a:r>
              <a:rPr lang="en-US" sz="2800" dirty="0" smtClean="0"/>
              <a:t>What was your cost per pound or ton?</a:t>
            </a:r>
          </a:p>
          <a:p>
            <a:pPr lvl="1"/>
            <a:r>
              <a:rPr lang="en-US" sz="2800" dirty="0" smtClean="0"/>
              <a:t>List any additions or supplements you add.</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5866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do it?</a:t>
            </a:r>
            <a:endParaRPr lang="en-US" dirty="0"/>
          </a:p>
        </p:txBody>
      </p:sp>
      <p:sp>
        <p:nvSpPr>
          <p:cNvPr id="3" name="Content Placeholder 2"/>
          <p:cNvSpPr>
            <a:spLocks noGrp="1"/>
          </p:cNvSpPr>
          <p:nvPr>
            <p:ph idx="1"/>
          </p:nvPr>
        </p:nvSpPr>
        <p:spPr/>
        <p:txBody>
          <a:bodyPr>
            <a:normAutofit/>
          </a:bodyPr>
          <a:lstStyle/>
          <a:p>
            <a:r>
              <a:rPr lang="en-US" sz="2800" dirty="0" smtClean="0"/>
              <a:t>Formulating a feed ration is necessary because you may be feeding your animal corn with a crude protein percentage of 9, and the requirements for your animal is 12. So the corn you are feeding does not meet the requirements of your animal.</a:t>
            </a:r>
          </a:p>
          <a:p>
            <a:r>
              <a:rPr lang="en-US" sz="2800" dirty="0" smtClean="0"/>
              <a:t>BUT! By doing a doing a feed calculation, you could add a supplement to your corn feed and increase the crude protein to meet the level required by your animal.</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94179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Formulating Feed Rations</a:t>
            </a:r>
            <a:endParaRPr lang="en-US" dirty="0"/>
          </a:p>
        </p:txBody>
      </p:sp>
      <p:sp>
        <p:nvSpPr>
          <p:cNvPr id="3" name="Content Placeholder 2"/>
          <p:cNvSpPr>
            <a:spLocks noGrp="1"/>
          </p:cNvSpPr>
          <p:nvPr>
            <p:ph idx="1"/>
          </p:nvPr>
        </p:nvSpPr>
        <p:spPr/>
        <p:txBody>
          <a:bodyPr>
            <a:normAutofit/>
          </a:bodyPr>
          <a:lstStyle/>
          <a:p>
            <a:r>
              <a:rPr lang="en-US" sz="2400" dirty="0" smtClean="0"/>
              <a:t>Using a Pearson’s Square:</a:t>
            </a:r>
          </a:p>
          <a:p>
            <a:pPr lvl="1"/>
            <a:r>
              <a:rPr lang="en-US" sz="2400" dirty="0" smtClean="0"/>
              <a:t>Simple way to formulate a feed ration is by using a Pearson Square</a:t>
            </a:r>
          </a:p>
          <a:p>
            <a:pPr lvl="1"/>
            <a:r>
              <a:rPr lang="en-US" sz="2400" dirty="0" smtClean="0"/>
              <a:t>Set up as follows: Step 1- Get your square</a:t>
            </a:r>
            <a:endParaRPr lang="en-US" sz="2400" dirty="0"/>
          </a:p>
        </p:txBody>
      </p:sp>
      <p:sp>
        <p:nvSpPr>
          <p:cNvPr id="4" name="Rectangle 4"/>
          <p:cNvSpPr>
            <a:spLocks noChangeArrowheads="1"/>
          </p:cNvSpPr>
          <p:nvPr/>
        </p:nvSpPr>
        <p:spPr bwMode="auto">
          <a:xfrm>
            <a:off x="2823029" y="3657600"/>
            <a:ext cx="2286000" cy="2057400"/>
          </a:xfrm>
          <a:prstGeom prst="rect">
            <a:avLst/>
          </a:prstGeom>
          <a:noFill/>
          <a:ln w="9525">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5" name="Left Arrow 4"/>
          <p:cNvSpPr/>
          <p:nvPr/>
        </p:nvSpPr>
        <p:spPr>
          <a:xfrm>
            <a:off x="5562600" y="4343400"/>
            <a:ext cx="16002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8639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Formulating Feed Rations cont.</a:t>
            </a:r>
            <a:endParaRPr lang="en-US" dirty="0"/>
          </a:p>
        </p:txBody>
      </p:sp>
      <p:sp>
        <p:nvSpPr>
          <p:cNvPr id="3" name="Content Placeholder 2"/>
          <p:cNvSpPr>
            <a:spLocks noGrp="1"/>
          </p:cNvSpPr>
          <p:nvPr>
            <p:ph idx="1"/>
          </p:nvPr>
        </p:nvSpPr>
        <p:spPr/>
        <p:txBody>
          <a:bodyPr/>
          <a:lstStyle/>
          <a:p>
            <a:r>
              <a:rPr lang="en-US" dirty="0" smtClean="0"/>
              <a:t>Step 2: Input your information</a:t>
            </a:r>
            <a:endParaRPr lang="en-US" dirty="0"/>
          </a:p>
        </p:txBody>
      </p:sp>
      <p:sp>
        <p:nvSpPr>
          <p:cNvPr id="4" name="Rectangle 4"/>
          <p:cNvSpPr>
            <a:spLocks noChangeArrowheads="1"/>
          </p:cNvSpPr>
          <p:nvPr/>
        </p:nvSpPr>
        <p:spPr bwMode="auto">
          <a:xfrm>
            <a:off x="2971800" y="2971800"/>
            <a:ext cx="2286000" cy="2057400"/>
          </a:xfrm>
          <a:prstGeom prst="rect">
            <a:avLst/>
          </a:prstGeom>
          <a:noFill/>
          <a:ln w="9525">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5" name="TextBox 4"/>
          <p:cNvSpPr txBox="1"/>
          <p:nvPr/>
        </p:nvSpPr>
        <p:spPr>
          <a:xfrm>
            <a:off x="990600" y="2362200"/>
            <a:ext cx="1752600" cy="1015663"/>
          </a:xfrm>
          <a:prstGeom prst="rect">
            <a:avLst/>
          </a:prstGeom>
          <a:noFill/>
        </p:spPr>
        <p:txBody>
          <a:bodyPr wrap="square" rtlCol="0">
            <a:spAutoFit/>
          </a:bodyPr>
          <a:lstStyle/>
          <a:p>
            <a:r>
              <a:rPr lang="en-US" sz="2000" dirty="0" smtClean="0"/>
              <a:t>Feed #1 goes here along with its CP%</a:t>
            </a:r>
            <a:endParaRPr lang="en-US" sz="2000" dirty="0"/>
          </a:p>
        </p:txBody>
      </p:sp>
      <p:sp>
        <p:nvSpPr>
          <p:cNvPr id="8" name="TextBox 7"/>
          <p:cNvSpPr txBox="1"/>
          <p:nvPr/>
        </p:nvSpPr>
        <p:spPr>
          <a:xfrm>
            <a:off x="965200" y="4521368"/>
            <a:ext cx="1600200" cy="1015663"/>
          </a:xfrm>
          <a:prstGeom prst="rect">
            <a:avLst/>
          </a:prstGeom>
          <a:noFill/>
        </p:spPr>
        <p:txBody>
          <a:bodyPr wrap="square" rtlCol="0">
            <a:spAutoFit/>
          </a:bodyPr>
          <a:lstStyle/>
          <a:p>
            <a:r>
              <a:rPr lang="en-US" sz="2000" dirty="0" smtClean="0"/>
              <a:t>Feed #2 goes here with its CP%</a:t>
            </a:r>
            <a:endParaRPr lang="en-US" sz="2000" dirty="0"/>
          </a:p>
        </p:txBody>
      </p:sp>
      <p:sp>
        <p:nvSpPr>
          <p:cNvPr id="9" name="TextBox 8"/>
          <p:cNvSpPr txBox="1"/>
          <p:nvPr/>
        </p:nvSpPr>
        <p:spPr>
          <a:xfrm>
            <a:off x="3429000" y="3417777"/>
            <a:ext cx="1447800" cy="1015663"/>
          </a:xfrm>
          <a:prstGeom prst="rect">
            <a:avLst/>
          </a:prstGeom>
          <a:noFill/>
        </p:spPr>
        <p:txBody>
          <a:bodyPr wrap="square" rtlCol="0">
            <a:spAutoFit/>
          </a:bodyPr>
          <a:lstStyle/>
          <a:p>
            <a:r>
              <a:rPr lang="en-US" sz="2000" dirty="0" smtClean="0"/>
              <a:t>CP% you want goes here</a:t>
            </a: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7745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Feed Rations cont.</a:t>
            </a:r>
          </a:p>
        </p:txBody>
      </p:sp>
      <p:sp>
        <p:nvSpPr>
          <p:cNvPr id="3" name="Content Placeholder 2"/>
          <p:cNvSpPr>
            <a:spLocks noGrp="1"/>
          </p:cNvSpPr>
          <p:nvPr>
            <p:ph idx="1"/>
          </p:nvPr>
        </p:nvSpPr>
        <p:spPr/>
        <p:txBody>
          <a:bodyPr/>
          <a:lstStyle/>
          <a:p>
            <a:r>
              <a:rPr lang="en-US" dirty="0" smtClean="0"/>
              <a:t>Step 3: Subtract both feed sources’ CP% across the square with desired CP%</a:t>
            </a:r>
          </a:p>
          <a:p>
            <a:pPr marL="411480" lvl="1" indent="0">
              <a:buNone/>
            </a:pPr>
            <a:endParaRPr lang="en-US" dirty="0"/>
          </a:p>
        </p:txBody>
      </p:sp>
      <p:sp>
        <p:nvSpPr>
          <p:cNvPr id="4" name="Rectangle 4"/>
          <p:cNvSpPr>
            <a:spLocks noChangeArrowheads="1"/>
          </p:cNvSpPr>
          <p:nvPr/>
        </p:nvSpPr>
        <p:spPr bwMode="auto">
          <a:xfrm>
            <a:off x="2950029" y="3352800"/>
            <a:ext cx="2286000" cy="2057400"/>
          </a:xfrm>
          <a:prstGeom prst="rect">
            <a:avLst/>
          </a:prstGeom>
          <a:noFill/>
          <a:ln w="9525">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5" name="TextBox 4"/>
          <p:cNvSpPr txBox="1"/>
          <p:nvPr/>
        </p:nvSpPr>
        <p:spPr>
          <a:xfrm>
            <a:off x="1828800" y="3113314"/>
            <a:ext cx="1371600" cy="400110"/>
          </a:xfrm>
          <a:prstGeom prst="rect">
            <a:avLst/>
          </a:prstGeom>
          <a:noFill/>
        </p:spPr>
        <p:txBody>
          <a:bodyPr wrap="square" rtlCol="0">
            <a:spAutoFit/>
          </a:bodyPr>
          <a:lstStyle/>
          <a:p>
            <a:r>
              <a:rPr lang="en-US" sz="2000" dirty="0" smtClean="0"/>
              <a:t>Feed 1</a:t>
            </a:r>
            <a:endParaRPr lang="en-US" sz="2000" dirty="0"/>
          </a:p>
        </p:txBody>
      </p:sp>
      <p:sp>
        <p:nvSpPr>
          <p:cNvPr id="6" name="TextBox 5"/>
          <p:cNvSpPr txBox="1"/>
          <p:nvPr/>
        </p:nvSpPr>
        <p:spPr>
          <a:xfrm>
            <a:off x="1828800" y="4972110"/>
            <a:ext cx="1371600" cy="400110"/>
          </a:xfrm>
          <a:prstGeom prst="rect">
            <a:avLst/>
          </a:prstGeom>
          <a:noFill/>
        </p:spPr>
        <p:txBody>
          <a:bodyPr wrap="square" rtlCol="0">
            <a:spAutoFit/>
          </a:bodyPr>
          <a:lstStyle/>
          <a:p>
            <a:r>
              <a:rPr lang="en-US" sz="2000" dirty="0" smtClean="0"/>
              <a:t>Feed 2</a:t>
            </a:r>
            <a:endParaRPr lang="en-US" sz="2000" dirty="0"/>
          </a:p>
        </p:txBody>
      </p:sp>
      <p:sp>
        <p:nvSpPr>
          <p:cNvPr id="9" name="TextBox 8"/>
          <p:cNvSpPr txBox="1"/>
          <p:nvPr/>
        </p:nvSpPr>
        <p:spPr>
          <a:xfrm>
            <a:off x="3733800" y="4117723"/>
            <a:ext cx="1143000" cy="523220"/>
          </a:xfrm>
          <a:prstGeom prst="rect">
            <a:avLst/>
          </a:prstGeom>
          <a:noFill/>
        </p:spPr>
        <p:txBody>
          <a:bodyPr wrap="square" rtlCol="0">
            <a:spAutoFit/>
          </a:bodyPr>
          <a:lstStyle/>
          <a:p>
            <a:r>
              <a:rPr lang="en-US" sz="2800" dirty="0" smtClean="0"/>
              <a:t>CP%</a:t>
            </a:r>
            <a:endParaRPr lang="en-US" sz="2800" dirty="0"/>
          </a:p>
        </p:txBody>
      </p:sp>
      <p:cxnSp>
        <p:nvCxnSpPr>
          <p:cNvPr id="11" name="Straight Connector 10"/>
          <p:cNvCxnSpPr/>
          <p:nvPr/>
        </p:nvCxnSpPr>
        <p:spPr>
          <a:xfrm>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67302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Feed Rations cont.</a:t>
            </a:r>
          </a:p>
        </p:txBody>
      </p:sp>
      <p:sp>
        <p:nvSpPr>
          <p:cNvPr id="3" name="Content Placeholder 2"/>
          <p:cNvSpPr>
            <a:spLocks noGrp="1"/>
          </p:cNvSpPr>
          <p:nvPr>
            <p:ph idx="1"/>
          </p:nvPr>
        </p:nvSpPr>
        <p:spPr/>
        <p:txBody>
          <a:bodyPr/>
          <a:lstStyle/>
          <a:p>
            <a:r>
              <a:rPr lang="en-US" dirty="0" smtClean="0"/>
              <a:t>Step 4: The numbers you get after subtracting will be the parts you need of the two feeds</a:t>
            </a:r>
          </a:p>
          <a:p>
            <a:pPr marL="411480" lvl="1" indent="0">
              <a:buNone/>
            </a:pPr>
            <a:endParaRPr lang="en-US" dirty="0"/>
          </a:p>
        </p:txBody>
      </p:sp>
      <p:sp>
        <p:nvSpPr>
          <p:cNvPr id="4" name="Rectangle 4"/>
          <p:cNvSpPr>
            <a:spLocks noChangeArrowheads="1"/>
          </p:cNvSpPr>
          <p:nvPr/>
        </p:nvSpPr>
        <p:spPr bwMode="auto">
          <a:xfrm>
            <a:off x="2950029" y="3352800"/>
            <a:ext cx="2286000" cy="2057400"/>
          </a:xfrm>
          <a:prstGeom prst="rect">
            <a:avLst/>
          </a:prstGeom>
          <a:noFill/>
          <a:ln w="9525">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5" name="TextBox 4"/>
          <p:cNvSpPr txBox="1"/>
          <p:nvPr/>
        </p:nvSpPr>
        <p:spPr>
          <a:xfrm>
            <a:off x="5486400" y="3219026"/>
            <a:ext cx="1371600" cy="707886"/>
          </a:xfrm>
          <a:prstGeom prst="rect">
            <a:avLst/>
          </a:prstGeom>
          <a:noFill/>
        </p:spPr>
        <p:txBody>
          <a:bodyPr wrap="square" rtlCol="0">
            <a:spAutoFit/>
          </a:bodyPr>
          <a:lstStyle/>
          <a:p>
            <a:r>
              <a:rPr lang="en-US" sz="2000" dirty="0" smtClean="0"/>
              <a:t>Parts Feed 1</a:t>
            </a:r>
            <a:endParaRPr lang="en-US" sz="2000" dirty="0"/>
          </a:p>
        </p:txBody>
      </p:sp>
      <p:sp>
        <p:nvSpPr>
          <p:cNvPr id="6" name="TextBox 5"/>
          <p:cNvSpPr txBox="1"/>
          <p:nvPr/>
        </p:nvSpPr>
        <p:spPr>
          <a:xfrm>
            <a:off x="1828800" y="4972110"/>
            <a:ext cx="1371600" cy="400110"/>
          </a:xfrm>
          <a:prstGeom prst="rect">
            <a:avLst/>
          </a:prstGeom>
          <a:noFill/>
        </p:spPr>
        <p:txBody>
          <a:bodyPr wrap="square" rtlCol="0">
            <a:spAutoFit/>
          </a:bodyPr>
          <a:lstStyle/>
          <a:p>
            <a:r>
              <a:rPr lang="en-US" sz="2000" dirty="0" smtClean="0"/>
              <a:t>Feed 2</a:t>
            </a:r>
            <a:endParaRPr lang="en-US" sz="2000" dirty="0"/>
          </a:p>
        </p:txBody>
      </p:sp>
      <p:sp>
        <p:nvSpPr>
          <p:cNvPr id="9" name="TextBox 8"/>
          <p:cNvSpPr txBox="1"/>
          <p:nvPr/>
        </p:nvSpPr>
        <p:spPr>
          <a:xfrm>
            <a:off x="3733800" y="4117723"/>
            <a:ext cx="1143000" cy="523220"/>
          </a:xfrm>
          <a:prstGeom prst="rect">
            <a:avLst/>
          </a:prstGeom>
          <a:noFill/>
        </p:spPr>
        <p:txBody>
          <a:bodyPr wrap="square" rtlCol="0">
            <a:spAutoFit/>
          </a:bodyPr>
          <a:lstStyle/>
          <a:p>
            <a:r>
              <a:rPr lang="en-US" sz="2800" dirty="0" smtClean="0"/>
              <a:t>CP%</a:t>
            </a:r>
            <a:endParaRPr lang="en-US" sz="2800" dirty="0"/>
          </a:p>
        </p:txBody>
      </p:sp>
      <p:cxnSp>
        <p:nvCxnSpPr>
          <p:cNvPr id="11" name="Straight Connector 10"/>
          <p:cNvCxnSpPr/>
          <p:nvPr/>
        </p:nvCxnSpPr>
        <p:spPr>
          <a:xfrm>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50029" y="3352800"/>
            <a:ext cx="2286000" cy="201942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81200" y="3265714"/>
            <a:ext cx="1371600" cy="400110"/>
          </a:xfrm>
          <a:prstGeom prst="rect">
            <a:avLst/>
          </a:prstGeom>
          <a:noFill/>
        </p:spPr>
        <p:txBody>
          <a:bodyPr wrap="square" rtlCol="0">
            <a:spAutoFit/>
          </a:bodyPr>
          <a:lstStyle/>
          <a:p>
            <a:r>
              <a:rPr lang="en-US" sz="2000" dirty="0" smtClean="0"/>
              <a:t>Feed 1</a:t>
            </a:r>
            <a:endParaRPr lang="en-US" sz="2000" dirty="0"/>
          </a:p>
        </p:txBody>
      </p:sp>
      <p:sp>
        <p:nvSpPr>
          <p:cNvPr id="14" name="TextBox 13"/>
          <p:cNvSpPr txBox="1"/>
          <p:nvPr/>
        </p:nvSpPr>
        <p:spPr>
          <a:xfrm>
            <a:off x="5486400" y="5172165"/>
            <a:ext cx="1371600" cy="707886"/>
          </a:xfrm>
          <a:prstGeom prst="rect">
            <a:avLst/>
          </a:prstGeom>
          <a:noFill/>
        </p:spPr>
        <p:txBody>
          <a:bodyPr wrap="square" rtlCol="0">
            <a:spAutoFit/>
          </a:bodyPr>
          <a:lstStyle/>
          <a:p>
            <a:r>
              <a:rPr lang="en-US" sz="2000" dirty="0" smtClean="0"/>
              <a:t>Parts Feed </a:t>
            </a:r>
            <a:r>
              <a:rPr lang="en-US" sz="2000" dirty="0"/>
              <a:t>2</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465891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102</TotalTime>
  <Words>743</Words>
  <Application>Microsoft Macintosh PowerPoint</Application>
  <PresentationFormat>On-screen Show (4:3)</PresentationFormat>
  <Paragraphs>85</Paragraphs>
  <Slides>17</Slides>
  <Notes>0</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Adjacency</vt:lpstr>
      <vt:lpstr>Formulating Feed Rations</vt:lpstr>
      <vt:lpstr>Objectives</vt:lpstr>
      <vt:lpstr>Take into consideration:</vt:lpstr>
      <vt:lpstr>Procedure for ration formulation</vt:lpstr>
      <vt:lpstr>Why do we do it?</vt:lpstr>
      <vt:lpstr>Formulating Feed Rations</vt:lpstr>
      <vt:lpstr>Formulating Feed Rations cont.</vt:lpstr>
      <vt:lpstr>Formulating Feed Rations cont.</vt:lpstr>
      <vt:lpstr>Formulating Feed Rations cont.</vt:lpstr>
      <vt:lpstr>Formulating Feed Rations cont.</vt:lpstr>
      <vt:lpstr>Formulating Feed Rations cont.</vt:lpstr>
      <vt:lpstr>Formulating Feed Rations cont.</vt:lpstr>
      <vt:lpstr>Practice Problem: Two Feed Sources</vt:lpstr>
      <vt:lpstr>What’s being asked?</vt:lpstr>
      <vt:lpstr>Round 2!</vt:lpstr>
      <vt:lpstr>Remember!</vt:lpstr>
      <vt:lpstr>Objectives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Formulating Feed Rations</dc:title>
  <dc:creator>Owner</dc:creator>
  <cp:lastModifiedBy>Marvin Sefcik</cp:lastModifiedBy>
  <cp:revision>14</cp:revision>
  <dcterms:created xsi:type="dcterms:W3CDTF">2012-02-02T21:23:56Z</dcterms:created>
  <dcterms:modified xsi:type="dcterms:W3CDTF">2012-02-02T21:24:11Z</dcterms:modified>
</cp:coreProperties>
</file>