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7"/>
  </p:notesMasterIdLst>
  <p:sldIdLst>
    <p:sldId id="256" r:id="rId2"/>
    <p:sldId id="296" r:id="rId3"/>
    <p:sldId id="262" r:id="rId4"/>
    <p:sldId id="258" r:id="rId5"/>
    <p:sldId id="257" r:id="rId6"/>
    <p:sldId id="274" r:id="rId7"/>
    <p:sldId id="275" r:id="rId8"/>
    <p:sldId id="278" r:id="rId9"/>
    <p:sldId id="263" r:id="rId10"/>
    <p:sldId id="281" r:id="rId11"/>
    <p:sldId id="259" r:id="rId12"/>
    <p:sldId id="282" r:id="rId13"/>
    <p:sldId id="264" r:id="rId14"/>
    <p:sldId id="283" r:id="rId15"/>
    <p:sldId id="265" r:id="rId16"/>
    <p:sldId id="284" r:id="rId17"/>
    <p:sldId id="266" r:id="rId18"/>
    <p:sldId id="285" r:id="rId19"/>
    <p:sldId id="269" r:id="rId20"/>
    <p:sldId id="272" r:id="rId21"/>
    <p:sldId id="276" r:id="rId22"/>
    <p:sldId id="280" r:id="rId23"/>
    <p:sldId id="279" r:id="rId24"/>
    <p:sldId id="268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7" r:id="rId35"/>
    <p:sldId id="277" r:id="rId36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3366FF"/>
    <a:srgbClr val="000000"/>
    <a:srgbClr val="F17607"/>
    <a:srgbClr val="DCE6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A24512C-3989-44D3-ADFB-F9CC28735F9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44E162-5B47-4A0B-A25D-9537207552AA}" type="slidenum">
              <a:rPr lang="en-US"/>
              <a:pPr/>
              <a:t>1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09F5F-088B-436C-ABCE-4827BB77B20E}" type="slidenum">
              <a:rPr lang="en-US"/>
              <a:pPr/>
              <a:t>4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BBACF3-14F9-4285-B8AA-347173D8F1A9}" type="slidenum">
              <a:rPr lang="en-US"/>
              <a:pPr/>
              <a:t>6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b="1"/>
              <a:t>Explain the randomness in meiosis</a:t>
            </a:r>
          </a:p>
          <a:p>
            <a:pPr>
              <a:buFontTx/>
              <a:buChar char="•"/>
            </a:pPr>
            <a:r>
              <a:rPr lang="en-US" b="1" u="sng"/>
              <a:t>End of first class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4A2E5E-381A-451C-87F2-8A35D3A228F5}" type="slidenum">
              <a:rPr lang="en-US"/>
              <a:pPr/>
              <a:t>7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b="1" u="sng"/>
              <a:t>Beginning of second class</a:t>
            </a:r>
          </a:p>
          <a:p>
            <a:endParaRPr lang="en-US" b="1" u="sn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8D7CBA-8A53-41B3-9BB8-F4C91EE4BD1F}" type="slidenum">
              <a:rPr lang="en-US"/>
              <a:pPr/>
              <a:t>9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1B46E8-7F47-4C91-BEE8-AD417AC59AD2}" type="slidenum">
              <a:rPr lang="en-US"/>
              <a:pPr/>
              <a:t>20</a:t>
            </a:fld>
            <a:endParaRPr lang="en-US"/>
          </a:p>
        </p:txBody>
      </p:sp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DECC8B13-8701-4B1F-8289-9E90BCA15BEA}" type="slidenum">
              <a:rPr lang="en-US" sz="1200"/>
              <a:pPr algn="r" eaLnBrk="1" hangingPunct="1"/>
              <a:t>20</a:t>
            </a:fld>
            <a:endParaRPr lang="en-US" sz="1200"/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7150">
              <a:spcBef>
                <a:spcPts val="588"/>
              </a:spcBef>
              <a:buFontTx/>
              <a:buChar char="•"/>
            </a:pPr>
            <a:r>
              <a:rPr lang="en-US" sz="16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A mnemonic to help remember the stages of mitosis.  </a:t>
            </a:r>
          </a:p>
          <a:p>
            <a:pPr marL="57150">
              <a:spcBef>
                <a:spcPts val="588"/>
              </a:spcBef>
              <a:buFontTx/>
              <a:buChar char="•"/>
            </a:pPr>
            <a:r>
              <a:rPr lang="en-US" sz="16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Now do the mitosis flip books</a:t>
            </a:r>
          </a:p>
          <a:p>
            <a:pPr marL="57150">
              <a:spcBef>
                <a:spcPts val="588"/>
              </a:spcBef>
              <a:buFontTx/>
              <a:buChar char="•"/>
            </a:pPr>
            <a:r>
              <a:rPr lang="en-US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 </a:t>
            </a:r>
            <a:r>
              <a:rPr lang="en-US" sz="1600" b="1" u="sng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End of second class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4E1F2A-5EB2-48CA-8BB3-FF63EAB87A9D}" type="slidenum">
              <a:rPr lang="en-US"/>
              <a:pPr/>
              <a:t>21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b="1" u="sng"/>
              <a:t>Beginning of third class</a:t>
            </a:r>
          </a:p>
          <a:p>
            <a:endParaRPr lang="en-US" b="1" u="sn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F191411-AA7F-4676-BFE8-E6136E47B9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47B24-5777-4F4F-BD7B-26408009F9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151F2-2435-47C2-AF19-A6FD991540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065DD3F-0B4B-46BA-9879-D79F73672E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EB46C-FFD7-458A-8B59-5EBBB1BA96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26942-7140-4875-A4EF-67081889FA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8BEEC-106F-467D-9EFA-18FB75A28D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EC9B5-5D32-4C89-9DB5-CC88A7FBC5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E3903-7C0C-4F22-8276-46D687351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A65C1-FB85-4D5B-96F0-6A65D401AD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F22DD-A5EF-424D-BC6A-07A3C009A8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E3C22-424F-4402-AAD3-7B5AAC9827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E435F67-2F61-4E99-8166-F7313881107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1_-mQS_FZ0&amp;NR=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WwIKdyBN_s&amp;feature=relate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VlN7K1-9QB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300" dirty="0">
                <a:latin typeface="Arial" pitchFamily="34" charset="0"/>
              </a:rPr>
              <a:t>Mitosis &amp; Meiosis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886200"/>
            <a:ext cx="8077200" cy="1752600"/>
          </a:xfrm>
        </p:spPr>
        <p:txBody>
          <a:bodyPr/>
          <a:lstStyle/>
          <a:p>
            <a:pPr algn="l">
              <a:lnSpc>
                <a:spcPct val="80000"/>
              </a:lnSpc>
            </a:pPr>
            <a:endParaRPr lang="en-US" sz="2000" dirty="0">
              <a:latin typeface="Arial" pitchFamily="34" charset="0"/>
            </a:endParaRPr>
          </a:p>
          <a:p>
            <a:pPr algn="l">
              <a:lnSpc>
                <a:spcPct val="80000"/>
              </a:lnSpc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3657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Yvonne Norman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4038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Edited By: Ashlee Palermo</a:t>
            </a:r>
            <a:endParaRPr lang="en-US" dirty="0"/>
          </a:p>
        </p:txBody>
      </p:sp>
      <p:pic>
        <p:nvPicPr>
          <p:cNvPr id="6" name="Picture 5" descr="sh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2166" y="5334000"/>
            <a:ext cx="1861833" cy="15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>
                <a:solidFill>
                  <a:schemeClr val="tx1"/>
                </a:solidFill>
                <a:latin typeface="Arial" pitchFamily="34" charset="0"/>
              </a:rPr>
              <a:t>Mitosis</a:t>
            </a:r>
            <a:r>
              <a:rPr lang="en-US" sz="4600">
                <a:solidFill>
                  <a:srgbClr val="F17607"/>
                </a:solidFill>
                <a:latin typeface="Arial" pitchFamily="34" charset="0"/>
              </a:rPr>
              <a:t> Interphase</a:t>
            </a:r>
            <a:endParaRPr lang="en-US" sz="46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8316" name="Rectangle 1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Animal cell</a:t>
            </a:r>
          </a:p>
        </p:txBody>
      </p:sp>
      <p:sp>
        <p:nvSpPr>
          <p:cNvPr id="98317" name="Rectangle 1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Plant cell</a:t>
            </a:r>
          </a:p>
        </p:txBody>
      </p:sp>
      <p:pic>
        <p:nvPicPr>
          <p:cNvPr id="98312" name="Picture 12" descr="animal_interphas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514600"/>
            <a:ext cx="3429000" cy="3429000"/>
          </a:xfrm>
          <a:noFill/>
          <a:ln/>
        </p:spPr>
      </p:pic>
      <p:pic>
        <p:nvPicPr>
          <p:cNvPr id="98314" name="Picture 13" descr="plant_interphas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2514600"/>
            <a:ext cx="3429000" cy="3429000"/>
          </a:xfrm>
          <a:noFill/>
          <a:ln/>
        </p:spPr>
      </p:pic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5181600" y="6400800"/>
            <a:ext cx="3651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/>
              <a:t>Photographs from: http://www.bioweb.uncc.edu/biol1110/Stages.htm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>
                <a:latin typeface="Arial" pitchFamily="34" charset="0"/>
              </a:rPr>
              <a:t>1</a:t>
            </a:r>
            <a:r>
              <a:rPr lang="en-US" sz="4600" baseline="30000">
                <a:latin typeface="Arial" pitchFamily="34" charset="0"/>
              </a:rPr>
              <a:t>st</a:t>
            </a:r>
            <a:r>
              <a:rPr lang="en-US" sz="4600">
                <a:latin typeface="Arial" pitchFamily="34" charset="0"/>
              </a:rPr>
              <a:t> step in Mitosis:</a:t>
            </a:r>
            <a:br>
              <a:rPr lang="en-US" sz="4600">
                <a:latin typeface="Arial" pitchFamily="34" charset="0"/>
              </a:rPr>
            </a:br>
            <a:r>
              <a:rPr lang="en-US" sz="4600">
                <a:latin typeface="Arial" pitchFamily="34" charset="0"/>
              </a:rPr>
              <a:t> </a:t>
            </a:r>
            <a:r>
              <a:rPr lang="en-US" sz="4200">
                <a:solidFill>
                  <a:srgbClr val="F17607"/>
                </a:solidFill>
                <a:latin typeface="Arial" pitchFamily="34" charset="0"/>
              </a:rPr>
              <a:t>Prophase (preparation phase)</a:t>
            </a:r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2743200"/>
            <a:ext cx="3200400" cy="3113088"/>
          </a:xfrm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5257800" y="6400800"/>
            <a:ext cx="35544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/>
            <a:r>
              <a:rPr lang="en-US" sz="1000"/>
              <a:t>http://www.bioweb.uncc.edu/1110Lab/notes/notes1/lab6.htm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990600" y="2312978"/>
            <a:ext cx="3048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1" hangingPunct="1"/>
            <a:r>
              <a:rPr lang="en-US" sz="2400" dirty="0"/>
              <a:t>The DNA recoils, and the chromosomes condense; the nuclear membrane disappears, and the </a:t>
            </a:r>
            <a:r>
              <a:rPr lang="en-US" sz="2400" dirty="0" smtClean="0"/>
              <a:t>____________ ____________</a:t>
            </a:r>
            <a:r>
              <a:rPr lang="en-US" sz="2400" dirty="0" smtClean="0"/>
              <a:t> </a:t>
            </a:r>
            <a:r>
              <a:rPr lang="en-US" sz="2400" dirty="0"/>
              <a:t>begin to form.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>
                <a:solidFill>
                  <a:schemeClr val="tx1"/>
                </a:solidFill>
                <a:latin typeface="Arial" pitchFamily="34" charset="0"/>
              </a:rPr>
              <a:t>Mitosis</a:t>
            </a:r>
            <a:r>
              <a:rPr lang="en-US" sz="4600">
                <a:solidFill>
                  <a:srgbClr val="F17607"/>
                </a:solidFill>
                <a:latin typeface="Arial" pitchFamily="34" charset="0"/>
              </a:rPr>
              <a:t> Prophase</a:t>
            </a:r>
          </a:p>
        </p:txBody>
      </p:sp>
      <p:pic>
        <p:nvPicPr>
          <p:cNvPr id="104452" name="Picture 10" descr="animal_prophas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2324100"/>
            <a:ext cx="3429000" cy="3429000"/>
          </a:xfrm>
          <a:noFill/>
          <a:ln/>
        </p:spPr>
      </p:pic>
      <p:pic>
        <p:nvPicPr>
          <p:cNvPr id="104455" name="Picture 14" descr="plant_propha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2324100"/>
            <a:ext cx="3429000" cy="3429000"/>
          </a:xfrm>
          <a:noFill/>
          <a:ln/>
        </p:spPr>
      </p:pic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5257800" y="6400800"/>
            <a:ext cx="3651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/>
              <a:t>Photographs from: http://www.bioweb.uncc.edu/biol1110/Stages.htm</a:t>
            </a:r>
          </a:p>
        </p:txBody>
      </p:sp>
      <p:sp>
        <p:nvSpPr>
          <p:cNvPr id="104459" name="Rectangle 11"/>
          <p:cNvSpPr>
            <a:spLocks noChangeArrowheads="1"/>
          </p:cNvSpPr>
          <p:nvPr/>
        </p:nvSpPr>
        <p:spPr bwMode="auto">
          <a:xfrm>
            <a:off x="838200" y="17526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Animal cell</a:t>
            </a:r>
          </a:p>
        </p:txBody>
      </p:sp>
      <p:sp>
        <p:nvSpPr>
          <p:cNvPr id="104460" name="Rectangle 12"/>
          <p:cNvSpPr>
            <a:spLocks noChangeArrowheads="1"/>
          </p:cNvSpPr>
          <p:nvPr/>
        </p:nvSpPr>
        <p:spPr bwMode="auto">
          <a:xfrm>
            <a:off x="5029200" y="17526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Plant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>
                <a:latin typeface="Arial" pitchFamily="34" charset="0"/>
              </a:rPr>
              <a:t>2</a:t>
            </a:r>
            <a:r>
              <a:rPr lang="en-US" sz="4600" baseline="30000">
                <a:latin typeface="Arial" pitchFamily="34" charset="0"/>
              </a:rPr>
              <a:t>nd</a:t>
            </a:r>
            <a:r>
              <a:rPr lang="en-US" sz="4600">
                <a:latin typeface="Arial" pitchFamily="34" charset="0"/>
              </a:rPr>
              <a:t> step in Mitosis:</a:t>
            </a:r>
            <a:br>
              <a:rPr lang="en-US" sz="4600">
                <a:latin typeface="Arial" pitchFamily="34" charset="0"/>
              </a:rPr>
            </a:br>
            <a:r>
              <a:rPr lang="en-US" sz="4200">
                <a:solidFill>
                  <a:srgbClr val="F17607"/>
                </a:solidFill>
                <a:latin typeface="Arial" pitchFamily="34" charset="0"/>
              </a:rPr>
              <a:t>metaphase (organizational phase)</a:t>
            </a:r>
            <a:r>
              <a:rPr lang="en-US" sz="4000"/>
              <a:t>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209800"/>
            <a:ext cx="35052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100" dirty="0"/>
              <a:t>   </a:t>
            </a:r>
            <a:r>
              <a:rPr lang="en-US" sz="2600" dirty="0"/>
              <a:t>The chromosomes line up the </a:t>
            </a:r>
            <a:r>
              <a:rPr lang="en-US" sz="2600" dirty="0" smtClean="0"/>
              <a:t>__________</a:t>
            </a:r>
            <a:r>
              <a:rPr lang="en-US" sz="2600" dirty="0" smtClean="0"/>
              <a:t> </a:t>
            </a:r>
            <a:r>
              <a:rPr lang="en-US" sz="2600" dirty="0"/>
              <a:t>of the cell with the help of spindle fibers attached to the </a:t>
            </a:r>
            <a:r>
              <a:rPr lang="en-US" sz="2600" dirty="0" smtClean="0"/>
              <a:t>___________</a:t>
            </a:r>
            <a:r>
              <a:rPr lang="en-US" sz="2600" dirty="0" smtClean="0"/>
              <a:t> </a:t>
            </a:r>
            <a:r>
              <a:rPr lang="en-US" sz="2600" dirty="0"/>
              <a:t>of each replicated chromosome. </a:t>
            </a:r>
          </a:p>
        </p:txBody>
      </p:sp>
      <p:pic>
        <p:nvPicPr>
          <p:cNvPr id="501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48238" y="2465388"/>
            <a:ext cx="3087687" cy="3390900"/>
          </a:xfrm>
          <a:noFill/>
          <a:ln/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5253038" y="6346825"/>
            <a:ext cx="35544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/>
            <a:r>
              <a:rPr lang="en-US" sz="1000"/>
              <a:t>http://www.bioweb.uncc.edu/1110Lab/notes/notes1/lab6.htm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>
                <a:solidFill>
                  <a:schemeClr val="tx1"/>
                </a:solidFill>
                <a:latin typeface="Arial" pitchFamily="34" charset="0"/>
              </a:rPr>
              <a:t>Mitosis</a:t>
            </a:r>
            <a:r>
              <a:rPr lang="en-US" sz="4600">
                <a:solidFill>
                  <a:srgbClr val="F17607"/>
                </a:solidFill>
                <a:latin typeface="Arial" pitchFamily="34" charset="0"/>
              </a:rPr>
              <a:t> Metaphase</a:t>
            </a: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Animal cell</a:t>
            </a:r>
          </a:p>
          <a:p>
            <a:endParaRPr lang="en-US"/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Plant cell</a:t>
            </a:r>
          </a:p>
          <a:p>
            <a:endParaRPr lang="en-US"/>
          </a:p>
        </p:txBody>
      </p:sp>
      <p:pic>
        <p:nvPicPr>
          <p:cNvPr id="107530" name="Picture 10" descr="animal_metaph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6670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1" name="Picture 12" descr="plant_metaph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6670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32" name="Rectangle 12"/>
          <p:cNvSpPr>
            <a:spLocks noChangeArrowheads="1"/>
          </p:cNvSpPr>
          <p:nvPr/>
        </p:nvSpPr>
        <p:spPr bwMode="auto">
          <a:xfrm>
            <a:off x="5257800" y="6400800"/>
            <a:ext cx="3651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900"/>
              <a:t>Photographs from: http://www.bioweb.uncc.edu/biol1110/Stages.htm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>
                <a:latin typeface="Arial" pitchFamily="34" charset="0"/>
              </a:rPr>
              <a:t>3</a:t>
            </a:r>
            <a:r>
              <a:rPr lang="en-US" sz="4600" baseline="30000">
                <a:latin typeface="Arial" pitchFamily="34" charset="0"/>
              </a:rPr>
              <a:t>rd</a:t>
            </a:r>
            <a:r>
              <a:rPr lang="en-US" sz="4600">
                <a:latin typeface="Arial" pitchFamily="34" charset="0"/>
              </a:rPr>
              <a:t> step in Mitosis:</a:t>
            </a:r>
            <a:br>
              <a:rPr lang="en-US" sz="4600">
                <a:latin typeface="Arial" pitchFamily="34" charset="0"/>
              </a:rPr>
            </a:br>
            <a:r>
              <a:rPr lang="en-US" sz="4600">
                <a:latin typeface="Arial" pitchFamily="34" charset="0"/>
              </a:rPr>
              <a:t> </a:t>
            </a:r>
            <a:r>
              <a:rPr lang="en-US" sz="4200">
                <a:solidFill>
                  <a:srgbClr val="F17607"/>
                </a:solidFill>
                <a:latin typeface="Arial" pitchFamily="34" charset="0"/>
              </a:rPr>
              <a:t>Anaphase (separation phase)</a:t>
            </a:r>
            <a:r>
              <a:rPr lang="en-US" sz="4000"/>
              <a:t>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327275"/>
            <a:ext cx="29718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/>
              <a:t>   </a:t>
            </a:r>
            <a:r>
              <a:rPr lang="en-US" sz="2200" dirty="0"/>
              <a:t>The chromosomes split in the middle and the </a:t>
            </a:r>
            <a:r>
              <a:rPr lang="en-US" sz="2200" dirty="0" smtClean="0"/>
              <a:t>____________</a:t>
            </a:r>
            <a:r>
              <a:rPr lang="en-US" sz="2200" dirty="0" smtClean="0"/>
              <a:t> </a:t>
            </a:r>
            <a:r>
              <a:rPr lang="en-US" sz="2200" dirty="0" smtClean="0"/>
              <a:t>____________</a:t>
            </a:r>
            <a:r>
              <a:rPr lang="en-US" sz="2200" dirty="0" smtClean="0"/>
              <a:t> </a:t>
            </a:r>
            <a:r>
              <a:rPr lang="en-US" sz="2200" dirty="0"/>
              <a:t>are pulled by the spindle fibers to opposite poles of the cell. </a:t>
            </a:r>
          </a:p>
        </p:txBody>
      </p:sp>
      <p:pic>
        <p:nvPicPr>
          <p:cNvPr id="5120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81613" y="2535238"/>
            <a:ext cx="2976562" cy="3321050"/>
          </a:xfrm>
          <a:noFill/>
          <a:ln/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253038" y="6346825"/>
            <a:ext cx="35544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/>
            <a:r>
              <a:rPr lang="en-US" sz="1000"/>
              <a:t>http://www.bioweb.uncc.edu/1110Lab/notes/notes1/lab6.htm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0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>
                <a:solidFill>
                  <a:schemeClr val="tx1"/>
                </a:solidFill>
                <a:latin typeface="Arial" pitchFamily="34" charset="0"/>
              </a:rPr>
              <a:t>Mitosis</a:t>
            </a:r>
            <a:r>
              <a:rPr lang="en-US" sz="4600">
                <a:solidFill>
                  <a:srgbClr val="F17607"/>
                </a:solidFill>
                <a:latin typeface="Arial" pitchFamily="34" charset="0"/>
              </a:rPr>
              <a:t> Anaphase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Animal cell</a:t>
            </a:r>
          </a:p>
          <a:p>
            <a:endParaRPr lang="en-US"/>
          </a:p>
        </p:txBody>
      </p:sp>
      <p:sp>
        <p:nvSpPr>
          <p:cNvPr id="110603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   Plant cell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10599" name="Picture 10" descr="animal_anaphas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514600"/>
            <a:ext cx="3429000" cy="3429000"/>
          </a:xfrm>
          <a:noFill/>
          <a:ln/>
        </p:spPr>
      </p:pic>
      <p:pic>
        <p:nvPicPr>
          <p:cNvPr id="110604" name="Picture 12" descr="plant_anaph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5146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05" name="Rectangle 13"/>
          <p:cNvSpPr>
            <a:spLocks noChangeArrowheads="1"/>
          </p:cNvSpPr>
          <p:nvPr/>
        </p:nvSpPr>
        <p:spPr bwMode="auto">
          <a:xfrm>
            <a:off x="5334000" y="6400800"/>
            <a:ext cx="3651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/>
              <a:t>Photographs from: http://www.bioweb.uncc.edu/biol1110/Stages.htm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>
                <a:latin typeface="Arial" pitchFamily="34" charset="0"/>
              </a:rPr>
              <a:t>4</a:t>
            </a:r>
            <a:r>
              <a:rPr lang="en-US" sz="4600" baseline="30000">
                <a:latin typeface="Arial" pitchFamily="34" charset="0"/>
              </a:rPr>
              <a:t>th</a:t>
            </a:r>
            <a:r>
              <a:rPr lang="en-US" sz="4600">
                <a:latin typeface="Arial" pitchFamily="34" charset="0"/>
              </a:rPr>
              <a:t> step in Mitosis:</a:t>
            </a:r>
            <a:br>
              <a:rPr lang="en-US" sz="4600">
                <a:latin typeface="Arial" pitchFamily="34" charset="0"/>
              </a:rPr>
            </a:br>
            <a:r>
              <a:rPr lang="en-US" sz="4600">
                <a:latin typeface="Arial" pitchFamily="34" charset="0"/>
              </a:rPr>
              <a:t> </a:t>
            </a:r>
            <a:r>
              <a:rPr lang="en-US" sz="4200">
                <a:solidFill>
                  <a:srgbClr val="F17607"/>
                </a:solidFill>
                <a:latin typeface="Arial" pitchFamily="34" charset="0"/>
              </a:rPr>
              <a:t>Telophase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133600"/>
            <a:ext cx="4038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/>
              <a:t>   </a:t>
            </a:r>
            <a:r>
              <a:rPr lang="en-US" sz="2200" dirty="0"/>
              <a:t>The chromosomes, along with the </a:t>
            </a:r>
            <a:r>
              <a:rPr lang="en-US" sz="2200" dirty="0" smtClean="0"/>
              <a:t>______________</a:t>
            </a:r>
            <a:r>
              <a:rPr lang="en-US" sz="2200" dirty="0" smtClean="0"/>
              <a:t> </a:t>
            </a:r>
            <a:r>
              <a:rPr lang="en-US" sz="2200" dirty="0"/>
              <a:t>and its organelles and membranes are divided into 2 portions. This diagram shows the end of </a:t>
            </a:r>
            <a:r>
              <a:rPr lang="en-US" sz="2200" dirty="0" smtClean="0"/>
              <a:t>_______________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522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2514600"/>
            <a:ext cx="4038600" cy="3154363"/>
          </a:xfrm>
          <a:noFill/>
          <a:ln/>
        </p:spPr>
      </p:pic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5329238" y="6346825"/>
            <a:ext cx="35544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/>
            <a:r>
              <a:rPr lang="en-US" sz="1000"/>
              <a:t>http://www.bioweb.uncc.edu/1110Lab/notes/notes1/lab6.htm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>
                <a:solidFill>
                  <a:schemeClr val="tx1"/>
                </a:solidFill>
                <a:latin typeface="Arial" pitchFamily="34" charset="0"/>
              </a:rPr>
              <a:t>Mitosis</a:t>
            </a:r>
            <a:r>
              <a:rPr lang="en-US" sz="4600">
                <a:solidFill>
                  <a:srgbClr val="F17607"/>
                </a:solidFill>
                <a:latin typeface="Arial" pitchFamily="34" charset="0"/>
              </a:rPr>
              <a:t> Telophase</a:t>
            </a: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Animal cell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endParaRPr lang="en-US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Plant cell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endParaRPr lang="en-US"/>
          </a:p>
        </p:txBody>
      </p:sp>
      <p:pic>
        <p:nvPicPr>
          <p:cNvPr id="114697" name="Picture 10" descr="animal_teloph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6670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8" name="Picture 12" descr="plant_teloph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6670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9" name="Rectangle 11"/>
          <p:cNvSpPr>
            <a:spLocks noChangeArrowheads="1"/>
          </p:cNvSpPr>
          <p:nvPr/>
        </p:nvSpPr>
        <p:spPr bwMode="auto">
          <a:xfrm>
            <a:off x="5334000" y="6400800"/>
            <a:ext cx="3651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/>
              <a:t>Photographs from: http://www.bioweb.uncc.edu/biol1110/Stages.htm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>
                <a:latin typeface="Arial" pitchFamily="34" charset="0"/>
              </a:rPr>
              <a:t>After Mitosis:</a:t>
            </a:r>
            <a:br>
              <a:rPr lang="en-US" sz="4200" dirty="0">
                <a:latin typeface="Arial" pitchFamily="34" charset="0"/>
              </a:rPr>
            </a:br>
            <a:r>
              <a:rPr lang="en-US" sz="4200" dirty="0">
                <a:latin typeface="Arial" pitchFamily="34" charset="0"/>
              </a:rPr>
              <a:t> </a:t>
            </a:r>
            <a:r>
              <a:rPr lang="en-US" sz="3800" dirty="0">
                <a:solidFill>
                  <a:srgbClr val="F17607"/>
                </a:solidFill>
                <a:latin typeface="Arial" pitchFamily="34" charset="0"/>
              </a:rPr>
              <a:t>Cytokinesis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3429000" cy="4149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600" dirty="0" smtClean="0"/>
              <a:t>   The </a:t>
            </a:r>
            <a:r>
              <a:rPr lang="en-US" sz="2600" dirty="0"/>
              <a:t>actual splitting </a:t>
            </a:r>
            <a:r>
              <a:rPr lang="en-US" sz="2600" dirty="0" smtClean="0"/>
              <a:t>of the </a:t>
            </a:r>
            <a:r>
              <a:rPr lang="en-US" sz="2600" dirty="0" smtClean="0"/>
              <a:t>_____________</a:t>
            </a:r>
            <a:r>
              <a:rPr lang="en-US" sz="2600" dirty="0" smtClean="0"/>
              <a:t> </a:t>
            </a:r>
            <a:r>
              <a:rPr lang="en-US" sz="2600" dirty="0" smtClean="0"/>
              <a:t>cells into two </a:t>
            </a:r>
            <a:r>
              <a:rPr lang="en-US" sz="2600" dirty="0"/>
              <a:t>separate cells is </a:t>
            </a:r>
            <a:r>
              <a:rPr lang="en-US" sz="2600" dirty="0" smtClean="0"/>
              <a:t>called </a:t>
            </a:r>
            <a:r>
              <a:rPr lang="en-US" sz="2600" dirty="0" smtClean="0"/>
              <a:t>_____________</a:t>
            </a:r>
            <a:r>
              <a:rPr lang="en-US" sz="2600" dirty="0" smtClean="0"/>
              <a:t> </a:t>
            </a:r>
            <a:r>
              <a:rPr lang="en-US" sz="2600" dirty="0" smtClean="0"/>
              <a:t>and occurs </a:t>
            </a:r>
            <a:r>
              <a:rPr lang="en-US" sz="2600" dirty="0"/>
              <a:t>differently in </a:t>
            </a:r>
            <a:r>
              <a:rPr lang="en-US" sz="2600" dirty="0" smtClean="0"/>
              <a:t>both </a:t>
            </a:r>
            <a:r>
              <a:rPr lang="en-US" sz="2600" dirty="0"/>
              <a:t>plant and </a:t>
            </a:r>
            <a:r>
              <a:rPr lang="en-US" sz="2600" dirty="0" smtClean="0"/>
              <a:t>animal cells</a:t>
            </a:r>
            <a:r>
              <a:rPr lang="en-US" sz="2600" dirty="0"/>
              <a:t>.</a:t>
            </a:r>
          </a:p>
          <a:p>
            <a:pPr>
              <a:buFont typeface="Wingdings" pitchFamily="2" charset="2"/>
              <a:buNone/>
            </a:pPr>
            <a:endParaRPr lang="en-US" sz="2600" dirty="0"/>
          </a:p>
        </p:txBody>
      </p:sp>
      <p:pic>
        <p:nvPicPr>
          <p:cNvPr id="58380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438400"/>
            <a:ext cx="20764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4114800" y="2057400"/>
            <a:ext cx="36893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/>
              <a:t>Beginning of cytokinesis in a plant:</a:t>
            </a: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/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4038600" y="4267200"/>
            <a:ext cx="3994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/>
              <a:t>Beginning of cytokinesis in an animal:</a:t>
            </a:r>
          </a:p>
        </p:txBody>
      </p:sp>
      <p:pic>
        <p:nvPicPr>
          <p:cNvPr id="58383" name="Picture 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4648200"/>
            <a:ext cx="1676400" cy="1714500"/>
          </a:xfrm>
          <a:noFill/>
          <a:ln/>
        </p:spPr>
      </p:pic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228600" y="6423025"/>
            <a:ext cx="35544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/>
              <a:t>http://www.bioweb.uncc.edu/1110Lab/notes/notes1/lab6.htm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mitosis.</a:t>
            </a:r>
          </a:p>
          <a:p>
            <a:r>
              <a:rPr lang="en-US" dirty="0" smtClean="0"/>
              <a:t>Define meiosis.</a:t>
            </a:r>
          </a:p>
          <a:p>
            <a:r>
              <a:rPr lang="en-US" dirty="0" smtClean="0"/>
              <a:t>Analyze function of mitosis and meiosis in cell differentiation.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7834" y="3907"/>
            <a:ext cx="7998482" cy="1413455"/>
          </a:xfrm>
          <a:noFill/>
          <a:ln/>
        </p:spPr>
        <p:txBody>
          <a:bodyPr lIns="64291" tIns="32146" rIns="134853" bIns="32146"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53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charset="0"/>
                <a:ea typeface="+mj-ea"/>
                <a:cs typeface="+mj-cs"/>
                <a:sym typeface="Lucida Grande" charset="0"/>
              </a:rPr>
              <a:t>REMEMBER!</a:t>
            </a: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11163" y="1231900"/>
            <a:ext cx="3884612" cy="4384675"/>
          </a:xfrm>
        </p:spPr>
        <p:txBody>
          <a:bodyPr lIns="64291" tIns="32146" rIns="134853" bIns="32146">
            <a:normAutofit/>
          </a:bodyPr>
          <a:lstStyle/>
          <a:p>
            <a:pPr marL="447675" indent="-382588">
              <a:lnSpc>
                <a:spcPct val="90000"/>
              </a:lnSpc>
              <a:buSzPct val="138000"/>
              <a:buFont typeface="Lucida Grande" charset="0"/>
              <a:buBlip>
                <a:blip r:embed="rId3"/>
              </a:buBlip>
            </a:pPr>
            <a:r>
              <a:rPr lang="en-US" sz="3700" b="1">
                <a:solidFill>
                  <a:srgbClr val="C000DB"/>
                </a:solidFill>
              </a:rPr>
              <a:t>I</a:t>
            </a:r>
            <a:r>
              <a:rPr lang="en-US" sz="3700"/>
              <a:t>nterphase</a:t>
            </a:r>
          </a:p>
          <a:p>
            <a:pPr marL="447675" indent="-382588">
              <a:lnSpc>
                <a:spcPct val="90000"/>
              </a:lnSpc>
              <a:buSzPct val="138000"/>
              <a:buFont typeface="Lucida Grande" charset="0"/>
              <a:buBlip>
                <a:blip r:embed="rId3"/>
              </a:buBlip>
            </a:pPr>
            <a:r>
              <a:rPr lang="en-US" sz="3700" b="1">
                <a:solidFill>
                  <a:srgbClr val="C000DB"/>
                </a:solidFill>
              </a:rPr>
              <a:t>P</a:t>
            </a:r>
            <a:r>
              <a:rPr lang="en-US" sz="3700"/>
              <a:t>rophase</a:t>
            </a:r>
          </a:p>
          <a:p>
            <a:pPr marL="447675" indent="-382588">
              <a:lnSpc>
                <a:spcPct val="90000"/>
              </a:lnSpc>
              <a:buSzPct val="138000"/>
              <a:buFont typeface="Lucida Grande" charset="0"/>
              <a:buBlip>
                <a:blip r:embed="rId3"/>
              </a:buBlip>
            </a:pPr>
            <a:r>
              <a:rPr lang="en-US" sz="3700" b="1">
                <a:solidFill>
                  <a:srgbClr val="C000DB"/>
                </a:solidFill>
              </a:rPr>
              <a:t>M</a:t>
            </a:r>
            <a:r>
              <a:rPr lang="en-US" sz="3700"/>
              <a:t>etaphase</a:t>
            </a:r>
          </a:p>
          <a:p>
            <a:pPr marL="447675" indent="-382588">
              <a:lnSpc>
                <a:spcPct val="90000"/>
              </a:lnSpc>
              <a:buSzPct val="138000"/>
              <a:buFont typeface="Lucida Grande" charset="0"/>
              <a:buBlip>
                <a:blip r:embed="rId3"/>
              </a:buBlip>
            </a:pPr>
            <a:r>
              <a:rPr lang="en-US" sz="3700" b="1">
                <a:solidFill>
                  <a:srgbClr val="C000DB"/>
                </a:solidFill>
              </a:rPr>
              <a:t>A</a:t>
            </a:r>
            <a:r>
              <a:rPr lang="en-US" sz="3700"/>
              <a:t>naphase</a:t>
            </a:r>
          </a:p>
          <a:p>
            <a:pPr marL="447675" indent="-382588">
              <a:lnSpc>
                <a:spcPct val="90000"/>
              </a:lnSpc>
              <a:buSzPct val="138000"/>
              <a:buFont typeface="Lucida Grande" charset="0"/>
              <a:buBlip>
                <a:blip r:embed="rId3"/>
              </a:buBlip>
            </a:pPr>
            <a:r>
              <a:rPr lang="en-US" sz="3700" b="1">
                <a:solidFill>
                  <a:srgbClr val="C000DB"/>
                </a:solidFill>
              </a:rPr>
              <a:t>T</a:t>
            </a:r>
            <a:r>
              <a:rPr lang="en-US" sz="3700"/>
              <a:t>elophase</a:t>
            </a:r>
          </a:p>
          <a:p>
            <a:pPr marL="447675" indent="-382588">
              <a:lnSpc>
                <a:spcPct val="90000"/>
              </a:lnSpc>
              <a:buSzPct val="138000"/>
              <a:buFont typeface="Lucida Grande" charset="0"/>
              <a:buBlip>
                <a:blip r:embed="rId3"/>
              </a:buBlip>
            </a:pPr>
            <a:r>
              <a:rPr lang="en-US" sz="3700" b="1">
                <a:solidFill>
                  <a:srgbClr val="C000DB"/>
                </a:solidFill>
              </a:rPr>
              <a:t>C</a:t>
            </a:r>
            <a:r>
              <a:rPr lang="en-US" sz="3700"/>
              <a:t>ytokinesis</a:t>
            </a:r>
          </a:p>
        </p:txBody>
      </p:sp>
      <p:grpSp>
        <p:nvGrpSpPr>
          <p:cNvPr id="69636" name="Group 3"/>
          <p:cNvGrpSpPr>
            <a:grpSpLocks/>
          </p:cNvGrpSpPr>
          <p:nvPr/>
        </p:nvGrpSpPr>
        <p:grpSpPr bwMode="auto">
          <a:xfrm>
            <a:off x="4529138" y="1363663"/>
            <a:ext cx="3937000" cy="4113212"/>
            <a:chOff x="0" y="0"/>
            <a:chExt cx="3525" cy="3686"/>
          </a:xfrm>
        </p:grpSpPr>
        <p:grpSp>
          <p:nvGrpSpPr>
            <p:cNvPr id="69637" name="Group 4"/>
            <p:cNvGrpSpPr>
              <a:grpSpLocks/>
            </p:cNvGrpSpPr>
            <p:nvPr/>
          </p:nvGrpSpPr>
          <p:grpSpPr bwMode="auto">
            <a:xfrm>
              <a:off x="0" y="0"/>
              <a:ext cx="3525" cy="3686"/>
              <a:chOff x="0" y="0"/>
              <a:chExt cx="3525" cy="3686"/>
            </a:xfrm>
          </p:grpSpPr>
          <p:sp>
            <p:nvSpPr>
              <p:cNvPr id="97285" name="AutoShape 5"/>
              <p:cNvSpPr>
                <a:spLocks/>
              </p:cNvSpPr>
              <p:nvPr/>
            </p:nvSpPr>
            <p:spPr bwMode="auto">
              <a:xfrm>
                <a:off x="0" y="0"/>
                <a:ext cx="3525" cy="3686"/>
              </a:xfrm>
              <a:custGeom>
                <a:avLst/>
                <a:gdLst/>
                <a:ahLst/>
                <a:cxnLst/>
                <a:rect l="0" t="0" r="r" b="b"/>
                <a:pathLst>
                  <a:path w="21247" h="20623">
                    <a:moveTo>
                      <a:pt x="1909" y="6856"/>
                    </a:moveTo>
                    <a:cubicBezTo>
                      <a:pt x="734" y="7017"/>
                      <a:pt x="-120" y="8411"/>
                      <a:pt x="1" y="9970"/>
                    </a:cubicBezTo>
                    <a:cubicBezTo>
                      <a:pt x="71" y="10870"/>
                      <a:pt x="460" y="11671"/>
                      <a:pt x="1048" y="12129"/>
                    </a:cubicBezTo>
                    <a:lnTo>
                      <a:pt x="1037" y="12096"/>
                    </a:lnTo>
                    <a:cubicBezTo>
                      <a:pt x="227" y="13236"/>
                      <a:pt x="272" y="15024"/>
                      <a:pt x="1137" y="16090"/>
                    </a:cubicBezTo>
                    <a:cubicBezTo>
                      <a:pt x="1598" y="16658"/>
                      <a:pt x="2226" y="16930"/>
                      <a:pt x="2854" y="16833"/>
                    </a:cubicBezTo>
                    <a:lnTo>
                      <a:pt x="2843" y="16852"/>
                    </a:lnTo>
                    <a:cubicBezTo>
                      <a:pt x="3887" y="19264"/>
                      <a:pt x="6209" y="20099"/>
                      <a:pt x="8030" y="18717"/>
                    </a:cubicBezTo>
                    <a:cubicBezTo>
                      <a:pt x="8053" y="18699"/>
                      <a:pt x="8076" y="18682"/>
                      <a:pt x="8098" y="18664"/>
                    </a:cubicBezTo>
                    <a:lnTo>
                      <a:pt x="8092" y="18667"/>
                    </a:lnTo>
                    <a:cubicBezTo>
                      <a:pt x="9112" y="20687"/>
                      <a:pt x="11176" y="21230"/>
                      <a:pt x="12702" y="19880"/>
                    </a:cubicBezTo>
                    <a:cubicBezTo>
                      <a:pt x="13342" y="19314"/>
                      <a:pt x="13813" y="18472"/>
                      <a:pt x="14036" y="17497"/>
                    </a:cubicBezTo>
                    <a:lnTo>
                      <a:pt x="14040" y="17521"/>
                    </a:lnTo>
                    <a:cubicBezTo>
                      <a:pt x="15374" y="18620"/>
                      <a:pt x="17131" y="18084"/>
                      <a:pt x="17964" y="16324"/>
                    </a:cubicBezTo>
                    <a:cubicBezTo>
                      <a:pt x="18242" y="15736"/>
                      <a:pt x="18391" y="15058"/>
                      <a:pt x="18396" y="14365"/>
                    </a:cubicBezTo>
                    <a:lnTo>
                      <a:pt x="18390" y="14356"/>
                    </a:lnTo>
                    <a:cubicBezTo>
                      <a:pt x="20213" y="14012"/>
                      <a:pt x="21480" y="11782"/>
                      <a:pt x="21219" y="9376"/>
                    </a:cubicBezTo>
                    <a:cubicBezTo>
                      <a:pt x="21138" y="8626"/>
                      <a:pt x="20912" y="7917"/>
                      <a:pt x="20563" y="7317"/>
                    </a:cubicBezTo>
                    <a:lnTo>
                      <a:pt x="20556" y="7315"/>
                    </a:lnTo>
                    <a:cubicBezTo>
                      <a:pt x="21127" y="5553"/>
                      <a:pt x="20510" y="3511"/>
                      <a:pt x="19178" y="2755"/>
                    </a:cubicBezTo>
                    <a:cubicBezTo>
                      <a:pt x="19066" y="2692"/>
                      <a:pt x="18951" y="2639"/>
                      <a:pt x="18833" y="2596"/>
                    </a:cubicBezTo>
                    <a:lnTo>
                      <a:pt x="18842" y="2590"/>
                    </a:lnTo>
                    <a:cubicBezTo>
                      <a:pt x="18608" y="878"/>
                      <a:pt x="17365" y="-259"/>
                      <a:pt x="16065" y="49"/>
                    </a:cubicBezTo>
                    <a:cubicBezTo>
                      <a:pt x="15519" y="179"/>
                      <a:pt x="15024" y="554"/>
                      <a:pt x="14665" y="1112"/>
                    </a:cubicBezTo>
                    <a:lnTo>
                      <a:pt x="14669" y="1116"/>
                    </a:lnTo>
                    <a:cubicBezTo>
                      <a:pt x="13950" y="-130"/>
                      <a:pt x="12601" y="-370"/>
                      <a:pt x="11658" y="581"/>
                    </a:cubicBezTo>
                    <a:cubicBezTo>
                      <a:pt x="11396" y="844"/>
                      <a:pt x="11184" y="1182"/>
                      <a:pt x="11038" y="1571"/>
                    </a:cubicBezTo>
                    <a:lnTo>
                      <a:pt x="11045" y="1617"/>
                    </a:lnTo>
                    <a:cubicBezTo>
                      <a:pt x="10012" y="273"/>
                      <a:pt x="8350" y="290"/>
                      <a:pt x="7333" y="1656"/>
                    </a:cubicBezTo>
                    <a:cubicBezTo>
                      <a:pt x="7155" y="1894"/>
                      <a:pt x="7004" y="2166"/>
                      <a:pt x="6885" y="2462"/>
                    </a:cubicBezTo>
                    <a:lnTo>
                      <a:pt x="6877" y="2484"/>
                    </a:lnTo>
                    <a:cubicBezTo>
                      <a:pt x="5293" y="1259"/>
                      <a:pt x="3256" y="1961"/>
                      <a:pt x="2328" y="4052"/>
                    </a:cubicBezTo>
                    <a:cubicBezTo>
                      <a:pt x="1952" y="4899"/>
                      <a:pt x="1802" y="5888"/>
                      <a:pt x="1903" y="6861"/>
                    </a:cubicBezTo>
                    <a:close/>
                    <a:moveTo>
                      <a:pt x="1909" y="6856"/>
                    </a:moveTo>
                  </a:path>
                </a:pathLst>
              </a:custGeom>
              <a:gradFill rotWithShape="0">
                <a:gsLst>
                  <a:gs pos="0">
                    <a:srgbClr val="C000DB"/>
                  </a:gs>
                  <a:gs pos="100000">
                    <a:srgbClr val="E2A2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/>
              <a:lstStyle/>
              <a:p>
                <a:pPr algn="l"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9639" name="AutoShape 6"/>
              <p:cNvSpPr>
                <a:spLocks/>
              </p:cNvSpPr>
              <p:nvPr/>
            </p:nvSpPr>
            <p:spPr bwMode="auto">
              <a:xfrm>
                <a:off x="175" y="198"/>
                <a:ext cx="3234" cy="313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3555"/>
                    </a:moveTo>
                    <a:cubicBezTo>
                      <a:pt x="417" y="13915"/>
                      <a:pt x="899" y="14078"/>
                      <a:pt x="1381" y="14023"/>
                    </a:cubicBezTo>
                    <a:moveTo>
                      <a:pt x="2000" y="19344"/>
                    </a:moveTo>
                    <a:cubicBezTo>
                      <a:pt x="2207" y="19308"/>
                      <a:pt x="2410" y="19233"/>
                      <a:pt x="2604" y="19120"/>
                    </a:cubicBezTo>
                    <a:moveTo>
                      <a:pt x="7435" y="20578"/>
                    </a:moveTo>
                    <a:cubicBezTo>
                      <a:pt x="7532" y="20937"/>
                      <a:pt x="7654" y="21279"/>
                      <a:pt x="7799" y="21600"/>
                    </a:cubicBezTo>
                    <a:moveTo>
                      <a:pt x="14381" y="20160"/>
                    </a:moveTo>
                    <a:cubicBezTo>
                      <a:pt x="14456" y="19795"/>
                      <a:pt x="14505" y="19419"/>
                      <a:pt x="14527" y="19039"/>
                    </a:cubicBezTo>
                    <a:moveTo>
                      <a:pt x="19208" y="16307"/>
                    </a:moveTo>
                    <a:cubicBezTo>
                      <a:pt x="19218" y="14526"/>
                      <a:pt x="18528" y="12895"/>
                      <a:pt x="17436" y="12115"/>
                    </a:cubicBezTo>
                    <a:moveTo>
                      <a:pt x="20811" y="9204"/>
                    </a:moveTo>
                    <a:cubicBezTo>
                      <a:pt x="21153" y="8777"/>
                      <a:pt x="21423" y="8239"/>
                      <a:pt x="21600" y="7632"/>
                    </a:cubicBezTo>
                    <a:moveTo>
                      <a:pt x="19744" y="2561"/>
                    </a:moveTo>
                    <a:cubicBezTo>
                      <a:pt x="19747" y="2312"/>
                      <a:pt x="19733" y="2063"/>
                      <a:pt x="19702" y="1818"/>
                    </a:cubicBezTo>
                    <a:moveTo>
                      <a:pt x="15078" y="0"/>
                    </a:moveTo>
                    <a:cubicBezTo>
                      <a:pt x="14912" y="285"/>
                      <a:pt x="14776" y="604"/>
                      <a:pt x="14673" y="947"/>
                    </a:cubicBezTo>
                    <a:moveTo>
                      <a:pt x="11061" y="564"/>
                    </a:moveTo>
                    <a:cubicBezTo>
                      <a:pt x="10973" y="823"/>
                      <a:pt x="10907" y="1098"/>
                      <a:pt x="10865" y="1381"/>
                    </a:cubicBezTo>
                    <a:moveTo>
                      <a:pt x="7163" y="2480"/>
                    </a:moveTo>
                    <a:cubicBezTo>
                      <a:pt x="6949" y="2175"/>
                      <a:pt x="6711" y="1909"/>
                      <a:pt x="6454" y="1688"/>
                    </a:cubicBezTo>
                    <a:moveTo>
                      <a:pt x="946" y="7074"/>
                    </a:moveTo>
                    <a:cubicBezTo>
                      <a:pt x="973" y="7356"/>
                      <a:pt x="1014" y="7635"/>
                      <a:pt x="1070" y="790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/>
              </a:p>
            </p:txBody>
          </p:sp>
        </p:grpSp>
        <p:sp>
          <p:nvSpPr>
            <p:cNvPr id="97287" name="Rectangle 7"/>
            <p:cNvSpPr>
              <a:spLocks/>
            </p:cNvSpPr>
            <p:nvPr/>
          </p:nvSpPr>
          <p:spPr bwMode="auto">
            <a:xfrm>
              <a:off x="208" y="1236"/>
              <a:ext cx="3117" cy="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57799" bIns="0"/>
            <a:lstStyle/>
            <a:p>
              <a:pPr marL="40182" algn="l" eaLnBrk="1" hangingPunct="1">
                <a:spcBef>
                  <a:spcPts val="3947"/>
                </a:spcBef>
                <a:defRPr/>
              </a:pPr>
              <a:r>
                <a:rPr lang="en-US" sz="6500" b="1" dirty="0">
                  <a:solidFill>
                    <a:srgbClr val="FCFF5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charset="0"/>
                  <a:sym typeface="Lucida Grande" charset="0"/>
                </a:rPr>
                <a:t>IPMATC</a:t>
              </a:r>
            </a:p>
          </p:txBody>
        </p:sp>
      </p:grpSp>
      <p:sp>
        <p:nvSpPr>
          <p:cNvPr id="97288" name="Rectangle 8"/>
          <p:cNvSpPr>
            <a:spLocks/>
          </p:cNvSpPr>
          <p:nvPr/>
        </p:nvSpPr>
        <p:spPr bwMode="auto">
          <a:xfrm>
            <a:off x="914400" y="5029200"/>
            <a:ext cx="80772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8" bIns="0" anchor="ctr"/>
          <a:lstStyle/>
          <a:p>
            <a:pPr marL="39688" algn="l" eaLnBrk="1" hangingPunct="1"/>
            <a:r>
              <a:rPr lang="en-US" sz="3600" b="1">
                <a:solidFill>
                  <a:srgbClr val="C000D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Arial" pitchFamily="34" charset="0"/>
              </a:rPr>
              <a:t>I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Lucida Grande" charset="0"/>
                <a:sym typeface="Lucida Grande" charset="0"/>
              </a:rPr>
              <a:t> </a:t>
            </a:r>
            <a:r>
              <a:rPr lang="en-US" sz="3600" b="1">
                <a:solidFill>
                  <a:srgbClr val="C000D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Arial" pitchFamily="34" charset="0"/>
              </a:rPr>
              <a:t>P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Arial" pitchFamily="34" charset="0"/>
              </a:rPr>
              <a:t>ray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Lucida Grande" charset="0"/>
                <a:sym typeface="Lucida Grande" charset="0"/>
              </a:rPr>
              <a:t> </a:t>
            </a:r>
            <a:r>
              <a:rPr lang="en-US" sz="3600" b="1">
                <a:solidFill>
                  <a:srgbClr val="C000D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Arial" pitchFamily="34" charset="0"/>
              </a:rPr>
              <a:t>M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Lucida Grande" charset="0"/>
                <a:sym typeface="Lucida Grande" charset="0"/>
              </a:rPr>
              <a:t>ore </a:t>
            </a:r>
            <a:r>
              <a:rPr lang="en-US" sz="3600" b="1">
                <a:solidFill>
                  <a:srgbClr val="C000D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Arial" pitchFamily="34" charset="0"/>
              </a:rPr>
              <a:t>A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Arial" pitchFamily="34" charset="0"/>
              </a:rPr>
              <a:t>t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Lucida Grande" charset="0"/>
                <a:sym typeface="Lucida Grande" charset="0"/>
              </a:rPr>
              <a:t> </a:t>
            </a:r>
            <a:r>
              <a:rPr lang="en-US" sz="3600" b="1">
                <a:solidFill>
                  <a:srgbClr val="C000D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Arial" pitchFamily="34" charset="0"/>
              </a:rPr>
              <a:t>T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Lucida Grande" charset="0"/>
                <a:sym typeface="Lucida Grande" charset="0"/>
              </a:rPr>
              <a:t>he </a:t>
            </a:r>
            <a:r>
              <a:rPr lang="en-US" sz="3600" b="1">
                <a:solidFill>
                  <a:srgbClr val="C000D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Arial" pitchFamily="34" charset="0"/>
              </a:rPr>
              <a:t>C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Arial" pitchFamily="34" charset="0"/>
              </a:rPr>
              <a:t>hurch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Lucida Grande" charset="0"/>
              <a:sym typeface="Lucida Grande" charset="0"/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3949700" y="6324600"/>
            <a:ext cx="4895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900"/>
              <a:t>Julie Camp’s mitosis power point - http://sciencespot.net/Pages/classbio.html#Anchor-mitosis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build="p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latin typeface="Arial" pitchFamily="34" charset="0"/>
              </a:rPr>
              <a:t>Meiosis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3600">
              <a:latin typeface="Arial" pitchFamily="34" charset="0"/>
            </a:endParaRPr>
          </a:p>
          <a:p>
            <a:r>
              <a:rPr lang="en-US" sz="3600">
                <a:latin typeface="Arial" pitchFamily="34" charset="0"/>
              </a:rPr>
              <a:t>Meiosis animation:</a:t>
            </a:r>
            <a:r>
              <a:rPr lang="en-US" sz="4800"/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3366FF"/>
                </a:solidFill>
              </a:rPr>
              <a:t>	</a:t>
            </a:r>
            <a:r>
              <a:rPr lang="en-US" sz="2000">
                <a:solidFill>
                  <a:srgbClr val="3366FF"/>
                </a:solidFill>
                <a:latin typeface="Arial" pitchFamily="34" charset="0"/>
                <a:hlinkClick r:id="rId3"/>
              </a:rPr>
              <a:t>http://www.youtube.com/watch?v=D1_-mQS_FZ0&amp;NR=1</a:t>
            </a:r>
            <a:r>
              <a:rPr lang="en-US" sz="2000">
                <a:solidFill>
                  <a:srgbClr val="3366FF"/>
                </a:solidFill>
                <a:latin typeface="Arial" pitchFamily="34" charset="0"/>
              </a:rPr>
              <a:t>  </a:t>
            </a:r>
          </a:p>
          <a:p>
            <a:pPr>
              <a:buFont typeface="Wingdings" pitchFamily="2" charset="2"/>
              <a:buNone/>
            </a:pPr>
            <a:endParaRPr lang="en-US" sz="2000">
              <a:solidFill>
                <a:srgbClr val="3366FF"/>
              </a:solidFill>
              <a:latin typeface="Arial" pitchFamily="34" charset="0"/>
            </a:endParaRPr>
          </a:p>
          <a:p>
            <a:endParaRPr lang="en-US" sz="2000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Vocabulary 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Diploid </a:t>
            </a:r>
          </a:p>
          <a:p>
            <a:r>
              <a:rPr lang="en-US"/>
              <a:t>Haploid </a:t>
            </a:r>
          </a:p>
          <a:p>
            <a:r>
              <a:rPr lang="en-US"/>
              <a:t>Germ cell</a:t>
            </a:r>
          </a:p>
          <a:p>
            <a:r>
              <a:rPr lang="en-US"/>
              <a:t>Somatic cell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Interphase </a:t>
            </a:r>
          </a:p>
          <a:p>
            <a:r>
              <a:rPr lang="en-US"/>
              <a:t>Prophase</a:t>
            </a:r>
          </a:p>
          <a:p>
            <a:r>
              <a:rPr lang="en-US"/>
              <a:t>Metaphase</a:t>
            </a:r>
          </a:p>
          <a:p>
            <a:r>
              <a:rPr lang="en-US"/>
              <a:t>Anaphase </a:t>
            </a:r>
          </a:p>
          <a:p>
            <a:r>
              <a:rPr lang="en-US"/>
              <a:t>Telophase</a:t>
            </a:r>
          </a:p>
          <a:p>
            <a:r>
              <a:rPr lang="en-US"/>
              <a:t>Cytokinesis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5663" y="304800"/>
            <a:ext cx="4602162" cy="6248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05" name="Rectangle 1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>
                <a:latin typeface="Arial" pitchFamily="34" charset="0"/>
              </a:rPr>
              <a:t> Meiosis </a:t>
            </a:r>
            <a:r>
              <a:rPr lang="en-US" sz="4200">
                <a:solidFill>
                  <a:srgbClr val="F17607"/>
                </a:solidFill>
                <a:latin typeface="Arial" pitchFamily="34" charset="0"/>
              </a:rPr>
              <a:t>Interphase</a:t>
            </a:r>
          </a:p>
        </p:txBody>
      </p:sp>
      <p:sp>
        <p:nvSpPr>
          <p:cNvPr id="54408" name="Rectangle 136"/>
          <p:cNvSpPr>
            <a:spLocks noChangeArrowheads="1"/>
          </p:cNvSpPr>
          <p:nvPr/>
        </p:nvSpPr>
        <p:spPr bwMode="auto">
          <a:xfrm>
            <a:off x="304800" y="3429000"/>
            <a:ext cx="1835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200"/>
          </a:p>
        </p:txBody>
      </p:sp>
      <p:pic>
        <p:nvPicPr>
          <p:cNvPr id="54414" name="Picture 14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905000"/>
            <a:ext cx="4343400" cy="4114800"/>
          </a:xfrm>
        </p:spPr>
      </p:pic>
      <p:sp>
        <p:nvSpPr>
          <p:cNvPr id="54415" name="Rectangle 143"/>
          <p:cNvSpPr>
            <a:spLocks noChangeArrowheads="1"/>
          </p:cNvSpPr>
          <p:nvPr/>
        </p:nvSpPr>
        <p:spPr bwMode="auto">
          <a:xfrm>
            <a:off x="5334000" y="1683217"/>
            <a:ext cx="31464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1" hangingPunct="1"/>
            <a:r>
              <a:rPr lang="en-US" sz="2400" dirty="0"/>
              <a:t>Meiosis is preceded by </a:t>
            </a:r>
            <a:r>
              <a:rPr lang="en-US" sz="2400" dirty="0" smtClean="0"/>
              <a:t>_____________</a:t>
            </a:r>
            <a:r>
              <a:rPr lang="en-US" sz="2400" dirty="0" smtClean="0"/>
              <a:t>. </a:t>
            </a:r>
            <a:r>
              <a:rPr lang="en-US" sz="2400" dirty="0"/>
              <a:t>The chromosomes have not yet condensed. </a:t>
            </a:r>
          </a:p>
        </p:txBody>
      </p:sp>
      <p:sp>
        <p:nvSpPr>
          <p:cNvPr id="54416" name="Rectangle 144"/>
          <p:cNvSpPr>
            <a:spLocks noChangeArrowheads="1"/>
          </p:cNvSpPr>
          <p:nvPr/>
        </p:nvSpPr>
        <p:spPr bwMode="auto">
          <a:xfrm>
            <a:off x="4800600" y="6400800"/>
            <a:ext cx="41814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/>
              <a:t>http://morgan.rutgers.edu/MorganWebFrames/Level1/Page7/meiosis1.html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Meiosis</a:t>
            </a:r>
            <a:r>
              <a:rPr lang="en-US">
                <a:solidFill>
                  <a:srgbClr val="F17607"/>
                </a:solidFill>
              </a:rPr>
              <a:t> Interphase</a:t>
            </a:r>
            <a:r>
              <a:rPr lang="en-US">
                <a:solidFill>
                  <a:schemeClr val="folHlink"/>
                </a:solidFill>
              </a:rPr>
              <a:t> </a:t>
            </a:r>
          </a:p>
        </p:txBody>
      </p:sp>
      <p:pic>
        <p:nvPicPr>
          <p:cNvPr id="1259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828800"/>
            <a:ext cx="4419600" cy="4114800"/>
          </a:xfrm>
        </p:spPr>
      </p:pic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5486400" y="2048858"/>
            <a:ext cx="3352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1" hangingPunct="1"/>
            <a:r>
              <a:rPr lang="en-US" sz="2400" dirty="0"/>
              <a:t>The chromosomes have </a:t>
            </a:r>
            <a:r>
              <a:rPr lang="en-US" sz="2400" dirty="0" smtClean="0"/>
              <a:t>_____________</a:t>
            </a:r>
            <a:r>
              <a:rPr lang="en-US" sz="2400" dirty="0" smtClean="0"/>
              <a:t>, </a:t>
            </a:r>
            <a:r>
              <a:rPr lang="en-US" sz="2400" dirty="0"/>
              <a:t>and the chromatin begins to condense. </a:t>
            </a: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4953000" y="6400800"/>
            <a:ext cx="4029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/>
              <a:t>http://morgan.rutgers.edu/MorganWebFrames/Level1/Page7/meiosis1.html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Meiosis</a:t>
            </a:r>
            <a:r>
              <a:rPr lang="en-US">
                <a:solidFill>
                  <a:srgbClr val="F17607"/>
                </a:solidFill>
              </a:rPr>
              <a:t> Prophase I</a:t>
            </a:r>
          </a:p>
        </p:txBody>
      </p:sp>
      <p:pic>
        <p:nvPicPr>
          <p:cNvPr id="1269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981200"/>
            <a:ext cx="4038600" cy="4114800"/>
          </a:xfrm>
        </p:spPr>
      </p:pic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5257800" y="1857881"/>
            <a:ext cx="3276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1" hangingPunct="1"/>
            <a:r>
              <a:rPr lang="en-US" sz="2400" dirty="0"/>
              <a:t>The chromosomes are </a:t>
            </a:r>
            <a:r>
              <a:rPr lang="en-US" sz="2400" dirty="0" smtClean="0"/>
              <a:t>________________</a:t>
            </a:r>
            <a:r>
              <a:rPr lang="en-US" sz="2400" dirty="0" smtClean="0"/>
              <a:t> ________________. </a:t>
            </a:r>
            <a:r>
              <a:rPr lang="en-US" sz="2400" dirty="0"/>
              <a:t>In meiosis (unlike mitosis), the homologous chromosomes pair with one another </a:t>
            </a: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4953000" y="6400800"/>
            <a:ext cx="4029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/>
              <a:t>http://morgan.rutgers.edu/MorganWebFrames/Level1/Page7/meiosis1.html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Meiosis </a:t>
            </a:r>
            <a:r>
              <a:rPr lang="en-US">
                <a:solidFill>
                  <a:srgbClr val="F17607"/>
                </a:solidFill>
              </a:rPr>
              <a:t>Metaphase I</a:t>
            </a:r>
            <a:endParaRPr lang="en-US"/>
          </a:p>
        </p:txBody>
      </p:sp>
      <p:pic>
        <p:nvPicPr>
          <p:cNvPr id="128003" name="Picture 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019300"/>
            <a:ext cx="3962400" cy="3962400"/>
          </a:xfrm>
        </p:spPr>
      </p:pic>
      <p:sp>
        <p:nvSpPr>
          <p:cNvPr id="1280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209800"/>
            <a:ext cx="40386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>
                <a:latin typeface="Arial" pitchFamily="34" charset="0"/>
              </a:rPr>
              <a:t>   The nuclear membrane dissolves and the homologous chromosomes attach to the spindle fibers. They are preparing to go to </a:t>
            </a:r>
            <a:r>
              <a:rPr lang="en-US" dirty="0" smtClean="0">
                <a:latin typeface="Arial" pitchFamily="34" charset="0"/>
              </a:rPr>
              <a:t>____________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poles. </a:t>
            </a:r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4191000" y="6477000"/>
            <a:ext cx="495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/>
              <a:t>http://morgan.rutgers.edu/MorganWebFrames/Level1/Page7/meiosis1.html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Meiosis </a:t>
            </a:r>
            <a:r>
              <a:rPr lang="en-US">
                <a:solidFill>
                  <a:srgbClr val="F17607"/>
                </a:solidFill>
              </a:rPr>
              <a:t>Anaphase I</a:t>
            </a:r>
            <a:endParaRPr lang="en-US"/>
          </a:p>
        </p:txBody>
      </p:sp>
      <p:pic>
        <p:nvPicPr>
          <p:cNvPr id="130053" name="Picture 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828800"/>
            <a:ext cx="4038600" cy="4114800"/>
          </a:xfrm>
        </p:spPr>
      </p:pic>
      <p:sp>
        <p:nvSpPr>
          <p:cNvPr id="13005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</a:t>
            </a:r>
            <a:r>
              <a:rPr lang="en-US">
                <a:latin typeface="Arial" pitchFamily="34" charset="0"/>
              </a:rPr>
              <a:t>The chromosomes move to opposite ends of the cell. </a:t>
            </a:r>
          </a:p>
        </p:txBody>
      </p:sp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4648200" y="6477000"/>
            <a:ext cx="4333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/>
              <a:t>http://morgan.rutgers.edu/MorganWebFrames/Level1/Page7/meiosis1.html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Meiosis </a:t>
            </a:r>
            <a:r>
              <a:rPr lang="en-US" sz="4000">
                <a:solidFill>
                  <a:srgbClr val="F17607"/>
                </a:solidFill>
              </a:rPr>
              <a:t>Telophase I </a:t>
            </a:r>
            <a:r>
              <a:rPr lang="en-US" sz="3200">
                <a:solidFill>
                  <a:srgbClr val="F17607"/>
                </a:solidFill>
              </a:rPr>
              <a:t>&amp;</a:t>
            </a:r>
            <a:r>
              <a:rPr lang="en-US" sz="4000">
                <a:solidFill>
                  <a:srgbClr val="F17607"/>
                </a:solidFill>
              </a:rPr>
              <a:t> Cytokinesis</a:t>
            </a:r>
            <a:endParaRPr lang="en-US" sz="4000"/>
          </a:p>
        </p:txBody>
      </p:sp>
      <p:pic>
        <p:nvPicPr>
          <p:cNvPr id="132101" name="Picture 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1321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038600" cy="4724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	The cell begins to divide into two daughter cells. It is important to understand that each daughter cell can get any combination of </a:t>
            </a:r>
            <a:r>
              <a:rPr lang="en-US" dirty="0" smtClean="0"/>
              <a:t>______________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______________ </a:t>
            </a:r>
            <a:r>
              <a:rPr lang="en-US" dirty="0" smtClean="0"/>
              <a:t>chromosomes</a:t>
            </a:r>
            <a:r>
              <a:rPr lang="en-US" dirty="0"/>
              <a:t>. </a:t>
            </a:r>
            <a:endParaRPr lang="en-US" dirty="0">
              <a:effectLst/>
            </a:endParaRPr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4953000" y="6400800"/>
            <a:ext cx="4029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900"/>
              <a:t>http://morgan.rutgers.edu/MorganWebFrames/Level1/Page7/meiosis1.html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100">
                <a:latin typeface="Arial" pitchFamily="34" charset="0"/>
              </a:rPr>
              <a:t>Mitosis: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If a cell wants to make a </a:t>
            </a:r>
            <a:r>
              <a:rPr lang="en-US" sz="2400" dirty="0" smtClean="0"/>
              <a:t>____________</a:t>
            </a:r>
            <a:r>
              <a:rPr lang="en-US" sz="2400" dirty="0" smtClean="0"/>
              <a:t> </a:t>
            </a:r>
            <a:r>
              <a:rPr lang="en-US" sz="2400" dirty="0"/>
              <a:t>of itself, it first must copy its DNA (part of a chromosome).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 copies then must be </a:t>
            </a:r>
            <a:r>
              <a:rPr lang="en-US" sz="2400" dirty="0" smtClean="0"/>
              <a:t>_________&amp; _________ </a:t>
            </a:r>
            <a:r>
              <a:rPr lang="en-US" sz="2400" dirty="0"/>
              <a:t>into two sides of the cell.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 cell then splits in two. Part of each parent is carried to the two new cells.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Results in cells such as internal organs, </a:t>
            </a:r>
            <a:r>
              <a:rPr lang="en-US" sz="2400" dirty="0" smtClean="0"/>
              <a:t>_______</a:t>
            </a:r>
            <a:r>
              <a:rPr lang="en-US" sz="2400" dirty="0" smtClean="0"/>
              <a:t>, </a:t>
            </a:r>
            <a:r>
              <a:rPr lang="en-US" sz="2400" dirty="0"/>
              <a:t>bones, </a:t>
            </a:r>
            <a:r>
              <a:rPr lang="en-US" sz="2400" dirty="0" smtClean="0"/>
              <a:t>_________</a:t>
            </a:r>
            <a:r>
              <a:rPr lang="en-US" sz="2400" dirty="0" smtClean="0"/>
              <a:t> </a:t>
            </a:r>
            <a:r>
              <a:rPr lang="en-US" sz="2400" dirty="0"/>
              <a:t>etc. </a:t>
            </a:r>
            <a:endParaRPr lang="en-US" sz="2600" dirty="0"/>
          </a:p>
          <a:p>
            <a:pPr>
              <a:lnSpc>
                <a:spcPct val="90000"/>
              </a:lnSpc>
            </a:pP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Meiosis </a:t>
            </a:r>
            <a:r>
              <a:rPr lang="en-US">
                <a:solidFill>
                  <a:srgbClr val="F17607"/>
                </a:solidFill>
              </a:rPr>
              <a:t>Prophase II</a:t>
            </a:r>
            <a:endParaRPr lang="en-US"/>
          </a:p>
        </p:txBody>
      </p:sp>
      <p:pic>
        <p:nvPicPr>
          <p:cNvPr id="134149" name="Picture 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057400"/>
            <a:ext cx="4038600" cy="4114800"/>
          </a:xfrm>
        </p:spPr>
      </p:pic>
      <p:sp>
        <p:nvSpPr>
          <p:cNvPr id="13415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The cell has divided into two daughter cells. </a:t>
            </a:r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4953000" y="6477000"/>
            <a:ext cx="4029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900"/>
              <a:t>http://morgan.rutgers.edu/MorganWebFrames/Level1/Page7/meiosis1.html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Meiosis </a:t>
            </a:r>
            <a:r>
              <a:rPr lang="en-US">
                <a:solidFill>
                  <a:srgbClr val="F17607"/>
                </a:solidFill>
              </a:rPr>
              <a:t>Metaphase II</a:t>
            </a:r>
            <a:endParaRPr lang="en-US"/>
          </a:p>
        </p:txBody>
      </p:sp>
      <p:pic>
        <p:nvPicPr>
          <p:cNvPr id="136197" name="Picture 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13619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As in Meiosis I, the chromosomes line up on the spindle fibers. </a:t>
            </a:r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4953000" y="6400800"/>
            <a:ext cx="4029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900"/>
              <a:t>http://morgan.rutgers.edu/MorganWebFrames/Level1/Page7/meiosis1.html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Meiosis </a:t>
            </a:r>
            <a:r>
              <a:rPr lang="en-US">
                <a:solidFill>
                  <a:srgbClr val="F17607"/>
                </a:solidFill>
              </a:rPr>
              <a:t>Anaphase II</a:t>
            </a:r>
          </a:p>
        </p:txBody>
      </p:sp>
      <p:pic>
        <p:nvPicPr>
          <p:cNvPr id="138245" name="Picture 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13824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	The two cells each begin to divide. As in Meiosis I, the chromosomes move </a:t>
            </a:r>
            <a:r>
              <a:rPr lang="en-US" dirty="0" smtClean="0"/>
              <a:t>to ____________ </a:t>
            </a:r>
            <a:r>
              <a:rPr lang="en-US" dirty="0"/>
              <a:t>ends of each cell. </a:t>
            </a:r>
          </a:p>
        </p:txBody>
      </p:sp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4810125" y="6400800"/>
            <a:ext cx="4333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900"/>
              <a:t>http://morgan.rutgers.edu/MorganWebFrames/Level1/Page7/meiosis1.html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17607"/>
                </a:solidFill>
              </a:rPr>
              <a:t>Telophase II </a:t>
            </a:r>
            <a:r>
              <a:rPr lang="en-US" sz="3600">
                <a:solidFill>
                  <a:srgbClr val="F17607"/>
                </a:solidFill>
              </a:rPr>
              <a:t>&amp;</a:t>
            </a:r>
            <a:r>
              <a:rPr lang="en-US"/>
              <a:t> </a:t>
            </a:r>
            <a:r>
              <a:rPr lang="en-US">
                <a:solidFill>
                  <a:srgbClr val="F17607"/>
                </a:solidFill>
              </a:rPr>
              <a:t>Cytokinesis</a:t>
            </a:r>
            <a:r>
              <a:rPr lang="en-US"/>
              <a:t> </a:t>
            </a:r>
          </a:p>
        </p:txBody>
      </p:sp>
      <p:pic>
        <p:nvPicPr>
          <p:cNvPr id="140293" name="Picture 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905000"/>
            <a:ext cx="4038600" cy="4114800"/>
          </a:xfrm>
        </p:spPr>
      </p:pic>
      <p:sp>
        <p:nvSpPr>
          <p:cNvPr id="14029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	With the formation of </a:t>
            </a:r>
            <a:r>
              <a:rPr lang="en-US" dirty="0" smtClean="0"/>
              <a:t>_______ </a:t>
            </a:r>
            <a:r>
              <a:rPr lang="en-US" dirty="0" smtClean="0"/>
              <a:t>cells</a:t>
            </a:r>
            <a:r>
              <a:rPr lang="en-US" dirty="0"/>
              <a:t>, meiosis is over. Each of these prospective germ cells carries half the number of chromosomes of </a:t>
            </a:r>
            <a:r>
              <a:rPr lang="en-US" dirty="0" smtClean="0"/>
              <a:t>______________</a:t>
            </a:r>
            <a:r>
              <a:rPr lang="en-US" dirty="0" smtClean="0"/>
              <a:t> </a:t>
            </a:r>
            <a:r>
              <a:rPr lang="en-US" dirty="0"/>
              <a:t>cells. </a:t>
            </a:r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4953000" y="6477000"/>
            <a:ext cx="4029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900"/>
              <a:t>http://morgan.rutgers.edu/MorganWebFrames/Level1/Page7/meiosis1.html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mitosis.</a:t>
            </a:r>
          </a:p>
          <a:p>
            <a:r>
              <a:rPr lang="en-US" dirty="0" smtClean="0"/>
              <a:t>Define meiosis.</a:t>
            </a:r>
          </a:p>
          <a:p>
            <a:r>
              <a:rPr lang="en-US" dirty="0" smtClean="0"/>
              <a:t>Analyze function of mitosis and meiosis in cell differentiation.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743200"/>
            <a:ext cx="7772400" cy="1828800"/>
          </a:xfrm>
        </p:spPr>
        <p:txBody>
          <a:bodyPr/>
          <a:lstStyle/>
          <a:p>
            <a:r>
              <a:rPr lang="en-US" sz="3200" dirty="0">
                <a:latin typeface="Arial" pitchFamily="34" charset="0"/>
              </a:rPr>
              <a:t>Yvonne Norman</a:t>
            </a:r>
            <a:br>
              <a:rPr lang="en-US" sz="3200" dirty="0">
                <a:latin typeface="Arial" pitchFamily="34" charset="0"/>
              </a:rPr>
            </a:br>
            <a:endParaRPr lang="en-US" sz="3200" dirty="0">
              <a:latin typeface="Arial" pitchFamily="34" charset="0"/>
            </a:endParaRP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/>
              <a:t>G410 (Life Sciences for Middle School Educators)</a:t>
            </a:r>
          </a:p>
          <a:p>
            <a:r>
              <a:rPr lang="en-US" sz="1800"/>
              <a:t>Senior – Portland State University</a:t>
            </a:r>
          </a:p>
          <a:p>
            <a:r>
              <a:rPr lang="en-US" sz="1800"/>
              <a:t>February 2009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9400" y="51816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Edited by: Ashlee Palermo</a:t>
            </a:r>
            <a:br>
              <a:rPr lang="en-US" dirty="0" smtClean="0"/>
            </a:br>
            <a:r>
              <a:rPr lang="en-US" dirty="0" smtClean="0"/>
              <a:t>Sam Houston State University</a:t>
            </a:r>
          </a:p>
          <a:p>
            <a:r>
              <a:rPr lang="en-US" dirty="0" smtClean="0"/>
              <a:t>Spring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5100">
                <a:latin typeface="Arial" pitchFamily="34" charset="0"/>
              </a:rPr>
              <a:t>Meiosis: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Arial" pitchFamily="34" charset="0"/>
              </a:rPr>
              <a:t>As in mitosis, if a cell wants to make a duplicate of itself, it first must copy its DNA (part of a chromosome).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pitchFamily="34" charset="0"/>
              </a:rPr>
              <a:t>Results in </a:t>
            </a:r>
            <a:r>
              <a:rPr lang="en-US" sz="2400" dirty="0" smtClean="0">
                <a:latin typeface="Arial" pitchFamily="34" charset="0"/>
              </a:rPr>
              <a:t>_________________cells </a:t>
            </a:r>
            <a:r>
              <a:rPr lang="en-US" sz="2400" dirty="0">
                <a:latin typeface="Arial" pitchFamily="34" charset="0"/>
              </a:rPr>
              <a:t>(sperm, eggs, etc). 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pitchFamily="34" charset="0"/>
              </a:rPr>
              <a:t>Part of each parent is carried to the </a:t>
            </a:r>
            <a:r>
              <a:rPr lang="en-US" sz="2400" dirty="0" smtClean="0">
                <a:latin typeface="Arial" pitchFamily="34" charset="0"/>
              </a:rPr>
              <a:t>________</a:t>
            </a:r>
            <a:r>
              <a:rPr lang="en-US" sz="2400" dirty="0" smtClean="0">
                <a:latin typeface="Arial" pitchFamily="34" charset="0"/>
              </a:rPr>
              <a:t> </a:t>
            </a:r>
            <a:r>
              <a:rPr lang="en-US" sz="2400" dirty="0">
                <a:latin typeface="Arial" pitchFamily="34" charset="0"/>
              </a:rPr>
              <a:t>new cells. 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pitchFamily="34" charset="0"/>
              </a:rPr>
              <a:t>Meiosis has evolved to solve a problem.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pitchFamily="34" charset="0"/>
              </a:rPr>
              <a:t>The problem is this: some organisms </a:t>
            </a:r>
            <a:r>
              <a:rPr lang="en-US" sz="2400" dirty="0" smtClean="0">
                <a:latin typeface="Arial" pitchFamily="34" charset="0"/>
              </a:rPr>
              <a:t>mate with </a:t>
            </a:r>
            <a:r>
              <a:rPr lang="en-US" sz="2400" dirty="0">
                <a:latin typeface="Arial" pitchFamily="34" charset="0"/>
              </a:rPr>
              <a:t>other organisms – that is, they combine their genes together (creating genetic diversity).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pitchFamily="34" charset="0"/>
              </a:rPr>
              <a:t>Why would this be a problem?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pitchFamily="34" charset="0"/>
              </a:rPr>
              <a:t>Use this to remember these </a:t>
            </a:r>
            <a:r>
              <a:rPr lang="en-US" sz="2800" dirty="0">
                <a:latin typeface="Arial" pitchFamily="34" charset="0"/>
              </a:rPr>
              <a:t>terms: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err="1">
                <a:solidFill>
                  <a:srgbClr val="F17607"/>
                </a:solidFill>
                <a:latin typeface="Arial" pitchFamily="34" charset="0"/>
              </a:rPr>
              <a:t>MIT</a:t>
            </a:r>
            <a:r>
              <a:rPr lang="en-US" sz="2800" dirty="0" err="1">
                <a:latin typeface="Arial" pitchFamily="34" charset="0"/>
              </a:rPr>
              <a:t>osis</a:t>
            </a:r>
            <a:r>
              <a:rPr lang="en-US" sz="2800" dirty="0">
                <a:latin typeface="Arial" pitchFamily="34" charset="0"/>
              </a:rPr>
              <a:t> takes the cell and </a:t>
            </a:r>
            <a:r>
              <a:rPr lang="en-US" sz="2800" dirty="0">
                <a:solidFill>
                  <a:srgbClr val="F17607"/>
                </a:solidFill>
                <a:latin typeface="Arial" pitchFamily="34" charset="0"/>
              </a:rPr>
              <a:t>M</a:t>
            </a:r>
            <a:r>
              <a:rPr lang="en-US" sz="2800" dirty="0">
                <a:latin typeface="Arial" pitchFamily="34" charset="0"/>
              </a:rPr>
              <a:t>akes </a:t>
            </a:r>
            <a:r>
              <a:rPr lang="en-US" sz="2800" dirty="0">
                <a:solidFill>
                  <a:srgbClr val="F17607"/>
                </a:solidFill>
                <a:latin typeface="Arial" pitchFamily="34" charset="0"/>
              </a:rPr>
              <a:t>I</a:t>
            </a:r>
            <a:r>
              <a:rPr lang="en-US" sz="2800" dirty="0">
                <a:latin typeface="Arial" pitchFamily="34" charset="0"/>
              </a:rPr>
              <a:t>t </a:t>
            </a:r>
            <a:r>
              <a:rPr lang="en-US" sz="2800" dirty="0">
                <a:solidFill>
                  <a:srgbClr val="F17607"/>
                </a:solidFill>
                <a:latin typeface="Arial" pitchFamily="34" charset="0"/>
              </a:rPr>
              <a:t>T</a:t>
            </a:r>
            <a:r>
              <a:rPr lang="en-US" sz="2800" dirty="0">
                <a:latin typeface="Arial" pitchFamily="34" charset="0"/>
              </a:rPr>
              <a:t>wo (diploid)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Arial" pitchFamily="34" charset="0"/>
              </a:rPr>
              <a:t>M</a:t>
            </a:r>
            <a:r>
              <a:rPr lang="en-US" sz="2800" dirty="0">
                <a:solidFill>
                  <a:srgbClr val="F17607"/>
                </a:solidFill>
                <a:latin typeface="Arial" pitchFamily="34" charset="0"/>
              </a:rPr>
              <a:t>e</a:t>
            </a:r>
            <a:r>
              <a:rPr lang="en-US" sz="2800" dirty="0">
                <a:latin typeface="Arial" pitchFamily="34" charset="0"/>
              </a:rPr>
              <a:t>iosis has to do with </a:t>
            </a:r>
            <a:r>
              <a:rPr lang="en-US" sz="2800" dirty="0" smtClean="0">
                <a:latin typeface="Arial" pitchFamily="34" charset="0"/>
              </a:rPr>
              <a:t>s</a:t>
            </a:r>
            <a:r>
              <a:rPr lang="en-US" sz="2800" dirty="0" smtClean="0">
                <a:solidFill>
                  <a:srgbClr val="F17607"/>
                </a:solidFill>
                <a:latin typeface="Arial" pitchFamily="34" charset="0"/>
              </a:rPr>
              <a:t>e</a:t>
            </a:r>
            <a:r>
              <a:rPr lang="en-US" sz="2800" dirty="0" smtClean="0">
                <a:latin typeface="Arial" pitchFamily="34" charset="0"/>
              </a:rPr>
              <a:t>xual reproduction</a:t>
            </a:r>
            <a:endParaRPr lang="en-US" sz="2800" dirty="0">
              <a:latin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Arial" pitchFamily="34" charset="0"/>
              </a:rPr>
              <a:t>From the cell’s point of view: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" pitchFamily="34" charset="0"/>
              </a:rPr>
              <a:t> 	</a:t>
            </a:r>
            <a:r>
              <a:rPr lang="en-US" dirty="0" err="1">
                <a:latin typeface="Arial" pitchFamily="34" charset="0"/>
              </a:rPr>
              <a:t>m</a:t>
            </a:r>
            <a:r>
              <a:rPr lang="en-US" dirty="0" err="1">
                <a:solidFill>
                  <a:srgbClr val="F17607"/>
                </a:solidFill>
                <a:latin typeface="Arial" pitchFamily="34" charset="0"/>
              </a:rPr>
              <a:t>IT</a:t>
            </a:r>
            <a:r>
              <a:rPr lang="en-US" dirty="0" err="1">
                <a:latin typeface="Arial" pitchFamily="34" charset="0"/>
              </a:rPr>
              <a:t>osis</a:t>
            </a:r>
            <a:r>
              <a:rPr lang="en-US" dirty="0">
                <a:latin typeface="Arial" pitchFamily="34" charset="0"/>
              </a:rPr>
              <a:t> results in </a:t>
            </a:r>
            <a:r>
              <a:rPr lang="en-US" dirty="0">
                <a:solidFill>
                  <a:srgbClr val="F17607"/>
                </a:solidFill>
                <a:latin typeface="Arial" pitchFamily="34" charset="0"/>
              </a:rPr>
              <a:t>I</a:t>
            </a:r>
            <a:r>
              <a:rPr lang="en-US" dirty="0">
                <a:latin typeface="Arial" pitchFamily="34" charset="0"/>
              </a:rPr>
              <a:t>dentical </a:t>
            </a:r>
            <a:r>
              <a:rPr lang="en-US" dirty="0">
                <a:solidFill>
                  <a:srgbClr val="F17607"/>
                </a:solidFill>
                <a:latin typeface="Arial" pitchFamily="34" charset="0"/>
              </a:rPr>
              <a:t>T</a:t>
            </a:r>
            <a:r>
              <a:rPr lang="en-US" dirty="0">
                <a:latin typeface="Arial" pitchFamily="34" charset="0"/>
              </a:rPr>
              <a:t>wins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" pitchFamily="34" charset="0"/>
              </a:rPr>
              <a:t>  </a:t>
            </a:r>
            <a:r>
              <a:rPr lang="en-US" dirty="0" err="1">
                <a:latin typeface="Arial" pitchFamily="34" charset="0"/>
              </a:rPr>
              <a:t>m</a:t>
            </a:r>
            <a:r>
              <a:rPr lang="en-US" dirty="0" err="1">
                <a:solidFill>
                  <a:srgbClr val="F17607"/>
                </a:solidFill>
                <a:latin typeface="Arial" pitchFamily="34" charset="0"/>
              </a:rPr>
              <a:t>E</a:t>
            </a:r>
            <a:r>
              <a:rPr lang="en-US" dirty="0" err="1">
                <a:latin typeface="Arial" pitchFamily="34" charset="0"/>
              </a:rPr>
              <a:t>io</a:t>
            </a:r>
            <a:r>
              <a:rPr lang="en-US" dirty="0" err="1">
                <a:solidFill>
                  <a:srgbClr val="F17607"/>
                </a:solidFill>
                <a:latin typeface="Arial" pitchFamily="34" charset="0"/>
              </a:rPr>
              <a:t>S</a:t>
            </a:r>
            <a:r>
              <a:rPr lang="en-US" dirty="0" err="1">
                <a:latin typeface="Arial" pitchFamily="34" charset="0"/>
              </a:rPr>
              <a:t>is</a:t>
            </a:r>
            <a:r>
              <a:rPr lang="en-US" dirty="0">
                <a:latin typeface="Arial" pitchFamily="34" charset="0"/>
              </a:rPr>
              <a:t> results in </a:t>
            </a:r>
            <a:r>
              <a:rPr lang="en-US" dirty="0">
                <a:solidFill>
                  <a:srgbClr val="F17607"/>
                </a:solidFill>
                <a:latin typeface="Arial" pitchFamily="34" charset="0"/>
              </a:rPr>
              <a:t>E</a:t>
            </a:r>
            <a:r>
              <a:rPr lang="en-US" dirty="0">
                <a:latin typeface="Arial" pitchFamily="34" charset="0"/>
              </a:rPr>
              <a:t>gg and </a:t>
            </a:r>
            <a:r>
              <a:rPr lang="en-US" dirty="0">
                <a:solidFill>
                  <a:srgbClr val="F17607"/>
                </a:solidFill>
                <a:latin typeface="Arial" pitchFamily="34" charset="0"/>
              </a:rPr>
              <a:t>S</a:t>
            </a:r>
            <a:r>
              <a:rPr lang="en-US" dirty="0">
                <a:latin typeface="Arial" pitchFamily="34" charset="0"/>
              </a:rPr>
              <a:t>perm (haploid)</a:t>
            </a:r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dirty="0">
              <a:latin typeface="Arial" pitchFamily="34" charset="0"/>
            </a:endParaRPr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6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6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6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6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6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6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6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6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6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6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6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6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6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r>
              <a:rPr lang="en-US" sz="600" dirty="0"/>
              <a:t>Clyde Freeman </a:t>
            </a:r>
            <a:r>
              <a:rPr lang="en-US" sz="600" dirty="0" err="1"/>
              <a:t>Herreid</a:t>
            </a:r>
            <a:r>
              <a:rPr lang="en-US" sz="600" dirty="0"/>
              <a:t> – Dept. of Biological Sciences: Buffalo State Univ. of New York</a:t>
            </a:r>
            <a:endParaRPr lang="en-US" sz="1900" dirty="0"/>
          </a:p>
          <a:p>
            <a:pPr lvl="1">
              <a:lnSpc>
                <a:spcPct val="80000"/>
              </a:lnSpc>
            </a:pPr>
            <a:endParaRPr lang="en-US" sz="19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6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6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algn="l"/>
            <a:r>
              <a:rPr lang="en-US" sz="2400">
                <a:latin typeface="Arial" pitchFamily="34" charset="0"/>
              </a:rPr>
              <a:t/>
            </a:r>
            <a:br>
              <a:rPr lang="en-US" sz="2400">
                <a:latin typeface="Arial" pitchFamily="34" charset="0"/>
              </a:rPr>
            </a:br>
            <a:r>
              <a:rPr lang="en-US" sz="1000">
                <a:latin typeface="Arial" pitchFamily="34" charset="0"/>
              </a:rPr>
              <a:t/>
            </a:r>
            <a:br>
              <a:rPr lang="en-US" sz="1000">
                <a:latin typeface="Arial" pitchFamily="34" charset="0"/>
              </a:rPr>
            </a:br>
            <a:r>
              <a:rPr lang="en-US" sz="4000">
                <a:latin typeface="Arial" pitchFamily="34" charset="0"/>
              </a:rPr>
              <a:t>Mitosis:                           Meiosis: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200">
                <a:latin typeface="Arial" pitchFamily="34" charset="0"/>
              </a:rPr>
              <a:t>                                                                                      </a:t>
            </a:r>
            <a:endParaRPr lang="en-US" sz="800"/>
          </a:p>
        </p:txBody>
      </p:sp>
      <p:sp>
        <p:nvSpPr>
          <p:cNvPr id="82948" name="Oval 4"/>
          <p:cNvSpPr>
            <a:spLocks noChangeArrowheads="1"/>
          </p:cNvSpPr>
          <p:nvPr/>
        </p:nvSpPr>
        <p:spPr bwMode="auto">
          <a:xfrm>
            <a:off x="1219200" y="1752600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49" name="Oval 5"/>
          <p:cNvSpPr>
            <a:spLocks noChangeArrowheads="1"/>
          </p:cNvSpPr>
          <p:nvPr/>
        </p:nvSpPr>
        <p:spPr bwMode="auto">
          <a:xfrm>
            <a:off x="304800" y="3276600"/>
            <a:ext cx="11430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0" name="Oval 6"/>
          <p:cNvSpPr>
            <a:spLocks noChangeArrowheads="1"/>
          </p:cNvSpPr>
          <p:nvPr/>
        </p:nvSpPr>
        <p:spPr bwMode="auto">
          <a:xfrm>
            <a:off x="2209800" y="3276600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Oval 7"/>
          <p:cNvSpPr>
            <a:spLocks noChangeArrowheads="1"/>
          </p:cNvSpPr>
          <p:nvPr/>
        </p:nvSpPr>
        <p:spPr bwMode="auto">
          <a:xfrm>
            <a:off x="6096000" y="1676400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Oval 8"/>
          <p:cNvSpPr>
            <a:spLocks noChangeArrowheads="1"/>
          </p:cNvSpPr>
          <p:nvPr/>
        </p:nvSpPr>
        <p:spPr bwMode="auto">
          <a:xfrm>
            <a:off x="7391400" y="2895600"/>
            <a:ext cx="12192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3" name="Oval 9"/>
          <p:cNvSpPr>
            <a:spLocks noChangeArrowheads="1"/>
          </p:cNvSpPr>
          <p:nvPr/>
        </p:nvSpPr>
        <p:spPr bwMode="auto">
          <a:xfrm>
            <a:off x="4724400" y="2819400"/>
            <a:ext cx="12192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Oval 10"/>
          <p:cNvSpPr>
            <a:spLocks noChangeArrowheads="1"/>
          </p:cNvSpPr>
          <p:nvPr/>
        </p:nvSpPr>
        <p:spPr bwMode="auto">
          <a:xfrm>
            <a:off x="7772400" y="47244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5" name="Oval 11"/>
          <p:cNvSpPr>
            <a:spLocks noChangeArrowheads="1"/>
          </p:cNvSpPr>
          <p:nvPr/>
        </p:nvSpPr>
        <p:spPr bwMode="auto">
          <a:xfrm>
            <a:off x="6553200" y="4648200"/>
            <a:ext cx="11430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6" name="Oval 12"/>
          <p:cNvSpPr>
            <a:spLocks noChangeArrowheads="1"/>
          </p:cNvSpPr>
          <p:nvPr/>
        </p:nvSpPr>
        <p:spPr bwMode="auto">
          <a:xfrm>
            <a:off x="4038600" y="46482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7" name="Oval 13"/>
          <p:cNvSpPr>
            <a:spLocks noChangeArrowheads="1"/>
          </p:cNvSpPr>
          <p:nvPr/>
        </p:nvSpPr>
        <p:spPr bwMode="auto">
          <a:xfrm>
            <a:off x="5257800" y="4648200"/>
            <a:ext cx="11430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60" name="Line 16"/>
          <p:cNvSpPr>
            <a:spLocks noChangeShapeType="1"/>
          </p:cNvSpPr>
          <p:nvPr/>
        </p:nvSpPr>
        <p:spPr bwMode="auto">
          <a:xfrm>
            <a:off x="1295400" y="2895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61" name="Line 17"/>
          <p:cNvSpPr>
            <a:spLocks noChangeShapeType="1"/>
          </p:cNvSpPr>
          <p:nvPr/>
        </p:nvSpPr>
        <p:spPr bwMode="auto">
          <a:xfrm>
            <a:off x="1295400" y="2743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69" name="AutoShape 25"/>
          <p:cNvSpPr>
            <a:spLocks noChangeArrowheads="1"/>
          </p:cNvSpPr>
          <p:nvPr/>
        </p:nvSpPr>
        <p:spPr bwMode="auto">
          <a:xfrm rot="7349969">
            <a:off x="1219200" y="30480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70" name="AutoShape 26"/>
          <p:cNvSpPr>
            <a:spLocks noChangeArrowheads="1"/>
          </p:cNvSpPr>
          <p:nvPr/>
        </p:nvSpPr>
        <p:spPr bwMode="auto">
          <a:xfrm rot="14722829">
            <a:off x="2209006" y="2972595"/>
            <a:ext cx="454025" cy="182562"/>
          </a:xfrm>
          <a:prstGeom prst="leftArrow">
            <a:avLst>
              <a:gd name="adj1" fmla="val 50000"/>
              <a:gd name="adj2" fmla="val 621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72" name="AutoShape 28"/>
          <p:cNvSpPr>
            <a:spLocks noChangeArrowheads="1"/>
          </p:cNvSpPr>
          <p:nvPr/>
        </p:nvSpPr>
        <p:spPr bwMode="auto">
          <a:xfrm rot="8227222">
            <a:off x="5867400" y="2819400"/>
            <a:ext cx="385763" cy="128588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73" name="AutoShape 29"/>
          <p:cNvSpPr>
            <a:spLocks noChangeArrowheads="1"/>
          </p:cNvSpPr>
          <p:nvPr/>
        </p:nvSpPr>
        <p:spPr bwMode="auto">
          <a:xfrm rot="7190332">
            <a:off x="4888706" y="4255294"/>
            <a:ext cx="466725" cy="185738"/>
          </a:xfrm>
          <a:prstGeom prst="rightArrow">
            <a:avLst>
              <a:gd name="adj1" fmla="val 50000"/>
              <a:gd name="adj2" fmla="val 628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74" name="AutoShape 30"/>
          <p:cNvSpPr>
            <a:spLocks noChangeArrowheads="1"/>
          </p:cNvSpPr>
          <p:nvPr/>
        </p:nvSpPr>
        <p:spPr bwMode="auto">
          <a:xfrm rot="6770375">
            <a:off x="7277894" y="4299744"/>
            <a:ext cx="379412" cy="152400"/>
          </a:xfrm>
          <a:prstGeom prst="rightArrow">
            <a:avLst>
              <a:gd name="adj1" fmla="val 50000"/>
              <a:gd name="adj2" fmla="val 622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75" name="AutoShape 31"/>
          <p:cNvSpPr>
            <a:spLocks noChangeArrowheads="1"/>
          </p:cNvSpPr>
          <p:nvPr/>
        </p:nvSpPr>
        <p:spPr bwMode="auto">
          <a:xfrm rot="14911479">
            <a:off x="5579269" y="4250531"/>
            <a:ext cx="454025" cy="182563"/>
          </a:xfrm>
          <a:prstGeom prst="leftArrow">
            <a:avLst>
              <a:gd name="adj1" fmla="val 50000"/>
              <a:gd name="adj2" fmla="val 621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76" name="AutoShape 32"/>
          <p:cNvSpPr>
            <a:spLocks noChangeArrowheads="1"/>
          </p:cNvSpPr>
          <p:nvPr/>
        </p:nvSpPr>
        <p:spPr bwMode="auto">
          <a:xfrm rot="-5917658">
            <a:off x="8017669" y="4326731"/>
            <a:ext cx="454025" cy="182563"/>
          </a:xfrm>
          <a:prstGeom prst="leftArrow">
            <a:avLst>
              <a:gd name="adj1" fmla="val 50000"/>
              <a:gd name="adj2" fmla="val 621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77" name="AutoShape 33"/>
          <p:cNvSpPr>
            <a:spLocks noChangeArrowheads="1"/>
          </p:cNvSpPr>
          <p:nvPr/>
        </p:nvSpPr>
        <p:spPr bwMode="auto">
          <a:xfrm rot="13166522">
            <a:off x="7010400" y="2971800"/>
            <a:ext cx="454025" cy="182563"/>
          </a:xfrm>
          <a:prstGeom prst="leftArrow">
            <a:avLst>
              <a:gd name="adj1" fmla="val 50000"/>
              <a:gd name="adj2" fmla="val 621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79" name="Freeform 35"/>
          <p:cNvSpPr>
            <a:spLocks/>
          </p:cNvSpPr>
          <p:nvPr/>
        </p:nvSpPr>
        <p:spPr bwMode="auto">
          <a:xfrm>
            <a:off x="1447800" y="22860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81" name="Freeform 37"/>
          <p:cNvSpPr>
            <a:spLocks/>
          </p:cNvSpPr>
          <p:nvPr/>
        </p:nvSpPr>
        <p:spPr bwMode="auto">
          <a:xfrm>
            <a:off x="1600200" y="22860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82" name="Freeform 38"/>
          <p:cNvSpPr>
            <a:spLocks/>
          </p:cNvSpPr>
          <p:nvPr/>
        </p:nvSpPr>
        <p:spPr bwMode="auto">
          <a:xfrm>
            <a:off x="3048000" y="3886200"/>
            <a:ext cx="152400" cy="2444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83" name="Freeform 39"/>
          <p:cNvSpPr>
            <a:spLocks/>
          </p:cNvSpPr>
          <p:nvPr/>
        </p:nvSpPr>
        <p:spPr bwMode="auto">
          <a:xfrm>
            <a:off x="6934200" y="48768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84" name="Freeform 40"/>
          <p:cNvSpPr>
            <a:spLocks/>
          </p:cNvSpPr>
          <p:nvPr/>
        </p:nvSpPr>
        <p:spPr bwMode="auto">
          <a:xfrm>
            <a:off x="838200" y="4038600"/>
            <a:ext cx="152400" cy="228600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85" name="Freeform 41"/>
          <p:cNvSpPr>
            <a:spLocks/>
          </p:cNvSpPr>
          <p:nvPr/>
        </p:nvSpPr>
        <p:spPr bwMode="auto">
          <a:xfrm>
            <a:off x="685800" y="34290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86" name="Freeform 42"/>
          <p:cNvSpPr>
            <a:spLocks/>
          </p:cNvSpPr>
          <p:nvPr/>
        </p:nvSpPr>
        <p:spPr bwMode="auto">
          <a:xfrm>
            <a:off x="4648200" y="5105400"/>
            <a:ext cx="152400" cy="3206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87" name="Freeform 43"/>
          <p:cNvSpPr>
            <a:spLocks/>
          </p:cNvSpPr>
          <p:nvPr/>
        </p:nvSpPr>
        <p:spPr bwMode="auto">
          <a:xfrm>
            <a:off x="8229600" y="3429000"/>
            <a:ext cx="169863" cy="3206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88" name="Freeform 44"/>
          <p:cNvSpPr>
            <a:spLocks/>
          </p:cNvSpPr>
          <p:nvPr/>
        </p:nvSpPr>
        <p:spPr bwMode="auto">
          <a:xfrm>
            <a:off x="6248400" y="22098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89" name="Freeform 45"/>
          <p:cNvSpPr>
            <a:spLocks/>
          </p:cNvSpPr>
          <p:nvPr/>
        </p:nvSpPr>
        <p:spPr bwMode="auto">
          <a:xfrm>
            <a:off x="7391400" y="5029200"/>
            <a:ext cx="152400" cy="304800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90" name="Freeform 46"/>
          <p:cNvSpPr>
            <a:spLocks/>
          </p:cNvSpPr>
          <p:nvPr/>
        </p:nvSpPr>
        <p:spPr bwMode="auto">
          <a:xfrm>
            <a:off x="8229600" y="49530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91" name="Freeform 47"/>
          <p:cNvSpPr>
            <a:spLocks/>
          </p:cNvSpPr>
          <p:nvPr/>
        </p:nvSpPr>
        <p:spPr bwMode="auto">
          <a:xfrm>
            <a:off x="8534400" y="5181600"/>
            <a:ext cx="152400" cy="3206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92" name="Freeform 48"/>
          <p:cNvSpPr>
            <a:spLocks/>
          </p:cNvSpPr>
          <p:nvPr/>
        </p:nvSpPr>
        <p:spPr bwMode="auto">
          <a:xfrm>
            <a:off x="6096000" y="4953000"/>
            <a:ext cx="152400" cy="304800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93" name="Freeform 49"/>
          <p:cNvSpPr>
            <a:spLocks/>
          </p:cNvSpPr>
          <p:nvPr/>
        </p:nvSpPr>
        <p:spPr bwMode="auto">
          <a:xfrm>
            <a:off x="5791200" y="49530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94" name="Freeform 50"/>
          <p:cNvSpPr>
            <a:spLocks/>
          </p:cNvSpPr>
          <p:nvPr/>
        </p:nvSpPr>
        <p:spPr bwMode="auto">
          <a:xfrm>
            <a:off x="4343400" y="48768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95" name="Freeform 51"/>
          <p:cNvSpPr>
            <a:spLocks/>
          </p:cNvSpPr>
          <p:nvPr/>
        </p:nvSpPr>
        <p:spPr bwMode="auto">
          <a:xfrm>
            <a:off x="8382000" y="3429000"/>
            <a:ext cx="152400" cy="3206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96" name="Freeform 52"/>
          <p:cNvSpPr>
            <a:spLocks/>
          </p:cNvSpPr>
          <p:nvPr/>
        </p:nvSpPr>
        <p:spPr bwMode="auto">
          <a:xfrm>
            <a:off x="5029200" y="32004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97" name="Freeform 53"/>
          <p:cNvSpPr>
            <a:spLocks/>
          </p:cNvSpPr>
          <p:nvPr/>
        </p:nvSpPr>
        <p:spPr bwMode="auto">
          <a:xfrm>
            <a:off x="4876800" y="32004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98" name="Freeform 54"/>
          <p:cNvSpPr>
            <a:spLocks/>
          </p:cNvSpPr>
          <p:nvPr/>
        </p:nvSpPr>
        <p:spPr bwMode="auto">
          <a:xfrm>
            <a:off x="6781800" y="2514600"/>
            <a:ext cx="152400" cy="2444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99" name="Freeform 55"/>
          <p:cNvSpPr>
            <a:spLocks/>
          </p:cNvSpPr>
          <p:nvPr/>
        </p:nvSpPr>
        <p:spPr bwMode="auto">
          <a:xfrm>
            <a:off x="6400800" y="22860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00" name="Freeform 56"/>
          <p:cNvSpPr>
            <a:spLocks/>
          </p:cNvSpPr>
          <p:nvPr/>
        </p:nvSpPr>
        <p:spPr bwMode="auto">
          <a:xfrm>
            <a:off x="6934200" y="2514600"/>
            <a:ext cx="152400" cy="2444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01" name="Freeform 57"/>
          <p:cNvSpPr>
            <a:spLocks/>
          </p:cNvSpPr>
          <p:nvPr/>
        </p:nvSpPr>
        <p:spPr bwMode="auto">
          <a:xfrm>
            <a:off x="2667000" y="33528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03" name="Freeform 59"/>
          <p:cNvSpPr>
            <a:spLocks/>
          </p:cNvSpPr>
          <p:nvPr/>
        </p:nvSpPr>
        <p:spPr bwMode="auto">
          <a:xfrm>
            <a:off x="1981200" y="2438400"/>
            <a:ext cx="152400" cy="2444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04" name="Freeform 60"/>
          <p:cNvSpPr>
            <a:spLocks/>
          </p:cNvSpPr>
          <p:nvPr/>
        </p:nvSpPr>
        <p:spPr bwMode="auto">
          <a:xfrm>
            <a:off x="1905000" y="2438400"/>
            <a:ext cx="152400" cy="2444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07" name="Freeform 63"/>
          <p:cNvSpPr>
            <a:spLocks/>
          </p:cNvSpPr>
          <p:nvPr/>
        </p:nvSpPr>
        <p:spPr bwMode="auto">
          <a:xfrm>
            <a:off x="1600200" y="2514600"/>
            <a:ext cx="155575" cy="69850"/>
          </a:xfrm>
          <a:custGeom>
            <a:avLst/>
            <a:gdLst/>
            <a:ahLst/>
            <a:cxnLst>
              <a:cxn ang="0">
                <a:pos x="75" y="4"/>
              </a:cxn>
              <a:cxn ang="0">
                <a:pos x="27" y="10"/>
              </a:cxn>
              <a:cxn ang="0">
                <a:pos x="54" y="44"/>
              </a:cxn>
              <a:cxn ang="0">
                <a:pos x="75" y="4"/>
              </a:cxn>
            </a:cxnLst>
            <a:rect l="0" t="0" r="r" b="b"/>
            <a:pathLst>
              <a:path w="98" h="44">
                <a:moveTo>
                  <a:pt x="75" y="4"/>
                </a:moveTo>
                <a:cubicBezTo>
                  <a:pt x="59" y="6"/>
                  <a:pt x="40" y="0"/>
                  <a:pt x="27" y="10"/>
                </a:cubicBezTo>
                <a:cubicBezTo>
                  <a:pt x="0" y="31"/>
                  <a:pt x="52" y="43"/>
                  <a:pt x="54" y="44"/>
                </a:cubicBezTo>
                <a:cubicBezTo>
                  <a:pt x="98" y="35"/>
                  <a:pt x="90" y="37"/>
                  <a:pt x="75" y="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08" name="Freeform 64"/>
          <p:cNvSpPr>
            <a:spLocks/>
          </p:cNvSpPr>
          <p:nvPr/>
        </p:nvSpPr>
        <p:spPr bwMode="auto">
          <a:xfrm flipH="1">
            <a:off x="1981200" y="2514600"/>
            <a:ext cx="152400" cy="76200"/>
          </a:xfrm>
          <a:custGeom>
            <a:avLst/>
            <a:gdLst/>
            <a:ahLst/>
            <a:cxnLst>
              <a:cxn ang="0">
                <a:pos x="75" y="4"/>
              </a:cxn>
              <a:cxn ang="0">
                <a:pos x="27" y="10"/>
              </a:cxn>
              <a:cxn ang="0">
                <a:pos x="54" y="44"/>
              </a:cxn>
              <a:cxn ang="0">
                <a:pos x="75" y="4"/>
              </a:cxn>
            </a:cxnLst>
            <a:rect l="0" t="0" r="r" b="b"/>
            <a:pathLst>
              <a:path w="98" h="44">
                <a:moveTo>
                  <a:pt x="75" y="4"/>
                </a:moveTo>
                <a:cubicBezTo>
                  <a:pt x="59" y="6"/>
                  <a:pt x="40" y="0"/>
                  <a:pt x="27" y="10"/>
                </a:cubicBezTo>
                <a:cubicBezTo>
                  <a:pt x="0" y="31"/>
                  <a:pt x="52" y="43"/>
                  <a:pt x="54" y="44"/>
                </a:cubicBezTo>
                <a:cubicBezTo>
                  <a:pt x="98" y="35"/>
                  <a:pt x="90" y="37"/>
                  <a:pt x="75" y="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15" name="Freeform 71"/>
          <p:cNvSpPr>
            <a:spLocks/>
          </p:cNvSpPr>
          <p:nvPr/>
        </p:nvSpPr>
        <p:spPr bwMode="auto">
          <a:xfrm>
            <a:off x="6400800" y="2438400"/>
            <a:ext cx="155575" cy="69850"/>
          </a:xfrm>
          <a:custGeom>
            <a:avLst/>
            <a:gdLst/>
            <a:ahLst/>
            <a:cxnLst>
              <a:cxn ang="0">
                <a:pos x="75" y="4"/>
              </a:cxn>
              <a:cxn ang="0">
                <a:pos x="27" y="10"/>
              </a:cxn>
              <a:cxn ang="0">
                <a:pos x="54" y="44"/>
              </a:cxn>
              <a:cxn ang="0">
                <a:pos x="75" y="4"/>
              </a:cxn>
            </a:cxnLst>
            <a:rect l="0" t="0" r="r" b="b"/>
            <a:pathLst>
              <a:path w="98" h="44">
                <a:moveTo>
                  <a:pt x="75" y="4"/>
                </a:moveTo>
                <a:cubicBezTo>
                  <a:pt x="59" y="6"/>
                  <a:pt x="40" y="0"/>
                  <a:pt x="27" y="10"/>
                </a:cubicBezTo>
                <a:cubicBezTo>
                  <a:pt x="0" y="31"/>
                  <a:pt x="52" y="43"/>
                  <a:pt x="54" y="44"/>
                </a:cubicBezTo>
                <a:cubicBezTo>
                  <a:pt x="98" y="35"/>
                  <a:pt x="90" y="37"/>
                  <a:pt x="75" y="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16" name="Freeform 72"/>
          <p:cNvSpPr>
            <a:spLocks/>
          </p:cNvSpPr>
          <p:nvPr/>
        </p:nvSpPr>
        <p:spPr bwMode="auto">
          <a:xfrm flipH="1">
            <a:off x="6858000" y="2590800"/>
            <a:ext cx="152400" cy="76200"/>
          </a:xfrm>
          <a:custGeom>
            <a:avLst/>
            <a:gdLst/>
            <a:ahLst/>
            <a:cxnLst>
              <a:cxn ang="0">
                <a:pos x="75" y="4"/>
              </a:cxn>
              <a:cxn ang="0">
                <a:pos x="27" y="10"/>
              </a:cxn>
              <a:cxn ang="0">
                <a:pos x="54" y="44"/>
              </a:cxn>
              <a:cxn ang="0">
                <a:pos x="75" y="4"/>
              </a:cxn>
            </a:cxnLst>
            <a:rect l="0" t="0" r="r" b="b"/>
            <a:pathLst>
              <a:path w="98" h="44">
                <a:moveTo>
                  <a:pt x="75" y="4"/>
                </a:moveTo>
                <a:cubicBezTo>
                  <a:pt x="59" y="6"/>
                  <a:pt x="40" y="0"/>
                  <a:pt x="27" y="10"/>
                </a:cubicBezTo>
                <a:cubicBezTo>
                  <a:pt x="0" y="31"/>
                  <a:pt x="52" y="43"/>
                  <a:pt x="54" y="44"/>
                </a:cubicBezTo>
                <a:cubicBezTo>
                  <a:pt x="98" y="35"/>
                  <a:pt x="90" y="37"/>
                  <a:pt x="75" y="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17" name="Oval 73"/>
          <p:cNvSpPr>
            <a:spLocks noChangeArrowheads="1"/>
          </p:cNvSpPr>
          <p:nvPr/>
        </p:nvSpPr>
        <p:spPr bwMode="auto">
          <a:xfrm>
            <a:off x="2286000" y="9144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18" name="Oval 74"/>
          <p:cNvSpPr>
            <a:spLocks noChangeArrowheads="1"/>
          </p:cNvSpPr>
          <p:nvPr/>
        </p:nvSpPr>
        <p:spPr bwMode="auto">
          <a:xfrm>
            <a:off x="4724400" y="990600"/>
            <a:ext cx="12192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19" name="Freeform 75"/>
          <p:cNvSpPr>
            <a:spLocks/>
          </p:cNvSpPr>
          <p:nvPr/>
        </p:nvSpPr>
        <p:spPr bwMode="auto">
          <a:xfrm>
            <a:off x="2743200" y="10668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20" name="Freeform 76"/>
          <p:cNvSpPr>
            <a:spLocks/>
          </p:cNvSpPr>
          <p:nvPr/>
        </p:nvSpPr>
        <p:spPr bwMode="auto">
          <a:xfrm>
            <a:off x="2743200" y="1676400"/>
            <a:ext cx="152400" cy="228600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21" name="Freeform 77"/>
          <p:cNvSpPr>
            <a:spLocks/>
          </p:cNvSpPr>
          <p:nvPr/>
        </p:nvSpPr>
        <p:spPr bwMode="auto">
          <a:xfrm>
            <a:off x="5334000" y="11430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22" name="Freeform 78"/>
          <p:cNvSpPr>
            <a:spLocks/>
          </p:cNvSpPr>
          <p:nvPr/>
        </p:nvSpPr>
        <p:spPr bwMode="auto">
          <a:xfrm>
            <a:off x="5486400" y="1676400"/>
            <a:ext cx="152400" cy="2444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23" name="Freeform 79"/>
          <p:cNvSpPr>
            <a:spLocks/>
          </p:cNvSpPr>
          <p:nvPr/>
        </p:nvSpPr>
        <p:spPr bwMode="auto">
          <a:xfrm>
            <a:off x="2438400" y="12192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24" name="Freeform 80"/>
          <p:cNvSpPr>
            <a:spLocks/>
          </p:cNvSpPr>
          <p:nvPr/>
        </p:nvSpPr>
        <p:spPr bwMode="auto">
          <a:xfrm>
            <a:off x="2971800" y="1524000"/>
            <a:ext cx="152400" cy="228600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25" name="Freeform 81"/>
          <p:cNvSpPr>
            <a:spLocks/>
          </p:cNvSpPr>
          <p:nvPr/>
        </p:nvSpPr>
        <p:spPr bwMode="auto">
          <a:xfrm>
            <a:off x="2819400" y="3962400"/>
            <a:ext cx="152400" cy="228600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26" name="Freeform 82"/>
          <p:cNvSpPr>
            <a:spLocks/>
          </p:cNvSpPr>
          <p:nvPr/>
        </p:nvSpPr>
        <p:spPr bwMode="auto">
          <a:xfrm>
            <a:off x="1066800" y="3962400"/>
            <a:ext cx="152400" cy="228600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27" name="Freeform 83"/>
          <p:cNvSpPr>
            <a:spLocks/>
          </p:cNvSpPr>
          <p:nvPr/>
        </p:nvSpPr>
        <p:spPr bwMode="auto">
          <a:xfrm>
            <a:off x="2362200" y="35814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28" name="Freeform 84"/>
          <p:cNvSpPr>
            <a:spLocks/>
          </p:cNvSpPr>
          <p:nvPr/>
        </p:nvSpPr>
        <p:spPr bwMode="auto">
          <a:xfrm>
            <a:off x="457200" y="35814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29" name="Freeform 85"/>
          <p:cNvSpPr>
            <a:spLocks/>
          </p:cNvSpPr>
          <p:nvPr/>
        </p:nvSpPr>
        <p:spPr bwMode="auto">
          <a:xfrm>
            <a:off x="4953000" y="12192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30" name="Freeform 86"/>
          <p:cNvSpPr>
            <a:spLocks/>
          </p:cNvSpPr>
          <p:nvPr/>
        </p:nvSpPr>
        <p:spPr bwMode="auto">
          <a:xfrm>
            <a:off x="5334000" y="1752600"/>
            <a:ext cx="152400" cy="2444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31" name="Freeform 87"/>
          <p:cNvSpPr>
            <a:spLocks/>
          </p:cNvSpPr>
          <p:nvPr/>
        </p:nvSpPr>
        <p:spPr bwMode="auto">
          <a:xfrm>
            <a:off x="1524000" y="17526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32" name="Freeform 88"/>
          <p:cNvSpPr>
            <a:spLocks/>
          </p:cNvSpPr>
          <p:nvPr/>
        </p:nvSpPr>
        <p:spPr bwMode="auto">
          <a:xfrm>
            <a:off x="1676400" y="1981200"/>
            <a:ext cx="155575" cy="69850"/>
          </a:xfrm>
          <a:custGeom>
            <a:avLst/>
            <a:gdLst/>
            <a:ahLst/>
            <a:cxnLst>
              <a:cxn ang="0">
                <a:pos x="75" y="4"/>
              </a:cxn>
              <a:cxn ang="0">
                <a:pos x="27" y="10"/>
              </a:cxn>
              <a:cxn ang="0">
                <a:pos x="54" y="44"/>
              </a:cxn>
              <a:cxn ang="0">
                <a:pos x="75" y="4"/>
              </a:cxn>
            </a:cxnLst>
            <a:rect l="0" t="0" r="r" b="b"/>
            <a:pathLst>
              <a:path w="98" h="44">
                <a:moveTo>
                  <a:pt x="75" y="4"/>
                </a:moveTo>
                <a:cubicBezTo>
                  <a:pt x="59" y="6"/>
                  <a:pt x="40" y="0"/>
                  <a:pt x="27" y="10"/>
                </a:cubicBezTo>
                <a:cubicBezTo>
                  <a:pt x="0" y="31"/>
                  <a:pt x="52" y="43"/>
                  <a:pt x="54" y="44"/>
                </a:cubicBezTo>
                <a:cubicBezTo>
                  <a:pt x="98" y="35"/>
                  <a:pt x="90" y="37"/>
                  <a:pt x="75" y="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33" name="Freeform 89"/>
          <p:cNvSpPr>
            <a:spLocks/>
          </p:cNvSpPr>
          <p:nvPr/>
        </p:nvSpPr>
        <p:spPr bwMode="auto">
          <a:xfrm>
            <a:off x="1752600" y="17526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35" name="Freeform 91"/>
          <p:cNvSpPr>
            <a:spLocks/>
          </p:cNvSpPr>
          <p:nvPr/>
        </p:nvSpPr>
        <p:spPr bwMode="auto">
          <a:xfrm>
            <a:off x="2133600" y="2133600"/>
            <a:ext cx="152400" cy="228600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36" name="Freeform 92"/>
          <p:cNvSpPr>
            <a:spLocks/>
          </p:cNvSpPr>
          <p:nvPr/>
        </p:nvSpPr>
        <p:spPr bwMode="auto">
          <a:xfrm>
            <a:off x="1981200" y="2133600"/>
            <a:ext cx="152400" cy="228600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37" name="Freeform 93"/>
          <p:cNvSpPr>
            <a:spLocks/>
          </p:cNvSpPr>
          <p:nvPr/>
        </p:nvSpPr>
        <p:spPr bwMode="auto">
          <a:xfrm flipH="1">
            <a:off x="2057400" y="2209800"/>
            <a:ext cx="152400" cy="76200"/>
          </a:xfrm>
          <a:custGeom>
            <a:avLst/>
            <a:gdLst/>
            <a:ahLst/>
            <a:cxnLst>
              <a:cxn ang="0">
                <a:pos x="75" y="4"/>
              </a:cxn>
              <a:cxn ang="0">
                <a:pos x="27" y="10"/>
              </a:cxn>
              <a:cxn ang="0">
                <a:pos x="54" y="44"/>
              </a:cxn>
              <a:cxn ang="0">
                <a:pos x="75" y="4"/>
              </a:cxn>
            </a:cxnLst>
            <a:rect l="0" t="0" r="r" b="b"/>
            <a:pathLst>
              <a:path w="98" h="44">
                <a:moveTo>
                  <a:pt x="75" y="4"/>
                </a:moveTo>
                <a:cubicBezTo>
                  <a:pt x="59" y="6"/>
                  <a:pt x="40" y="0"/>
                  <a:pt x="27" y="10"/>
                </a:cubicBezTo>
                <a:cubicBezTo>
                  <a:pt x="0" y="31"/>
                  <a:pt x="52" y="43"/>
                  <a:pt x="54" y="44"/>
                </a:cubicBezTo>
                <a:cubicBezTo>
                  <a:pt x="98" y="35"/>
                  <a:pt x="90" y="37"/>
                  <a:pt x="75" y="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39" name="Freeform 95"/>
          <p:cNvSpPr>
            <a:spLocks/>
          </p:cNvSpPr>
          <p:nvPr/>
        </p:nvSpPr>
        <p:spPr bwMode="auto">
          <a:xfrm>
            <a:off x="6400800" y="17526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40" name="Freeform 96"/>
          <p:cNvSpPr>
            <a:spLocks/>
          </p:cNvSpPr>
          <p:nvPr/>
        </p:nvSpPr>
        <p:spPr bwMode="auto">
          <a:xfrm>
            <a:off x="6553200" y="17526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41" name="Freeform 97"/>
          <p:cNvSpPr>
            <a:spLocks/>
          </p:cNvSpPr>
          <p:nvPr/>
        </p:nvSpPr>
        <p:spPr bwMode="auto">
          <a:xfrm>
            <a:off x="6553200" y="1981200"/>
            <a:ext cx="155575" cy="69850"/>
          </a:xfrm>
          <a:custGeom>
            <a:avLst/>
            <a:gdLst/>
            <a:ahLst/>
            <a:cxnLst>
              <a:cxn ang="0">
                <a:pos x="75" y="4"/>
              </a:cxn>
              <a:cxn ang="0">
                <a:pos x="27" y="10"/>
              </a:cxn>
              <a:cxn ang="0">
                <a:pos x="54" y="44"/>
              </a:cxn>
              <a:cxn ang="0">
                <a:pos x="75" y="4"/>
              </a:cxn>
            </a:cxnLst>
            <a:rect l="0" t="0" r="r" b="b"/>
            <a:pathLst>
              <a:path w="98" h="44">
                <a:moveTo>
                  <a:pt x="75" y="4"/>
                </a:moveTo>
                <a:cubicBezTo>
                  <a:pt x="59" y="6"/>
                  <a:pt x="40" y="0"/>
                  <a:pt x="27" y="10"/>
                </a:cubicBezTo>
                <a:cubicBezTo>
                  <a:pt x="0" y="31"/>
                  <a:pt x="52" y="43"/>
                  <a:pt x="54" y="44"/>
                </a:cubicBezTo>
                <a:cubicBezTo>
                  <a:pt x="98" y="35"/>
                  <a:pt x="90" y="37"/>
                  <a:pt x="75" y="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42" name="Freeform 98"/>
          <p:cNvSpPr>
            <a:spLocks/>
          </p:cNvSpPr>
          <p:nvPr/>
        </p:nvSpPr>
        <p:spPr bwMode="auto">
          <a:xfrm>
            <a:off x="6934200" y="2057400"/>
            <a:ext cx="152400" cy="2444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43" name="Freeform 99"/>
          <p:cNvSpPr>
            <a:spLocks/>
          </p:cNvSpPr>
          <p:nvPr/>
        </p:nvSpPr>
        <p:spPr bwMode="auto">
          <a:xfrm>
            <a:off x="7086600" y="2057400"/>
            <a:ext cx="152400" cy="2444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44" name="Freeform 100"/>
          <p:cNvSpPr>
            <a:spLocks/>
          </p:cNvSpPr>
          <p:nvPr/>
        </p:nvSpPr>
        <p:spPr bwMode="auto">
          <a:xfrm flipH="1">
            <a:off x="7010400" y="2133600"/>
            <a:ext cx="152400" cy="76200"/>
          </a:xfrm>
          <a:custGeom>
            <a:avLst/>
            <a:gdLst/>
            <a:ahLst/>
            <a:cxnLst>
              <a:cxn ang="0">
                <a:pos x="75" y="4"/>
              </a:cxn>
              <a:cxn ang="0">
                <a:pos x="27" y="10"/>
              </a:cxn>
              <a:cxn ang="0">
                <a:pos x="54" y="44"/>
              </a:cxn>
              <a:cxn ang="0">
                <a:pos x="75" y="4"/>
              </a:cxn>
            </a:cxnLst>
            <a:rect l="0" t="0" r="r" b="b"/>
            <a:pathLst>
              <a:path w="98" h="44">
                <a:moveTo>
                  <a:pt x="75" y="4"/>
                </a:moveTo>
                <a:cubicBezTo>
                  <a:pt x="59" y="6"/>
                  <a:pt x="40" y="0"/>
                  <a:pt x="27" y="10"/>
                </a:cubicBezTo>
                <a:cubicBezTo>
                  <a:pt x="0" y="31"/>
                  <a:pt x="52" y="43"/>
                  <a:pt x="54" y="44"/>
                </a:cubicBezTo>
                <a:cubicBezTo>
                  <a:pt x="98" y="35"/>
                  <a:pt x="90" y="37"/>
                  <a:pt x="75" y="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45" name="Freeform 101"/>
          <p:cNvSpPr>
            <a:spLocks/>
          </p:cNvSpPr>
          <p:nvPr/>
        </p:nvSpPr>
        <p:spPr bwMode="auto">
          <a:xfrm>
            <a:off x="5486400" y="3429000"/>
            <a:ext cx="152400" cy="2444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46" name="Freeform 102"/>
          <p:cNvSpPr>
            <a:spLocks/>
          </p:cNvSpPr>
          <p:nvPr/>
        </p:nvSpPr>
        <p:spPr bwMode="auto">
          <a:xfrm>
            <a:off x="5638800" y="3429000"/>
            <a:ext cx="152400" cy="2444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49" name="Freeform 105"/>
          <p:cNvSpPr>
            <a:spLocks/>
          </p:cNvSpPr>
          <p:nvPr/>
        </p:nvSpPr>
        <p:spPr bwMode="auto">
          <a:xfrm>
            <a:off x="7543800" y="31242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50" name="Freeform 106"/>
          <p:cNvSpPr>
            <a:spLocks/>
          </p:cNvSpPr>
          <p:nvPr/>
        </p:nvSpPr>
        <p:spPr bwMode="auto">
          <a:xfrm>
            <a:off x="7696200" y="31242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51" name="Freeform 107"/>
          <p:cNvSpPr>
            <a:spLocks/>
          </p:cNvSpPr>
          <p:nvPr/>
        </p:nvSpPr>
        <p:spPr bwMode="auto">
          <a:xfrm>
            <a:off x="5029200" y="3352800"/>
            <a:ext cx="155575" cy="69850"/>
          </a:xfrm>
          <a:custGeom>
            <a:avLst/>
            <a:gdLst/>
            <a:ahLst/>
            <a:cxnLst>
              <a:cxn ang="0">
                <a:pos x="75" y="4"/>
              </a:cxn>
              <a:cxn ang="0">
                <a:pos x="27" y="10"/>
              </a:cxn>
              <a:cxn ang="0">
                <a:pos x="54" y="44"/>
              </a:cxn>
              <a:cxn ang="0">
                <a:pos x="75" y="4"/>
              </a:cxn>
            </a:cxnLst>
            <a:rect l="0" t="0" r="r" b="b"/>
            <a:pathLst>
              <a:path w="98" h="44">
                <a:moveTo>
                  <a:pt x="75" y="4"/>
                </a:moveTo>
                <a:cubicBezTo>
                  <a:pt x="59" y="6"/>
                  <a:pt x="40" y="0"/>
                  <a:pt x="27" y="10"/>
                </a:cubicBezTo>
                <a:cubicBezTo>
                  <a:pt x="0" y="31"/>
                  <a:pt x="52" y="43"/>
                  <a:pt x="54" y="44"/>
                </a:cubicBezTo>
                <a:cubicBezTo>
                  <a:pt x="98" y="35"/>
                  <a:pt x="90" y="37"/>
                  <a:pt x="75" y="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52" name="Freeform 108"/>
          <p:cNvSpPr>
            <a:spLocks/>
          </p:cNvSpPr>
          <p:nvPr/>
        </p:nvSpPr>
        <p:spPr bwMode="auto">
          <a:xfrm>
            <a:off x="7696200" y="3352800"/>
            <a:ext cx="155575" cy="69850"/>
          </a:xfrm>
          <a:custGeom>
            <a:avLst/>
            <a:gdLst/>
            <a:ahLst/>
            <a:cxnLst>
              <a:cxn ang="0">
                <a:pos x="75" y="4"/>
              </a:cxn>
              <a:cxn ang="0">
                <a:pos x="27" y="10"/>
              </a:cxn>
              <a:cxn ang="0">
                <a:pos x="54" y="44"/>
              </a:cxn>
              <a:cxn ang="0">
                <a:pos x="75" y="4"/>
              </a:cxn>
            </a:cxnLst>
            <a:rect l="0" t="0" r="r" b="b"/>
            <a:pathLst>
              <a:path w="98" h="44">
                <a:moveTo>
                  <a:pt x="75" y="4"/>
                </a:moveTo>
                <a:cubicBezTo>
                  <a:pt x="59" y="6"/>
                  <a:pt x="40" y="0"/>
                  <a:pt x="27" y="10"/>
                </a:cubicBezTo>
                <a:cubicBezTo>
                  <a:pt x="0" y="31"/>
                  <a:pt x="52" y="43"/>
                  <a:pt x="54" y="44"/>
                </a:cubicBezTo>
                <a:cubicBezTo>
                  <a:pt x="98" y="35"/>
                  <a:pt x="90" y="37"/>
                  <a:pt x="75" y="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53" name="Freeform 109"/>
          <p:cNvSpPr>
            <a:spLocks/>
          </p:cNvSpPr>
          <p:nvPr/>
        </p:nvSpPr>
        <p:spPr bwMode="auto">
          <a:xfrm>
            <a:off x="8305800" y="3505200"/>
            <a:ext cx="155575" cy="69850"/>
          </a:xfrm>
          <a:custGeom>
            <a:avLst/>
            <a:gdLst/>
            <a:ahLst/>
            <a:cxnLst>
              <a:cxn ang="0">
                <a:pos x="75" y="4"/>
              </a:cxn>
              <a:cxn ang="0">
                <a:pos x="27" y="10"/>
              </a:cxn>
              <a:cxn ang="0">
                <a:pos x="54" y="44"/>
              </a:cxn>
              <a:cxn ang="0">
                <a:pos x="75" y="4"/>
              </a:cxn>
            </a:cxnLst>
            <a:rect l="0" t="0" r="r" b="b"/>
            <a:pathLst>
              <a:path w="98" h="44">
                <a:moveTo>
                  <a:pt x="75" y="4"/>
                </a:moveTo>
                <a:cubicBezTo>
                  <a:pt x="59" y="6"/>
                  <a:pt x="40" y="0"/>
                  <a:pt x="27" y="10"/>
                </a:cubicBezTo>
                <a:cubicBezTo>
                  <a:pt x="0" y="31"/>
                  <a:pt x="52" y="43"/>
                  <a:pt x="54" y="44"/>
                </a:cubicBezTo>
                <a:cubicBezTo>
                  <a:pt x="98" y="35"/>
                  <a:pt x="90" y="37"/>
                  <a:pt x="75" y="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54" name="Freeform 110"/>
          <p:cNvSpPr>
            <a:spLocks/>
          </p:cNvSpPr>
          <p:nvPr/>
        </p:nvSpPr>
        <p:spPr bwMode="auto">
          <a:xfrm>
            <a:off x="5562600" y="3505200"/>
            <a:ext cx="155575" cy="69850"/>
          </a:xfrm>
          <a:custGeom>
            <a:avLst/>
            <a:gdLst/>
            <a:ahLst/>
            <a:cxnLst>
              <a:cxn ang="0">
                <a:pos x="75" y="4"/>
              </a:cxn>
              <a:cxn ang="0">
                <a:pos x="27" y="10"/>
              </a:cxn>
              <a:cxn ang="0">
                <a:pos x="54" y="44"/>
              </a:cxn>
              <a:cxn ang="0">
                <a:pos x="75" y="4"/>
              </a:cxn>
            </a:cxnLst>
            <a:rect l="0" t="0" r="r" b="b"/>
            <a:pathLst>
              <a:path w="98" h="44">
                <a:moveTo>
                  <a:pt x="75" y="4"/>
                </a:moveTo>
                <a:cubicBezTo>
                  <a:pt x="59" y="6"/>
                  <a:pt x="40" y="0"/>
                  <a:pt x="27" y="10"/>
                </a:cubicBezTo>
                <a:cubicBezTo>
                  <a:pt x="0" y="31"/>
                  <a:pt x="52" y="43"/>
                  <a:pt x="54" y="44"/>
                </a:cubicBezTo>
                <a:cubicBezTo>
                  <a:pt x="98" y="35"/>
                  <a:pt x="90" y="37"/>
                  <a:pt x="75" y="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55" name="Rectangle 111"/>
          <p:cNvSpPr>
            <a:spLocks noChangeArrowheads="1"/>
          </p:cNvSpPr>
          <p:nvPr/>
        </p:nvSpPr>
        <p:spPr bwMode="auto">
          <a:xfrm>
            <a:off x="977900" y="5943600"/>
            <a:ext cx="611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Each resulting cell still has chromosomes from mom &amp; 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latin typeface="Arial" pitchFamily="34" charset="0"/>
              </a:rPr>
              <a:t>Mitosis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3600">
              <a:latin typeface="Arial" pitchFamily="34" charset="0"/>
            </a:endParaRPr>
          </a:p>
          <a:p>
            <a:r>
              <a:rPr lang="en-US" sz="3600">
                <a:latin typeface="Arial" pitchFamily="34" charset="0"/>
              </a:rPr>
              <a:t>Mitosis animations:</a:t>
            </a:r>
            <a:r>
              <a:rPr lang="en-US" sz="2800">
                <a:latin typeface="Arial" pitchFamily="34" charset="0"/>
              </a:rPr>
              <a:t> 	</a:t>
            </a:r>
          </a:p>
          <a:p>
            <a:r>
              <a:rPr lang="en-US" sz="2000">
                <a:latin typeface="Arial" pitchFamily="34" charset="0"/>
                <a:hlinkClick r:id="rId3"/>
              </a:rPr>
              <a:t>http://www.youtube.com/watch?v=2WwIKdyBN_s&amp;feature=related</a:t>
            </a:r>
            <a:r>
              <a:rPr lang="en-US"/>
              <a:t> </a:t>
            </a:r>
            <a:endParaRPr lang="en-US" sz="2800">
              <a:latin typeface="Arial" pitchFamily="34" charset="0"/>
            </a:endParaRPr>
          </a:p>
          <a:p>
            <a:r>
              <a:rPr lang="en-US" sz="2000">
                <a:solidFill>
                  <a:srgbClr val="3366FF"/>
                </a:solidFill>
                <a:latin typeface="Arial" pitchFamily="34" charset="0"/>
                <a:hlinkClick r:id="rId4"/>
              </a:rPr>
              <a:t>http://www.youtube.com/watch?v=VlN7K1-9QB0</a:t>
            </a:r>
            <a:r>
              <a:rPr lang="en-US" sz="2800">
                <a:solidFill>
                  <a:srgbClr val="3366FF"/>
                </a:solidFill>
              </a:rPr>
              <a:t> </a:t>
            </a:r>
            <a:endParaRPr lang="en-US" sz="480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Vocabulary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Diploid</a:t>
            </a:r>
          </a:p>
          <a:p>
            <a:r>
              <a:rPr lang="en-US"/>
              <a:t>Haploid 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Interphase</a:t>
            </a:r>
          </a:p>
          <a:p>
            <a:r>
              <a:rPr lang="en-US"/>
              <a:t>Prophase</a:t>
            </a:r>
          </a:p>
          <a:p>
            <a:r>
              <a:rPr lang="en-US"/>
              <a:t>Metaphase</a:t>
            </a:r>
          </a:p>
          <a:p>
            <a:r>
              <a:rPr lang="en-US"/>
              <a:t>Anaphase </a:t>
            </a:r>
          </a:p>
          <a:p>
            <a:r>
              <a:rPr lang="en-US"/>
              <a:t>Telophase</a:t>
            </a:r>
          </a:p>
          <a:p>
            <a:r>
              <a:rPr lang="en-US"/>
              <a:t>Cytokinesis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>
                <a:solidFill>
                  <a:srgbClr val="F17607"/>
                </a:solidFill>
                <a:latin typeface="Arial" pitchFamily="34" charset="0"/>
              </a:rPr>
              <a:t>Interphase </a:t>
            </a:r>
            <a:r>
              <a:rPr lang="en-US" sz="4200">
                <a:solidFill>
                  <a:schemeClr val="tx1"/>
                </a:solidFill>
                <a:latin typeface="Arial" pitchFamily="34" charset="0"/>
              </a:rPr>
              <a:t>occurs just before Mitosis begins:</a:t>
            </a:r>
          </a:p>
        </p:txBody>
      </p:sp>
      <p:pic>
        <p:nvPicPr>
          <p:cNvPr id="491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33800" y="2397125"/>
            <a:ext cx="4876800" cy="3095625"/>
          </a:xfrm>
        </p:spPr>
      </p:pic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533400" y="2162681"/>
            <a:ext cx="28670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1" hangingPunct="1"/>
            <a:r>
              <a:rPr lang="en-US" sz="2400" dirty="0"/>
              <a:t>DNA is </a:t>
            </a:r>
            <a:r>
              <a:rPr lang="en-US" sz="2400" dirty="0" smtClean="0"/>
              <a:t>_______________</a:t>
            </a:r>
            <a:r>
              <a:rPr lang="en-US" sz="2400" dirty="0" smtClean="0"/>
              <a:t> </a:t>
            </a:r>
            <a:r>
              <a:rPr lang="en-US" sz="2400" dirty="0"/>
              <a:t>along with organelles and other cellular components and the cell prepares for division. 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5481638" y="6423025"/>
            <a:ext cx="35544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/>
            <a:r>
              <a:rPr lang="en-US" sz="1000"/>
              <a:t>http://www.bioweb.uncc.edu/1110Lab/notes/notes1/lab6.htm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1484</TotalTime>
  <Words>752</Words>
  <Application>Microsoft Office PowerPoint</Application>
  <PresentationFormat>On-screen Show (4:3)</PresentationFormat>
  <Paragraphs>224</Paragraphs>
  <Slides>35</Slides>
  <Notes>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Textured</vt:lpstr>
      <vt:lpstr>Mitosis &amp; Meiosis</vt:lpstr>
      <vt:lpstr>Objectives</vt:lpstr>
      <vt:lpstr>Mitosis:</vt:lpstr>
      <vt:lpstr>Meiosis:</vt:lpstr>
      <vt:lpstr>Use this to remember these terms:</vt:lpstr>
      <vt:lpstr>  Mitosis:                           Meiosis:</vt:lpstr>
      <vt:lpstr>Mitosis</vt:lpstr>
      <vt:lpstr>Vocabulary</vt:lpstr>
      <vt:lpstr>Interphase occurs just before Mitosis begins:</vt:lpstr>
      <vt:lpstr>Mitosis Interphase</vt:lpstr>
      <vt:lpstr>1st step in Mitosis:  Prophase (preparation phase)</vt:lpstr>
      <vt:lpstr>Mitosis Prophase</vt:lpstr>
      <vt:lpstr>2nd step in Mitosis: metaphase (organizational phase) </vt:lpstr>
      <vt:lpstr>Mitosis Metaphase</vt:lpstr>
      <vt:lpstr>3rd step in Mitosis:  Anaphase (separation phase) </vt:lpstr>
      <vt:lpstr>Mitosis Anaphase</vt:lpstr>
      <vt:lpstr>4th step in Mitosis:  Telophase</vt:lpstr>
      <vt:lpstr>Mitosis Telophase</vt:lpstr>
      <vt:lpstr>After Mitosis:  Cytokinesis</vt:lpstr>
      <vt:lpstr>REMEMBER!</vt:lpstr>
      <vt:lpstr>Meiosis</vt:lpstr>
      <vt:lpstr>Vocabulary  </vt:lpstr>
      <vt:lpstr>Slide 23</vt:lpstr>
      <vt:lpstr> Meiosis Interphase</vt:lpstr>
      <vt:lpstr>Meiosis Interphase </vt:lpstr>
      <vt:lpstr>Meiosis Prophase I</vt:lpstr>
      <vt:lpstr>Meiosis Metaphase I</vt:lpstr>
      <vt:lpstr>Meiosis Anaphase I</vt:lpstr>
      <vt:lpstr>Meiosis Telophase I &amp; Cytokinesis</vt:lpstr>
      <vt:lpstr>Meiosis Prophase II</vt:lpstr>
      <vt:lpstr>Meiosis Metaphase II</vt:lpstr>
      <vt:lpstr>Meiosis Anaphase II</vt:lpstr>
      <vt:lpstr>Telophase II &amp; Cytokinesis </vt:lpstr>
      <vt:lpstr>Review of Objectives</vt:lpstr>
      <vt:lpstr>Yvonne Norman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Meiosis &amp; Mitosis</dc:title>
  <dc:creator>Yvonne</dc:creator>
  <cp:lastModifiedBy>Ashlee Michele Palermo</cp:lastModifiedBy>
  <cp:revision>30</cp:revision>
  <dcterms:created xsi:type="dcterms:W3CDTF">2009-02-18T12:41:40Z</dcterms:created>
  <dcterms:modified xsi:type="dcterms:W3CDTF">2012-01-30T16:57:28Z</dcterms:modified>
</cp:coreProperties>
</file>