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72" r:id="rId5"/>
    <p:sldId id="273" r:id="rId6"/>
    <p:sldId id="274" r:id="rId7"/>
    <p:sldId id="280" r:id="rId8"/>
    <p:sldId id="275" r:id="rId9"/>
    <p:sldId id="281" r:id="rId10"/>
    <p:sldId id="271" r:id="rId11"/>
    <p:sldId id="282" r:id="rId12"/>
    <p:sldId id="262" r:id="rId13"/>
    <p:sldId id="263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D915D94-5BA4-48AD-9ED4-453D59ED818C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09D1C51-96EE-44EF-B4EA-FACFD9EA61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Dana </a:t>
            </a:r>
            <a:r>
              <a:rPr lang="en-US" sz="1700" dirty="0" err="1" smtClean="0"/>
              <a:t>Ethridge</a:t>
            </a:r>
            <a:endParaRPr lang="en-US" sz="1700" dirty="0" smtClean="0"/>
          </a:p>
          <a:p>
            <a:r>
              <a:rPr lang="en-US" sz="1700" dirty="0" smtClean="0"/>
              <a:t>Anna </a:t>
            </a:r>
            <a:r>
              <a:rPr lang="en-US" sz="1700" dirty="0" err="1" smtClean="0"/>
              <a:t>Milstead</a:t>
            </a:r>
            <a:endParaRPr lang="en-US" sz="1700" dirty="0" smtClean="0"/>
          </a:p>
          <a:p>
            <a:r>
              <a:rPr lang="en-US" sz="1700" dirty="0" smtClean="0"/>
              <a:t>Ashley Myers</a:t>
            </a:r>
          </a:p>
          <a:p>
            <a:r>
              <a:rPr lang="en-US" sz="1700" dirty="0" smtClean="0"/>
              <a:t>Ashlee Palermo</a:t>
            </a:r>
            <a:endParaRPr lang="en-US" sz="1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br>
              <a:rPr lang="en-US" dirty="0" smtClean="0"/>
            </a:br>
            <a:r>
              <a:rPr lang="en-US" sz="2500" dirty="0" smtClean="0"/>
              <a:t>Plant, animal, and bacterial cells</a:t>
            </a:r>
            <a:endParaRPr lang="en-US" sz="2500" dirty="0"/>
          </a:p>
        </p:txBody>
      </p:sp>
    </p:spTree>
    <p:extLst>
      <p:ext uri="{BB962C8B-B14F-4D97-AF65-F5344CB8AC3E}">
        <p14:creationId xmlns="" xmlns:p14="http://schemas.microsoft.com/office/powerpoint/2010/main" val="573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/>
              <a:t>Prokaryotic </a:t>
            </a:r>
          </a:p>
          <a:p>
            <a:pPr lvl="1"/>
            <a:r>
              <a:rPr lang="en-US" sz="1700" dirty="0"/>
              <a:t>These cells are simple in </a:t>
            </a:r>
            <a:r>
              <a:rPr lang="en-US" sz="1700" dirty="0" smtClean="0"/>
              <a:t>structure</a:t>
            </a:r>
          </a:p>
          <a:p>
            <a:pPr lvl="1"/>
            <a:r>
              <a:rPr lang="en-US" sz="1700" dirty="0" smtClean="0"/>
              <a:t>No structured nucleus</a:t>
            </a:r>
          </a:p>
          <a:p>
            <a:pPr lvl="1"/>
            <a:r>
              <a:rPr lang="en-US" sz="1700" dirty="0" smtClean="0"/>
              <a:t>Exist as single-celled organisms</a:t>
            </a:r>
          </a:p>
          <a:p>
            <a:pPr lvl="1"/>
            <a:r>
              <a:rPr lang="en-US" sz="1700" dirty="0"/>
              <a:t>Bacteria is both helpful and harmful to us and the environment</a:t>
            </a:r>
            <a:r>
              <a:rPr lang="en-US" sz="1700" dirty="0" smtClean="0"/>
              <a:t>.</a:t>
            </a:r>
          </a:p>
          <a:p>
            <a:pPr lvl="3"/>
            <a:r>
              <a:rPr lang="en-US" sz="1700" dirty="0" smtClean="0"/>
              <a:t>Example</a:t>
            </a:r>
            <a:r>
              <a:rPr lang="en-US" sz="1700" dirty="0"/>
              <a:t>: </a:t>
            </a:r>
            <a:r>
              <a:rPr lang="en-US" sz="1700" dirty="0" smtClean="0"/>
              <a:t>Bacterial cells</a:t>
            </a:r>
          </a:p>
          <a:p>
            <a:pPr lvl="3"/>
            <a:endParaRPr lang="en-US" sz="1700" dirty="0"/>
          </a:p>
          <a:p>
            <a:r>
              <a:rPr lang="en-US" sz="1700" dirty="0" smtClean="0"/>
              <a:t>Structure: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64763" y="4343400"/>
            <a:ext cx="4876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500" dirty="0" smtClean="0"/>
              <a:t>Capsule (bacterial cells only)</a:t>
            </a:r>
            <a:endParaRPr lang="en-US" sz="1500" dirty="0"/>
          </a:p>
          <a:p>
            <a:pPr lvl="1"/>
            <a:r>
              <a:rPr lang="en-US" sz="1500" dirty="0" smtClean="0"/>
              <a:t>Cell </a:t>
            </a:r>
            <a:r>
              <a:rPr lang="en-US" sz="1500" dirty="0"/>
              <a:t>wall</a:t>
            </a:r>
          </a:p>
          <a:p>
            <a:pPr lvl="1"/>
            <a:r>
              <a:rPr lang="en-US" sz="1500" dirty="0" smtClean="0"/>
              <a:t>Chromosomes</a:t>
            </a:r>
          </a:p>
          <a:p>
            <a:pPr lvl="1"/>
            <a:r>
              <a:rPr lang="en-US" sz="1500" dirty="0" smtClean="0"/>
              <a:t>Cytoplasm</a:t>
            </a:r>
          </a:p>
          <a:p>
            <a:pPr lvl="1"/>
            <a:r>
              <a:rPr lang="en-US" sz="1500" dirty="0"/>
              <a:t>Flagellum (bacterial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/>
              <a:t>Inner </a:t>
            </a:r>
            <a:r>
              <a:rPr lang="en-US" sz="1500" dirty="0" smtClean="0"/>
              <a:t>membrane</a:t>
            </a:r>
          </a:p>
          <a:p>
            <a:pPr lvl="1"/>
            <a:r>
              <a:rPr lang="en-US" sz="1500" dirty="0" smtClean="0"/>
              <a:t>Outer membrane</a:t>
            </a:r>
          </a:p>
          <a:p>
            <a:pPr lvl="1"/>
            <a:r>
              <a:rPr lang="en-US" sz="1500" dirty="0" err="1"/>
              <a:t>Pili</a:t>
            </a:r>
            <a:r>
              <a:rPr lang="en-US" sz="1500" dirty="0"/>
              <a:t> (bacterial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Ribosomes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39187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Unique parts of the </a:t>
            </a:r>
            <a:r>
              <a:rPr lang="en-US" dirty="0" smtClean="0"/>
              <a:t>bacterial cell</a:t>
            </a:r>
          </a:p>
          <a:p>
            <a:pPr lvl="1"/>
            <a:r>
              <a:rPr lang="en-US" sz="1600" dirty="0" smtClean="0"/>
              <a:t>Capsule - Protects </a:t>
            </a:r>
            <a:r>
              <a:rPr lang="en-US" sz="1600" dirty="0"/>
              <a:t>the bacterial cell and </a:t>
            </a:r>
            <a:r>
              <a:rPr lang="en-US" sz="1600" dirty="0" smtClean="0"/>
              <a:t>serves </a:t>
            </a:r>
            <a:r>
              <a:rPr lang="en-US" sz="1600" dirty="0"/>
              <a:t>as a barrier against phagocytosis by white blood cells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Flagellum – “Mobility”. Flagella </a:t>
            </a:r>
            <a:r>
              <a:rPr lang="en-US" sz="1600" dirty="0"/>
              <a:t>are long appendages which rotate by means of a "motor" located just under the cytoplasmic membrane. Bacteria may have one, a few, or many flagella in different positions on the cell.</a:t>
            </a:r>
            <a:endParaRPr lang="en-US" sz="1600" dirty="0" smtClean="0"/>
          </a:p>
          <a:p>
            <a:pPr lvl="1"/>
            <a:r>
              <a:rPr lang="en-US" sz="1600" dirty="0" err="1" smtClean="0"/>
              <a:t>Pili</a:t>
            </a:r>
            <a:r>
              <a:rPr lang="en-US" sz="1600" dirty="0" smtClean="0"/>
              <a:t> - </a:t>
            </a:r>
            <a:r>
              <a:rPr lang="en-US" sz="1600" dirty="0"/>
              <a:t>These hollow, </a:t>
            </a:r>
            <a:r>
              <a:rPr lang="en-US" sz="1600" dirty="0" smtClean="0"/>
              <a:t>hair-like </a:t>
            </a:r>
            <a:r>
              <a:rPr lang="en-US" sz="1600" dirty="0"/>
              <a:t>structures </a:t>
            </a:r>
            <a:r>
              <a:rPr lang="en-US" sz="1600" dirty="0" smtClean="0"/>
              <a:t>allow </a:t>
            </a:r>
            <a:r>
              <a:rPr lang="en-US" sz="1600" dirty="0"/>
              <a:t>bacteria to attach to other cells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Bacterial cell</a:t>
            </a:r>
            <a:br>
              <a:rPr lang="en-US" dirty="0"/>
            </a:br>
            <a:r>
              <a:rPr lang="en-US" sz="2000" dirty="0"/>
              <a:t>(prokaryotic)</a:t>
            </a:r>
            <a:endParaRPr lang="en-US" dirty="0"/>
          </a:p>
        </p:txBody>
      </p:sp>
      <p:pic>
        <p:nvPicPr>
          <p:cNvPr id="4" name="Content Placeholder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312" y="3733800"/>
            <a:ext cx="3424287" cy="27850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7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36314118"/>
              </p:ext>
            </p:extLst>
          </p:nvPr>
        </p:nvGraphicFramePr>
        <p:xfrm>
          <a:off x="228601" y="2362200"/>
          <a:ext cx="8686798" cy="3726569"/>
        </p:xfrm>
        <a:graphic>
          <a:graphicData uri="http://schemas.openxmlformats.org/drawingml/2006/table">
            <a:tbl>
              <a:tblPr/>
              <a:tblGrid>
                <a:gridCol w="3077931"/>
                <a:gridCol w="1704937"/>
                <a:gridCol w="1951965"/>
                <a:gridCol w="1951965"/>
              </a:tblGrid>
              <a:tr h="483353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u="sng" dirty="0" smtClean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Similarities</a:t>
                      </a:r>
                      <a:endParaRPr lang="en-US" sz="1800" b="1" u="sng" dirty="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1800" b="1" u="sng" dirty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DESCRIPTION</a:t>
                      </a:r>
                      <a:endParaRPr lang="en-US" sz="1800" b="1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Bacterial</a:t>
                      </a:r>
                      <a:r>
                        <a:rPr lang="en-US" sz="1800" b="1" u="sng" baseline="0" dirty="0" smtClean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 Cells</a:t>
                      </a:r>
                      <a:endParaRPr lang="en-US" sz="1800" b="1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Plant Cells </a:t>
                      </a:r>
                      <a:endParaRPr lang="en-US" sz="1800" b="1" u="sng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Animal Cells </a:t>
                      </a:r>
                      <a:endParaRPr lang="en-US" sz="1800" b="1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1. DNA/ Chromosomes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FF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2. Cell membrane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1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3. Structures to produce energy for cell- Cell Respiration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No-occurs near cell membrane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Yes- in organelle called mitochondrion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Yes- in organelle called mitochondrion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5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9933"/>
                          </a:solidFill>
                          <a:effectLst/>
                          <a:latin typeface="Arial"/>
                        </a:rPr>
                        <a:t>4. Structures that make proteins and enzymes for the cell</a:t>
                      </a:r>
                      <a:r>
                        <a:rPr lang="en-US" sz="1800" b="1">
                          <a:solidFill>
                            <a:srgbClr val="00FF66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9933"/>
                          </a:solidFill>
                          <a:effectLst/>
                          <a:latin typeface="Arial"/>
                        </a:rPr>
                        <a:t>Yes-poly- (many) ribosomes 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9933"/>
                          </a:solidFill>
                          <a:effectLst/>
                          <a:latin typeface="Arial"/>
                        </a:rPr>
                        <a:t>Yes- endoplasmic reticulum (organelle)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9933"/>
                          </a:solidFill>
                          <a:effectLst/>
                          <a:latin typeface="Arial"/>
                        </a:rPr>
                        <a:t>Yes- endoplasmic reticulum (organelle)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5. Cytoplasm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31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621805"/>
              </p:ext>
            </p:extLst>
          </p:nvPr>
        </p:nvGraphicFramePr>
        <p:xfrm>
          <a:off x="381000" y="1981200"/>
          <a:ext cx="8407399" cy="4246245"/>
        </p:xfrm>
        <a:graphic>
          <a:graphicData uri="http://schemas.openxmlformats.org/drawingml/2006/table">
            <a:tbl>
              <a:tblPr/>
              <a:tblGrid>
                <a:gridCol w="4312396"/>
                <a:gridCol w="1875006"/>
                <a:gridCol w="964086"/>
                <a:gridCol w="1255911"/>
              </a:tblGrid>
              <a:tr h="962025"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b="1" u="sng" dirty="0" smtClean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Differences</a:t>
                      </a:r>
                      <a:endParaRPr lang="en-US" sz="1800" u="sng" dirty="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1800" b="1" u="sng" dirty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DESCRIPTION</a:t>
                      </a:r>
                      <a:endParaRPr lang="en-US" sz="1800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 smtClean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Bacterial</a:t>
                      </a:r>
                      <a:r>
                        <a:rPr lang="en-US" sz="1800" b="1" u="sng" baseline="0" dirty="0" smtClean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 Cells</a:t>
                      </a:r>
                      <a:endParaRPr lang="en-US" sz="1800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Plant Cells </a:t>
                      </a:r>
                      <a:endParaRPr lang="en-US" sz="1800" u="sng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Animal Cells </a:t>
                      </a:r>
                      <a:endParaRPr lang="en-US" sz="1800" u="sng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 Cell Wall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CC"/>
                          </a:solidFill>
                          <a:effectLst/>
                          <a:latin typeface="Arial"/>
                        </a:rPr>
                        <a:t>2. Nucleus-nuclear membrane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CC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CC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CC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 Fimbria-DNA transfer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Some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 Vacuoles</a:t>
                      </a:r>
                      <a:r>
                        <a:rPr lang="en-US" sz="1800" b="1"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5. Chloroplasts (organelles) (for photosynthesis)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Yes-blue-green bacteria has a green pigment that makes its own food. 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3333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 Flagella-mobility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99900"/>
                          </a:solidFill>
                          <a:effectLst/>
                          <a:latin typeface="Arial"/>
                        </a:rPr>
                        <a:t>7. Capsule</a:t>
                      </a:r>
                      <a:r>
                        <a:rPr lang="en-US" sz="1800" b="1" dirty="0">
                          <a:solidFill>
                            <a:srgbClr val="CCCC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999900"/>
                          </a:solidFill>
                          <a:effectLst/>
                          <a:latin typeface="Arial"/>
                        </a:rPr>
                        <a:t>Some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9999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999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4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elements of eukaryotic cells</a:t>
            </a:r>
          </a:p>
          <a:p>
            <a:endParaRPr lang="en-US" dirty="0" smtClean="0"/>
          </a:p>
          <a:p>
            <a:r>
              <a:rPr lang="en-US" dirty="0" smtClean="0"/>
              <a:t>Identify elements of prokaryotic cells.</a:t>
            </a:r>
          </a:p>
          <a:p>
            <a:endParaRPr lang="en-US" dirty="0" smtClean="0"/>
          </a:p>
          <a:p>
            <a:r>
              <a:rPr lang="en-US" dirty="0" smtClean="0"/>
              <a:t>Compare plant cells to animal cells.</a:t>
            </a:r>
          </a:p>
          <a:p>
            <a:endParaRPr lang="en-US" dirty="0" smtClean="0"/>
          </a:p>
          <a:p>
            <a:r>
              <a:rPr lang="en-US" dirty="0" smtClean="0"/>
              <a:t>Investigate the components of bacterial cells.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8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elements of eukaryotic cells</a:t>
            </a:r>
          </a:p>
          <a:p>
            <a:endParaRPr lang="en-US" dirty="0" smtClean="0"/>
          </a:p>
          <a:p>
            <a:r>
              <a:rPr lang="en-US" dirty="0" smtClean="0"/>
              <a:t>Identify elements of prokaryotic cells.</a:t>
            </a:r>
          </a:p>
          <a:p>
            <a:endParaRPr lang="en-US" dirty="0" smtClean="0"/>
          </a:p>
          <a:p>
            <a:r>
              <a:rPr lang="en-US" dirty="0" smtClean="0"/>
              <a:t>Compare plant cells to animal cells.</a:t>
            </a:r>
          </a:p>
          <a:p>
            <a:endParaRPr lang="en-US" dirty="0" smtClean="0"/>
          </a:p>
          <a:p>
            <a:r>
              <a:rPr lang="en-US" dirty="0" smtClean="0"/>
              <a:t>Investigate the components of bacterial cells.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88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b="1" dirty="0"/>
              <a:t>Living cells are divided into two </a:t>
            </a:r>
            <a:r>
              <a:rPr lang="en-US" sz="2300" b="1" dirty="0" smtClean="0"/>
              <a:t>types:</a:t>
            </a:r>
          </a:p>
          <a:p>
            <a:pPr lvl="1"/>
            <a:r>
              <a:rPr lang="en-US" dirty="0" smtClean="0"/>
              <a:t>Eukaryotic (Plant &amp; Animal cells)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Prokaryotic (Bacteria)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34760"/>
            <a:ext cx="1966912" cy="163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958" y="2534760"/>
            <a:ext cx="1645991" cy="163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59790"/>
            <a:ext cx="2087078" cy="1565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7459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/>
              <a:t>Eukaryotic </a:t>
            </a:r>
          </a:p>
          <a:p>
            <a:pPr lvl="1"/>
            <a:r>
              <a:rPr lang="en-US" sz="1700" dirty="0" smtClean="0"/>
              <a:t>These </a:t>
            </a:r>
            <a:r>
              <a:rPr lang="en-US" sz="1700" dirty="0"/>
              <a:t>cells tend to be larger than the cells of </a:t>
            </a:r>
            <a:r>
              <a:rPr lang="en-US" sz="1700" dirty="0" smtClean="0"/>
              <a:t>bacteria (prokaryotic) </a:t>
            </a:r>
          </a:p>
          <a:p>
            <a:pPr lvl="1"/>
            <a:r>
              <a:rPr lang="en-US" sz="1700" dirty="0" smtClean="0"/>
              <a:t>Have a defined nucleus</a:t>
            </a:r>
          </a:p>
          <a:p>
            <a:pPr lvl="1"/>
            <a:r>
              <a:rPr lang="en-US" sz="1700" dirty="0" smtClean="0"/>
              <a:t>Found in organisms made up of many cells</a:t>
            </a:r>
          </a:p>
          <a:p>
            <a:pPr lvl="3"/>
            <a:r>
              <a:rPr lang="en-US" sz="1700" dirty="0"/>
              <a:t>Example: Plant and Animal </a:t>
            </a:r>
            <a:r>
              <a:rPr lang="en-US" sz="1700" dirty="0" smtClean="0"/>
              <a:t>cells</a:t>
            </a:r>
          </a:p>
          <a:p>
            <a:endParaRPr lang="en-US" sz="1700" dirty="0" smtClean="0"/>
          </a:p>
          <a:p>
            <a:r>
              <a:rPr lang="en-US" sz="1700" dirty="0" smtClean="0"/>
              <a:t>Structure:</a:t>
            </a:r>
          </a:p>
          <a:p>
            <a:pPr marL="45720" indent="0">
              <a:buNone/>
            </a:pPr>
            <a:r>
              <a:rPr lang="en-US" sz="2500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Eukaryotic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903851"/>
            <a:ext cx="5943600" cy="44781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/>
            <a:r>
              <a:rPr lang="en-US" sz="1500" dirty="0"/>
              <a:t>Cell </a:t>
            </a:r>
            <a:r>
              <a:rPr lang="en-US" sz="1500" dirty="0" smtClean="0"/>
              <a:t>Membrane</a:t>
            </a:r>
          </a:p>
          <a:p>
            <a:pPr lvl="1"/>
            <a:r>
              <a:rPr lang="en-US" sz="1500" dirty="0" smtClean="0"/>
              <a:t>Cell </a:t>
            </a:r>
            <a:r>
              <a:rPr lang="en-US" sz="1500" dirty="0"/>
              <a:t>Wall (plant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/>
              <a:t>Centrosome</a:t>
            </a:r>
          </a:p>
          <a:p>
            <a:pPr lvl="1"/>
            <a:r>
              <a:rPr lang="en-US" sz="1500" dirty="0"/>
              <a:t>Centriole (animal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Chloroplast </a:t>
            </a:r>
            <a:r>
              <a:rPr lang="en-US" sz="1500" dirty="0"/>
              <a:t>(plant cells only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Cytoplasm</a:t>
            </a:r>
          </a:p>
          <a:p>
            <a:pPr lvl="1"/>
            <a:r>
              <a:rPr lang="en-US" sz="1500" dirty="0" smtClean="0"/>
              <a:t>Cytoskeleton</a:t>
            </a:r>
          </a:p>
          <a:p>
            <a:pPr lvl="1"/>
            <a:r>
              <a:rPr lang="en-US" sz="1500" dirty="0"/>
              <a:t>Cytosol</a:t>
            </a:r>
          </a:p>
          <a:p>
            <a:pPr lvl="1"/>
            <a:r>
              <a:rPr lang="en-US" sz="1500" dirty="0" smtClean="0"/>
              <a:t>Golgi</a:t>
            </a:r>
            <a:endParaRPr lang="en-US" sz="1500" dirty="0"/>
          </a:p>
          <a:p>
            <a:pPr lvl="1"/>
            <a:r>
              <a:rPr lang="en-US" sz="1500" dirty="0" smtClean="0"/>
              <a:t>Lysosome</a:t>
            </a:r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  <a:p>
            <a:pPr lvl="1"/>
            <a:endParaRPr lang="en-US" sz="1500" dirty="0"/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  <a:p>
            <a:pPr lvl="1"/>
            <a:r>
              <a:rPr lang="en-US" sz="1500" dirty="0" smtClean="0"/>
              <a:t>Mitochondria</a:t>
            </a:r>
          </a:p>
          <a:p>
            <a:pPr lvl="1"/>
            <a:r>
              <a:rPr lang="en-US" sz="1500" dirty="0"/>
              <a:t>Nucleus</a:t>
            </a:r>
          </a:p>
          <a:p>
            <a:pPr lvl="1"/>
            <a:r>
              <a:rPr lang="en-US" sz="1500" dirty="0" smtClean="0"/>
              <a:t>Nucleolus</a:t>
            </a:r>
            <a:endParaRPr lang="en-US" sz="1500" dirty="0"/>
          </a:p>
          <a:p>
            <a:pPr lvl="1"/>
            <a:r>
              <a:rPr lang="en-US" sz="1500" dirty="0" smtClean="0"/>
              <a:t>Peroxisome</a:t>
            </a:r>
          </a:p>
          <a:p>
            <a:pPr lvl="1"/>
            <a:r>
              <a:rPr lang="en-US" sz="1500" dirty="0" smtClean="0"/>
              <a:t>Reticulum</a:t>
            </a:r>
          </a:p>
          <a:p>
            <a:pPr lvl="1"/>
            <a:r>
              <a:rPr lang="en-US" sz="1500" dirty="0" smtClean="0"/>
              <a:t>Ribosomes</a:t>
            </a:r>
            <a:endParaRPr lang="en-US" sz="1500" dirty="0"/>
          </a:p>
          <a:p>
            <a:pPr lvl="1"/>
            <a:r>
              <a:rPr lang="en-US" sz="1500" dirty="0"/>
              <a:t>Rough Endoplasmic </a:t>
            </a:r>
            <a:r>
              <a:rPr lang="en-US" sz="1500" dirty="0" smtClean="0"/>
              <a:t>Secretory Vesicle</a:t>
            </a:r>
          </a:p>
          <a:p>
            <a:pPr lvl="1"/>
            <a:r>
              <a:rPr lang="en-US" sz="1500" dirty="0" smtClean="0"/>
              <a:t>Smooth </a:t>
            </a:r>
            <a:r>
              <a:rPr lang="en-US" sz="1500" dirty="0"/>
              <a:t>Endoplasmic </a:t>
            </a:r>
            <a:endParaRPr lang="en-US" sz="1500" dirty="0" smtClean="0"/>
          </a:p>
          <a:p>
            <a:pPr lvl="1"/>
            <a:r>
              <a:rPr lang="en-US" sz="1500" dirty="0" smtClean="0"/>
              <a:t>Vacuole </a:t>
            </a:r>
            <a:endParaRPr lang="en-US" sz="1500" dirty="0"/>
          </a:p>
        </p:txBody>
      </p:sp>
    </p:spTree>
    <p:extLst>
      <p:ext uri="{BB962C8B-B14F-4D97-AF65-F5344CB8AC3E}">
        <p14:creationId xmlns="" xmlns:p14="http://schemas.microsoft.com/office/powerpoint/2010/main" val="27260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cell </a:t>
            </a:r>
            <a:r>
              <a:rPr lang="en-US" dirty="0"/>
              <a:t> </a:t>
            </a:r>
            <a:r>
              <a:rPr lang="en-US" dirty="0" smtClean="0"/>
              <a:t>            plant cell</a:t>
            </a:r>
            <a:endParaRPr lang="en-US" dirty="0"/>
          </a:p>
        </p:txBody>
      </p:sp>
      <p:pic>
        <p:nvPicPr>
          <p:cNvPr id="4" name="Picture 4" descr="plant_&amp;_animal_cell_curre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83" y="1828800"/>
            <a:ext cx="8159834" cy="4406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022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plant cells</a:t>
            </a:r>
            <a:endParaRPr lang="en-US" dirty="0"/>
          </a:p>
        </p:txBody>
      </p:sp>
      <p:pic>
        <p:nvPicPr>
          <p:cNvPr id="4" name="Picture 6" descr="plant cell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6900" y="2057400"/>
            <a:ext cx="5295900" cy="35581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017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parts of the plant cell</a:t>
            </a:r>
          </a:p>
          <a:p>
            <a:pPr lvl="1"/>
            <a:r>
              <a:rPr lang="en-US" dirty="0"/>
              <a:t>Cell wall – a feature of </a:t>
            </a:r>
            <a:r>
              <a:rPr lang="en-US" u="sng" dirty="0"/>
              <a:t>plants cells </a:t>
            </a:r>
            <a:r>
              <a:rPr lang="en-US" dirty="0"/>
              <a:t>that functions like stiff lattice-like wall which helps plant cells maintain their structure and </a:t>
            </a:r>
            <a:r>
              <a:rPr lang="en-US" dirty="0" smtClean="0"/>
              <a:t>shape</a:t>
            </a:r>
            <a:endParaRPr lang="en-US" dirty="0"/>
          </a:p>
          <a:p>
            <a:pPr lvl="1"/>
            <a:r>
              <a:rPr lang="en-US" dirty="0"/>
              <a:t>Chloroplast – a feature of </a:t>
            </a:r>
            <a:r>
              <a:rPr lang="en-US" u="sng" dirty="0"/>
              <a:t>plant cells</a:t>
            </a:r>
            <a:r>
              <a:rPr lang="en-US" dirty="0"/>
              <a:t> that allows plants to do photosynthesis and make their own glucose from sunlight, water and carbon </a:t>
            </a:r>
            <a:r>
              <a:rPr lang="en-US" dirty="0" smtClean="0"/>
              <a:t>dioxide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cell</a:t>
            </a:r>
            <a:br>
              <a:rPr lang="en-US" dirty="0"/>
            </a:br>
            <a:r>
              <a:rPr lang="en-US" dirty="0"/>
              <a:t>(</a:t>
            </a:r>
            <a:r>
              <a:rPr lang="en-US" sz="2000" dirty="0"/>
              <a:t>eukaryotic)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76231"/>
            <a:ext cx="3886200" cy="31769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07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animal cells</a:t>
            </a:r>
            <a:endParaRPr lang="en-US" dirty="0"/>
          </a:p>
        </p:txBody>
      </p:sp>
      <p:pic>
        <p:nvPicPr>
          <p:cNvPr id="4" name="Picture 6" descr="cheek_cell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9603" y="1719263"/>
            <a:ext cx="4910194" cy="44069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559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parts of the animal cell</a:t>
            </a:r>
          </a:p>
          <a:p>
            <a:pPr lvl="1"/>
            <a:r>
              <a:rPr lang="en-US" dirty="0"/>
              <a:t>Centriole – a feature of </a:t>
            </a:r>
            <a:r>
              <a:rPr lang="en-US" u="sng" dirty="0"/>
              <a:t>animal cells</a:t>
            </a:r>
            <a:r>
              <a:rPr lang="en-US" dirty="0"/>
              <a:t> important for coordinating cell </a:t>
            </a:r>
            <a:r>
              <a:rPr lang="en-US" dirty="0" smtClean="0"/>
              <a:t>division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cell</a:t>
            </a:r>
            <a:br>
              <a:rPr lang="en-US" dirty="0"/>
            </a:br>
            <a:r>
              <a:rPr lang="en-US" sz="2000" dirty="0"/>
              <a:t>(eukaryotic)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50" y="2819400"/>
            <a:ext cx="6083300" cy="3696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146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476</TotalTime>
  <Words>547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Grid</vt:lpstr>
      <vt:lpstr>What’s the difference? Plant, animal, and bacterial cells</vt:lpstr>
      <vt:lpstr>Objectives</vt:lpstr>
      <vt:lpstr>What’s the difference?</vt:lpstr>
      <vt:lpstr>Eukaryotic</vt:lpstr>
      <vt:lpstr>Animal cell              plant cell</vt:lpstr>
      <vt:lpstr>Actual plant cells</vt:lpstr>
      <vt:lpstr>Plant cell (eukaryotic)</vt:lpstr>
      <vt:lpstr>Actual animal cells</vt:lpstr>
      <vt:lpstr>Animal cell (eukaryotic)</vt:lpstr>
      <vt:lpstr>Prokaryotic</vt:lpstr>
      <vt:lpstr>Bacterial cell (prokaryotic)</vt:lpstr>
      <vt:lpstr>similarities</vt:lpstr>
      <vt:lpstr>differences</vt:lpstr>
      <vt:lpstr>Objectives</vt:lpstr>
    </vt:vector>
  </TitlesOfParts>
  <Company>Sam Houston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 Plant, animal, and bacterial cells</dc:title>
  <dc:creator>Computer Services</dc:creator>
  <cp:lastModifiedBy> </cp:lastModifiedBy>
  <cp:revision>31</cp:revision>
  <dcterms:created xsi:type="dcterms:W3CDTF">2012-01-30T17:47:13Z</dcterms:created>
  <dcterms:modified xsi:type="dcterms:W3CDTF">2012-01-31T20:20:11Z</dcterms:modified>
</cp:coreProperties>
</file>