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8" r:id="rId9"/>
    <p:sldId id="262" r:id="rId10"/>
    <p:sldId id="263" r:id="rId11"/>
    <p:sldId id="264" r:id="rId12"/>
    <p:sldId id="265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328C7-8F2F-481A-8B3A-A2598A323ACC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0E8A8-1008-4F7C-9377-0E2A3557C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Embryo Transfer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Created By: Haley </a:t>
            </a:r>
            <a:r>
              <a:rPr lang="en-US" dirty="0" err="1" smtClean="0"/>
              <a:t>Vrazel</a:t>
            </a:r>
            <a:endParaRPr lang="en-US" dirty="0"/>
          </a:p>
        </p:txBody>
      </p:sp>
      <p:pic>
        <p:nvPicPr>
          <p:cNvPr id="4" name="Picture 3" descr="thumbna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4876800"/>
            <a:ext cx="1752600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Synchronize 2 recipients per donor</a:t>
            </a:r>
            <a:endParaRPr lang="en-US" sz="4400" dirty="0"/>
          </a:p>
          <a:p>
            <a:pPr lvl="1"/>
            <a:r>
              <a:rPr lang="en-US" dirty="0" smtClean="0"/>
              <a:t>can’t always guarantee the embryo will take therefore double your chances</a:t>
            </a:r>
            <a:endParaRPr lang="en-US" sz="4000" dirty="0" smtClean="0"/>
          </a:p>
          <a:p>
            <a:pPr lvl="0"/>
            <a:r>
              <a:rPr lang="en-US" dirty="0" smtClean="0"/>
              <a:t>Ovulation of recipient and donor must be within 12 hours</a:t>
            </a:r>
            <a:endParaRPr lang="en-US" sz="4400" dirty="0" smtClean="0"/>
          </a:p>
          <a:p>
            <a:pPr lvl="1"/>
            <a:r>
              <a:rPr lang="en-US" dirty="0" smtClean="0"/>
              <a:t>recreates same hormonal levels the embryo is used to</a:t>
            </a:r>
            <a:endParaRPr lang="en-US" sz="4400" dirty="0" smtClean="0"/>
          </a:p>
          <a:p>
            <a:pPr lvl="0"/>
            <a:r>
              <a:rPr lang="en-US" dirty="0" smtClean="0"/>
              <a:t>Why synchronize the mares?</a:t>
            </a:r>
            <a:endParaRPr lang="en-US" sz="4400" dirty="0"/>
          </a:p>
          <a:p>
            <a:pPr lvl="1"/>
            <a:r>
              <a:rPr lang="en-US" dirty="0" smtClean="0"/>
              <a:t>The donor’s environment should be duplicated</a:t>
            </a:r>
            <a:endParaRPr lang="en-US" sz="4000" dirty="0" smtClean="0"/>
          </a:p>
          <a:p>
            <a:r>
              <a:rPr lang="en-US" dirty="0" smtClean="0"/>
              <a:t>To ensure survival of embryo</a:t>
            </a:r>
            <a:endParaRPr lang="en-US" sz="4400" dirty="0" smtClean="0"/>
          </a:p>
          <a:p>
            <a:r>
              <a:rPr lang="en-US" dirty="0" smtClean="0"/>
              <a:t>*Which one would you synchronize the other to? Why?</a:t>
            </a:r>
            <a:r>
              <a:rPr lang="en-US" sz="4400" dirty="0"/>
              <a:t> </a:t>
            </a:r>
            <a:r>
              <a:rPr lang="en-US" dirty="0" smtClean="0"/>
              <a:t>Synchronize the recipient to the donor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one would you synchronize the other to? Why?</a:t>
            </a:r>
            <a:r>
              <a:rPr lang="en-US" sz="4400" dirty="0" smtClean="0"/>
              <a:t> </a:t>
            </a:r>
            <a:r>
              <a:rPr lang="en-US" dirty="0" smtClean="0"/>
              <a:t>Synchronize the recipient to the donor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Step 3 of 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Step 3 – Embryo </a:t>
            </a:r>
            <a:r>
              <a:rPr lang="en-US" dirty="0" smtClean="0"/>
              <a:t>Flush</a:t>
            </a:r>
          </a:p>
          <a:p>
            <a:pPr lvl="1"/>
            <a:r>
              <a:rPr lang="en-US" dirty="0" smtClean="0"/>
              <a:t>Remove </a:t>
            </a:r>
            <a:r>
              <a:rPr lang="en-US" dirty="0"/>
              <a:t>embryos by flushing with sterile solution</a:t>
            </a:r>
          </a:p>
          <a:p>
            <a:pPr lvl="1"/>
            <a:r>
              <a:rPr lang="en-US" dirty="0"/>
              <a:t>Flush 7-8 days after insemination</a:t>
            </a:r>
            <a:endParaRPr lang="en-US" sz="4000" dirty="0"/>
          </a:p>
          <a:p>
            <a:pPr>
              <a:buNone/>
            </a:pPr>
            <a:r>
              <a:rPr lang="en-US" dirty="0"/>
              <a:t> </a:t>
            </a:r>
            <a:endParaRPr lang="en-US" sz="4400" dirty="0"/>
          </a:p>
          <a:p>
            <a:pPr lvl="0"/>
            <a:r>
              <a:rPr lang="en-US" dirty="0"/>
              <a:t>Embryos graded 1 – 4</a:t>
            </a:r>
            <a:endParaRPr lang="en-US" sz="4400" dirty="0"/>
          </a:p>
          <a:p>
            <a:pPr lvl="1"/>
            <a:r>
              <a:rPr lang="en-US" dirty="0"/>
              <a:t>1:Excellent</a:t>
            </a:r>
            <a:endParaRPr lang="en-US" sz="4000" dirty="0"/>
          </a:p>
          <a:p>
            <a:pPr lvl="1"/>
            <a:r>
              <a:rPr lang="en-US" dirty="0"/>
              <a:t>2:Good</a:t>
            </a:r>
            <a:endParaRPr lang="en-US" sz="4000" dirty="0"/>
          </a:p>
          <a:p>
            <a:pPr lvl="1"/>
            <a:r>
              <a:rPr lang="en-US" dirty="0"/>
              <a:t>3:Poor</a:t>
            </a:r>
            <a:endParaRPr lang="en-US" sz="4000" dirty="0"/>
          </a:p>
          <a:p>
            <a:pPr lvl="1"/>
            <a:r>
              <a:rPr lang="en-US" dirty="0"/>
              <a:t>4:Extremely </a:t>
            </a:r>
            <a:r>
              <a:rPr lang="en-US" dirty="0" smtClean="0"/>
              <a:t>Poor</a:t>
            </a:r>
          </a:p>
          <a:p>
            <a:pPr lvl="1">
              <a:buNone/>
            </a:pPr>
            <a:endParaRPr lang="en-US" sz="4400" dirty="0"/>
          </a:p>
          <a:p>
            <a:r>
              <a:rPr lang="en-US" dirty="0"/>
              <a:t>*Based on the embryo grades – which ones would you transfer?  Why?</a:t>
            </a:r>
            <a:endParaRPr lang="en-US" sz="4400" dirty="0"/>
          </a:p>
          <a:p>
            <a:r>
              <a:rPr lang="en-US" dirty="0"/>
              <a:t>     Transfer grades 1 and 2 only because they are most viable and will develop healthy offspring</a:t>
            </a:r>
            <a:endParaRPr lang="en-US" sz="4400" dirty="0"/>
          </a:p>
          <a:p>
            <a:pPr>
              <a:buNone/>
            </a:pPr>
            <a:endParaRPr lang="en-US" sz="4400" dirty="0"/>
          </a:p>
          <a:p>
            <a:pPr lvl="0"/>
            <a:r>
              <a:rPr lang="en-US" dirty="0"/>
              <a:t>Why wait 7-8 </a:t>
            </a:r>
            <a:r>
              <a:rPr lang="en-US" dirty="0" smtClean="0"/>
              <a:t>days?</a:t>
            </a:r>
            <a:endParaRPr lang="en-US" sz="4400" dirty="0" smtClean="0"/>
          </a:p>
          <a:p>
            <a:pPr lvl="1"/>
            <a:r>
              <a:rPr lang="en-US" dirty="0" smtClean="0"/>
              <a:t>Size </a:t>
            </a:r>
            <a:r>
              <a:rPr lang="en-US" dirty="0"/>
              <a:t>and development of </a:t>
            </a:r>
            <a:r>
              <a:rPr lang="en-US" dirty="0" smtClean="0"/>
              <a:t>embryo</a:t>
            </a:r>
            <a:endParaRPr lang="en-US" sz="4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Step 4 – Transfer of Embryo</a:t>
            </a:r>
            <a:endParaRPr lang="en-US" sz="4400" dirty="0"/>
          </a:p>
          <a:p>
            <a:pPr lvl="1"/>
            <a:r>
              <a:rPr lang="en-US" dirty="0"/>
              <a:t>Surgically or </a:t>
            </a:r>
            <a:r>
              <a:rPr lang="en-US" dirty="0" smtClean="0"/>
              <a:t>Non Surgically</a:t>
            </a:r>
          </a:p>
          <a:p>
            <a:pPr lvl="1"/>
            <a:endParaRPr lang="en-US" sz="4000" dirty="0"/>
          </a:p>
          <a:p>
            <a:pPr lvl="0"/>
            <a:r>
              <a:rPr lang="en-US" dirty="0"/>
              <a:t>Similar to AI</a:t>
            </a:r>
            <a:endParaRPr lang="en-US" sz="4400" dirty="0"/>
          </a:p>
          <a:p>
            <a:pPr lvl="1"/>
            <a:r>
              <a:rPr lang="en-US" dirty="0"/>
              <a:t>A tube containing the embryo is inserted into the uterus, the embryo is pushed out and will attach to the lining of the uterus</a:t>
            </a:r>
            <a:endParaRPr lang="en-US" sz="4000" dirty="0"/>
          </a:p>
          <a:p>
            <a:pPr>
              <a:buNone/>
            </a:pPr>
            <a:endParaRPr lang="en-US" sz="4400" dirty="0"/>
          </a:p>
          <a:p>
            <a:pPr lvl="0"/>
            <a:r>
              <a:rPr lang="en-US" dirty="0"/>
              <a:t>When the recipient delivers the foal, whose genes are being </a:t>
            </a:r>
            <a:r>
              <a:rPr lang="en-US" dirty="0" smtClean="0"/>
              <a:t>expressed?</a:t>
            </a:r>
            <a:endParaRPr lang="en-US" sz="4400" dirty="0" smtClean="0"/>
          </a:p>
          <a:p>
            <a:pPr lvl="1"/>
            <a:r>
              <a:rPr lang="en-US" dirty="0" smtClean="0"/>
              <a:t>Only </a:t>
            </a:r>
            <a:r>
              <a:rPr lang="en-US" dirty="0"/>
              <a:t>the donor mare and the stallion.  The recipient mare is simply housing the embryo</a:t>
            </a:r>
            <a:endParaRPr lang="en-US" sz="4000" dirty="0"/>
          </a:p>
          <a:p>
            <a:pPr>
              <a:buNone/>
            </a:pPr>
            <a:endParaRPr lang="en-US" sz="4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Compare and contrast AI with embryo transfer.</a:t>
            </a:r>
            <a:endParaRPr lang="en-US" sz="4400" dirty="0" smtClean="0"/>
          </a:p>
          <a:p>
            <a:r>
              <a:rPr lang="en-US" dirty="0" smtClean="0"/>
              <a:t>       Compare – both use insemination gun, pressurized system, sterile tools, enter the vagina and empty into the uterine body.</a:t>
            </a:r>
            <a:endParaRPr lang="en-US" sz="4400" dirty="0" smtClean="0"/>
          </a:p>
          <a:p>
            <a:r>
              <a:rPr lang="en-US" dirty="0" smtClean="0"/>
              <a:t>       Contrast – ET deals with embryo, AI is simply sperm; ET uses excess fluids; ET uses extra tools and has more methods i.e. surgical/nonsurgical</a:t>
            </a:r>
            <a:endParaRPr lang="en-US" sz="4400" dirty="0" smtClean="0"/>
          </a:p>
          <a:p>
            <a:pPr>
              <a:buNone/>
            </a:pPr>
            <a:endParaRPr lang="en-US" sz="4400" dirty="0" smtClean="0"/>
          </a:p>
          <a:p>
            <a:pPr lvl="0"/>
            <a:r>
              <a:rPr lang="en-US" dirty="0" smtClean="0"/>
              <a:t>Which would you prefer as a breeder </a:t>
            </a:r>
            <a:endParaRPr lang="en-US" sz="4400" dirty="0" smtClean="0"/>
          </a:p>
          <a:p>
            <a:r>
              <a:rPr lang="en-US" dirty="0" smtClean="0"/>
              <a:t> surgical or nonsurgical? Why?</a:t>
            </a:r>
            <a:endParaRPr lang="en-US" sz="4400" dirty="0" smtClean="0"/>
          </a:p>
          <a:p>
            <a:r>
              <a:rPr lang="en-US" dirty="0" smtClean="0"/>
              <a:t>  - personal choice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http://www.answers.com/topic/embryo-transfer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Analyze </a:t>
            </a:r>
            <a:r>
              <a:rPr lang="en-US" dirty="0"/>
              <a:t>in great depth embryo </a:t>
            </a:r>
            <a:r>
              <a:rPr lang="en-US" dirty="0" smtClean="0"/>
              <a:t>transfer</a:t>
            </a:r>
            <a:endParaRPr lang="en-US" dirty="0"/>
          </a:p>
          <a:p>
            <a:pPr lvl="0"/>
            <a:r>
              <a:rPr lang="en-US" dirty="0"/>
              <a:t>List and describe the 4 steps of embryo </a:t>
            </a:r>
            <a:r>
              <a:rPr lang="en-US" dirty="0" smtClean="0"/>
              <a:t>transfer</a:t>
            </a:r>
            <a:endParaRPr lang="en-US" dirty="0"/>
          </a:p>
          <a:p>
            <a:pPr lvl="0"/>
            <a:r>
              <a:rPr lang="en-US" dirty="0"/>
              <a:t>Compare and Contrast AI with </a:t>
            </a:r>
            <a:r>
              <a:rPr lang="en-US" dirty="0" smtClean="0"/>
              <a:t>ET</a:t>
            </a:r>
            <a:endParaRPr lang="en-US" dirty="0"/>
          </a:p>
          <a:p>
            <a:pPr lvl="0"/>
            <a:r>
              <a:rPr lang="en-US" dirty="0"/>
              <a:t>Argue the pros and cons of </a:t>
            </a:r>
            <a:r>
              <a:rPr lang="en-US" dirty="0" smtClean="0"/>
              <a:t>ET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Analyze </a:t>
            </a:r>
            <a:r>
              <a:rPr lang="en-US" dirty="0"/>
              <a:t>in great depth embryo </a:t>
            </a:r>
            <a:r>
              <a:rPr lang="en-US" dirty="0" smtClean="0"/>
              <a:t>transfer</a:t>
            </a:r>
            <a:endParaRPr lang="en-US" dirty="0"/>
          </a:p>
          <a:p>
            <a:pPr lvl="0"/>
            <a:r>
              <a:rPr lang="en-US" dirty="0"/>
              <a:t>List and describe the </a:t>
            </a:r>
            <a:r>
              <a:rPr lang="en-US" dirty="0" smtClean="0"/>
              <a:t>4 </a:t>
            </a:r>
            <a:r>
              <a:rPr lang="en-US" dirty="0"/>
              <a:t>steps of embryo </a:t>
            </a:r>
            <a:r>
              <a:rPr lang="en-US" dirty="0" smtClean="0"/>
              <a:t>transfer</a:t>
            </a:r>
            <a:endParaRPr lang="en-US" dirty="0"/>
          </a:p>
          <a:p>
            <a:pPr lvl="0"/>
            <a:r>
              <a:rPr lang="en-US" dirty="0"/>
              <a:t>Compare and Contrast AI with </a:t>
            </a:r>
            <a:r>
              <a:rPr lang="en-US" dirty="0" smtClean="0"/>
              <a:t>ET</a:t>
            </a:r>
            <a:endParaRPr lang="en-US" dirty="0"/>
          </a:p>
          <a:p>
            <a:pPr lvl="0"/>
            <a:r>
              <a:rPr lang="en-US" dirty="0"/>
              <a:t>Argue the pros and cons of </a:t>
            </a:r>
            <a:r>
              <a:rPr lang="en-US" dirty="0" smtClean="0"/>
              <a:t>ET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Embryo Transfer?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Embryo </a:t>
            </a:r>
            <a:r>
              <a:rPr lang="en-US" dirty="0"/>
              <a:t>transfer is the removal of embryos from a super ovulated mare and the transfer of those embryos to less fertile, inferior, older mares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Embryo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1890 </a:t>
            </a:r>
            <a:r>
              <a:rPr lang="en-US" dirty="0"/>
              <a:t>- rabbit embryos were transferred from donor rabbits to surrogate/recipient rabbits 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 lvl="0"/>
            <a:r>
              <a:rPr lang="en-US" dirty="0"/>
              <a:t>1930 - the first bovine (cow) embryo was successfully collected</a:t>
            </a:r>
          </a:p>
          <a:p>
            <a:r>
              <a:rPr lang="en-US" dirty="0"/>
              <a:t>  - popular practice by 1950’s, but surgical method </a:t>
            </a:r>
            <a:r>
              <a:rPr lang="en-US" dirty="0" smtClean="0"/>
              <a:t>only</a:t>
            </a:r>
          </a:p>
          <a:p>
            <a:pPr>
              <a:buNone/>
            </a:pPr>
            <a:endParaRPr lang="en-US" dirty="0"/>
          </a:p>
          <a:p>
            <a:pPr lvl="0"/>
            <a:r>
              <a:rPr lang="en-US" dirty="0"/>
              <a:t>1964 – non-surgical method of embryo collection </a:t>
            </a:r>
          </a:p>
          <a:p>
            <a:r>
              <a:rPr lang="en-US" dirty="0"/>
              <a:t>  - used AI tools to perform, procedure based on </a:t>
            </a:r>
            <a:r>
              <a:rPr lang="en-US" dirty="0" smtClean="0"/>
              <a:t>AI</a:t>
            </a:r>
          </a:p>
          <a:p>
            <a:pPr>
              <a:buNone/>
            </a:pPr>
            <a:endParaRPr lang="en-US" dirty="0"/>
          </a:p>
          <a:p>
            <a:pPr lvl="0"/>
            <a:r>
              <a:rPr lang="en-US" dirty="0"/>
              <a:t>1972 - first successful equine embryo transfer was reported </a:t>
            </a:r>
          </a:p>
          <a:p>
            <a:pPr lvl="0"/>
            <a:r>
              <a:rPr lang="en-US" dirty="0"/>
              <a:t>widely used mid 1980’s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Embryo </a:t>
            </a:r>
            <a:r>
              <a:rPr lang="en-US" dirty="0"/>
              <a:t>T</a:t>
            </a:r>
            <a:r>
              <a:rPr lang="en-US" dirty="0" smtClean="0"/>
              <a:t>ransfer </a:t>
            </a:r>
            <a:r>
              <a:rPr lang="en-US" dirty="0"/>
              <a:t>F</a:t>
            </a:r>
            <a:r>
              <a:rPr lang="en-US" dirty="0" smtClean="0"/>
              <a:t>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Embryo </a:t>
            </a:r>
            <a:r>
              <a:rPr lang="en-US" dirty="0"/>
              <a:t>transfer is the most widely used assisted reproductive technique for the mare </a:t>
            </a:r>
          </a:p>
          <a:p>
            <a:pPr lvl="0"/>
            <a:r>
              <a:rPr lang="en-US" dirty="0"/>
              <a:t>80% recovery of fertilized eggs</a:t>
            </a:r>
          </a:p>
          <a:p>
            <a:pPr lvl="0"/>
            <a:r>
              <a:rPr lang="en-US" dirty="0"/>
              <a:t>65% pregnancy rate for </a:t>
            </a:r>
            <a:r>
              <a:rPr lang="en-US" dirty="0" smtClean="0"/>
              <a:t>transferred </a:t>
            </a:r>
            <a:r>
              <a:rPr lang="en-US" dirty="0"/>
              <a:t>embryos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Embryo Transfer (ET)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</a:t>
            </a:r>
            <a:r>
              <a:rPr lang="en-US" dirty="0"/>
              <a:t>Basic Steps:</a:t>
            </a:r>
            <a:endParaRPr lang="en-US" sz="4400" dirty="0"/>
          </a:p>
          <a:p>
            <a:pPr lvl="1"/>
            <a:r>
              <a:rPr lang="en-US" dirty="0" err="1"/>
              <a:t>Superovulate</a:t>
            </a:r>
            <a:r>
              <a:rPr lang="en-US" dirty="0"/>
              <a:t> the Donor Mare</a:t>
            </a:r>
            <a:endParaRPr lang="en-US" sz="4000" dirty="0"/>
          </a:p>
          <a:p>
            <a:pPr lvl="1"/>
            <a:r>
              <a:rPr lang="en-US" dirty="0"/>
              <a:t>Synchronize the donor and the recipient</a:t>
            </a:r>
            <a:endParaRPr lang="en-US" sz="4000" dirty="0"/>
          </a:p>
          <a:p>
            <a:pPr lvl="1"/>
            <a:r>
              <a:rPr lang="en-US" dirty="0"/>
              <a:t>Embryo flush</a:t>
            </a:r>
            <a:endParaRPr lang="en-US" sz="4000" dirty="0"/>
          </a:p>
          <a:p>
            <a:pPr lvl="1"/>
            <a:r>
              <a:rPr lang="en-US" dirty="0"/>
              <a:t>Embryo transfer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 of 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err="1"/>
              <a:t>Superovulate</a:t>
            </a:r>
            <a:r>
              <a:rPr lang="en-US" dirty="0"/>
              <a:t> Donor </a:t>
            </a:r>
            <a:r>
              <a:rPr lang="en-US" dirty="0" smtClean="0"/>
              <a:t>Mare</a:t>
            </a:r>
            <a:endParaRPr lang="en-US" sz="4400" dirty="0" smtClean="0"/>
          </a:p>
          <a:p>
            <a:pPr lvl="1"/>
            <a:r>
              <a:rPr lang="en-US" dirty="0" err="1" smtClean="0"/>
              <a:t>Superovulation</a:t>
            </a:r>
            <a:r>
              <a:rPr lang="en-US" dirty="0" smtClean="0"/>
              <a:t> </a:t>
            </a:r>
            <a:r>
              <a:rPr lang="en-US" dirty="0"/>
              <a:t>– The process of releasing many eggs at </a:t>
            </a:r>
            <a:r>
              <a:rPr lang="en-US" dirty="0" smtClean="0"/>
              <a:t>once</a:t>
            </a:r>
            <a:endParaRPr lang="en-US" sz="4000" dirty="0" smtClean="0"/>
          </a:p>
          <a:p>
            <a:pPr lvl="1"/>
            <a:r>
              <a:rPr lang="en-US" dirty="0" smtClean="0"/>
              <a:t>all </a:t>
            </a:r>
            <a:r>
              <a:rPr lang="en-US" dirty="0"/>
              <a:t>eggs come from same </a:t>
            </a:r>
            <a:r>
              <a:rPr lang="en-US" dirty="0" smtClean="0"/>
              <a:t>mare</a:t>
            </a:r>
            <a:endParaRPr lang="en-US" sz="4400" dirty="0"/>
          </a:p>
          <a:p>
            <a:pPr lvl="0"/>
            <a:r>
              <a:rPr lang="en-US" dirty="0"/>
              <a:t>Hormone Therapy</a:t>
            </a:r>
            <a:endParaRPr lang="en-US" sz="4400" dirty="0"/>
          </a:p>
          <a:p>
            <a:pPr lvl="1"/>
            <a:r>
              <a:rPr lang="en-US" dirty="0"/>
              <a:t>Progesterone: Maintains pregnancy and prevents the estrus cycle</a:t>
            </a:r>
            <a:endParaRPr lang="en-US" sz="4000" dirty="0"/>
          </a:p>
          <a:p>
            <a:pPr lvl="1"/>
            <a:r>
              <a:rPr lang="en-US" dirty="0"/>
              <a:t>Prostaglandin: Controls estrous cycle</a:t>
            </a:r>
            <a:endParaRPr lang="en-US" sz="4000" dirty="0"/>
          </a:p>
          <a:p>
            <a:r>
              <a:rPr lang="en-US" dirty="0"/>
              <a:t>  - same hormones occur naturally in </a:t>
            </a:r>
            <a:r>
              <a:rPr lang="en-US" dirty="0" smtClean="0"/>
              <a:t>their       reproductive </a:t>
            </a:r>
            <a:r>
              <a:rPr lang="en-US" dirty="0"/>
              <a:t>system</a:t>
            </a:r>
            <a:endParaRPr lang="en-US" sz="4400" dirty="0"/>
          </a:p>
          <a:p>
            <a:endParaRPr lang="en-US" sz="4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 Continued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smtClean="0"/>
              <a:t>Why </a:t>
            </a:r>
            <a:r>
              <a:rPr lang="en-US" dirty="0" err="1" smtClean="0"/>
              <a:t>superovulate</a:t>
            </a:r>
            <a:r>
              <a:rPr lang="en-US" dirty="0" smtClean="0"/>
              <a:t>?</a:t>
            </a:r>
            <a:endParaRPr lang="en-US" sz="4400" dirty="0"/>
          </a:p>
          <a:p>
            <a:pPr lvl="1"/>
            <a:r>
              <a:rPr lang="en-US" dirty="0" smtClean="0"/>
              <a:t>To produce as many </a:t>
            </a:r>
            <a:r>
              <a:rPr lang="en-US" i="1" dirty="0" smtClean="0"/>
              <a:t>viable</a:t>
            </a:r>
            <a:r>
              <a:rPr lang="en-US" dirty="0" smtClean="0"/>
              <a:t> eggs as possible</a:t>
            </a:r>
            <a:endParaRPr lang="en-US" sz="4000" dirty="0" smtClean="0"/>
          </a:p>
          <a:p>
            <a:pPr lvl="1"/>
            <a:r>
              <a:rPr lang="en-US" dirty="0" smtClean="0"/>
              <a:t>To increase the chances of pregnancy</a:t>
            </a:r>
            <a:endParaRPr lang="en-US" sz="4000" dirty="0" smtClean="0"/>
          </a:p>
          <a:p>
            <a:pPr lvl="1"/>
            <a:r>
              <a:rPr lang="en-US" dirty="0" smtClean="0"/>
              <a:t>To utilize all mares so that the maximum number of foals can be produced</a:t>
            </a:r>
            <a:endParaRPr lang="en-US" sz="4400" dirty="0" smtClean="0"/>
          </a:p>
          <a:p>
            <a:pPr lvl="0"/>
            <a:r>
              <a:rPr lang="en-US" dirty="0" smtClean="0"/>
              <a:t>Which mares would you </a:t>
            </a:r>
            <a:r>
              <a:rPr lang="en-US" dirty="0" err="1" smtClean="0"/>
              <a:t>superovulate</a:t>
            </a:r>
            <a:r>
              <a:rPr lang="en-US" dirty="0" smtClean="0"/>
              <a:t> and which ones would you not?</a:t>
            </a:r>
            <a:endParaRPr lang="en-US" sz="4400" dirty="0"/>
          </a:p>
          <a:p>
            <a:pPr lvl="1"/>
            <a:r>
              <a:rPr lang="en-US" dirty="0" err="1" smtClean="0"/>
              <a:t>Superovulate</a:t>
            </a:r>
            <a:r>
              <a:rPr lang="en-US" dirty="0" smtClean="0"/>
              <a:t> the donor – superior quality, younger </a:t>
            </a:r>
            <a:endParaRPr lang="en-US" sz="4000" dirty="0" smtClean="0"/>
          </a:p>
          <a:p>
            <a:pPr lvl="1"/>
            <a:r>
              <a:rPr lang="en-US" dirty="0" smtClean="0"/>
              <a:t>Recipient - older, </a:t>
            </a:r>
            <a:r>
              <a:rPr lang="en-US" dirty="0" err="1" smtClean="0"/>
              <a:t>subfertile</a:t>
            </a:r>
            <a:r>
              <a:rPr lang="en-US" dirty="0" smtClean="0"/>
              <a:t>, undesirable characteristics</a:t>
            </a:r>
            <a:endParaRPr lang="en-US" sz="4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 of 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 </a:t>
            </a:r>
            <a:endParaRPr lang="en-US" sz="4400" dirty="0"/>
          </a:p>
          <a:p>
            <a:r>
              <a:rPr lang="en-US" dirty="0"/>
              <a:t>Step 2 – Synchronize Donor and Recipient</a:t>
            </a:r>
            <a:endParaRPr lang="en-US" sz="4400" dirty="0"/>
          </a:p>
          <a:p>
            <a:pPr lvl="0"/>
            <a:r>
              <a:rPr lang="en-US" dirty="0"/>
              <a:t>   Photoperiod Manipulation</a:t>
            </a:r>
            <a:endParaRPr lang="en-US" sz="4400" dirty="0"/>
          </a:p>
          <a:p>
            <a:pPr lvl="1"/>
            <a:r>
              <a:rPr lang="en-US" dirty="0"/>
              <a:t>Short Cycle</a:t>
            </a:r>
            <a:endParaRPr lang="en-US" sz="4000" dirty="0"/>
          </a:p>
          <a:p>
            <a:r>
              <a:rPr lang="en-US" dirty="0"/>
              <a:t>  - expose to artificial lighting to trick them into estrus</a:t>
            </a:r>
            <a:endParaRPr lang="en-US" sz="4400" dirty="0"/>
          </a:p>
          <a:p>
            <a:pPr lvl="0"/>
            <a:r>
              <a:rPr lang="en-US" dirty="0"/>
              <a:t>Hormone Therapy</a:t>
            </a:r>
            <a:endParaRPr lang="en-US" sz="4400" dirty="0"/>
          </a:p>
          <a:p>
            <a:pPr lvl="1"/>
            <a:r>
              <a:rPr lang="en-US" dirty="0"/>
              <a:t>Progesterone</a:t>
            </a:r>
            <a:endParaRPr lang="en-US" sz="4000" dirty="0"/>
          </a:p>
          <a:p>
            <a:pPr lvl="1"/>
            <a:r>
              <a:rPr lang="en-US" dirty="0"/>
              <a:t>Prostaglandin</a:t>
            </a:r>
            <a:endParaRPr lang="en-US" sz="4000" dirty="0"/>
          </a:p>
          <a:p>
            <a:pPr lvl="1"/>
            <a:r>
              <a:rPr lang="en-US" dirty="0" err="1"/>
              <a:t>hCG</a:t>
            </a:r>
            <a:r>
              <a:rPr lang="en-US" dirty="0"/>
              <a:t>: Causes ovulation </a:t>
            </a:r>
            <a:endParaRPr lang="en-US" sz="4000" dirty="0"/>
          </a:p>
          <a:p>
            <a:r>
              <a:rPr lang="en-US" dirty="0"/>
              <a:t>  - many shots given in combination to initiate onset of estrus</a:t>
            </a:r>
            <a:endParaRPr lang="en-US" sz="4400" dirty="0"/>
          </a:p>
          <a:p>
            <a:pPr lvl="0"/>
            <a:r>
              <a:rPr lang="en-US" dirty="0"/>
              <a:t>Synchronize 2 recipients per donor</a:t>
            </a:r>
            <a:endParaRPr lang="en-US" sz="4400" dirty="0"/>
          </a:p>
          <a:p>
            <a:r>
              <a:rPr lang="en-US" dirty="0"/>
              <a:t>  - can’t always guarantee the embryo will take therefore double your chances</a:t>
            </a:r>
            <a:endParaRPr lang="en-US" sz="4400" dirty="0"/>
          </a:p>
          <a:p>
            <a:pPr lvl="0"/>
            <a:r>
              <a:rPr lang="en-US" dirty="0"/>
              <a:t>Ovulation of recipient and donor must be within 12 hours</a:t>
            </a:r>
            <a:endParaRPr lang="en-US" sz="4400" dirty="0"/>
          </a:p>
          <a:p>
            <a:pPr lvl="0"/>
            <a:r>
              <a:rPr lang="en-US" dirty="0"/>
              <a:t>recreates same hormonal levels the embryo is used to</a:t>
            </a:r>
            <a:endParaRPr lang="en-US" sz="4400" dirty="0"/>
          </a:p>
          <a:p>
            <a:r>
              <a:rPr lang="en-US" dirty="0"/>
              <a:t> </a:t>
            </a:r>
            <a:endParaRPr lang="en-US" sz="4400" dirty="0"/>
          </a:p>
          <a:p>
            <a:pPr lvl="0"/>
            <a:r>
              <a:rPr lang="en-US" dirty="0"/>
              <a:t>Why synchronize the mares?</a:t>
            </a:r>
            <a:endParaRPr lang="en-US" sz="4400" dirty="0"/>
          </a:p>
          <a:p>
            <a:r>
              <a:rPr lang="en-US" dirty="0"/>
              <a:t>             The donor’s environment should be duplicated</a:t>
            </a:r>
            <a:endParaRPr lang="en-US" sz="4400" dirty="0"/>
          </a:p>
          <a:p>
            <a:r>
              <a:rPr lang="en-US" dirty="0"/>
              <a:t>To ensure survival of embryo</a:t>
            </a:r>
            <a:endParaRPr lang="en-US" sz="4400" dirty="0"/>
          </a:p>
          <a:p>
            <a:r>
              <a:rPr lang="en-US" dirty="0"/>
              <a:t> </a:t>
            </a:r>
            <a:endParaRPr lang="en-US" sz="4400" dirty="0"/>
          </a:p>
          <a:p>
            <a:r>
              <a:rPr lang="en-US" dirty="0"/>
              <a:t>*Which one would you synchronize the other to? Why?</a:t>
            </a:r>
            <a:endParaRPr lang="en-US" sz="4400" dirty="0"/>
          </a:p>
          <a:p>
            <a:r>
              <a:rPr lang="en-US" dirty="0"/>
              <a:t>      Synchronize the recipient to the donor</a:t>
            </a:r>
            <a:endParaRPr lang="en-US" sz="4400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602</Words>
  <Application>Microsoft Office PowerPoint</Application>
  <PresentationFormat>On-screen Show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Embryo Transfer</vt:lpstr>
      <vt:lpstr>Objectives</vt:lpstr>
      <vt:lpstr>What is Embryo Transfer?</vt:lpstr>
      <vt:lpstr>History of Embryo Transfer</vt:lpstr>
      <vt:lpstr>Embryo Transfer Facts</vt:lpstr>
      <vt:lpstr>Embryo Transfer (ET) Procedure</vt:lpstr>
      <vt:lpstr>Step 1 of ET</vt:lpstr>
      <vt:lpstr>Step 1 Continued </vt:lpstr>
      <vt:lpstr>Step 2 of ET</vt:lpstr>
      <vt:lpstr>Step 2 Cont.</vt:lpstr>
      <vt:lpstr>Thinking Question</vt:lpstr>
      <vt:lpstr>Step 3 of ET</vt:lpstr>
      <vt:lpstr>Step 4 </vt:lpstr>
      <vt:lpstr>Thinking Questions</vt:lpstr>
      <vt:lpstr>Resources</vt:lpstr>
      <vt:lpstr>Objectives</vt:lpstr>
    </vt:vector>
  </TitlesOfParts>
  <Company>Tulsa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Embryo Transfer</dc:title>
  <dc:creator>Kevin</dc:creator>
  <cp:lastModifiedBy>Kevin</cp:lastModifiedBy>
  <cp:revision>9</cp:revision>
  <dcterms:created xsi:type="dcterms:W3CDTF">2012-01-31T16:42:38Z</dcterms:created>
  <dcterms:modified xsi:type="dcterms:W3CDTF">2012-02-02T20:41:14Z</dcterms:modified>
</cp:coreProperties>
</file>