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8" r:id="rId2"/>
    <p:sldId id="274" r:id="rId3"/>
    <p:sldId id="257" r:id="rId4"/>
    <p:sldId id="258" r:id="rId5"/>
    <p:sldId id="259" r:id="rId6"/>
    <p:sldId id="260" r:id="rId7"/>
    <p:sldId id="261" r:id="rId8"/>
    <p:sldId id="264" r:id="rId9"/>
    <p:sldId id="263" r:id="rId10"/>
    <p:sldId id="265" r:id="rId11"/>
    <p:sldId id="262" r:id="rId12"/>
    <p:sldId id="266" r:id="rId13"/>
    <p:sldId id="276" r:id="rId14"/>
    <p:sldId id="275" r:id="rId15"/>
    <p:sldId id="279" r:id="rId16"/>
    <p:sldId id="271" r:id="rId17"/>
    <p:sldId id="272" r:id="rId18"/>
    <p:sldId id="267" r:id="rId19"/>
    <p:sldId id="268" r:id="rId20"/>
    <p:sldId id="269" r:id="rId21"/>
    <p:sldId id="270" r:id="rId22"/>
    <p:sldId id="273" r:id="rId23"/>
    <p:sldId id="277"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EAEA"/>
    <a:srgbClr val="FFCC66"/>
    <a:srgbClr val="FFFF99"/>
    <a:srgbClr val="CCFF33"/>
    <a:srgbClr val="CCFFFF"/>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1" d="100"/>
          <a:sy n="61"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F5F5EA-84D0-4104-8460-BFC445B7159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3C26E-4809-4D27-BA71-4856CF45D976}" type="slidenum">
              <a:rPr lang="en-US"/>
              <a:pPr/>
              <a:t>1</a:t>
            </a:fld>
            <a:endParaRPr 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GB"/>
              <a:t>The illustration is a ‘model’ of the double helix forming part of a DNA molecule</a:t>
            </a:r>
          </a:p>
          <a:p>
            <a:r>
              <a:rPr lang="en-GB"/>
              <a:t>(Slide 14)</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477F5-3801-4B5A-9E9A-711209B4D10B}" type="slidenum">
              <a:rPr lang="en-US"/>
              <a:pPr/>
              <a:t>6</a:t>
            </a:fld>
            <a:endParaRPr 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It is the phosphate group which gives DNA its acidic properties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31815-77AA-4441-9DFF-0C49403BA025}" type="slidenum">
              <a:rPr lang="en-US"/>
              <a:pPr/>
              <a:t>15</a:t>
            </a:fld>
            <a:endParaRPr 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This is a teaching model. The colours of the bases do not conform to the accepted</a:t>
            </a:r>
          </a:p>
          <a:p>
            <a:r>
              <a:rPr lang="en-US"/>
              <a:t>scheme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35C4A-BCC4-45AC-8A63-F5F9581D3751}" type="slidenum">
              <a:rPr lang="en-US"/>
              <a:pPr/>
              <a:t>18</a:t>
            </a:fld>
            <a:endParaRPr 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GB"/>
              <a:t>The nucleotides are present in the nucleoplasm. The nuclear equivalent of cytoplasm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CD37E-18C6-425F-9522-BA24D9D3A896}" type="slidenum">
              <a:rPr lang="en-US"/>
              <a:pPr/>
              <a:t>22</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GB"/>
              <a:t>Although the DNA in the nucleus specifies the amino acids and their sequence, it is in the cytoplasm that the protein build-up takes place. The DNA of the nucleus makes a single strand of messenger RNA (ribo-nucleic acid) which leaves the nucleus and builds up the protein in the cytoplasm. The RNA code is complementary, but not identical, to the nuclear DNA. Text books usually give the coding for the RNA but in this presentation it is for the DNA itself</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B65658-71C1-4F40-8231-7E5B1A5FD38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1E6E1D-961E-47CE-A57C-758891B954B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FE4BE-0FFB-49FF-A30A-2F99A8635A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C13EDD-D5DD-4B71-9F5B-CA79B759CFE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15A1DF-6597-4283-BB2D-AC4B63530AB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FBB01D-55A0-4096-A2C9-F4AB455F34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988C45-45B4-45DC-BEC2-4A4758464F5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A81503-ECFB-4A2D-A5AE-65998A1A8EE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32F470-FE85-4439-AA3C-5CEF7BEF8E2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AECCE3-2281-453C-B04C-62B36E3E3E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8BC459-F1FE-48CE-866D-5CAB9493485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F651BE-A0A6-4002-A3B4-7018AA7160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11.jpeg"/><Relationship Id="rId7" Type="http://schemas.openxmlformats.org/officeDocument/2006/relationships/image" Target="../media/image26.jpeg"/><Relationship Id="rId12" Type="http://schemas.openxmlformats.org/officeDocument/2006/relationships/image" Target="../media/image16.jpeg"/><Relationship Id="rId17" Type="http://schemas.openxmlformats.org/officeDocument/2006/relationships/image" Target="../media/image24.jpeg"/><Relationship Id="rId2" Type="http://schemas.openxmlformats.org/officeDocument/2006/relationships/image" Target="../media/image10.jpe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15.jpeg"/><Relationship Id="rId5" Type="http://schemas.openxmlformats.org/officeDocument/2006/relationships/image" Target="../media/image13.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12.jpeg"/><Relationship Id="rId9" Type="http://schemas.openxmlformats.org/officeDocument/2006/relationships/image" Target="../media/image21.jpeg"/><Relationship Id="rId1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11.jpeg"/><Relationship Id="rId7" Type="http://schemas.openxmlformats.org/officeDocument/2006/relationships/image" Target="../media/image26.jpeg"/><Relationship Id="rId12" Type="http://schemas.openxmlformats.org/officeDocument/2006/relationships/image" Target="../media/image16.jpeg"/><Relationship Id="rId17" Type="http://schemas.openxmlformats.org/officeDocument/2006/relationships/image" Target="../media/image24.jpeg"/><Relationship Id="rId2" Type="http://schemas.openxmlformats.org/officeDocument/2006/relationships/image" Target="../media/image10.jpe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15.jpeg"/><Relationship Id="rId5" Type="http://schemas.openxmlformats.org/officeDocument/2006/relationships/image" Target="../media/image13.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12.jpeg"/><Relationship Id="rId9" Type="http://schemas.openxmlformats.org/officeDocument/2006/relationships/image" Target="../media/image21.jpeg"/><Relationship Id="rId1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5.jpeg"/><Relationship Id="rId3" Type="http://schemas.openxmlformats.org/officeDocument/2006/relationships/image" Target="../media/image42.jpeg"/><Relationship Id="rId21" Type="http://schemas.openxmlformats.org/officeDocument/2006/relationships/image" Target="../media/image60.jpe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5" Type="http://schemas.openxmlformats.org/officeDocument/2006/relationships/image" Target="../media/image64.jpeg"/><Relationship Id="rId2" Type="http://schemas.openxmlformats.org/officeDocument/2006/relationships/notesSlide" Target="../notesSlides/notesSlide4.xml"/><Relationship Id="rId16" Type="http://schemas.openxmlformats.org/officeDocument/2006/relationships/image" Target="../media/image55.jpeg"/><Relationship Id="rId20"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24" Type="http://schemas.openxmlformats.org/officeDocument/2006/relationships/image" Target="../media/image63.jpeg"/><Relationship Id="rId5" Type="http://schemas.openxmlformats.org/officeDocument/2006/relationships/image" Target="../media/image44.jpeg"/><Relationship Id="rId15" Type="http://schemas.openxmlformats.org/officeDocument/2006/relationships/image" Target="../media/image54.jpeg"/><Relationship Id="rId23" Type="http://schemas.openxmlformats.org/officeDocument/2006/relationships/image" Target="../media/image62.jpeg"/><Relationship Id="rId10" Type="http://schemas.openxmlformats.org/officeDocument/2006/relationships/image" Target="../media/image49.jpeg"/><Relationship Id="rId19" Type="http://schemas.openxmlformats.org/officeDocument/2006/relationships/image" Target="../media/image58.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 Id="rId22" Type="http://schemas.openxmlformats.org/officeDocument/2006/relationships/image" Target="../media/image61.jpeg"/><Relationship Id="rId27" Type="http://schemas.openxmlformats.org/officeDocument/2006/relationships/image" Target="../media/image6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NA Helix"/>
          <p:cNvPicPr>
            <a:picLocks noChangeAspect="1" noChangeArrowheads="1"/>
          </p:cNvPicPr>
          <p:nvPr/>
        </p:nvPicPr>
        <p:blipFill>
          <a:blip r:embed="rId3" cstate="print">
            <a:lum contrast="20000"/>
          </a:blip>
          <a:srcRect/>
          <a:stretch>
            <a:fillRect/>
          </a:stretch>
        </p:blipFill>
        <p:spPr bwMode="auto">
          <a:xfrm>
            <a:off x="4419600" y="0"/>
            <a:ext cx="2908300" cy="6553200"/>
          </a:xfrm>
          <a:prstGeom prst="rect">
            <a:avLst/>
          </a:prstGeom>
          <a:noFill/>
        </p:spPr>
      </p:pic>
      <p:sp>
        <p:nvSpPr>
          <p:cNvPr id="28675" name="Text Box 3"/>
          <p:cNvSpPr txBox="1">
            <a:spLocks noChangeArrowheads="1"/>
          </p:cNvSpPr>
          <p:nvPr/>
        </p:nvSpPr>
        <p:spPr bwMode="auto">
          <a:xfrm>
            <a:off x="593725" y="1870075"/>
            <a:ext cx="1616075" cy="457200"/>
          </a:xfrm>
          <a:prstGeom prst="rect">
            <a:avLst/>
          </a:prstGeom>
          <a:noFill/>
          <a:ln w="9525">
            <a:noFill/>
            <a:miter lim="800000"/>
            <a:headEnd/>
            <a:tailEnd/>
          </a:ln>
          <a:effectLst/>
        </p:spPr>
        <p:txBody>
          <a:bodyPr>
            <a:spAutoFit/>
          </a:bodyPr>
          <a:lstStyle/>
          <a:p>
            <a:endParaRPr lang="en-GB" sz="2400"/>
          </a:p>
        </p:txBody>
      </p:sp>
      <p:sp>
        <p:nvSpPr>
          <p:cNvPr id="28679" name="WordArt 7"/>
          <p:cNvSpPr>
            <a:spLocks noChangeArrowheads="1" noChangeShapeType="1" noTextEdit="1"/>
          </p:cNvSpPr>
          <p:nvPr/>
        </p:nvSpPr>
        <p:spPr bwMode="auto">
          <a:xfrm>
            <a:off x="990600" y="2514600"/>
            <a:ext cx="2590800" cy="1600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DNA</a:t>
            </a:r>
          </a:p>
        </p:txBody>
      </p:sp>
      <p:sp>
        <p:nvSpPr>
          <p:cNvPr id="28680" name="Text Box 8"/>
          <p:cNvSpPr txBox="1">
            <a:spLocks noChangeArrowheads="1"/>
          </p:cNvSpPr>
          <p:nvPr/>
        </p:nvSpPr>
        <p:spPr bwMode="auto">
          <a:xfrm>
            <a:off x="8594725" y="-34925"/>
            <a:ext cx="336550" cy="457200"/>
          </a:xfrm>
          <a:prstGeom prst="rect">
            <a:avLst/>
          </a:prstGeom>
          <a:noFill/>
          <a:ln w="9525">
            <a:noFill/>
            <a:miter lim="800000"/>
            <a:headEnd/>
            <a:tailEnd/>
          </a:ln>
          <a:effectLst/>
        </p:spPr>
        <p:txBody>
          <a:bodyPr wrap="none">
            <a:spAutoFit/>
          </a:bodyPr>
          <a:lstStyle/>
          <a:p>
            <a:r>
              <a:rPr lang="en-GB" sz="2400"/>
              <a:t>1</a:t>
            </a:r>
            <a:endParaRPr 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838200"/>
            <a:ext cx="7007225" cy="579438"/>
          </a:xfrm>
          <a:prstGeom prst="rect">
            <a:avLst/>
          </a:prstGeom>
          <a:noFill/>
          <a:ln w="9525">
            <a:noFill/>
            <a:miter lim="800000"/>
            <a:headEnd/>
            <a:tailEnd/>
          </a:ln>
          <a:effectLst/>
        </p:spPr>
        <p:txBody>
          <a:bodyPr wrap="none">
            <a:spAutoFit/>
          </a:bodyPr>
          <a:lstStyle/>
          <a:p>
            <a:r>
              <a:rPr lang="en-GB"/>
              <a:t>The bases always pair up in the same way</a:t>
            </a:r>
            <a:endParaRPr lang="en-US"/>
          </a:p>
        </p:txBody>
      </p:sp>
      <p:sp>
        <p:nvSpPr>
          <p:cNvPr id="13315" name="Text Box 3"/>
          <p:cNvSpPr txBox="1">
            <a:spLocks noChangeArrowheads="1"/>
          </p:cNvSpPr>
          <p:nvPr/>
        </p:nvSpPr>
        <p:spPr bwMode="auto">
          <a:xfrm>
            <a:off x="457200" y="1905000"/>
            <a:ext cx="6200775" cy="579438"/>
          </a:xfrm>
          <a:prstGeom prst="rect">
            <a:avLst/>
          </a:prstGeom>
          <a:noFill/>
          <a:ln w="9525">
            <a:noFill/>
            <a:miter lim="800000"/>
            <a:headEnd/>
            <a:tailEnd/>
          </a:ln>
          <a:effectLst/>
        </p:spPr>
        <p:txBody>
          <a:bodyPr wrap="none">
            <a:spAutoFit/>
          </a:bodyPr>
          <a:lstStyle/>
          <a:p>
            <a:r>
              <a:rPr lang="en-GB"/>
              <a:t>Adenine forms a bond with Thymine</a:t>
            </a:r>
            <a:endParaRPr lang="en-US"/>
          </a:p>
        </p:txBody>
      </p:sp>
      <p:sp>
        <p:nvSpPr>
          <p:cNvPr id="13316" name="Text Box 4"/>
          <p:cNvSpPr txBox="1">
            <a:spLocks noChangeArrowheads="1"/>
          </p:cNvSpPr>
          <p:nvPr/>
        </p:nvSpPr>
        <p:spPr bwMode="auto">
          <a:xfrm>
            <a:off x="746125" y="3981450"/>
            <a:ext cx="5695950" cy="579438"/>
          </a:xfrm>
          <a:prstGeom prst="rect">
            <a:avLst/>
          </a:prstGeom>
          <a:noFill/>
          <a:ln w="9525">
            <a:noFill/>
            <a:miter lim="800000"/>
            <a:headEnd/>
            <a:tailEnd/>
          </a:ln>
          <a:effectLst/>
        </p:spPr>
        <p:txBody>
          <a:bodyPr wrap="none">
            <a:spAutoFit/>
          </a:bodyPr>
          <a:lstStyle/>
          <a:p>
            <a:r>
              <a:rPr lang="en-GB"/>
              <a:t>and Cytosine bonds with Guanine</a:t>
            </a:r>
            <a:endParaRPr lang="en-US"/>
          </a:p>
        </p:txBody>
      </p:sp>
      <p:sp>
        <p:nvSpPr>
          <p:cNvPr id="13321" name="Rectangle 9"/>
          <p:cNvSpPr>
            <a:spLocks noGrp="1" noChangeArrowheads="1"/>
          </p:cNvSpPr>
          <p:nvPr>
            <p:ph type="title" idx="4294967295"/>
          </p:nvPr>
        </p:nvSpPr>
        <p:spPr>
          <a:xfrm>
            <a:off x="0" y="0"/>
            <a:ext cx="1600200" cy="381000"/>
          </a:xfrm>
        </p:spPr>
        <p:txBody>
          <a:bodyPr/>
          <a:lstStyle/>
          <a:p>
            <a:r>
              <a:rPr lang="en-US" sz="2400">
                <a:latin typeface="Arial" charset="0"/>
              </a:rPr>
              <a:t>Bonding 1</a:t>
            </a:r>
          </a:p>
        </p:txBody>
      </p:sp>
      <p:sp>
        <p:nvSpPr>
          <p:cNvPr id="13322" name="Text Box 10"/>
          <p:cNvSpPr txBox="1">
            <a:spLocks noChangeArrowheads="1"/>
          </p:cNvSpPr>
          <p:nvPr/>
        </p:nvSpPr>
        <p:spPr bwMode="auto">
          <a:xfrm>
            <a:off x="8670925" y="-34925"/>
            <a:ext cx="488950" cy="457200"/>
          </a:xfrm>
          <a:prstGeom prst="rect">
            <a:avLst/>
          </a:prstGeom>
          <a:noFill/>
          <a:ln w="9525">
            <a:noFill/>
            <a:miter lim="800000"/>
            <a:headEnd/>
            <a:tailEnd/>
          </a:ln>
          <a:effectLst/>
        </p:spPr>
        <p:txBody>
          <a:bodyPr wrap="none">
            <a:spAutoFit/>
          </a:bodyPr>
          <a:lstStyle/>
          <a:p>
            <a:r>
              <a:rPr lang="en-GB" sz="2400"/>
              <a:t>10</a:t>
            </a:r>
            <a:endParaRPr lang="en-US" sz="2400"/>
          </a:p>
        </p:txBody>
      </p:sp>
      <p:grpSp>
        <p:nvGrpSpPr>
          <p:cNvPr id="13332" name="Group 20"/>
          <p:cNvGrpSpPr>
            <a:grpSpLocks/>
          </p:cNvGrpSpPr>
          <p:nvPr/>
        </p:nvGrpSpPr>
        <p:grpSpPr bwMode="auto">
          <a:xfrm>
            <a:off x="1371600" y="2895600"/>
            <a:ext cx="2057400" cy="525463"/>
            <a:chOff x="864" y="1824"/>
            <a:chExt cx="1296" cy="331"/>
          </a:xfrm>
        </p:grpSpPr>
        <p:pic>
          <p:nvPicPr>
            <p:cNvPr id="13317" name="Picture 5" descr="DNA adenine"/>
            <p:cNvPicPr>
              <a:picLocks noChangeAspect="1" noChangeArrowheads="1"/>
            </p:cNvPicPr>
            <p:nvPr/>
          </p:nvPicPr>
          <p:blipFill>
            <a:blip r:embed="rId2" cstate="print">
              <a:lum contrast="22000"/>
            </a:blip>
            <a:srcRect/>
            <a:stretch>
              <a:fillRect/>
            </a:stretch>
          </p:blipFill>
          <p:spPr bwMode="auto">
            <a:xfrm>
              <a:off x="864" y="1824"/>
              <a:ext cx="1296" cy="331"/>
            </a:xfrm>
            <a:prstGeom prst="rect">
              <a:avLst/>
            </a:prstGeom>
            <a:noFill/>
          </p:spPr>
        </p:pic>
        <p:sp>
          <p:nvSpPr>
            <p:cNvPr id="13323" name="Text Box 11"/>
            <p:cNvSpPr txBox="1">
              <a:spLocks noChangeArrowheads="1"/>
            </p:cNvSpPr>
            <p:nvPr/>
          </p:nvSpPr>
          <p:spPr bwMode="auto">
            <a:xfrm>
              <a:off x="1104" y="1872"/>
              <a:ext cx="704" cy="250"/>
            </a:xfrm>
            <a:prstGeom prst="rect">
              <a:avLst/>
            </a:prstGeom>
            <a:noFill/>
            <a:ln w="9525">
              <a:noFill/>
              <a:miter lim="800000"/>
              <a:headEnd/>
              <a:tailEnd/>
            </a:ln>
            <a:effectLst/>
          </p:spPr>
          <p:txBody>
            <a:bodyPr wrap="none">
              <a:spAutoFit/>
            </a:bodyPr>
            <a:lstStyle/>
            <a:p>
              <a:r>
                <a:rPr lang="en-GB" sz="2000">
                  <a:latin typeface="Arial" charset="0"/>
                </a:rPr>
                <a:t>Adenine</a:t>
              </a:r>
              <a:endParaRPr lang="en-US" sz="2000">
                <a:latin typeface="Arial" charset="0"/>
              </a:endParaRPr>
            </a:p>
          </p:txBody>
        </p:sp>
      </p:grpSp>
      <p:grpSp>
        <p:nvGrpSpPr>
          <p:cNvPr id="13328" name="Group 16"/>
          <p:cNvGrpSpPr>
            <a:grpSpLocks/>
          </p:cNvGrpSpPr>
          <p:nvPr/>
        </p:nvGrpSpPr>
        <p:grpSpPr bwMode="auto">
          <a:xfrm>
            <a:off x="3429000" y="2895600"/>
            <a:ext cx="2133600" cy="557213"/>
            <a:chOff x="2160" y="1824"/>
            <a:chExt cx="1344" cy="351"/>
          </a:xfrm>
        </p:grpSpPr>
        <p:pic>
          <p:nvPicPr>
            <p:cNvPr id="13318" name="Picture 6" descr="DNA Thymine flipped"/>
            <p:cNvPicPr>
              <a:picLocks noChangeAspect="1" noChangeArrowheads="1"/>
            </p:cNvPicPr>
            <p:nvPr/>
          </p:nvPicPr>
          <p:blipFill>
            <a:blip r:embed="rId3" cstate="print">
              <a:lum contrast="20000"/>
            </a:blip>
            <a:srcRect/>
            <a:stretch>
              <a:fillRect/>
            </a:stretch>
          </p:blipFill>
          <p:spPr bwMode="auto">
            <a:xfrm>
              <a:off x="2160" y="1824"/>
              <a:ext cx="1344" cy="351"/>
            </a:xfrm>
            <a:prstGeom prst="rect">
              <a:avLst/>
            </a:prstGeom>
            <a:noFill/>
          </p:spPr>
        </p:pic>
        <p:sp>
          <p:nvSpPr>
            <p:cNvPr id="13324" name="Text Box 12"/>
            <p:cNvSpPr txBox="1">
              <a:spLocks noChangeArrowheads="1"/>
            </p:cNvSpPr>
            <p:nvPr/>
          </p:nvSpPr>
          <p:spPr bwMode="auto">
            <a:xfrm>
              <a:off x="2592" y="1872"/>
              <a:ext cx="730" cy="250"/>
            </a:xfrm>
            <a:prstGeom prst="rect">
              <a:avLst/>
            </a:prstGeom>
            <a:noFill/>
            <a:ln w="9525">
              <a:noFill/>
              <a:miter lim="800000"/>
              <a:headEnd/>
              <a:tailEnd/>
            </a:ln>
            <a:effectLst/>
          </p:spPr>
          <p:txBody>
            <a:bodyPr wrap="none">
              <a:spAutoFit/>
            </a:bodyPr>
            <a:lstStyle/>
            <a:p>
              <a:r>
                <a:rPr lang="en-GB" sz="2000">
                  <a:latin typeface="Arial" charset="0"/>
                </a:rPr>
                <a:t>Thymine</a:t>
              </a:r>
              <a:endParaRPr lang="en-US" sz="2000">
                <a:latin typeface="Arial" charset="0"/>
              </a:endParaRPr>
            </a:p>
          </p:txBody>
        </p:sp>
      </p:grpSp>
      <p:grpSp>
        <p:nvGrpSpPr>
          <p:cNvPr id="13331" name="Group 19"/>
          <p:cNvGrpSpPr>
            <a:grpSpLocks/>
          </p:cNvGrpSpPr>
          <p:nvPr/>
        </p:nvGrpSpPr>
        <p:grpSpPr bwMode="auto">
          <a:xfrm>
            <a:off x="1295400" y="4995863"/>
            <a:ext cx="2362200" cy="617537"/>
            <a:chOff x="816" y="3147"/>
            <a:chExt cx="1488" cy="389"/>
          </a:xfrm>
        </p:grpSpPr>
        <p:pic>
          <p:nvPicPr>
            <p:cNvPr id="13319" name="Picture 7" descr="DNA Cytosine"/>
            <p:cNvPicPr>
              <a:picLocks noChangeAspect="1" noChangeArrowheads="1"/>
            </p:cNvPicPr>
            <p:nvPr/>
          </p:nvPicPr>
          <p:blipFill>
            <a:blip r:embed="rId4" cstate="print">
              <a:lum contrast="20000"/>
            </a:blip>
            <a:srcRect/>
            <a:stretch>
              <a:fillRect/>
            </a:stretch>
          </p:blipFill>
          <p:spPr bwMode="auto">
            <a:xfrm>
              <a:off x="816" y="3147"/>
              <a:ext cx="1488" cy="389"/>
            </a:xfrm>
            <a:prstGeom prst="rect">
              <a:avLst/>
            </a:prstGeom>
            <a:noFill/>
          </p:spPr>
        </p:pic>
        <p:sp>
          <p:nvSpPr>
            <p:cNvPr id="13325" name="Text Box 13"/>
            <p:cNvSpPr txBox="1">
              <a:spLocks noChangeArrowheads="1"/>
            </p:cNvSpPr>
            <p:nvPr/>
          </p:nvSpPr>
          <p:spPr bwMode="auto">
            <a:xfrm>
              <a:off x="1056" y="3216"/>
              <a:ext cx="739" cy="250"/>
            </a:xfrm>
            <a:prstGeom prst="rect">
              <a:avLst/>
            </a:prstGeom>
            <a:noFill/>
            <a:ln w="9525">
              <a:noFill/>
              <a:miter lim="800000"/>
              <a:headEnd/>
              <a:tailEnd/>
            </a:ln>
            <a:effectLst/>
          </p:spPr>
          <p:txBody>
            <a:bodyPr wrap="none">
              <a:spAutoFit/>
            </a:bodyPr>
            <a:lstStyle/>
            <a:p>
              <a:r>
                <a:rPr lang="en-GB" sz="2000">
                  <a:latin typeface="Arial" charset="0"/>
                </a:rPr>
                <a:t>Cytosine</a:t>
              </a:r>
              <a:endParaRPr lang="en-US" sz="2000">
                <a:latin typeface="Arial" charset="0"/>
              </a:endParaRPr>
            </a:p>
          </p:txBody>
        </p:sp>
      </p:grpSp>
      <p:grpSp>
        <p:nvGrpSpPr>
          <p:cNvPr id="13333" name="Group 21"/>
          <p:cNvGrpSpPr>
            <a:grpSpLocks/>
          </p:cNvGrpSpPr>
          <p:nvPr/>
        </p:nvGrpSpPr>
        <p:grpSpPr bwMode="auto">
          <a:xfrm>
            <a:off x="3657600" y="4953000"/>
            <a:ext cx="2438400" cy="587375"/>
            <a:chOff x="2304" y="3120"/>
            <a:chExt cx="1536" cy="370"/>
          </a:xfrm>
        </p:grpSpPr>
        <p:pic>
          <p:nvPicPr>
            <p:cNvPr id="13320" name="Picture 8" descr="DNA Guanine flipped"/>
            <p:cNvPicPr>
              <a:picLocks noChangeAspect="1" noChangeArrowheads="1"/>
            </p:cNvPicPr>
            <p:nvPr/>
          </p:nvPicPr>
          <p:blipFill>
            <a:blip r:embed="rId5" cstate="print">
              <a:lum contrast="20000"/>
            </a:blip>
            <a:srcRect/>
            <a:stretch>
              <a:fillRect/>
            </a:stretch>
          </p:blipFill>
          <p:spPr bwMode="auto">
            <a:xfrm>
              <a:off x="2304" y="3120"/>
              <a:ext cx="1536" cy="370"/>
            </a:xfrm>
            <a:prstGeom prst="rect">
              <a:avLst/>
            </a:prstGeom>
            <a:noFill/>
          </p:spPr>
        </p:pic>
        <p:sp>
          <p:nvSpPr>
            <p:cNvPr id="13326" name="Text Box 14"/>
            <p:cNvSpPr txBox="1">
              <a:spLocks noChangeArrowheads="1"/>
            </p:cNvSpPr>
            <p:nvPr/>
          </p:nvSpPr>
          <p:spPr bwMode="auto">
            <a:xfrm>
              <a:off x="2688" y="3168"/>
              <a:ext cx="721" cy="250"/>
            </a:xfrm>
            <a:prstGeom prst="rect">
              <a:avLst/>
            </a:prstGeom>
            <a:noFill/>
            <a:ln w="9525">
              <a:noFill/>
              <a:miter lim="800000"/>
              <a:headEnd/>
              <a:tailEnd/>
            </a:ln>
            <a:effectLst/>
          </p:spPr>
          <p:txBody>
            <a:bodyPr wrap="none">
              <a:spAutoFit/>
            </a:bodyPr>
            <a:lstStyle/>
            <a:p>
              <a:r>
                <a:rPr lang="en-GB" sz="2000">
                  <a:latin typeface="Arial" charset="0"/>
                </a:rPr>
                <a:t>Guanine</a:t>
              </a:r>
              <a:endParaRPr lang="en-US" sz="200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1"/>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ipe(up)">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wipe(up)">
                                      <p:cBhvr>
                                        <p:cTn id="15" dur="500"/>
                                        <p:tgtEl>
                                          <p:spTgt spid="133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3332"/>
                                        </p:tgtEl>
                                        <p:attrNameLst>
                                          <p:attrName>style.visibility</p:attrName>
                                        </p:attrNameLst>
                                      </p:cBhvr>
                                      <p:to>
                                        <p:strVal val="visible"/>
                                      </p:to>
                                    </p:set>
                                    <p:anim calcmode="lin" valueType="num">
                                      <p:cBhvr additive="base">
                                        <p:cTn id="20" dur="500" fill="hold"/>
                                        <p:tgtEl>
                                          <p:spTgt spid="13332"/>
                                        </p:tgtEl>
                                        <p:attrNameLst>
                                          <p:attrName>ppt_x</p:attrName>
                                        </p:attrNameLst>
                                      </p:cBhvr>
                                      <p:tavLst>
                                        <p:tav tm="0">
                                          <p:val>
                                            <p:strVal val="0-#ppt_w/2"/>
                                          </p:val>
                                        </p:tav>
                                        <p:tav tm="100000">
                                          <p:val>
                                            <p:strVal val="#ppt_x"/>
                                          </p:val>
                                        </p:tav>
                                      </p:tavLst>
                                    </p:anim>
                                    <p:anim calcmode="lin" valueType="num">
                                      <p:cBhvr additive="base">
                                        <p:cTn id="21" dur="500" fill="hold"/>
                                        <p:tgtEl>
                                          <p:spTgt spid="1333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3328"/>
                                        </p:tgtEl>
                                        <p:attrNameLst>
                                          <p:attrName>style.visibility</p:attrName>
                                        </p:attrNameLst>
                                      </p:cBhvr>
                                      <p:to>
                                        <p:strVal val="visible"/>
                                      </p:to>
                                    </p:set>
                                    <p:anim calcmode="lin" valueType="num">
                                      <p:cBhvr additive="base">
                                        <p:cTn id="26" dur="500" fill="hold"/>
                                        <p:tgtEl>
                                          <p:spTgt spid="13328"/>
                                        </p:tgtEl>
                                        <p:attrNameLst>
                                          <p:attrName>ppt_x</p:attrName>
                                        </p:attrNameLst>
                                      </p:cBhvr>
                                      <p:tavLst>
                                        <p:tav tm="0">
                                          <p:val>
                                            <p:strVal val="1+#ppt_w/2"/>
                                          </p:val>
                                        </p:tav>
                                        <p:tav tm="100000">
                                          <p:val>
                                            <p:strVal val="#ppt_x"/>
                                          </p:val>
                                        </p:tav>
                                      </p:tavLst>
                                    </p:anim>
                                    <p:anim calcmode="lin" valueType="num">
                                      <p:cBhvr additive="base">
                                        <p:cTn id="27"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16"/>
                                        </p:tgtEl>
                                        <p:attrNameLst>
                                          <p:attrName>style.visibility</p:attrName>
                                        </p:attrNameLst>
                                      </p:cBhvr>
                                      <p:to>
                                        <p:strVal val="visible"/>
                                      </p:to>
                                    </p:set>
                                    <p:animEffect transition="in" filter="wipe(up)">
                                      <p:cBhvr>
                                        <p:cTn id="32" dur="500"/>
                                        <p:tgtEl>
                                          <p:spTgt spid="133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331"/>
                                        </p:tgtEl>
                                        <p:attrNameLst>
                                          <p:attrName>style.visibility</p:attrName>
                                        </p:attrNameLst>
                                      </p:cBhvr>
                                      <p:to>
                                        <p:strVal val="visible"/>
                                      </p:to>
                                    </p:set>
                                    <p:anim calcmode="lin" valueType="num">
                                      <p:cBhvr additive="base">
                                        <p:cTn id="37" dur="500" fill="hold"/>
                                        <p:tgtEl>
                                          <p:spTgt spid="13331"/>
                                        </p:tgtEl>
                                        <p:attrNameLst>
                                          <p:attrName>ppt_x</p:attrName>
                                        </p:attrNameLst>
                                      </p:cBhvr>
                                      <p:tavLst>
                                        <p:tav tm="0">
                                          <p:val>
                                            <p:strVal val="0-#ppt_w/2"/>
                                          </p:val>
                                        </p:tav>
                                        <p:tav tm="100000">
                                          <p:val>
                                            <p:strVal val="#ppt_x"/>
                                          </p:val>
                                        </p:tav>
                                      </p:tavLst>
                                    </p:anim>
                                    <p:anim calcmode="lin" valueType="num">
                                      <p:cBhvr additive="base">
                                        <p:cTn id="38" dur="500" fill="hold"/>
                                        <p:tgtEl>
                                          <p:spTgt spid="133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333"/>
                                        </p:tgtEl>
                                        <p:attrNameLst>
                                          <p:attrName>style.visibility</p:attrName>
                                        </p:attrNameLst>
                                      </p:cBhvr>
                                      <p:to>
                                        <p:strVal val="visible"/>
                                      </p:to>
                                    </p:set>
                                    <p:anim calcmode="lin" valueType="num">
                                      <p:cBhvr additive="base">
                                        <p:cTn id="43" dur="500" fill="hold"/>
                                        <p:tgtEl>
                                          <p:spTgt spid="13333"/>
                                        </p:tgtEl>
                                        <p:attrNameLst>
                                          <p:attrName>ppt_x</p:attrName>
                                        </p:attrNameLst>
                                      </p:cBhvr>
                                      <p:tavLst>
                                        <p:tav tm="0">
                                          <p:val>
                                            <p:strVal val="1+#ppt_w/2"/>
                                          </p:val>
                                        </p:tav>
                                        <p:tav tm="100000">
                                          <p:val>
                                            <p:strVal val="#ppt_x"/>
                                          </p:val>
                                        </p:tav>
                                      </p:tavLst>
                                    </p:anim>
                                    <p:anim calcmode="lin" valueType="num">
                                      <p:cBhvr additive="base">
                                        <p:cTn id="44" dur="500" fill="hold"/>
                                        <p:tgtEl>
                                          <p:spTgt spid="13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P spid="13316" grpId="0" autoUpdateAnimBg="0"/>
      <p:bldP spid="133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21" name="Group 81"/>
          <p:cNvGrpSpPr>
            <a:grpSpLocks/>
          </p:cNvGrpSpPr>
          <p:nvPr/>
        </p:nvGrpSpPr>
        <p:grpSpPr bwMode="auto">
          <a:xfrm>
            <a:off x="4343400" y="4343400"/>
            <a:ext cx="3563938" cy="1219200"/>
            <a:chOff x="2880" y="2736"/>
            <a:chExt cx="2245" cy="768"/>
          </a:xfrm>
        </p:grpSpPr>
        <p:pic>
          <p:nvPicPr>
            <p:cNvPr id="10275" name="Picture 35" descr="DNA Ribose upside down"/>
            <p:cNvPicPr>
              <a:picLocks noChangeAspect="1" noChangeArrowheads="1"/>
            </p:cNvPicPr>
            <p:nvPr/>
          </p:nvPicPr>
          <p:blipFill>
            <a:blip r:embed="rId2" cstate="print"/>
            <a:srcRect/>
            <a:stretch>
              <a:fillRect/>
            </a:stretch>
          </p:blipFill>
          <p:spPr bwMode="auto">
            <a:xfrm>
              <a:off x="3936" y="3024"/>
              <a:ext cx="576" cy="455"/>
            </a:xfrm>
            <a:prstGeom prst="rect">
              <a:avLst/>
            </a:prstGeom>
            <a:noFill/>
          </p:spPr>
        </p:pic>
        <p:sp>
          <p:nvSpPr>
            <p:cNvPr id="10286" name="Line 46"/>
            <p:cNvSpPr>
              <a:spLocks noChangeShapeType="1"/>
            </p:cNvSpPr>
            <p:nvPr/>
          </p:nvSpPr>
          <p:spPr bwMode="auto">
            <a:xfrm flipH="1">
              <a:off x="3648" y="3264"/>
              <a:ext cx="384" cy="0"/>
            </a:xfrm>
            <a:prstGeom prst="line">
              <a:avLst/>
            </a:prstGeom>
            <a:noFill/>
            <a:ln w="9525">
              <a:solidFill>
                <a:schemeClr val="tx1"/>
              </a:solidFill>
              <a:round/>
              <a:headEnd/>
              <a:tailEnd/>
            </a:ln>
            <a:effectLst/>
          </p:spPr>
          <p:txBody>
            <a:bodyPr/>
            <a:lstStyle/>
            <a:p>
              <a:endParaRPr lang="en-US"/>
            </a:p>
          </p:txBody>
        </p:sp>
        <p:sp>
          <p:nvSpPr>
            <p:cNvPr id="10289" name="Text Box 49"/>
            <p:cNvSpPr txBox="1">
              <a:spLocks noChangeArrowheads="1"/>
            </p:cNvSpPr>
            <p:nvPr/>
          </p:nvSpPr>
          <p:spPr bwMode="auto">
            <a:xfrm>
              <a:off x="4752" y="2736"/>
              <a:ext cx="373" cy="250"/>
            </a:xfrm>
            <a:prstGeom prst="rect">
              <a:avLst/>
            </a:prstGeom>
            <a:noFill/>
            <a:ln w="9525">
              <a:noFill/>
              <a:miter lim="800000"/>
              <a:headEnd/>
              <a:tailEnd/>
            </a:ln>
            <a:effectLst/>
          </p:spPr>
          <p:txBody>
            <a:bodyPr wrap="none">
              <a:spAutoFit/>
            </a:bodyPr>
            <a:lstStyle/>
            <a:p>
              <a:r>
                <a:rPr lang="en-GB" sz="2000"/>
                <a:t>PO</a:t>
              </a:r>
              <a:r>
                <a:rPr lang="en-GB" sz="2000" baseline="-25000"/>
                <a:t>4</a:t>
              </a:r>
              <a:endParaRPr lang="en-US" sz="2000" baseline="-25000"/>
            </a:p>
          </p:txBody>
        </p:sp>
        <p:sp>
          <p:nvSpPr>
            <p:cNvPr id="10297" name="Line 57"/>
            <p:cNvSpPr>
              <a:spLocks noChangeShapeType="1"/>
            </p:cNvSpPr>
            <p:nvPr/>
          </p:nvSpPr>
          <p:spPr bwMode="auto">
            <a:xfrm flipV="1">
              <a:off x="4368" y="2880"/>
              <a:ext cx="336" cy="192"/>
            </a:xfrm>
            <a:prstGeom prst="line">
              <a:avLst/>
            </a:prstGeom>
            <a:noFill/>
            <a:ln w="9525">
              <a:solidFill>
                <a:schemeClr val="tx1"/>
              </a:solidFill>
              <a:round/>
              <a:headEnd/>
              <a:tailEnd/>
            </a:ln>
            <a:effectLst/>
          </p:spPr>
          <p:txBody>
            <a:bodyPr/>
            <a:lstStyle/>
            <a:p>
              <a:endParaRPr lang="en-US"/>
            </a:p>
          </p:txBody>
        </p:sp>
        <p:sp>
          <p:nvSpPr>
            <p:cNvPr id="10298" name="Line 58"/>
            <p:cNvSpPr>
              <a:spLocks noChangeShapeType="1"/>
            </p:cNvSpPr>
            <p:nvPr/>
          </p:nvSpPr>
          <p:spPr bwMode="auto">
            <a:xfrm>
              <a:off x="4464" y="3312"/>
              <a:ext cx="288" cy="192"/>
            </a:xfrm>
            <a:prstGeom prst="line">
              <a:avLst/>
            </a:prstGeom>
            <a:noFill/>
            <a:ln w="9525">
              <a:solidFill>
                <a:schemeClr val="tx1"/>
              </a:solidFill>
              <a:round/>
              <a:headEnd/>
              <a:tailEnd/>
            </a:ln>
            <a:effectLst/>
          </p:spPr>
          <p:txBody>
            <a:bodyPr/>
            <a:lstStyle/>
            <a:p>
              <a:endParaRPr lang="en-US"/>
            </a:p>
          </p:txBody>
        </p:sp>
        <p:pic>
          <p:nvPicPr>
            <p:cNvPr id="10316" name="Picture 76" descr="DNA Cytosine flipped"/>
            <p:cNvPicPr>
              <a:picLocks noChangeAspect="1" noChangeArrowheads="1"/>
            </p:cNvPicPr>
            <p:nvPr/>
          </p:nvPicPr>
          <p:blipFill>
            <a:blip r:embed="rId3" cstate="print">
              <a:lum contrast="20000"/>
            </a:blip>
            <a:srcRect/>
            <a:stretch>
              <a:fillRect/>
            </a:stretch>
          </p:blipFill>
          <p:spPr bwMode="auto">
            <a:xfrm>
              <a:off x="2880" y="3168"/>
              <a:ext cx="804" cy="196"/>
            </a:xfrm>
            <a:prstGeom prst="rect">
              <a:avLst/>
            </a:prstGeom>
            <a:noFill/>
          </p:spPr>
        </p:pic>
      </p:grpSp>
      <p:grpSp>
        <p:nvGrpSpPr>
          <p:cNvPr id="10320" name="Group 80"/>
          <p:cNvGrpSpPr>
            <a:grpSpLocks/>
          </p:cNvGrpSpPr>
          <p:nvPr/>
        </p:nvGrpSpPr>
        <p:grpSpPr bwMode="auto">
          <a:xfrm>
            <a:off x="4343400" y="2971800"/>
            <a:ext cx="3487738" cy="1371600"/>
            <a:chOff x="2880" y="1872"/>
            <a:chExt cx="2197" cy="864"/>
          </a:xfrm>
        </p:grpSpPr>
        <p:pic>
          <p:nvPicPr>
            <p:cNvPr id="10274" name="Picture 34" descr="DNA Ribose upside down"/>
            <p:cNvPicPr>
              <a:picLocks noChangeAspect="1" noChangeArrowheads="1"/>
            </p:cNvPicPr>
            <p:nvPr/>
          </p:nvPicPr>
          <p:blipFill>
            <a:blip r:embed="rId2" cstate="print"/>
            <a:srcRect/>
            <a:stretch>
              <a:fillRect/>
            </a:stretch>
          </p:blipFill>
          <p:spPr bwMode="auto">
            <a:xfrm>
              <a:off x="3936" y="2256"/>
              <a:ext cx="576" cy="455"/>
            </a:xfrm>
            <a:prstGeom prst="rect">
              <a:avLst/>
            </a:prstGeom>
            <a:noFill/>
          </p:spPr>
        </p:pic>
        <p:sp>
          <p:nvSpPr>
            <p:cNvPr id="10288" name="Text Box 48"/>
            <p:cNvSpPr txBox="1">
              <a:spLocks noChangeArrowheads="1"/>
            </p:cNvSpPr>
            <p:nvPr/>
          </p:nvSpPr>
          <p:spPr bwMode="auto">
            <a:xfrm>
              <a:off x="4704" y="1872"/>
              <a:ext cx="373" cy="250"/>
            </a:xfrm>
            <a:prstGeom prst="rect">
              <a:avLst/>
            </a:prstGeom>
            <a:noFill/>
            <a:ln w="9525">
              <a:noFill/>
              <a:miter lim="800000"/>
              <a:headEnd/>
              <a:tailEnd/>
            </a:ln>
            <a:effectLst/>
          </p:spPr>
          <p:txBody>
            <a:bodyPr wrap="none">
              <a:spAutoFit/>
            </a:bodyPr>
            <a:lstStyle/>
            <a:p>
              <a:r>
                <a:rPr lang="en-GB" sz="2000"/>
                <a:t>PO</a:t>
              </a:r>
              <a:r>
                <a:rPr lang="en-GB" sz="2000" baseline="-25000"/>
                <a:t>4</a:t>
              </a:r>
              <a:endParaRPr lang="en-US" sz="2000" baseline="-25000"/>
            </a:p>
          </p:txBody>
        </p:sp>
        <p:sp>
          <p:nvSpPr>
            <p:cNvPr id="10295" name="Line 55"/>
            <p:cNvSpPr>
              <a:spLocks noChangeShapeType="1"/>
            </p:cNvSpPr>
            <p:nvPr/>
          </p:nvSpPr>
          <p:spPr bwMode="auto">
            <a:xfrm flipV="1">
              <a:off x="4368" y="2064"/>
              <a:ext cx="336" cy="240"/>
            </a:xfrm>
            <a:prstGeom prst="line">
              <a:avLst/>
            </a:prstGeom>
            <a:noFill/>
            <a:ln w="9525">
              <a:solidFill>
                <a:schemeClr val="tx1"/>
              </a:solidFill>
              <a:round/>
              <a:headEnd/>
              <a:tailEnd/>
            </a:ln>
            <a:effectLst/>
          </p:spPr>
          <p:txBody>
            <a:bodyPr/>
            <a:lstStyle/>
            <a:p>
              <a:endParaRPr lang="en-US"/>
            </a:p>
          </p:txBody>
        </p:sp>
        <p:sp>
          <p:nvSpPr>
            <p:cNvPr id="10296" name="Line 56"/>
            <p:cNvSpPr>
              <a:spLocks noChangeShapeType="1"/>
            </p:cNvSpPr>
            <p:nvPr/>
          </p:nvSpPr>
          <p:spPr bwMode="auto">
            <a:xfrm>
              <a:off x="4464" y="2496"/>
              <a:ext cx="336" cy="240"/>
            </a:xfrm>
            <a:prstGeom prst="line">
              <a:avLst/>
            </a:prstGeom>
            <a:noFill/>
            <a:ln w="9525">
              <a:solidFill>
                <a:schemeClr val="tx1"/>
              </a:solidFill>
              <a:round/>
              <a:headEnd/>
              <a:tailEnd/>
            </a:ln>
            <a:effectLst/>
          </p:spPr>
          <p:txBody>
            <a:bodyPr/>
            <a:lstStyle/>
            <a:p>
              <a:endParaRPr lang="en-US"/>
            </a:p>
          </p:txBody>
        </p:sp>
        <p:pic>
          <p:nvPicPr>
            <p:cNvPr id="10315" name="Picture 75" descr="DNA adenine flipped"/>
            <p:cNvPicPr>
              <a:picLocks noChangeAspect="1" noChangeArrowheads="1"/>
            </p:cNvPicPr>
            <p:nvPr/>
          </p:nvPicPr>
          <p:blipFill>
            <a:blip r:embed="rId4" cstate="print">
              <a:lum contrast="20000"/>
            </a:blip>
            <a:srcRect/>
            <a:stretch>
              <a:fillRect/>
            </a:stretch>
          </p:blipFill>
          <p:spPr bwMode="auto">
            <a:xfrm>
              <a:off x="2880" y="2400"/>
              <a:ext cx="824" cy="196"/>
            </a:xfrm>
            <a:prstGeom prst="rect">
              <a:avLst/>
            </a:prstGeom>
            <a:noFill/>
          </p:spPr>
        </p:pic>
        <p:sp>
          <p:nvSpPr>
            <p:cNvPr id="10319" name="Line 79"/>
            <p:cNvSpPr>
              <a:spLocks noChangeShapeType="1"/>
            </p:cNvSpPr>
            <p:nvPr/>
          </p:nvSpPr>
          <p:spPr bwMode="auto">
            <a:xfrm flipH="1">
              <a:off x="3648" y="2496"/>
              <a:ext cx="384" cy="0"/>
            </a:xfrm>
            <a:prstGeom prst="line">
              <a:avLst/>
            </a:prstGeom>
            <a:noFill/>
            <a:ln w="9525">
              <a:solidFill>
                <a:schemeClr val="tx1"/>
              </a:solidFill>
              <a:round/>
              <a:headEnd/>
              <a:tailEnd/>
            </a:ln>
            <a:effectLst/>
          </p:spPr>
          <p:txBody>
            <a:bodyPr/>
            <a:lstStyle/>
            <a:p>
              <a:endParaRPr lang="en-US"/>
            </a:p>
          </p:txBody>
        </p:sp>
      </p:grpSp>
      <p:grpSp>
        <p:nvGrpSpPr>
          <p:cNvPr id="10327" name="Group 87"/>
          <p:cNvGrpSpPr>
            <a:grpSpLocks/>
          </p:cNvGrpSpPr>
          <p:nvPr/>
        </p:nvGrpSpPr>
        <p:grpSpPr bwMode="auto">
          <a:xfrm>
            <a:off x="4419600" y="685800"/>
            <a:ext cx="3335338" cy="1179513"/>
            <a:chOff x="2784" y="432"/>
            <a:chExt cx="2101" cy="743"/>
          </a:xfrm>
        </p:grpSpPr>
        <p:grpSp>
          <p:nvGrpSpPr>
            <p:cNvPr id="10317" name="Group 77"/>
            <p:cNvGrpSpPr>
              <a:grpSpLocks/>
            </p:cNvGrpSpPr>
            <p:nvPr/>
          </p:nvGrpSpPr>
          <p:grpSpPr bwMode="auto">
            <a:xfrm>
              <a:off x="2784" y="432"/>
              <a:ext cx="2101" cy="743"/>
              <a:chOff x="2880" y="432"/>
              <a:chExt cx="2101" cy="743"/>
            </a:xfrm>
          </p:grpSpPr>
          <p:pic>
            <p:nvPicPr>
              <p:cNvPr id="10272" name="Picture 32" descr="DNA Ribose upside down"/>
              <p:cNvPicPr>
                <a:picLocks noChangeAspect="1" noChangeArrowheads="1"/>
              </p:cNvPicPr>
              <p:nvPr/>
            </p:nvPicPr>
            <p:blipFill>
              <a:blip r:embed="rId2" cstate="print"/>
              <a:srcRect/>
              <a:stretch>
                <a:fillRect/>
              </a:stretch>
            </p:blipFill>
            <p:spPr bwMode="auto">
              <a:xfrm>
                <a:off x="3936" y="720"/>
                <a:ext cx="576" cy="455"/>
              </a:xfrm>
              <a:prstGeom prst="rect">
                <a:avLst/>
              </a:prstGeom>
              <a:noFill/>
            </p:spPr>
          </p:pic>
          <p:sp>
            <p:nvSpPr>
              <p:cNvPr id="10277" name="Line 37"/>
              <p:cNvSpPr>
                <a:spLocks noChangeShapeType="1"/>
              </p:cNvSpPr>
              <p:nvPr/>
            </p:nvSpPr>
            <p:spPr bwMode="auto">
              <a:xfrm flipH="1" flipV="1">
                <a:off x="3648" y="960"/>
                <a:ext cx="384" cy="0"/>
              </a:xfrm>
              <a:prstGeom prst="line">
                <a:avLst/>
              </a:prstGeom>
              <a:noFill/>
              <a:ln w="9525">
                <a:solidFill>
                  <a:schemeClr val="tx1"/>
                </a:solidFill>
                <a:round/>
                <a:headEnd/>
                <a:tailEnd/>
              </a:ln>
              <a:effectLst/>
            </p:spPr>
            <p:txBody>
              <a:bodyPr/>
              <a:lstStyle/>
              <a:p>
                <a:endParaRPr lang="en-US"/>
              </a:p>
            </p:txBody>
          </p:sp>
          <p:sp>
            <p:nvSpPr>
              <p:cNvPr id="10290" name="Text Box 50"/>
              <p:cNvSpPr txBox="1">
                <a:spLocks noChangeArrowheads="1"/>
              </p:cNvSpPr>
              <p:nvPr/>
            </p:nvSpPr>
            <p:spPr bwMode="auto">
              <a:xfrm>
                <a:off x="4608" y="432"/>
                <a:ext cx="373" cy="250"/>
              </a:xfrm>
              <a:prstGeom prst="rect">
                <a:avLst/>
              </a:prstGeom>
              <a:noFill/>
              <a:ln w="9525">
                <a:noFill/>
                <a:miter lim="800000"/>
                <a:headEnd/>
                <a:tailEnd/>
              </a:ln>
              <a:effectLst/>
            </p:spPr>
            <p:txBody>
              <a:bodyPr wrap="none">
                <a:spAutoFit/>
              </a:bodyPr>
              <a:lstStyle/>
              <a:p>
                <a:r>
                  <a:rPr lang="en-GB" sz="2000"/>
                  <a:t>PO</a:t>
                </a:r>
                <a:r>
                  <a:rPr lang="en-GB" sz="2000" baseline="-25000"/>
                  <a:t>4</a:t>
                </a:r>
                <a:endParaRPr lang="en-US" sz="2000" baseline="-25000"/>
              </a:p>
            </p:txBody>
          </p:sp>
          <p:sp>
            <p:nvSpPr>
              <p:cNvPr id="10291" name="Line 51"/>
              <p:cNvSpPr>
                <a:spLocks noChangeShapeType="1"/>
              </p:cNvSpPr>
              <p:nvPr/>
            </p:nvSpPr>
            <p:spPr bwMode="auto">
              <a:xfrm flipV="1">
                <a:off x="4368" y="576"/>
                <a:ext cx="240" cy="192"/>
              </a:xfrm>
              <a:prstGeom prst="line">
                <a:avLst/>
              </a:prstGeom>
              <a:noFill/>
              <a:ln w="9525">
                <a:solidFill>
                  <a:schemeClr val="tx1"/>
                </a:solidFill>
                <a:round/>
                <a:headEnd/>
                <a:tailEnd/>
              </a:ln>
              <a:effectLst/>
            </p:spPr>
            <p:txBody>
              <a:bodyPr/>
              <a:lstStyle/>
              <a:p>
                <a:endParaRPr lang="en-US"/>
              </a:p>
            </p:txBody>
          </p:sp>
          <p:sp>
            <p:nvSpPr>
              <p:cNvPr id="10292" name="Line 52"/>
              <p:cNvSpPr>
                <a:spLocks noChangeShapeType="1"/>
              </p:cNvSpPr>
              <p:nvPr/>
            </p:nvSpPr>
            <p:spPr bwMode="auto">
              <a:xfrm>
                <a:off x="4464" y="960"/>
                <a:ext cx="240" cy="192"/>
              </a:xfrm>
              <a:prstGeom prst="line">
                <a:avLst/>
              </a:prstGeom>
              <a:noFill/>
              <a:ln w="9525">
                <a:solidFill>
                  <a:schemeClr val="tx1"/>
                </a:solidFill>
                <a:round/>
                <a:headEnd/>
                <a:tailEnd/>
              </a:ln>
              <a:effectLst/>
            </p:spPr>
            <p:txBody>
              <a:bodyPr/>
              <a:lstStyle/>
              <a:p>
                <a:endParaRPr lang="en-US"/>
              </a:p>
            </p:txBody>
          </p:sp>
          <p:pic>
            <p:nvPicPr>
              <p:cNvPr id="10313" name="Picture 73" descr="DNA Thymine flipped"/>
              <p:cNvPicPr>
                <a:picLocks noChangeAspect="1" noChangeArrowheads="1"/>
              </p:cNvPicPr>
              <p:nvPr/>
            </p:nvPicPr>
            <p:blipFill>
              <a:blip r:embed="rId5" cstate="print">
                <a:lum contrast="20000"/>
              </a:blip>
              <a:srcRect/>
              <a:stretch>
                <a:fillRect/>
              </a:stretch>
            </p:blipFill>
            <p:spPr bwMode="auto">
              <a:xfrm>
                <a:off x="2880" y="864"/>
                <a:ext cx="801" cy="209"/>
              </a:xfrm>
              <a:prstGeom prst="rect">
                <a:avLst/>
              </a:prstGeom>
              <a:noFill/>
            </p:spPr>
          </p:pic>
        </p:grpSp>
        <p:sp>
          <p:nvSpPr>
            <p:cNvPr id="10326" name="Text Box 86"/>
            <p:cNvSpPr txBox="1">
              <a:spLocks noChangeArrowheads="1"/>
            </p:cNvSpPr>
            <p:nvPr/>
          </p:nvSpPr>
          <p:spPr bwMode="auto">
            <a:xfrm>
              <a:off x="2928" y="863"/>
              <a:ext cx="564" cy="212"/>
            </a:xfrm>
            <a:prstGeom prst="rect">
              <a:avLst/>
            </a:prstGeom>
            <a:noFill/>
            <a:ln w="9525">
              <a:noFill/>
              <a:miter lim="800000"/>
              <a:headEnd/>
              <a:tailEnd/>
            </a:ln>
            <a:effectLst/>
          </p:spPr>
          <p:txBody>
            <a:bodyPr wrap="none">
              <a:spAutoFit/>
            </a:bodyPr>
            <a:lstStyle/>
            <a:p>
              <a:r>
                <a:rPr lang="en-GB" sz="1600">
                  <a:latin typeface="Arial" charset="0"/>
                </a:rPr>
                <a:t>thymine</a:t>
              </a:r>
              <a:endParaRPr lang="en-US" sz="1600">
                <a:latin typeface="Arial" charset="0"/>
              </a:endParaRPr>
            </a:p>
          </p:txBody>
        </p:sp>
      </p:grpSp>
      <p:grpSp>
        <p:nvGrpSpPr>
          <p:cNvPr id="10331" name="Group 91"/>
          <p:cNvGrpSpPr>
            <a:grpSpLocks/>
          </p:cNvGrpSpPr>
          <p:nvPr/>
        </p:nvGrpSpPr>
        <p:grpSpPr bwMode="auto">
          <a:xfrm>
            <a:off x="914400" y="685800"/>
            <a:ext cx="3484563" cy="5257800"/>
            <a:chOff x="576" y="432"/>
            <a:chExt cx="2195" cy="3312"/>
          </a:xfrm>
        </p:grpSpPr>
        <p:grpSp>
          <p:nvGrpSpPr>
            <p:cNvPr id="10325" name="Group 85"/>
            <p:cNvGrpSpPr>
              <a:grpSpLocks/>
            </p:cNvGrpSpPr>
            <p:nvPr/>
          </p:nvGrpSpPr>
          <p:grpSpPr bwMode="auto">
            <a:xfrm>
              <a:off x="576" y="432"/>
              <a:ext cx="2195" cy="3312"/>
              <a:chOff x="576" y="432"/>
              <a:chExt cx="2195" cy="3312"/>
            </a:xfrm>
          </p:grpSpPr>
          <p:grpSp>
            <p:nvGrpSpPr>
              <p:cNvPr id="10312" name="Group 72"/>
              <p:cNvGrpSpPr>
                <a:grpSpLocks/>
              </p:cNvGrpSpPr>
              <p:nvPr/>
            </p:nvGrpSpPr>
            <p:grpSpPr bwMode="auto">
              <a:xfrm>
                <a:off x="576" y="432"/>
                <a:ext cx="2195" cy="3312"/>
                <a:chOff x="576" y="432"/>
                <a:chExt cx="2195" cy="3312"/>
              </a:xfrm>
            </p:grpSpPr>
            <p:grpSp>
              <p:nvGrpSpPr>
                <p:cNvPr id="10307" name="Group 67"/>
                <p:cNvGrpSpPr>
                  <a:grpSpLocks/>
                </p:cNvGrpSpPr>
                <p:nvPr/>
              </p:nvGrpSpPr>
              <p:grpSpPr bwMode="auto">
                <a:xfrm>
                  <a:off x="624" y="432"/>
                  <a:ext cx="2147" cy="960"/>
                  <a:chOff x="624" y="432"/>
                  <a:chExt cx="2147" cy="960"/>
                </a:xfrm>
              </p:grpSpPr>
              <p:sp>
                <p:nvSpPr>
                  <p:cNvPr id="10243" name="AutoShape 3"/>
                  <p:cNvSpPr>
                    <a:spLocks noChangeArrowheads="1"/>
                  </p:cNvSpPr>
                  <p:nvPr/>
                </p:nvSpPr>
                <p:spPr bwMode="auto">
                  <a:xfrm>
                    <a:off x="1152" y="816"/>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0244" name="Text Box 4"/>
                  <p:cNvSpPr txBox="1">
                    <a:spLocks noChangeArrowheads="1"/>
                  </p:cNvSpPr>
                  <p:nvPr/>
                </p:nvSpPr>
                <p:spPr bwMode="auto">
                  <a:xfrm>
                    <a:off x="624" y="576"/>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sp>
                <p:nvSpPr>
                  <p:cNvPr id="10246" name="Line 6"/>
                  <p:cNvSpPr>
                    <a:spLocks noChangeShapeType="1"/>
                  </p:cNvSpPr>
                  <p:nvPr/>
                </p:nvSpPr>
                <p:spPr bwMode="auto">
                  <a:xfrm flipH="1" flipV="1">
                    <a:off x="960" y="816"/>
                    <a:ext cx="192" cy="144"/>
                  </a:xfrm>
                  <a:prstGeom prst="line">
                    <a:avLst/>
                  </a:prstGeom>
                  <a:noFill/>
                  <a:ln w="9525">
                    <a:solidFill>
                      <a:schemeClr val="tx1"/>
                    </a:solidFill>
                    <a:round/>
                    <a:headEnd/>
                    <a:tailEnd/>
                  </a:ln>
                  <a:effectLst/>
                </p:spPr>
                <p:txBody>
                  <a:bodyPr/>
                  <a:lstStyle/>
                  <a:p>
                    <a:endParaRPr lang="en-US"/>
                  </a:p>
                </p:txBody>
              </p:sp>
              <p:sp>
                <p:nvSpPr>
                  <p:cNvPr id="10247" name="Line 7"/>
                  <p:cNvSpPr>
                    <a:spLocks noChangeShapeType="1"/>
                  </p:cNvSpPr>
                  <p:nvPr/>
                </p:nvSpPr>
                <p:spPr bwMode="auto">
                  <a:xfrm>
                    <a:off x="1632" y="960"/>
                    <a:ext cx="336" cy="0"/>
                  </a:xfrm>
                  <a:prstGeom prst="line">
                    <a:avLst/>
                  </a:prstGeom>
                  <a:noFill/>
                  <a:ln w="9525">
                    <a:solidFill>
                      <a:schemeClr val="tx1"/>
                    </a:solidFill>
                    <a:round/>
                    <a:headEnd/>
                    <a:tailEnd/>
                  </a:ln>
                  <a:effectLst/>
                </p:spPr>
                <p:txBody>
                  <a:bodyPr/>
                  <a:lstStyle/>
                  <a:p>
                    <a:endParaRPr lang="en-US"/>
                  </a:p>
                </p:txBody>
              </p:sp>
              <p:sp>
                <p:nvSpPr>
                  <p:cNvPr id="10248" name="Line 8"/>
                  <p:cNvSpPr>
                    <a:spLocks noChangeShapeType="1"/>
                  </p:cNvSpPr>
                  <p:nvPr/>
                </p:nvSpPr>
                <p:spPr bwMode="auto">
                  <a:xfrm flipH="1">
                    <a:off x="960" y="1200"/>
                    <a:ext cx="288" cy="192"/>
                  </a:xfrm>
                  <a:prstGeom prst="line">
                    <a:avLst/>
                  </a:prstGeom>
                  <a:noFill/>
                  <a:ln w="9525">
                    <a:solidFill>
                      <a:schemeClr val="tx1"/>
                    </a:solidFill>
                    <a:round/>
                    <a:headEnd/>
                    <a:tailEnd/>
                  </a:ln>
                  <a:effectLst/>
                </p:spPr>
                <p:txBody>
                  <a:bodyPr/>
                  <a:lstStyle/>
                  <a:p>
                    <a:endParaRPr lang="en-US"/>
                  </a:p>
                </p:txBody>
              </p:sp>
              <p:sp>
                <p:nvSpPr>
                  <p:cNvPr id="10249" name="Line 9"/>
                  <p:cNvSpPr>
                    <a:spLocks noChangeShapeType="1"/>
                  </p:cNvSpPr>
                  <p:nvPr/>
                </p:nvSpPr>
                <p:spPr bwMode="auto">
                  <a:xfrm flipV="1">
                    <a:off x="960" y="432"/>
                    <a:ext cx="240" cy="192"/>
                  </a:xfrm>
                  <a:prstGeom prst="line">
                    <a:avLst/>
                  </a:prstGeom>
                  <a:noFill/>
                  <a:ln w="9525">
                    <a:solidFill>
                      <a:schemeClr val="tx1"/>
                    </a:solidFill>
                    <a:round/>
                    <a:headEnd/>
                    <a:tailEnd/>
                  </a:ln>
                  <a:effectLst/>
                </p:spPr>
                <p:txBody>
                  <a:bodyPr/>
                  <a:lstStyle/>
                  <a:p>
                    <a:endParaRPr lang="en-US"/>
                  </a:p>
                </p:txBody>
              </p:sp>
              <p:pic>
                <p:nvPicPr>
                  <p:cNvPr id="10301" name="Picture 61" descr="DNA adenine"/>
                  <p:cNvPicPr>
                    <a:picLocks noChangeAspect="1" noChangeArrowheads="1"/>
                  </p:cNvPicPr>
                  <p:nvPr/>
                </p:nvPicPr>
                <p:blipFill>
                  <a:blip r:embed="rId6" cstate="print">
                    <a:lum contrast="20000"/>
                  </a:blip>
                  <a:srcRect/>
                  <a:stretch>
                    <a:fillRect/>
                  </a:stretch>
                </p:blipFill>
                <p:spPr bwMode="auto">
                  <a:xfrm>
                    <a:off x="1968" y="864"/>
                    <a:ext cx="803" cy="205"/>
                  </a:xfrm>
                  <a:prstGeom prst="rect">
                    <a:avLst/>
                  </a:prstGeom>
                  <a:noFill/>
                </p:spPr>
              </p:pic>
            </p:grpSp>
            <p:grpSp>
              <p:nvGrpSpPr>
                <p:cNvPr id="10308" name="Group 68"/>
                <p:cNvGrpSpPr>
                  <a:grpSpLocks/>
                </p:cNvGrpSpPr>
                <p:nvPr/>
              </p:nvGrpSpPr>
              <p:grpSpPr bwMode="auto">
                <a:xfrm>
                  <a:off x="624" y="1344"/>
                  <a:ext cx="2145" cy="816"/>
                  <a:chOff x="624" y="1344"/>
                  <a:chExt cx="2145" cy="816"/>
                </a:xfrm>
              </p:grpSpPr>
              <p:sp>
                <p:nvSpPr>
                  <p:cNvPr id="10251" name="AutoShape 11"/>
                  <p:cNvSpPr>
                    <a:spLocks noChangeArrowheads="1"/>
                  </p:cNvSpPr>
                  <p:nvPr/>
                </p:nvSpPr>
                <p:spPr bwMode="auto">
                  <a:xfrm>
                    <a:off x="1152" y="1584"/>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0252" name="Text Box 12"/>
                  <p:cNvSpPr txBox="1">
                    <a:spLocks noChangeArrowheads="1"/>
                  </p:cNvSpPr>
                  <p:nvPr/>
                </p:nvSpPr>
                <p:spPr bwMode="auto">
                  <a:xfrm>
                    <a:off x="624" y="1344"/>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sp>
                <p:nvSpPr>
                  <p:cNvPr id="10253" name="Line 13"/>
                  <p:cNvSpPr>
                    <a:spLocks noChangeShapeType="1"/>
                  </p:cNvSpPr>
                  <p:nvPr/>
                </p:nvSpPr>
                <p:spPr bwMode="auto">
                  <a:xfrm flipH="1" flipV="1">
                    <a:off x="960" y="1584"/>
                    <a:ext cx="192" cy="144"/>
                  </a:xfrm>
                  <a:prstGeom prst="line">
                    <a:avLst/>
                  </a:prstGeom>
                  <a:noFill/>
                  <a:ln w="9525">
                    <a:solidFill>
                      <a:schemeClr val="tx1"/>
                    </a:solidFill>
                    <a:round/>
                    <a:headEnd/>
                    <a:tailEnd/>
                  </a:ln>
                  <a:effectLst/>
                </p:spPr>
                <p:txBody>
                  <a:bodyPr/>
                  <a:lstStyle/>
                  <a:p>
                    <a:endParaRPr lang="en-US"/>
                  </a:p>
                </p:txBody>
              </p:sp>
              <p:sp>
                <p:nvSpPr>
                  <p:cNvPr id="10254" name="Line 14"/>
                  <p:cNvSpPr>
                    <a:spLocks noChangeShapeType="1"/>
                  </p:cNvSpPr>
                  <p:nvPr/>
                </p:nvSpPr>
                <p:spPr bwMode="auto">
                  <a:xfrm flipH="1">
                    <a:off x="912" y="1968"/>
                    <a:ext cx="336" cy="192"/>
                  </a:xfrm>
                  <a:prstGeom prst="line">
                    <a:avLst/>
                  </a:prstGeom>
                  <a:noFill/>
                  <a:ln w="9525">
                    <a:solidFill>
                      <a:schemeClr val="tx1"/>
                    </a:solidFill>
                    <a:round/>
                    <a:headEnd/>
                    <a:tailEnd/>
                  </a:ln>
                  <a:effectLst/>
                </p:spPr>
                <p:txBody>
                  <a:bodyPr/>
                  <a:lstStyle/>
                  <a:p>
                    <a:endParaRPr lang="en-US"/>
                  </a:p>
                </p:txBody>
              </p:sp>
              <p:sp>
                <p:nvSpPr>
                  <p:cNvPr id="10256" name="Line 16"/>
                  <p:cNvSpPr>
                    <a:spLocks noChangeShapeType="1"/>
                  </p:cNvSpPr>
                  <p:nvPr/>
                </p:nvSpPr>
                <p:spPr bwMode="auto">
                  <a:xfrm>
                    <a:off x="1632" y="1728"/>
                    <a:ext cx="336" cy="0"/>
                  </a:xfrm>
                  <a:prstGeom prst="line">
                    <a:avLst/>
                  </a:prstGeom>
                  <a:noFill/>
                  <a:ln w="9525">
                    <a:solidFill>
                      <a:schemeClr val="tx1"/>
                    </a:solidFill>
                    <a:round/>
                    <a:headEnd/>
                    <a:tailEnd/>
                  </a:ln>
                  <a:effectLst/>
                </p:spPr>
                <p:txBody>
                  <a:bodyPr/>
                  <a:lstStyle/>
                  <a:p>
                    <a:endParaRPr lang="en-US"/>
                  </a:p>
                </p:txBody>
              </p:sp>
              <p:pic>
                <p:nvPicPr>
                  <p:cNvPr id="10303" name="Picture 63" descr="DNA Cytosine"/>
                  <p:cNvPicPr>
                    <a:picLocks noChangeAspect="1" noChangeArrowheads="1"/>
                  </p:cNvPicPr>
                  <p:nvPr/>
                </p:nvPicPr>
                <p:blipFill>
                  <a:blip r:embed="rId7" cstate="print">
                    <a:lum contrast="20000"/>
                  </a:blip>
                  <a:srcRect/>
                  <a:stretch>
                    <a:fillRect/>
                  </a:stretch>
                </p:blipFill>
                <p:spPr bwMode="auto">
                  <a:xfrm>
                    <a:off x="1968" y="1632"/>
                    <a:ext cx="801" cy="209"/>
                  </a:xfrm>
                  <a:prstGeom prst="rect">
                    <a:avLst/>
                  </a:prstGeom>
                  <a:noFill/>
                </p:spPr>
              </p:pic>
            </p:grpSp>
            <p:grpSp>
              <p:nvGrpSpPr>
                <p:cNvPr id="10309" name="Group 69"/>
                <p:cNvGrpSpPr>
                  <a:grpSpLocks/>
                </p:cNvGrpSpPr>
                <p:nvPr/>
              </p:nvGrpSpPr>
              <p:grpSpPr bwMode="auto">
                <a:xfrm>
                  <a:off x="576" y="2112"/>
                  <a:ext cx="2148" cy="816"/>
                  <a:chOff x="576" y="2112"/>
                  <a:chExt cx="2148" cy="816"/>
                </a:xfrm>
              </p:grpSpPr>
              <p:sp>
                <p:nvSpPr>
                  <p:cNvPr id="10258" name="AutoShape 18"/>
                  <p:cNvSpPr>
                    <a:spLocks noChangeArrowheads="1"/>
                  </p:cNvSpPr>
                  <p:nvPr/>
                </p:nvSpPr>
                <p:spPr bwMode="auto">
                  <a:xfrm>
                    <a:off x="1104" y="2352"/>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0259" name="Text Box 19"/>
                  <p:cNvSpPr txBox="1">
                    <a:spLocks noChangeArrowheads="1"/>
                  </p:cNvSpPr>
                  <p:nvPr/>
                </p:nvSpPr>
                <p:spPr bwMode="auto">
                  <a:xfrm>
                    <a:off x="576" y="2112"/>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sp>
                <p:nvSpPr>
                  <p:cNvPr id="10260" name="Line 20"/>
                  <p:cNvSpPr>
                    <a:spLocks noChangeShapeType="1"/>
                  </p:cNvSpPr>
                  <p:nvPr/>
                </p:nvSpPr>
                <p:spPr bwMode="auto">
                  <a:xfrm flipH="1" flipV="1">
                    <a:off x="912" y="2352"/>
                    <a:ext cx="192" cy="144"/>
                  </a:xfrm>
                  <a:prstGeom prst="line">
                    <a:avLst/>
                  </a:prstGeom>
                  <a:noFill/>
                  <a:ln w="9525">
                    <a:solidFill>
                      <a:schemeClr val="tx1"/>
                    </a:solidFill>
                    <a:round/>
                    <a:headEnd/>
                    <a:tailEnd/>
                  </a:ln>
                  <a:effectLst/>
                </p:spPr>
                <p:txBody>
                  <a:bodyPr/>
                  <a:lstStyle/>
                  <a:p>
                    <a:endParaRPr lang="en-US"/>
                  </a:p>
                </p:txBody>
              </p:sp>
              <p:sp>
                <p:nvSpPr>
                  <p:cNvPr id="10261" name="Line 21"/>
                  <p:cNvSpPr>
                    <a:spLocks noChangeShapeType="1"/>
                  </p:cNvSpPr>
                  <p:nvPr/>
                </p:nvSpPr>
                <p:spPr bwMode="auto">
                  <a:xfrm flipH="1">
                    <a:off x="912" y="2736"/>
                    <a:ext cx="288" cy="192"/>
                  </a:xfrm>
                  <a:prstGeom prst="line">
                    <a:avLst/>
                  </a:prstGeom>
                  <a:noFill/>
                  <a:ln w="9525">
                    <a:solidFill>
                      <a:schemeClr val="tx1"/>
                    </a:solidFill>
                    <a:round/>
                    <a:headEnd/>
                    <a:tailEnd/>
                  </a:ln>
                  <a:effectLst/>
                </p:spPr>
                <p:txBody>
                  <a:bodyPr/>
                  <a:lstStyle/>
                  <a:p>
                    <a:endParaRPr lang="en-US"/>
                  </a:p>
                </p:txBody>
              </p:sp>
              <p:sp>
                <p:nvSpPr>
                  <p:cNvPr id="10263" name="Line 23"/>
                  <p:cNvSpPr>
                    <a:spLocks noChangeShapeType="1"/>
                  </p:cNvSpPr>
                  <p:nvPr/>
                </p:nvSpPr>
                <p:spPr bwMode="auto">
                  <a:xfrm>
                    <a:off x="1584" y="2496"/>
                    <a:ext cx="336" cy="0"/>
                  </a:xfrm>
                  <a:prstGeom prst="line">
                    <a:avLst/>
                  </a:prstGeom>
                  <a:noFill/>
                  <a:ln w="9525">
                    <a:solidFill>
                      <a:schemeClr val="tx1"/>
                    </a:solidFill>
                    <a:round/>
                    <a:headEnd/>
                    <a:tailEnd/>
                  </a:ln>
                  <a:effectLst/>
                </p:spPr>
                <p:txBody>
                  <a:bodyPr/>
                  <a:lstStyle/>
                  <a:p>
                    <a:endParaRPr lang="en-US"/>
                  </a:p>
                </p:txBody>
              </p:sp>
              <p:pic>
                <p:nvPicPr>
                  <p:cNvPr id="10304" name="Picture 64" descr="DNA Thymine"/>
                  <p:cNvPicPr>
                    <a:picLocks noChangeAspect="1" noChangeArrowheads="1"/>
                  </p:cNvPicPr>
                  <p:nvPr/>
                </p:nvPicPr>
                <p:blipFill>
                  <a:blip r:embed="rId8" cstate="print">
                    <a:lum contrast="20000"/>
                  </a:blip>
                  <a:srcRect/>
                  <a:stretch>
                    <a:fillRect/>
                  </a:stretch>
                </p:blipFill>
                <p:spPr bwMode="auto">
                  <a:xfrm>
                    <a:off x="1920" y="2400"/>
                    <a:ext cx="804" cy="198"/>
                  </a:xfrm>
                  <a:prstGeom prst="rect">
                    <a:avLst/>
                  </a:prstGeom>
                  <a:noFill/>
                </p:spPr>
              </p:pic>
            </p:grpSp>
            <p:grpSp>
              <p:nvGrpSpPr>
                <p:cNvPr id="10311" name="Group 71"/>
                <p:cNvGrpSpPr>
                  <a:grpSpLocks/>
                </p:cNvGrpSpPr>
                <p:nvPr/>
              </p:nvGrpSpPr>
              <p:grpSpPr bwMode="auto">
                <a:xfrm>
                  <a:off x="576" y="2880"/>
                  <a:ext cx="2148" cy="864"/>
                  <a:chOff x="576" y="2880"/>
                  <a:chExt cx="2148" cy="864"/>
                </a:xfrm>
              </p:grpSpPr>
              <p:grpSp>
                <p:nvGrpSpPr>
                  <p:cNvPr id="10310" name="Group 70"/>
                  <p:cNvGrpSpPr>
                    <a:grpSpLocks/>
                  </p:cNvGrpSpPr>
                  <p:nvPr/>
                </p:nvGrpSpPr>
                <p:grpSpPr bwMode="auto">
                  <a:xfrm>
                    <a:off x="576" y="2880"/>
                    <a:ext cx="1344" cy="864"/>
                    <a:chOff x="576" y="2880"/>
                    <a:chExt cx="1344" cy="864"/>
                  </a:xfrm>
                </p:grpSpPr>
                <p:sp>
                  <p:nvSpPr>
                    <p:cNvPr id="10265" name="AutoShape 25"/>
                    <p:cNvSpPr>
                      <a:spLocks noChangeArrowheads="1"/>
                    </p:cNvSpPr>
                    <p:nvPr/>
                  </p:nvSpPr>
                  <p:spPr bwMode="auto">
                    <a:xfrm>
                      <a:off x="1104" y="3120"/>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0266" name="Text Box 26"/>
                    <p:cNvSpPr txBox="1">
                      <a:spLocks noChangeArrowheads="1"/>
                    </p:cNvSpPr>
                    <p:nvPr/>
                  </p:nvSpPr>
                  <p:spPr bwMode="auto">
                    <a:xfrm>
                      <a:off x="576" y="2880"/>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sp>
                  <p:nvSpPr>
                    <p:cNvPr id="10267" name="Line 27"/>
                    <p:cNvSpPr>
                      <a:spLocks noChangeShapeType="1"/>
                    </p:cNvSpPr>
                    <p:nvPr/>
                  </p:nvSpPr>
                  <p:spPr bwMode="auto">
                    <a:xfrm flipH="1" flipV="1">
                      <a:off x="912" y="3120"/>
                      <a:ext cx="192" cy="144"/>
                    </a:xfrm>
                    <a:prstGeom prst="line">
                      <a:avLst/>
                    </a:prstGeom>
                    <a:noFill/>
                    <a:ln w="9525">
                      <a:solidFill>
                        <a:schemeClr val="tx1"/>
                      </a:solidFill>
                      <a:round/>
                      <a:headEnd/>
                      <a:tailEnd/>
                    </a:ln>
                    <a:effectLst/>
                  </p:spPr>
                  <p:txBody>
                    <a:bodyPr/>
                    <a:lstStyle/>
                    <a:p>
                      <a:endParaRPr lang="en-US"/>
                    </a:p>
                  </p:txBody>
                </p:sp>
                <p:sp>
                  <p:nvSpPr>
                    <p:cNvPr id="10268" name="Line 28"/>
                    <p:cNvSpPr>
                      <a:spLocks noChangeShapeType="1"/>
                    </p:cNvSpPr>
                    <p:nvPr/>
                  </p:nvSpPr>
                  <p:spPr bwMode="auto">
                    <a:xfrm flipH="1">
                      <a:off x="912" y="3504"/>
                      <a:ext cx="288" cy="240"/>
                    </a:xfrm>
                    <a:prstGeom prst="line">
                      <a:avLst/>
                    </a:prstGeom>
                    <a:noFill/>
                    <a:ln w="9525">
                      <a:solidFill>
                        <a:schemeClr val="tx1"/>
                      </a:solidFill>
                      <a:round/>
                      <a:headEnd/>
                      <a:tailEnd/>
                    </a:ln>
                    <a:effectLst/>
                  </p:spPr>
                  <p:txBody>
                    <a:bodyPr/>
                    <a:lstStyle/>
                    <a:p>
                      <a:endParaRPr lang="en-US"/>
                    </a:p>
                  </p:txBody>
                </p:sp>
                <p:sp>
                  <p:nvSpPr>
                    <p:cNvPr id="10270" name="Line 30"/>
                    <p:cNvSpPr>
                      <a:spLocks noChangeShapeType="1"/>
                    </p:cNvSpPr>
                    <p:nvPr/>
                  </p:nvSpPr>
                  <p:spPr bwMode="auto">
                    <a:xfrm>
                      <a:off x="1584" y="3264"/>
                      <a:ext cx="336" cy="0"/>
                    </a:xfrm>
                    <a:prstGeom prst="line">
                      <a:avLst/>
                    </a:prstGeom>
                    <a:noFill/>
                    <a:ln w="9525">
                      <a:solidFill>
                        <a:schemeClr val="tx1"/>
                      </a:solidFill>
                      <a:round/>
                      <a:headEnd/>
                      <a:tailEnd/>
                    </a:ln>
                    <a:effectLst/>
                  </p:spPr>
                  <p:txBody>
                    <a:bodyPr/>
                    <a:lstStyle/>
                    <a:p>
                      <a:endParaRPr lang="en-US"/>
                    </a:p>
                  </p:txBody>
                </p:sp>
              </p:grpSp>
              <p:pic>
                <p:nvPicPr>
                  <p:cNvPr id="10306" name="Picture 66" descr="DNA Guanine"/>
                  <p:cNvPicPr>
                    <a:picLocks noChangeAspect="1" noChangeArrowheads="1"/>
                  </p:cNvPicPr>
                  <p:nvPr/>
                </p:nvPicPr>
                <p:blipFill>
                  <a:blip r:embed="rId9" cstate="print">
                    <a:lum contrast="20000"/>
                  </a:blip>
                  <a:srcRect/>
                  <a:stretch>
                    <a:fillRect/>
                  </a:stretch>
                </p:blipFill>
                <p:spPr bwMode="auto">
                  <a:xfrm>
                    <a:off x="1920" y="3168"/>
                    <a:ext cx="804" cy="202"/>
                  </a:xfrm>
                  <a:prstGeom prst="rect">
                    <a:avLst/>
                  </a:prstGeom>
                  <a:noFill/>
                </p:spPr>
              </p:pic>
            </p:grpSp>
          </p:grpSp>
          <p:sp>
            <p:nvSpPr>
              <p:cNvPr id="10324" name="Text Box 84"/>
              <p:cNvSpPr txBox="1">
                <a:spLocks noChangeArrowheads="1"/>
              </p:cNvSpPr>
              <p:nvPr/>
            </p:nvSpPr>
            <p:spPr bwMode="auto">
              <a:xfrm>
                <a:off x="2016" y="864"/>
                <a:ext cx="720" cy="212"/>
              </a:xfrm>
              <a:prstGeom prst="rect">
                <a:avLst/>
              </a:prstGeom>
              <a:noFill/>
              <a:ln w="9525">
                <a:noFill/>
                <a:miter lim="800000"/>
                <a:headEnd/>
                <a:tailEnd/>
              </a:ln>
              <a:effectLst/>
            </p:spPr>
            <p:txBody>
              <a:bodyPr>
                <a:spAutoFit/>
              </a:bodyPr>
              <a:lstStyle/>
              <a:p>
                <a:r>
                  <a:rPr lang="en-US" sz="1600">
                    <a:latin typeface="Arial" charset="0"/>
                  </a:rPr>
                  <a:t>adenine</a:t>
                </a:r>
              </a:p>
            </p:txBody>
          </p:sp>
        </p:grpSp>
        <p:sp>
          <p:nvSpPr>
            <p:cNvPr id="10328" name="Text Box 88"/>
            <p:cNvSpPr txBox="1">
              <a:spLocks noChangeArrowheads="1"/>
            </p:cNvSpPr>
            <p:nvPr/>
          </p:nvSpPr>
          <p:spPr bwMode="auto">
            <a:xfrm>
              <a:off x="2064" y="1615"/>
              <a:ext cx="585" cy="212"/>
            </a:xfrm>
            <a:prstGeom prst="rect">
              <a:avLst/>
            </a:prstGeom>
            <a:noFill/>
            <a:ln w="9525">
              <a:noFill/>
              <a:miter lim="800000"/>
              <a:headEnd/>
              <a:tailEnd/>
            </a:ln>
            <a:effectLst/>
          </p:spPr>
          <p:txBody>
            <a:bodyPr wrap="none">
              <a:spAutoFit/>
            </a:bodyPr>
            <a:lstStyle/>
            <a:p>
              <a:r>
                <a:rPr lang="en-US" sz="1600">
                  <a:latin typeface="Arial" charset="0"/>
                </a:rPr>
                <a:t>cytosine</a:t>
              </a:r>
            </a:p>
          </p:txBody>
        </p:sp>
      </p:grpSp>
      <p:grpSp>
        <p:nvGrpSpPr>
          <p:cNvPr id="10330" name="Group 90"/>
          <p:cNvGrpSpPr>
            <a:grpSpLocks/>
          </p:cNvGrpSpPr>
          <p:nvPr/>
        </p:nvGrpSpPr>
        <p:grpSpPr bwMode="auto">
          <a:xfrm>
            <a:off x="4343400" y="1828800"/>
            <a:ext cx="3487738" cy="1255713"/>
            <a:chOff x="2736" y="1152"/>
            <a:chExt cx="2197" cy="791"/>
          </a:xfrm>
        </p:grpSpPr>
        <p:grpSp>
          <p:nvGrpSpPr>
            <p:cNvPr id="10323" name="Group 83"/>
            <p:cNvGrpSpPr>
              <a:grpSpLocks/>
            </p:cNvGrpSpPr>
            <p:nvPr/>
          </p:nvGrpSpPr>
          <p:grpSpPr bwMode="auto">
            <a:xfrm>
              <a:off x="2736" y="1152"/>
              <a:ext cx="2197" cy="791"/>
              <a:chOff x="2736" y="1152"/>
              <a:chExt cx="2197" cy="791"/>
            </a:xfrm>
          </p:grpSpPr>
          <p:pic>
            <p:nvPicPr>
              <p:cNvPr id="10273" name="Picture 33" descr="DNA Ribose upside down"/>
              <p:cNvPicPr>
                <a:picLocks noChangeAspect="1" noChangeArrowheads="1"/>
              </p:cNvPicPr>
              <p:nvPr/>
            </p:nvPicPr>
            <p:blipFill>
              <a:blip r:embed="rId2" cstate="print"/>
              <a:srcRect/>
              <a:stretch>
                <a:fillRect/>
              </a:stretch>
            </p:blipFill>
            <p:spPr bwMode="auto">
              <a:xfrm>
                <a:off x="3840" y="1488"/>
                <a:ext cx="576" cy="455"/>
              </a:xfrm>
              <a:prstGeom prst="rect">
                <a:avLst/>
              </a:prstGeom>
              <a:noFill/>
            </p:spPr>
          </p:pic>
          <p:sp>
            <p:nvSpPr>
              <p:cNvPr id="10287" name="Text Box 47"/>
              <p:cNvSpPr txBox="1">
                <a:spLocks noChangeArrowheads="1"/>
              </p:cNvSpPr>
              <p:nvPr/>
            </p:nvSpPr>
            <p:spPr bwMode="auto">
              <a:xfrm>
                <a:off x="4560" y="1152"/>
                <a:ext cx="373" cy="250"/>
              </a:xfrm>
              <a:prstGeom prst="rect">
                <a:avLst/>
              </a:prstGeom>
              <a:noFill/>
              <a:ln w="9525">
                <a:noFill/>
                <a:miter lim="800000"/>
                <a:headEnd/>
                <a:tailEnd/>
              </a:ln>
              <a:effectLst/>
            </p:spPr>
            <p:txBody>
              <a:bodyPr wrap="none">
                <a:spAutoFit/>
              </a:bodyPr>
              <a:lstStyle/>
              <a:p>
                <a:r>
                  <a:rPr lang="en-GB" sz="2000"/>
                  <a:t>PO</a:t>
                </a:r>
                <a:r>
                  <a:rPr lang="en-GB" sz="2000" baseline="-25000"/>
                  <a:t>4</a:t>
                </a:r>
                <a:endParaRPr lang="en-US" sz="2000" baseline="-25000"/>
              </a:p>
            </p:txBody>
          </p:sp>
          <p:sp>
            <p:nvSpPr>
              <p:cNvPr id="10293" name="Line 53"/>
              <p:cNvSpPr>
                <a:spLocks noChangeShapeType="1"/>
              </p:cNvSpPr>
              <p:nvPr/>
            </p:nvSpPr>
            <p:spPr bwMode="auto">
              <a:xfrm flipV="1">
                <a:off x="4272" y="1344"/>
                <a:ext cx="288" cy="192"/>
              </a:xfrm>
              <a:prstGeom prst="line">
                <a:avLst/>
              </a:prstGeom>
              <a:noFill/>
              <a:ln w="9525">
                <a:solidFill>
                  <a:schemeClr val="tx1"/>
                </a:solidFill>
                <a:round/>
                <a:headEnd/>
                <a:tailEnd/>
              </a:ln>
              <a:effectLst/>
            </p:spPr>
            <p:txBody>
              <a:bodyPr/>
              <a:lstStyle/>
              <a:p>
                <a:endParaRPr lang="en-US"/>
              </a:p>
            </p:txBody>
          </p:sp>
          <p:sp>
            <p:nvSpPr>
              <p:cNvPr id="10294" name="Line 54"/>
              <p:cNvSpPr>
                <a:spLocks noChangeShapeType="1"/>
              </p:cNvSpPr>
              <p:nvPr/>
            </p:nvSpPr>
            <p:spPr bwMode="auto">
              <a:xfrm>
                <a:off x="4368" y="1776"/>
                <a:ext cx="240" cy="144"/>
              </a:xfrm>
              <a:prstGeom prst="line">
                <a:avLst/>
              </a:prstGeom>
              <a:noFill/>
              <a:ln w="9525">
                <a:solidFill>
                  <a:schemeClr val="tx1"/>
                </a:solidFill>
                <a:round/>
                <a:headEnd/>
                <a:tailEnd/>
              </a:ln>
              <a:effectLst/>
            </p:spPr>
            <p:txBody>
              <a:bodyPr/>
              <a:lstStyle/>
              <a:p>
                <a:endParaRPr lang="en-US"/>
              </a:p>
            </p:txBody>
          </p:sp>
          <p:pic>
            <p:nvPicPr>
              <p:cNvPr id="10314" name="Picture 74" descr="DNA Guanine flipped"/>
              <p:cNvPicPr>
                <a:picLocks noChangeAspect="1" noChangeArrowheads="1"/>
              </p:cNvPicPr>
              <p:nvPr/>
            </p:nvPicPr>
            <p:blipFill>
              <a:blip r:embed="rId10" cstate="print">
                <a:lum contrast="20000"/>
              </a:blip>
              <a:srcRect/>
              <a:stretch>
                <a:fillRect/>
              </a:stretch>
            </p:blipFill>
            <p:spPr bwMode="auto">
              <a:xfrm>
                <a:off x="2736" y="1632"/>
                <a:ext cx="806" cy="200"/>
              </a:xfrm>
              <a:prstGeom prst="rect">
                <a:avLst/>
              </a:prstGeom>
              <a:noFill/>
            </p:spPr>
          </p:pic>
          <p:sp>
            <p:nvSpPr>
              <p:cNvPr id="10322" name="Line 82"/>
              <p:cNvSpPr>
                <a:spLocks noChangeShapeType="1"/>
              </p:cNvSpPr>
              <p:nvPr/>
            </p:nvSpPr>
            <p:spPr bwMode="auto">
              <a:xfrm flipH="1">
                <a:off x="3504" y="1728"/>
                <a:ext cx="432" cy="0"/>
              </a:xfrm>
              <a:prstGeom prst="line">
                <a:avLst/>
              </a:prstGeom>
              <a:noFill/>
              <a:ln w="9525">
                <a:solidFill>
                  <a:schemeClr val="tx1"/>
                </a:solidFill>
                <a:round/>
                <a:headEnd/>
                <a:tailEnd/>
              </a:ln>
              <a:effectLst/>
            </p:spPr>
            <p:txBody>
              <a:bodyPr/>
              <a:lstStyle/>
              <a:p>
                <a:endParaRPr lang="en-US"/>
              </a:p>
            </p:txBody>
          </p:sp>
        </p:grpSp>
        <p:sp>
          <p:nvSpPr>
            <p:cNvPr id="10329" name="Text Box 89"/>
            <p:cNvSpPr txBox="1">
              <a:spLocks noChangeArrowheads="1"/>
            </p:cNvSpPr>
            <p:nvPr/>
          </p:nvSpPr>
          <p:spPr bwMode="auto">
            <a:xfrm>
              <a:off x="2880" y="1615"/>
              <a:ext cx="570" cy="212"/>
            </a:xfrm>
            <a:prstGeom prst="rect">
              <a:avLst/>
            </a:prstGeom>
            <a:noFill/>
            <a:ln w="9525">
              <a:noFill/>
              <a:miter lim="800000"/>
              <a:headEnd/>
              <a:tailEnd/>
            </a:ln>
            <a:effectLst/>
          </p:spPr>
          <p:txBody>
            <a:bodyPr wrap="none">
              <a:spAutoFit/>
            </a:bodyPr>
            <a:lstStyle/>
            <a:p>
              <a:r>
                <a:rPr lang="en-GB" sz="1600">
                  <a:latin typeface="Arial" charset="0"/>
                </a:rPr>
                <a:t>guanine</a:t>
              </a:r>
              <a:endParaRPr lang="en-US" sz="1600">
                <a:latin typeface="Arial" charset="0"/>
              </a:endParaRPr>
            </a:p>
          </p:txBody>
        </p:sp>
      </p:grpSp>
      <p:sp>
        <p:nvSpPr>
          <p:cNvPr id="10332" name="Rectangle 92"/>
          <p:cNvSpPr>
            <a:spLocks noGrp="1" noChangeArrowheads="1"/>
          </p:cNvSpPr>
          <p:nvPr>
            <p:ph type="title" idx="4294967295"/>
          </p:nvPr>
        </p:nvSpPr>
        <p:spPr>
          <a:xfrm>
            <a:off x="0" y="0"/>
            <a:ext cx="1905000" cy="457200"/>
          </a:xfrm>
        </p:spPr>
        <p:txBody>
          <a:bodyPr/>
          <a:lstStyle/>
          <a:p>
            <a:r>
              <a:rPr lang="en-US" sz="2400"/>
              <a:t>Bonding 2</a:t>
            </a:r>
          </a:p>
        </p:txBody>
      </p:sp>
      <p:sp>
        <p:nvSpPr>
          <p:cNvPr id="10333" name="Text Box 93"/>
          <p:cNvSpPr txBox="1">
            <a:spLocks noChangeArrowheads="1"/>
          </p:cNvSpPr>
          <p:nvPr/>
        </p:nvSpPr>
        <p:spPr bwMode="auto">
          <a:xfrm>
            <a:off x="8670925" y="-34925"/>
            <a:ext cx="488950" cy="457200"/>
          </a:xfrm>
          <a:prstGeom prst="rect">
            <a:avLst/>
          </a:prstGeom>
          <a:noFill/>
          <a:ln w="9525">
            <a:noFill/>
            <a:miter lim="800000"/>
            <a:headEnd/>
            <a:tailEnd/>
          </a:ln>
          <a:effectLst/>
        </p:spPr>
        <p:txBody>
          <a:bodyPr wrap="none">
            <a:spAutoFit/>
          </a:bodyPr>
          <a:lstStyle/>
          <a:p>
            <a:r>
              <a:rPr lang="en-GB" sz="2400"/>
              <a:t>11</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331"/>
                                        </p:tgtEl>
                                        <p:attrNameLst>
                                          <p:attrName>style.visibility</p:attrName>
                                        </p:attrNameLst>
                                      </p:cBhvr>
                                      <p:to>
                                        <p:strVal val="visible"/>
                                      </p:to>
                                    </p:set>
                                    <p:animEffect transition="in" filter="wipe(up)">
                                      <p:cBhvr>
                                        <p:cTn id="7" dur="500"/>
                                        <p:tgtEl>
                                          <p:spTgt spid="103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327"/>
                                        </p:tgtEl>
                                        <p:attrNameLst>
                                          <p:attrName>style.visibility</p:attrName>
                                        </p:attrNameLst>
                                      </p:cBhvr>
                                      <p:to>
                                        <p:strVal val="visible"/>
                                      </p:to>
                                    </p:set>
                                    <p:anim calcmode="lin" valueType="num">
                                      <p:cBhvr additive="base">
                                        <p:cTn id="12" dur="500" fill="hold"/>
                                        <p:tgtEl>
                                          <p:spTgt spid="10327"/>
                                        </p:tgtEl>
                                        <p:attrNameLst>
                                          <p:attrName>ppt_x</p:attrName>
                                        </p:attrNameLst>
                                      </p:cBhvr>
                                      <p:tavLst>
                                        <p:tav tm="0">
                                          <p:val>
                                            <p:strVal val="1+#ppt_w/2"/>
                                          </p:val>
                                        </p:tav>
                                        <p:tav tm="100000">
                                          <p:val>
                                            <p:strVal val="#ppt_x"/>
                                          </p:val>
                                        </p:tav>
                                      </p:tavLst>
                                    </p:anim>
                                    <p:anim calcmode="lin" valueType="num">
                                      <p:cBhvr additive="base">
                                        <p:cTn id="13" dur="500" fill="hold"/>
                                        <p:tgtEl>
                                          <p:spTgt spid="103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330"/>
                                        </p:tgtEl>
                                        <p:attrNameLst>
                                          <p:attrName>style.visibility</p:attrName>
                                        </p:attrNameLst>
                                      </p:cBhvr>
                                      <p:to>
                                        <p:strVal val="visible"/>
                                      </p:to>
                                    </p:set>
                                    <p:anim calcmode="lin" valueType="num">
                                      <p:cBhvr additive="base">
                                        <p:cTn id="18" dur="500" fill="hold"/>
                                        <p:tgtEl>
                                          <p:spTgt spid="10330"/>
                                        </p:tgtEl>
                                        <p:attrNameLst>
                                          <p:attrName>ppt_x</p:attrName>
                                        </p:attrNameLst>
                                      </p:cBhvr>
                                      <p:tavLst>
                                        <p:tav tm="0">
                                          <p:val>
                                            <p:strVal val="1+#ppt_w/2"/>
                                          </p:val>
                                        </p:tav>
                                        <p:tav tm="100000">
                                          <p:val>
                                            <p:strVal val="#ppt_x"/>
                                          </p:val>
                                        </p:tav>
                                      </p:tavLst>
                                    </p:anim>
                                    <p:anim calcmode="lin" valueType="num">
                                      <p:cBhvr additive="base">
                                        <p:cTn id="19" dur="500" fill="hold"/>
                                        <p:tgtEl>
                                          <p:spTgt spid="1033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320"/>
                                        </p:tgtEl>
                                        <p:attrNameLst>
                                          <p:attrName>style.visibility</p:attrName>
                                        </p:attrNameLst>
                                      </p:cBhvr>
                                      <p:to>
                                        <p:strVal val="visible"/>
                                      </p:to>
                                    </p:set>
                                    <p:anim calcmode="lin" valueType="num">
                                      <p:cBhvr additive="base">
                                        <p:cTn id="24" dur="500" fill="hold"/>
                                        <p:tgtEl>
                                          <p:spTgt spid="10320"/>
                                        </p:tgtEl>
                                        <p:attrNameLst>
                                          <p:attrName>ppt_x</p:attrName>
                                        </p:attrNameLst>
                                      </p:cBhvr>
                                      <p:tavLst>
                                        <p:tav tm="0">
                                          <p:val>
                                            <p:strVal val="1+#ppt_w/2"/>
                                          </p:val>
                                        </p:tav>
                                        <p:tav tm="100000">
                                          <p:val>
                                            <p:strVal val="#ppt_x"/>
                                          </p:val>
                                        </p:tav>
                                      </p:tavLst>
                                    </p:anim>
                                    <p:anim calcmode="lin" valueType="num">
                                      <p:cBhvr additive="base">
                                        <p:cTn id="25" dur="500" fill="hold"/>
                                        <p:tgtEl>
                                          <p:spTgt spid="1032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0321"/>
                                        </p:tgtEl>
                                        <p:attrNameLst>
                                          <p:attrName>style.visibility</p:attrName>
                                        </p:attrNameLst>
                                      </p:cBhvr>
                                      <p:to>
                                        <p:strVal val="visible"/>
                                      </p:to>
                                    </p:set>
                                    <p:anim calcmode="lin" valueType="num">
                                      <p:cBhvr additive="base">
                                        <p:cTn id="30" dur="500" fill="hold"/>
                                        <p:tgtEl>
                                          <p:spTgt spid="10321"/>
                                        </p:tgtEl>
                                        <p:attrNameLst>
                                          <p:attrName>ppt_x</p:attrName>
                                        </p:attrNameLst>
                                      </p:cBhvr>
                                      <p:tavLst>
                                        <p:tav tm="0">
                                          <p:val>
                                            <p:strVal val="1+#ppt_w/2"/>
                                          </p:val>
                                        </p:tav>
                                        <p:tav tm="100000">
                                          <p:val>
                                            <p:strVal val="#ppt_x"/>
                                          </p:val>
                                        </p:tav>
                                      </p:tavLst>
                                    </p:anim>
                                    <p:anim calcmode="lin" valueType="num">
                                      <p:cBhvr additive="base">
                                        <p:cTn id="31" dur="500" fill="hold"/>
                                        <p:tgtEl>
                                          <p:spTgt spid="10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600200" y="457200"/>
            <a:ext cx="2536825" cy="6053138"/>
            <a:chOff x="576" y="288"/>
            <a:chExt cx="1598" cy="3813"/>
          </a:xfrm>
        </p:grpSpPr>
        <p:grpSp>
          <p:nvGrpSpPr>
            <p:cNvPr id="14339" name="Group 3"/>
            <p:cNvGrpSpPr>
              <a:grpSpLocks/>
            </p:cNvGrpSpPr>
            <p:nvPr/>
          </p:nvGrpSpPr>
          <p:grpSpPr bwMode="auto">
            <a:xfrm>
              <a:off x="624" y="1584"/>
              <a:ext cx="1550" cy="598"/>
              <a:chOff x="624" y="1680"/>
              <a:chExt cx="1550" cy="598"/>
            </a:xfrm>
          </p:grpSpPr>
          <p:sp>
            <p:nvSpPr>
              <p:cNvPr id="14340" name="AutoShape 4"/>
              <p:cNvSpPr>
                <a:spLocks noChangeArrowheads="1"/>
              </p:cNvSpPr>
              <p:nvPr/>
            </p:nvSpPr>
            <p:spPr bwMode="auto">
              <a:xfrm>
                <a:off x="1006" y="1919"/>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41" name="Text Box 5"/>
              <p:cNvSpPr txBox="1">
                <a:spLocks noChangeArrowheads="1"/>
              </p:cNvSpPr>
              <p:nvPr/>
            </p:nvSpPr>
            <p:spPr bwMode="auto">
              <a:xfrm>
                <a:off x="624" y="1728"/>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4342" name="Line 6"/>
              <p:cNvSpPr>
                <a:spLocks noChangeShapeType="1"/>
              </p:cNvSpPr>
              <p:nvPr/>
            </p:nvSpPr>
            <p:spPr bwMode="auto">
              <a:xfrm flipH="1" flipV="1">
                <a:off x="867" y="1919"/>
                <a:ext cx="139" cy="90"/>
              </a:xfrm>
              <a:prstGeom prst="line">
                <a:avLst/>
              </a:prstGeom>
              <a:noFill/>
              <a:ln w="9525">
                <a:solidFill>
                  <a:schemeClr val="tx1"/>
                </a:solidFill>
                <a:round/>
                <a:headEnd/>
                <a:tailEnd/>
              </a:ln>
              <a:effectLst/>
            </p:spPr>
            <p:txBody>
              <a:bodyPr/>
              <a:lstStyle/>
              <a:p>
                <a:endParaRPr lang="en-US"/>
              </a:p>
            </p:txBody>
          </p:sp>
          <p:sp>
            <p:nvSpPr>
              <p:cNvPr id="14343" name="Line 7"/>
              <p:cNvSpPr>
                <a:spLocks noChangeShapeType="1"/>
              </p:cNvSpPr>
              <p:nvPr/>
            </p:nvSpPr>
            <p:spPr bwMode="auto">
              <a:xfrm>
                <a:off x="1352" y="2009"/>
                <a:ext cx="243" cy="0"/>
              </a:xfrm>
              <a:prstGeom prst="line">
                <a:avLst/>
              </a:prstGeom>
              <a:noFill/>
              <a:ln w="9525">
                <a:solidFill>
                  <a:schemeClr val="tx1"/>
                </a:solidFill>
                <a:round/>
                <a:headEnd/>
                <a:tailEnd/>
              </a:ln>
              <a:effectLst/>
            </p:spPr>
            <p:txBody>
              <a:bodyPr/>
              <a:lstStyle/>
              <a:p>
                <a:endParaRPr lang="en-US"/>
              </a:p>
            </p:txBody>
          </p:sp>
          <p:sp>
            <p:nvSpPr>
              <p:cNvPr id="14344" name="Line 8"/>
              <p:cNvSpPr>
                <a:spLocks noChangeShapeType="1"/>
              </p:cNvSpPr>
              <p:nvPr/>
            </p:nvSpPr>
            <p:spPr bwMode="auto">
              <a:xfrm flipH="1">
                <a:off x="867" y="2158"/>
                <a:ext cx="208" cy="120"/>
              </a:xfrm>
              <a:prstGeom prst="line">
                <a:avLst/>
              </a:prstGeom>
              <a:noFill/>
              <a:ln w="9525">
                <a:solidFill>
                  <a:schemeClr val="tx1"/>
                </a:solidFill>
                <a:round/>
                <a:headEnd/>
                <a:tailEnd/>
              </a:ln>
              <a:effectLst/>
            </p:spPr>
            <p:txBody>
              <a:bodyPr/>
              <a:lstStyle/>
              <a:p>
                <a:endParaRPr lang="en-US"/>
              </a:p>
            </p:txBody>
          </p:sp>
          <p:sp>
            <p:nvSpPr>
              <p:cNvPr id="14345" name="Line 9"/>
              <p:cNvSpPr>
                <a:spLocks noChangeShapeType="1"/>
              </p:cNvSpPr>
              <p:nvPr/>
            </p:nvSpPr>
            <p:spPr bwMode="auto">
              <a:xfrm flipV="1">
                <a:off x="867" y="1680"/>
                <a:ext cx="173" cy="120"/>
              </a:xfrm>
              <a:prstGeom prst="line">
                <a:avLst/>
              </a:prstGeom>
              <a:noFill/>
              <a:ln w="9525">
                <a:solidFill>
                  <a:schemeClr val="tx1"/>
                </a:solidFill>
                <a:round/>
                <a:headEnd/>
                <a:tailEnd/>
              </a:ln>
              <a:effectLst/>
            </p:spPr>
            <p:txBody>
              <a:bodyPr/>
              <a:lstStyle/>
              <a:p>
                <a:endParaRPr lang="en-US"/>
              </a:p>
            </p:txBody>
          </p:sp>
          <p:pic>
            <p:nvPicPr>
              <p:cNvPr id="14346" name="Picture 10" descr="DNA adenine"/>
              <p:cNvPicPr>
                <a:picLocks noChangeAspect="1" noChangeArrowheads="1"/>
              </p:cNvPicPr>
              <p:nvPr/>
            </p:nvPicPr>
            <p:blipFill>
              <a:blip r:embed="rId2" cstate="print">
                <a:lum contrast="20000"/>
              </a:blip>
              <a:srcRect/>
              <a:stretch>
                <a:fillRect/>
              </a:stretch>
            </p:blipFill>
            <p:spPr bwMode="auto">
              <a:xfrm>
                <a:off x="1595" y="1949"/>
                <a:ext cx="579" cy="128"/>
              </a:xfrm>
              <a:prstGeom prst="rect">
                <a:avLst/>
              </a:prstGeom>
              <a:noFill/>
            </p:spPr>
          </p:pic>
        </p:grpSp>
        <p:grpSp>
          <p:nvGrpSpPr>
            <p:cNvPr id="14347" name="Group 11"/>
            <p:cNvGrpSpPr>
              <a:grpSpLocks/>
            </p:cNvGrpSpPr>
            <p:nvPr/>
          </p:nvGrpSpPr>
          <p:grpSpPr bwMode="auto">
            <a:xfrm>
              <a:off x="624" y="2160"/>
              <a:ext cx="1535" cy="501"/>
              <a:chOff x="624" y="2256"/>
              <a:chExt cx="1535" cy="501"/>
            </a:xfrm>
          </p:grpSpPr>
          <p:sp>
            <p:nvSpPr>
              <p:cNvPr id="14348" name="AutoShape 12"/>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49" name="Text Box 13"/>
              <p:cNvSpPr txBox="1">
                <a:spLocks noChangeArrowheads="1"/>
              </p:cNvSpPr>
              <p:nvPr/>
            </p:nvSpPr>
            <p:spPr bwMode="auto">
              <a:xfrm>
                <a:off x="624" y="225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4350" name="Line 14"/>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14351" name="Line 15"/>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14352" name="Line 16"/>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14353" name="Picture 17" descr="DNA Cytosine"/>
              <p:cNvPicPr>
                <a:picLocks noChangeAspect="1" noChangeArrowheads="1"/>
              </p:cNvPicPr>
              <p:nvPr/>
            </p:nvPicPr>
            <p:blipFill>
              <a:blip r:embed="rId3" cstate="print">
                <a:lum contrast="20000"/>
              </a:blip>
              <a:srcRect/>
              <a:stretch>
                <a:fillRect/>
              </a:stretch>
            </p:blipFill>
            <p:spPr bwMode="auto">
              <a:xfrm>
                <a:off x="1581" y="2428"/>
                <a:ext cx="578" cy="130"/>
              </a:xfrm>
              <a:prstGeom prst="rect">
                <a:avLst/>
              </a:prstGeom>
              <a:noFill/>
            </p:spPr>
          </p:pic>
        </p:grpSp>
        <p:grpSp>
          <p:nvGrpSpPr>
            <p:cNvPr id="14354" name="Group 18"/>
            <p:cNvGrpSpPr>
              <a:grpSpLocks/>
            </p:cNvGrpSpPr>
            <p:nvPr/>
          </p:nvGrpSpPr>
          <p:grpSpPr bwMode="auto">
            <a:xfrm>
              <a:off x="576" y="2640"/>
              <a:ext cx="1550" cy="499"/>
              <a:chOff x="576" y="2736"/>
              <a:chExt cx="1550" cy="499"/>
            </a:xfrm>
          </p:grpSpPr>
          <p:sp>
            <p:nvSpPr>
              <p:cNvPr id="14355" name="Line 19"/>
              <p:cNvSpPr>
                <a:spLocks noChangeShapeType="1"/>
              </p:cNvSpPr>
              <p:nvPr/>
            </p:nvSpPr>
            <p:spPr bwMode="auto">
              <a:xfrm flipH="1" flipV="1">
                <a:off x="818" y="2876"/>
                <a:ext cx="139" cy="90"/>
              </a:xfrm>
              <a:prstGeom prst="line">
                <a:avLst/>
              </a:prstGeom>
              <a:noFill/>
              <a:ln w="9525">
                <a:solidFill>
                  <a:schemeClr val="tx1"/>
                </a:solidFill>
                <a:round/>
                <a:headEnd/>
                <a:tailEnd/>
              </a:ln>
              <a:effectLst/>
            </p:spPr>
            <p:txBody>
              <a:bodyPr/>
              <a:lstStyle/>
              <a:p>
                <a:endParaRPr lang="en-US"/>
              </a:p>
            </p:txBody>
          </p:sp>
          <p:sp>
            <p:nvSpPr>
              <p:cNvPr id="14356" name="Line 20"/>
              <p:cNvSpPr>
                <a:spLocks noChangeShapeType="1"/>
              </p:cNvSpPr>
              <p:nvPr/>
            </p:nvSpPr>
            <p:spPr bwMode="auto">
              <a:xfrm flipH="1">
                <a:off x="818" y="3115"/>
                <a:ext cx="208" cy="120"/>
              </a:xfrm>
              <a:prstGeom prst="line">
                <a:avLst/>
              </a:prstGeom>
              <a:noFill/>
              <a:ln w="9525">
                <a:solidFill>
                  <a:schemeClr val="tx1"/>
                </a:solidFill>
                <a:round/>
                <a:headEnd/>
                <a:tailEnd/>
              </a:ln>
              <a:effectLst/>
            </p:spPr>
            <p:txBody>
              <a:bodyPr/>
              <a:lstStyle/>
              <a:p>
                <a:endParaRPr lang="en-US"/>
              </a:p>
            </p:txBody>
          </p:sp>
          <p:grpSp>
            <p:nvGrpSpPr>
              <p:cNvPr id="14357" name="Group 21"/>
              <p:cNvGrpSpPr>
                <a:grpSpLocks/>
              </p:cNvGrpSpPr>
              <p:nvPr/>
            </p:nvGrpSpPr>
            <p:grpSpPr bwMode="auto">
              <a:xfrm>
                <a:off x="576" y="2736"/>
                <a:ext cx="1550" cy="379"/>
                <a:chOff x="576" y="2736"/>
                <a:chExt cx="1550" cy="379"/>
              </a:xfrm>
            </p:grpSpPr>
            <p:sp>
              <p:nvSpPr>
                <p:cNvPr id="14358" name="AutoShape 22"/>
                <p:cNvSpPr>
                  <a:spLocks noChangeArrowheads="1"/>
                </p:cNvSpPr>
                <p:nvPr/>
              </p:nvSpPr>
              <p:spPr bwMode="auto">
                <a:xfrm>
                  <a:off x="957" y="2876"/>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59" name="Text Box 23"/>
                <p:cNvSpPr txBox="1">
                  <a:spLocks noChangeArrowheads="1"/>
                </p:cNvSpPr>
                <p:nvPr/>
              </p:nvSpPr>
              <p:spPr bwMode="auto">
                <a:xfrm>
                  <a:off x="576" y="273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4360" name="Line 24"/>
                <p:cNvSpPr>
                  <a:spLocks noChangeShapeType="1"/>
                </p:cNvSpPr>
                <p:nvPr/>
              </p:nvSpPr>
              <p:spPr bwMode="auto">
                <a:xfrm>
                  <a:off x="1303" y="2966"/>
                  <a:ext cx="243" cy="0"/>
                </a:xfrm>
                <a:prstGeom prst="line">
                  <a:avLst/>
                </a:prstGeom>
                <a:noFill/>
                <a:ln w="9525">
                  <a:solidFill>
                    <a:schemeClr val="tx1"/>
                  </a:solidFill>
                  <a:round/>
                  <a:headEnd/>
                  <a:tailEnd/>
                </a:ln>
                <a:effectLst/>
              </p:spPr>
              <p:txBody>
                <a:bodyPr/>
                <a:lstStyle/>
                <a:p>
                  <a:endParaRPr lang="en-US"/>
                </a:p>
              </p:txBody>
            </p:sp>
            <p:pic>
              <p:nvPicPr>
                <p:cNvPr id="14361" name="Picture 25" descr="DNA Thymine"/>
                <p:cNvPicPr>
                  <a:picLocks noChangeAspect="1" noChangeArrowheads="1"/>
                </p:cNvPicPr>
                <p:nvPr/>
              </p:nvPicPr>
              <p:blipFill>
                <a:blip r:embed="rId4" cstate="print">
                  <a:lum contrast="20000"/>
                </a:blip>
                <a:srcRect/>
                <a:stretch>
                  <a:fillRect/>
                </a:stretch>
              </p:blipFill>
              <p:spPr bwMode="auto">
                <a:xfrm>
                  <a:off x="1546" y="2906"/>
                  <a:ext cx="580" cy="123"/>
                </a:xfrm>
                <a:prstGeom prst="rect">
                  <a:avLst/>
                </a:prstGeom>
                <a:noFill/>
              </p:spPr>
            </p:pic>
          </p:grpSp>
        </p:grpSp>
        <p:grpSp>
          <p:nvGrpSpPr>
            <p:cNvPr id="14362" name="Group 26"/>
            <p:cNvGrpSpPr>
              <a:grpSpLocks/>
            </p:cNvGrpSpPr>
            <p:nvPr/>
          </p:nvGrpSpPr>
          <p:grpSpPr bwMode="auto">
            <a:xfrm>
              <a:off x="576" y="3072"/>
              <a:ext cx="1550" cy="541"/>
              <a:chOff x="576" y="3216"/>
              <a:chExt cx="1550" cy="541"/>
            </a:xfrm>
          </p:grpSpPr>
          <p:sp>
            <p:nvSpPr>
              <p:cNvPr id="14363" name="AutoShape 2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64" name="Text Box 28"/>
              <p:cNvSpPr txBox="1">
                <a:spLocks noChangeArrowheads="1"/>
              </p:cNvSpPr>
              <p:nvPr/>
            </p:nvSpPr>
            <p:spPr bwMode="auto">
              <a:xfrm>
                <a:off x="576" y="3216"/>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4365" name="Line 29"/>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14366" name="Line 30"/>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14367" name="Line 31"/>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14368" name="Picture 32" descr="DNA Guanine"/>
              <p:cNvPicPr>
                <a:picLocks noChangeAspect="1" noChangeArrowheads="1"/>
              </p:cNvPicPr>
              <p:nvPr/>
            </p:nvPicPr>
            <p:blipFill>
              <a:blip r:embed="rId5" cstate="print">
                <a:lum contrast="20000"/>
              </a:blip>
              <a:srcRect/>
              <a:stretch>
                <a:fillRect/>
              </a:stretch>
            </p:blipFill>
            <p:spPr bwMode="auto">
              <a:xfrm>
                <a:off x="1546" y="3398"/>
                <a:ext cx="580" cy="126"/>
              </a:xfrm>
              <a:prstGeom prst="rect">
                <a:avLst/>
              </a:prstGeom>
              <a:noFill/>
            </p:spPr>
          </p:pic>
        </p:grpSp>
        <p:grpSp>
          <p:nvGrpSpPr>
            <p:cNvPr id="14369" name="Group 33"/>
            <p:cNvGrpSpPr>
              <a:grpSpLocks/>
            </p:cNvGrpSpPr>
            <p:nvPr/>
          </p:nvGrpSpPr>
          <p:grpSpPr bwMode="auto">
            <a:xfrm>
              <a:off x="624" y="768"/>
              <a:ext cx="1550" cy="814"/>
              <a:chOff x="624" y="864"/>
              <a:chExt cx="1550" cy="814"/>
            </a:xfrm>
          </p:grpSpPr>
          <p:grpSp>
            <p:nvGrpSpPr>
              <p:cNvPr id="14370" name="Group 34"/>
              <p:cNvGrpSpPr>
                <a:grpSpLocks/>
              </p:cNvGrpSpPr>
              <p:nvPr/>
            </p:nvGrpSpPr>
            <p:grpSpPr bwMode="auto">
              <a:xfrm>
                <a:off x="624" y="1200"/>
                <a:ext cx="1550" cy="478"/>
                <a:chOff x="816" y="1200"/>
                <a:chExt cx="1550" cy="478"/>
              </a:xfrm>
            </p:grpSpPr>
            <p:sp>
              <p:nvSpPr>
                <p:cNvPr id="14371" name="AutoShape 35"/>
                <p:cNvSpPr>
                  <a:spLocks noChangeArrowheads="1"/>
                </p:cNvSpPr>
                <p:nvPr/>
              </p:nvSpPr>
              <p:spPr bwMode="auto">
                <a:xfrm>
                  <a:off x="1198" y="1439"/>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72" name="Text Box 36"/>
                <p:cNvSpPr txBox="1">
                  <a:spLocks noChangeArrowheads="1"/>
                </p:cNvSpPr>
                <p:nvPr/>
              </p:nvSpPr>
              <p:spPr bwMode="auto">
                <a:xfrm>
                  <a:off x="816" y="1248"/>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4373" name="Line 37"/>
                <p:cNvSpPr>
                  <a:spLocks noChangeShapeType="1"/>
                </p:cNvSpPr>
                <p:nvPr/>
              </p:nvSpPr>
              <p:spPr bwMode="auto">
                <a:xfrm flipH="1" flipV="1">
                  <a:off x="1059" y="1439"/>
                  <a:ext cx="139" cy="90"/>
                </a:xfrm>
                <a:prstGeom prst="line">
                  <a:avLst/>
                </a:prstGeom>
                <a:noFill/>
                <a:ln w="9525">
                  <a:solidFill>
                    <a:schemeClr val="tx1"/>
                  </a:solidFill>
                  <a:round/>
                  <a:headEnd/>
                  <a:tailEnd/>
                </a:ln>
                <a:effectLst/>
              </p:spPr>
              <p:txBody>
                <a:bodyPr/>
                <a:lstStyle/>
                <a:p>
                  <a:endParaRPr lang="en-US"/>
                </a:p>
              </p:txBody>
            </p:sp>
            <p:sp>
              <p:nvSpPr>
                <p:cNvPr id="14374" name="Line 38"/>
                <p:cNvSpPr>
                  <a:spLocks noChangeShapeType="1"/>
                </p:cNvSpPr>
                <p:nvPr/>
              </p:nvSpPr>
              <p:spPr bwMode="auto">
                <a:xfrm>
                  <a:off x="1544" y="1529"/>
                  <a:ext cx="243" cy="0"/>
                </a:xfrm>
                <a:prstGeom prst="line">
                  <a:avLst/>
                </a:prstGeom>
                <a:noFill/>
                <a:ln w="9525">
                  <a:solidFill>
                    <a:schemeClr val="tx1"/>
                  </a:solidFill>
                  <a:round/>
                  <a:headEnd/>
                  <a:tailEnd/>
                </a:ln>
                <a:effectLst/>
              </p:spPr>
              <p:txBody>
                <a:bodyPr/>
                <a:lstStyle/>
                <a:p>
                  <a:endParaRPr lang="en-US"/>
                </a:p>
              </p:txBody>
            </p:sp>
            <p:sp>
              <p:nvSpPr>
                <p:cNvPr id="14375" name="Line 39"/>
                <p:cNvSpPr>
                  <a:spLocks noChangeShapeType="1"/>
                </p:cNvSpPr>
                <p:nvPr/>
              </p:nvSpPr>
              <p:spPr bwMode="auto">
                <a:xfrm flipV="1">
                  <a:off x="1059" y="1200"/>
                  <a:ext cx="173" cy="120"/>
                </a:xfrm>
                <a:prstGeom prst="line">
                  <a:avLst/>
                </a:prstGeom>
                <a:noFill/>
                <a:ln w="9525">
                  <a:solidFill>
                    <a:schemeClr val="tx1"/>
                  </a:solidFill>
                  <a:round/>
                  <a:headEnd/>
                  <a:tailEnd/>
                </a:ln>
                <a:effectLst/>
              </p:spPr>
              <p:txBody>
                <a:bodyPr/>
                <a:lstStyle/>
                <a:p>
                  <a:endParaRPr lang="en-US"/>
                </a:p>
              </p:txBody>
            </p:sp>
            <p:pic>
              <p:nvPicPr>
                <p:cNvPr id="14376" name="Picture 40" descr="DNA adenine"/>
                <p:cNvPicPr>
                  <a:picLocks noChangeAspect="1" noChangeArrowheads="1"/>
                </p:cNvPicPr>
                <p:nvPr/>
              </p:nvPicPr>
              <p:blipFill>
                <a:blip r:embed="rId2" cstate="print">
                  <a:lum contrast="20000"/>
                </a:blip>
                <a:srcRect/>
                <a:stretch>
                  <a:fillRect/>
                </a:stretch>
              </p:blipFill>
              <p:spPr bwMode="auto">
                <a:xfrm>
                  <a:off x="1787" y="1469"/>
                  <a:ext cx="579" cy="128"/>
                </a:xfrm>
                <a:prstGeom prst="rect">
                  <a:avLst/>
                </a:prstGeom>
                <a:noFill/>
              </p:spPr>
            </p:pic>
          </p:grpSp>
          <p:sp>
            <p:nvSpPr>
              <p:cNvPr id="14377" name="AutoShape 41"/>
              <p:cNvSpPr>
                <a:spLocks noChangeArrowheads="1"/>
              </p:cNvSpPr>
              <p:nvPr/>
            </p:nvSpPr>
            <p:spPr bwMode="auto">
              <a:xfrm>
                <a:off x="1005" y="1004"/>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78" name="Text Box 42"/>
              <p:cNvSpPr txBox="1">
                <a:spLocks noChangeArrowheads="1"/>
              </p:cNvSpPr>
              <p:nvPr/>
            </p:nvSpPr>
            <p:spPr bwMode="auto">
              <a:xfrm>
                <a:off x="624" y="864"/>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4379" name="Line 43"/>
              <p:cNvSpPr>
                <a:spLocks noChangeShapeType="1"/>
              </p:cNvSpPr>
              <p:nvPr/>
            </p:nvSpPr>
            <p:spPr bwMode="auto">
              <a:xfrm>
                <a:off x="1351" y="1094"/>
                <a:ext cx="243" cy="0"/>
              </a:xfrm>
              <a:prstGeom prst="line">
                <a:avLst/>
              </a:prstGeom>
              <a:noFill/>
              <a:ln w="9525">
                <a:solidFill>
                  <a:schemeClr val="tx1"/>
                </a:solidFill>
                <a:round/>
                <a:headEnd/>
                <a:tailEnd/>
              </a:ln>
              <a:effectLst/>
            </p:spPr>
            <p:txBody>
              <a:bodyPr/>
              <a:lstStyle/>
              <a:p>
                <a:endParaRPr lang="en-US"/>
              </a:p>
            </p:txBody>
          </p:sp>
          <p:pic>
            <p:nvPicPr>
              <p:cNvPr id="14380" name="Picture 44" descr="DNA Thymine"/>
              <p:cNvPicPr>
                <a:picLocks noChangeAspect="1" noChangeArrowheads="1"/>
              </p:cNvPicPr>
              <p:nvPr/>
            </p:nvPicPr>
            <p:blipFill>
              <a:blip r:embed="rId4" cstate="print">
                <a:lum contrast="20000"/>
              </a:blip>
              <a:srcRect/>
              <a:stretch>
                <a:fillRect/>
              </a:stretch>
            </p:blipFill>
            <p:spPr bwMode="auto">
              <a:xfrm>
                <a:off x="1594" y="1034"/>
                <a:ext cx="580" cy="123"/>
              </a:xfrm>
              <a:prstGeom prst="rect">
                <a:avLst/>
              </a:prstGeom>
              <a:noFill/>
            </p:spPr>
          </p:pic>
          <p:sp>
            <p:nvSpPr>
              <p:cNvPr id="14381" name="Line 45"/>
              <p:cNvSpPr>
                <a:spLocks noChangeShapeType="1"/>
              </p:cNvSpPr>
              <p:nvPr/>
            </p:nvSpPr>
            <p:spPr bwMode="auto">
              <a:xfrm flipH="1" flipV="1">
                <a:off x="864" y="960"/>
                <a:ext cx="138" cy="90"/>
              </a:xfrm>
              <a:prstGeom prst="line">
                <a:avLst/>
              </a:prstGeom>
              <a:noFill/>
              <a:ln w="9525">
                <a:solidFill>
                  <a:schemeClr val="tx1"/>
                </a:solidFill>
                <a:round/>
                <a:headEnd/>
                <a:tailEnd/>
              </a:ln>
              <a:effectLst/>
            </p:spPr>
            <p:txBody>
              <a:bodyPr/>
              <a:lstStyle/>
              <a:p>
                <a:endParaRPr lang="en-US"/>
              </a:p>
            </p:txBody>
          </p:sp>
        </p:grpSp>
        <p:grpSp>
          <p:nvGrpSpPr>
            <p:cNvPr id="14382" name="Group 46"/>
            <p:cNvGrpSpPr>
              <a:grpSpLocks/>
            </p:cNvGrpSpPr>
            <p:nvPr/>
          </p:nvGrpSpPr>
          <p:grpSpPr bwMode="auto">
            <a:xfrm>
              <a:off x="624" y="288"/>
              <a:ext cx="1550" cy="541"/>
              <a:chOff x="576" y="3216"/>
              <a:chExt cx="1550" cy="541"/>
            </a:xfrm>
          </p:grpSpPr>
          <p:sp>
            <p:nvSpPr>
              <p:cNvPr id="14383" name="AutoShape 4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84" name="Text Box 48"/>
              <p:cNvSpPr txBox="1">
                <a:spLocks noChangeArrowheads="1"/>
              </p:cNvSpPr>
              <p:nvPr/>
            </p:nvSpPr>
            <p:spPr bwMode="auto">
              <a:xfrm>
                <a:off x="576" y="3216"/>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4385" name="Line 49"/>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14386" name="Line 50"/>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14387" name="Line 51"/>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14388" name="Picture 52" descr="DNA Guanine"/>
              <p:cNvPicPr>
                <a:picLocks noChangeAspect="1" noChangeArrowheads="1"/>
              </p:cNvPicPr>
              <p:nvPr/>
            </p:nvPicPr>
            <p:blipFill>
              <a:blip r:embed="rId5" cstate="print">
                <a:lum contrast="20000"/>
              </a:blip>
              <a:srcRect/>
              <a:stretch>
                <a:fillRect/>
              </a:stretch>
            </p:blipFill>
            <p:spPr bwMode="auto">
              <a:xfrm>
                <a:off x="1546" y="3398"/>
                <a:ext cx="580" cy="126"/>
              </a:xfrm>
              <a:prstGeom prst="rect">
                <a:avLst/>
              </a:prstGeom>
              <a:noFill/>
            </p:spPr>
          </p:pic>
        </p:grpSp>
        <p:grpSp>
          <p:nvGrpSpPr>
            <p:cNvPr id="14389" name="Group 53"/>
            <p:cNvGrpSpPr>
              <a:grpSpLocks/>
            </p:cNvGrpSpPr>
            <p:nvPr/>
          </p:nvGrpSpPr>
          <p:grpSpPr bwMode="auto">
            <a:xfrm>
              <a:off x="576" y="3600"/>
              <a:ext cx="1535" cy="501"/>
              <a:chOff x="624" y="2256"/>
              <a:chExt cx="1535" cy="501"/>
            </a:xfrm>
          </p:grpSpPr>
          <p:sp>
            <p:nvSpPr>
              <p:cNvPr id="14390" name="AutoShape 54"/>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4391" name="Text Box 55"/>
              <p:cNvSpPr txBox="1">
                <a:spLocks noChangeArrowheads="1"/>
              </p:cNvSpPr>
              <p:nvPr/>
            </p:nvSpPr>
            <p:spPr bwMode="auto">
              <a:xfrm>
                <a:off x="624" y="225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4392" name="Line 56"/>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14393" name="Line 57"/>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14394" name="Line 58"/>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14395" name="Picture 59" descr="DNA Cytosine"/>
              <p:cNvPicPr>
                <a:picLocks noChangeAspect="1" noChangeArrowheads="1"/>
              </p:cNvPicPr>
              <p:nvPr/>
            </p:nvPicPr>
            <p:blipFill>
              <a:blip r:embed="rId3" cstate="print">
                <a:lum contrast="20000"/>
              </a:blip>
              <a:srcRect/>
              <a:stretch>
                <a:fillRect/>
              </a:stretch>
            </p:blipFill>
            <p:spPr bwMode="auto">
              <a:xfrm>
                <a:off x="1581" y="2428"/>
                <a:ext cx="578" cy="130"/>
              </a:xfrm>
              <a:prstGeom prst="rect">
                <a:avLst/>
              </a:prstGeom>
              <a:noFill/>
            </p:spPr>
          </p:pic>
        </p:grpSp>
      </p:grpSp>
      <p:grpSp>
        <p:nvGrpSpPr>
          <p:cNvPr id="14396" name="Group 60"/>
          <p:cNvGrpSpPr>
            <a:grpSpLocks/>
          </p:cNvGrpSpPr>
          <p:nvPr/>
        </p:nvGrpSpPr>
        <p:grpSpPr bwMode="auto">
          <a:xfrm>
            <a:off x="4114800" y="304800"/>
            <a:ext cx="2690813" cy="762000"/>
            <a:chOff x="2112" y="192"/>
            <a:chExt cx="1695" cy="480"/>
          </a:xfrm>
        </p:grpSpPr>
        <p:pic>
          <p:nvPicPr>
            <p:cNvPr id="14397" name="Picture 61" descr="DNA Ribose upside down"/>
            <p:cNvPicPr>
              <a:picLocks noChangeAspect="1" noChangeArrowheads="1"/>
            </p:cNvPicPr>
            <p:nvPr/>
          </p:nvPicPr>
          <p:blipFill>
            <a:blip r:embed="rId6" cstate="print"/>
            <a:srcRect/>
            <a:stretch>
              <a:fillRect/>
            </a:stretch>
          </p:blipFill>
          <p:spPr bwMode="auto">
            <a:xfrm>
              <a:off x="2923" y="372"/>
              <a:ext cx="441" cy="285"/>
            </a:xfrm>
            <a:prstGeom prst="rect">
              <a:avLst/>
            </a:prstGeom>
            <a:noFill/>
          </p:spPr>
        </p:pic>
        <p:sp>
          <p:nvSpPr>
            <p:cNvPr id="14398" name="Line 62"/>
            <p:cNvSpPr>
              <a:spLocks noChangeShapeType="1"/>
            </p:cNvSpPr>
            <p:nvPr/>
          </p:nvSpPr>
          <p:spPr bwMode="auto">
            <a:xfrm flipH="1">
              <a:off x="2701" y="522"/>
              <a:ext cx="295" cy="0"/>
            </a:xfrm>
            <a:prstGeom prst="line">
              <a:avLst/>
            </a:prstGeom>
            <a:noFill/>
            <a:ln w="9525">
              <a:solidFill>
                <a:schemeClr val="tx1"/>
              </a:solidFill>
              <a:round/>
              <a:headEnd/>
              <a:tailEnd/>
            </a:ln>
            <a:effectLst/>
          </p:spPr>
          <p:txBody>
            <a:bodyPr/>
            <a:lstStyle/>
            <a:p>
              <a:endParaRPr lang="en-US"/>
            </a:p>
          </p:txBody>
        </p:sp>
        <p:sp>
          <p:nvSpPr>
            <p:cNvPr id="14399" name="Text Box 63"/>
            <p:cNvSpPr txBox="1">
              <a:spLocks noChangeArrowheads="1"/>
            </p:cNvSpPr>
            <p:nvPr/>
          </p:nvSpPr>
          <p:spPr bwMode="auto">
            <a:xfrm>
              <a:off x="3513" y="192"/>
              <a:ext cx="294"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00" name="Line 64"/>
            <p:cNvSpPr>
              <a:spLocks noChangeShapeType="1"/>
            </p:cNvSpPr>
            <p:nvPr/>
          </p:nvSpPr>
          <p:spPr bwMode="auto">
            <a:xfrm flipV="1">
              <a:off x="3254" y="282"/>
              <a:ext cx="258" cy="120"/>
            </a:xfrm>
            <a:prstGeom prst="line">
              <a:avLst/>
            </a:prstGeom>
            <a:noFill/>
            <a:ln w="9525">
              <a:solidFill>
                <a:schemeClr val="tx1"/>
              </a:solidFill>
              <a:round/>
              <a:headEnd/>
              <a:tailEnd/>
            </a:ln>
            <a:effectLst/>
          </p:spPr>
          <p:txBody>
            <a:bodyPr/>
            <a:lstStyle/>
            <a:p>
              <a:endParaRPr lang="en-US"/>
            </a:p>
          </p:txBody>
        </p:sp>
        <p:pic>
          <p:nvPicPr>
            <p:cNvPr id="14401" name="Picture 65" descr="DNA Cytosine flipped"/>
            <p:cNvPicPr>
              <a:picLocks noChangeAspect="1" noChangeArrowheads="1"/>
            </p:cNvPicPr>
            <p:nvPr/>
          </p:nvPicPr>
          <p:blipFill>
            <a:blip r:embed="rId7" cstate="print">
              <a:lum contrast="20000"/>
            </a:blip>
            <a:srcRect/>
            <a:stretch>
              <a:fillRect/>
            </a:stretch>
          </p:blipFill>
          <p:spPr bwMode="auto">
            <a:xfrm>
              <a:off x="2112" y="462"/>
              <a:ext cx="618" cy="122"/>
            </a:xfrm>
            <a:prstGeom prst="rect">
              <a:avLst/>
            </a:prstGeom>
            <a:noFill/>
          </p:spPr>
        </p:pic>
        <p:sp>
          <p:nvSpPr>
            <p:cNvPr id="14402" name="Line 66"/>
            <p:cNvSpPr>
              <a:spLocks noChangeShapeType="1"/>
            </p:cNvSpPr>
            <p:nvPr/>
          </p:nvSpPr>
          <p:spPr bwMode="auto">
            <a:xfrm>
              <a:off x="3312" y="528"/>
              <a:ext cx="192" cy="144"/>
            </a:xfrm>
            <a:prstGeom prst="line">
              <a:avLst/>
            </a:prstGeom>
            <a:noFill/>
            <a:ln w="9525">
              <a:solidFill>
                <a:schemeClr val="tx1"/>
              </a:solidFill>
              <a:round/>
              <a:headEnd/>
              <a:tailEnd/>
            </a:ln>
            <a:effectLst/>
          </p:spPr>
          <p:txBody>
            <a:bodyPr/>
            <a:lstStyle/>
            <a:p>
              <a:endParaRPr lang="en-US"/>
            </a:p>
          </p:txBody>
        </p:sp>
      </p:grpSp>
      <p:grpSp>
        <p:nvGrpSpPr>
          <p:cNvPr id="14403" name="Group 67"/>
          <p:cNvGrpSpPr>
            <a:grpSpLocks/>
          </p:cNvGrpSpPr>
          <p:nvPr/>
        </p:nvGrpSpPr>
        <p:grpSpPr bwMode="auto">
          <a:xfrm>
            <a:off x="4114800" y="990600"/>
            <a:ext cx="2606675" cy="788988"/>
            <a:chOff x="2112" y="624"/>
            <a:chExt cx="1642" cy="497"/>
          </a:xfrm>
        </p:grpSpPr>
        <p:pic>
          <p:nvPicPr>
            <p:cNvPr id="14404" name="Picture 68" descr="DNA Ribose upside down"/>
            <p:cNvPicPr>
              <a:picLocks noChangeAspect="1" noChangeArrowheads="1"/>
            </p:cNvPicPr>
            <p:nvPr/>
          </p:nvPicPr>
          <p:blipFill>
            <a:blip r:embed="rId8" cstate="print"/>
            <a:srcRect/>
            <a:stretch>
              <a:fillRect/>
            </a:stretch>
          </p:blipFill>
          <p:spPr bwMode="auto">
            <a:xfrm>
              <a:off x="2882" y="818"/>
              <a:ext cx="425" cy="303"/>
            </a:xfrm>
            <a:prstGeom prst="rect">
              <a:avLst/>
            </a:prstGeom>
            <a:noFill/>
          </p:spPr>
        </p:pic>
        <p:sp>
          <p:nvSpPr>
            <p:cNvPr id="14405" name="Text Box 69"/>
            <p:cNvSpPr txBox="1">
              <a:spLocks noChangeArrowheads="1"/>
            </p:cNvSpPr>
            <p:nvPr/>
          </p:nvSpPr>
          <p:spPr bwMode="auto">
            <a:xfrm>
              <a:off x="3459" y="624"/>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06" name="Line 70"/>
            <p:cNvSpPr>
              <a:spLocks noChangeShapeType="1"/>
            </p:cNvSpPr>
            <p:nvPr/>
          </p:nvSpPr>
          <p:spPr bwMode="auto">
            <a:xfrm flipV="1">
              <a:off x="3210" y="706"/>
              <a:ext cx="248" cy="160"/>
            </a:xfrm>
            <a:prstGeom prst="line">
              <a:avLst/>
            </a:prstGeom>
            <a:noFill/>
            <a:ln w="9525">
              <a:solidFill>
                <a:schemeClr val="tx1"/>
              </a:solidFill>
              <a:round/>
              <a:headEnd/>
              <a:tailEnd/>
            </a:ln>
            <a:effectLst/>
          </p:spPr>
          <p:txBody>
            <a:bodyPr/>
            <a:lstStyle/>
            <a:p>
              <a:endParaRPr lang="en-US"/>
            </a:p>
          </p:txBody>
        </p:sp>
        <p:pic>
          <p:nvPicPr>
            <p:cNvPr id="14407" name="Picture 71" descr="DNA adenine flipped"/>
            <p:cNvPicPr>
              <a:picLocks noChangeAspect="1" noChangeArrowheads="1"/>
            </p:cNvPicPr>
            <p:nvPr/>
          </p:nvPicPr>
          <p:blipFill>
            <a:blip r:embed="rId9" cstate="print">
              <a:lum contrast="20000"/>
            </a:blip>
            <a:srcRect/>
            <a:stretch>
              <a:fillRect/>
            </a:stretch>
          </p:blipFill>
          <p:spPr bwMode="auto">
            <a:xfrm>
              <a:off x="2112" y="930"/>
              <a:ext cx="608" cy="131"/>
            </a:xfrm>
            <a:prstGeom prst="rect">
              <a:avLst/>
            </a:prstGeom>
            <a:noFill/>
          </p:spPr>
        </p:pic>
        <p:sp>
          <p:nvSpPr>
            <p:cNvPr id="14408" name="Line 72"/>
            <p:cNvSpPr>
              <a:spLocks noChangeShapeType="1"/>
            </p:cNvSpPr>
            <p:nvPr/>
          </p:nvSpPr>
          <p:spPr bwMode="auto">
            <a:xfrm flipH="1">
              <a:off x="2679" y="994"/>
              <a:ext cx="283" cy="0"/>
            </a:xfrm>
            <a:prstGeom prst="line">
              <a:avLst/>
            </a:prstGeom>
            <a:noFill/>
            <a:ln w="9525">
              <a:solidFill>
                <a:schemeClr val="tx1"/>
              </a:solidFill>
              <a:round/>
              <a:headEnd/>
              <a:tailEnd/>
            </a:ln>
            <a:effectLst/>
          </p:spPr>
          <p:txBody>
            <a:bodyPr/>
            <a:lstStyle/>
            <a:p>
              <a:endParaRPr lang="en-US"/>
            </a:p>
          </p:txBody>
        </p:sp>
        <p:sp>
          <p:nvSpPr>
            <p:cNvPr id="14409" name="Line 73"/>
            <p:cNvSpPr>
              <a:spLocks noChangeShapeType="1"/>
            </p:cNvSpPr>
            <p:nvPr/>
          </p:nvSpPr>
          <p:spPr bwMode="auto">
            <a:xfrm>
              <a:off x="3264" y="1008"/>
              <a:ext cx="144" cy="96"/>
            </a:xfrm>
            <a:prstGeom prst="line">
              <a:avLst/>
            </a:prstGeom>
            <a:noFill/>
            <a:ln w="9525">
              <a:solidFill>
                <a:schemeClr val="tx1"/>
              </a:solidFill>
              <a:round/>
              <a:headEnd/>
              <a:tailEnd/>
            </a:ln>
            <a:effectLst/>
          </p:spPr>
          <p:txBody>
            <a:bodyPr/>
            <a:lstStyle/>
            <a:p>
              <a:endParaRPr lang="en-US"/>
            </a:p>
          </p:txBody>
        </p:sp>
      </p:grpSp>
      <p:grpSp>
        <p:nvGrpSpPr>
          <p:cNvPr id="14410" name="Group 74"/>
          <p:cNvGrpSpPr>
            <a:grpSpLocks/>
          </p:cNvGrpSpPr>
          <p:nvPr/>
        </p:nvGrpSpPr>
        <p:grpSpPr bwMode="auto">
          <a:xfrm>
            <a:off x="4114800" y="1752600"/>
            <a:ext cx="2525713" cy="717550"/>
            <a:chOff x="2112" y="1104"/>
            <a:chExt cx="1591" cy="452"/>
          </a:xfrm>
        </p:grpSpPr>
        <p:pic>
          <p:nvPicPr>
            <p:cNvPr id="14411" name="Picture 75" descr="DNA Ribose upside down"/>
            <p:cNvPicPr>
              <a:picLocks noChangeAspect="1" noChangeArrowheads="1"/>
            </p:cNvPicPr>
            <p:nvPr/>
          </p:nvPicPr>
          <p:blipFill>
            <a:blip r:embed="rId10" cstate="print"/>
            <a:srcRect/>
            <a:stretch>
              <a:fillRect/>
            </a:stretch>
          </p:blipFill>
          <p:spPr bwMode="auto">
            <a:xfrm>
              <a:off x="2880" y="1248"/>
              <a:ext cx="427" cy="308"/>
            </a:xfrm>
            <a:prstGeom prst="rect">
              <a:avLst/>
            </a:prstGeom>
            <a:noFill/>
          </p:spPr>
        </p:pic>
        <p:sp>
          <p:nvSpPr>
            <p:cNvPr id="14412" name="Line 76"/>
            <p:cNvSpPr>
              <a:spLocks noChangeShapeType="1"/>
            </p:cNvSpPr>
            <p:nvPr/>
          </p:nvSpPr>
          <p:spPr bwMode="auto">
            <a:xfrm flipH="1" flipV="1">
              <a:off x="2682" y="1415"/>
              <a:ext cx="285" cy="0"/>
            </a:xfrm>
            <a:prstGeom prst="line">
              <a:avLst/>
            </a:prstGeom>
            <a:noFill/>
            <a:ln w="9525">
              <a:solidFill>
                <a:schemeClr val="tx1"/>
              </a:solidFill>
              <a:round/>
              <a:headEnd/>
              <a:tailEnd/>
            </a:ln>
            <a:effectLst/>
          </p:spPr>
          <p:txBody>
            <a:bodyPr/>
            <a:lstStyle/>
            <a:p>
              <a:endParaRPr lang="en-US"/>
            </a:p>
          </p:txBody>
        </p:sp>
        <p:sp>
          <p:nvSpPr>
            <p:cNvPr id="14413" name="Text Box 77"/>
            <p:cNvSpPr txBox="1">
              <a:spLocks noChangeArrowheads="1"/>
            </p:cNvSpPr>
            <p:nvPr/>
          </p:nvSpPr>
          <p:spPr bwMode="auto">
            <a:xfrm>
              <a:off x="3408" y="1104"/>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14" name="Line 78"/>
            <p:cNvSpPr>
              <a:spLocks noChangeShapeType="1"/>
            </p:cNvSpPr>
            <p:nvPr/>
          </p:nvSpPr>
          <p:spPr bwMode="auto">
            <a:xfrm flipV="1">
              <a:off x="3216" y="1155"/>
              <a:ext cx="178" cy="130"/>
            </a:xfrm>
            <a:prstGeom prst="line">
              <a:avLst/>
            </a:prstGeom>
            <a:noFill/>
            <a:ln w="9525">
              <a:solidFill>
                <a:schemeClr val="tx1"/>
              </a:solidFill>
              <a:round/>
              <a:headEnd/>
              <a:tailEnd/>
            </a:ln>
            <a:effectLst/>
          </p:spPr>
          <p:txBody>
            <a:bodyPr/>
            <a:lstStyle/>
            <a:p>
              <a:endParaRPr lang="en-US"/>
            </a:p>
          </p:txBody>
        </p:sp>
        <p:sp>
          <p:nvSpPr>
            <p:cNvPr id="14415" name="Line 79"/>
            <p:cNvSpPr>
              <a:spLocks noChangeShapeType="1"/>
            </p:cNvSpPr>
            <p:nvPr/>
          </p:nvSpPr>
          <p:spPr bwMode="auto">
            <a:xfrm>
              <a:off x="3288" y="1415"/>
              <a:ext cx="178" cy="130"/>
            </a:xfrm>
            <a:prstGeom prst="line">
              <a:avLst/>
            </a:prstGeom>
            <a:noFill/>
            <a:ln w="9525">
              <a:solidFill>
                <a:schemeClr val="tx1"/>
              </a:solidFill>
              <a:round/>
              <a:headEnd/>
              <a:tailEnd/>
            </a:ln>
            <a:effectLst/>
          </p:spPr>
          <p:txBody>
            <a:bodyPr/>
            <a:lstStyle/>
            <a:p>
              <a:endParaRPr lang="en-US"/>
            </a:p>
          </p:txBody>
        </p:sp>
        <p:pic>
          <p:nvPicPr>
            <p:cNvPr id="14416" name="Picture 80" descr="DNA Thymine flipped"/>
            <p:cNvPicPr>
              <a:picLocks noChangeAspect="1" noChangeArrowheads="1"/>
            </p:cNvPicPr>
            <p:nvPr/>
          </p:nvPicPr>
          <p:blipFill>
            <a:blip r:embed="rId11" cstate="print">
              <a:lum contrast="20000"/>
            </a:blip>
            <a:srcRect/>
            <a:stretch>
              <a:fillRect/>
            </a:stretch>
          </p:blipFill>
          <p:spPr bwMode="auto">
            <a:xfrm>
              <a:off x="2112" y="1350"/>
              <a:ext cx="594" cy="142"/>
            </a:xfrm>
            <a:prstGeom prst="rect">
              <a:avLst/>
            </a:prstGeom>
            <a:noFill/>
          </p:spPr>
        </p:pic>
      </p:grpSp>
      <p:grpSp>
        <p:nvGrpSpPr>
          <p:cNvPr id="14417" name="Group 81"/>
          <p:cNvGrpSpPr>
            <a:grpSpLocks/>
          </p:cNvGrpSpPr>
          <p:nvPr/>
        </p:nvGrpSpPr>
        <p:grpSpPr bwMode="auto">
          <a:xfrm>
            <a:off x="4191000" y="2438400"/>
            <a:ext cx="2449513" cy="793750"/>
            <a:chOff x="2160" y="1056"/>
            <a:chExt cx="1543" cy="500"/>
          </a:xfrm>
        </p:grpSpPr>
        <p:pic>
          <p:nvPicPr>
            <p:cNvPr id="14418" name="Picture 82" descr="DNA Ribose upside down"/>
            <p:cNvPicPr>
              <a:picLocks noChangeAspect="1" noChangeArrowheads="1"/>
            </p:cNvPicPr>
            <p:nvPr/>
          </p:nvPicPr>
          <p:blipFill>
            <a:blip r:embed="rId10" cstate="print"/>
            <a:srcRect/>
            <a:stretch>
              <a:fillRect/>
            </a:stretch>
          </p:blipFill>
          <p:spPr bwMode="auto">
            <a:xfrm>
              <a:off x="2928" y="1248"/>
              <a:ext cx="427" cy="308"/>
            </a:xfrm>
            <a:prstGeom prst="rect">
              <a:avLst/>
            </a:prstGeom>
            <a:noFill/>
          </p:spPr>
        </p:pic>
        <p:sp>
          <p:nvSpPr>
            <p:cNvPr id="14419" name="Line 83"/>
            <p:cNvSpPr>
              <a:spLocks noChangeShapeType="1"/>
            </p:cNvSpPr>
            <p:nvPr/>
          </p:nvSpPr>
          <p:spPr bwMode="auto">
            <a:xfrm flipH="1" flipV="1">
              <a:off x="2730" y="1415"/>
              <a:ext cx="285" cy="0"/>
            </a:xfrm>
            <a:prstGeom prst="line">
              <a:avLst/>
            </a:prstGeom>
            <a:noFill/>
            <a:ln w="9525">
              <a:solidFill>
                <a:schemeClr val="tx1"/>
              </a:solidFill>
              <a:round/>
              <a:headEnd/>
              <a:tailEnd/>
            </a:ln>
            <a:effectLst/>
          </p:spPr>
          <p:txBody>
            <a:bodyPr/>
            <a:lstStyle/>
            <a:p>
              <a:endParaRPr lang="en-US"/>
            </a:p>
          </p:txBody>
        </p:sp>
        <p:sp>
          <p:nvSpPr>
            <p:cNvPr id="14420" name="Text Box 84"/>
            <p:cNvSpPr txBox="1">
              <a:spLocks noChangeArrowheads="1"/>
            </p:cNvSpPr>
            <p:nvPr/>
          </p:nvSpPr>
          <p:spPr bwMode="auto">
            <a:xfrm>
              <a:off x="3408" y="1056"/>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21" name="Line 85"/>
            <p:cNvSpPr>
              <a:spLocks noChangeShapeType="1"/>
            </p:cNvSpPr>
            <p:nvPr/>
          </p:nvSpPr>
          <p:spPr bwMode="auto">
            <a:xfrm flipV="1">
              <a:off x="3264" y="1155"/>
              <a:ext cx="178" cy="130"/>
            </a:xfrm>
            <a:prstGeom prst="line">
              <a:avLst/>
            </a:prstGeom>
            <a:noFill/>
            <a:ln w="9525">
              <a:solidFill>
                <a:schemeClr val="tx1"/>
              </a:solidFill>
              <a:round/>
              <a:headEnd/>
              <a:tailEnd/>
            </a:ln>
            <a:effectLst/>
          </p:spPr>
          <p:txBody>
            <a:bodyPr/>
            <a:lstStyle/>
            <a:p>
              <a:endParaRPr lang="en-US"/>
            </a:p>
          </p:txBody>
        </p:sp>
        <p:sp>
          <p:nvSpPr>
            <p:cNvPr id="14422" name="Line 86"/>
            <p:cNvSpPr>
              <a:spLocks noChangeShapeType="1"/>
            </p:cNvSpPr>
            <p:nvPr/>
          </p:nvSpPr>
          <p:spPr bwMode="auto">
            <a:xfrm>
              <a:off x="3336" y="1415"/>
              <a:ext cx="178" cy="130"/>
            </a:xfrm>
            <a:prstGeom prst="line">
              <a:avLst/>
            </a:prstGeom>
            <a:noFill/>
            <a:ln w="9525">
              <a:solidFill>
                <a:schemeClr val="tx1"/>
              </a:solidFill>
              <a:round/>
              <a:headEnd/>
              <a:tailEnd/>
            </a:ln>
            <a:effectLst/>
          </p:spPr>
          <p:txBody>
            <a:bodyPr/>
            <a:lstStyle/>
            <a:p>
              <a:endParaRPr lang="en-US"/>
            </a:p>
          </p:txBody>
        </p:sp>
        <p:pic>
          <p:nvPicPr>
            <p:cNvPr id="14423" name="Picture 87" descr="DNA Thymine flipped"/>
            <p:cNvPicPr>
              <a:picLocks noChangeAspect="1" noChangeArrowheads="1"/>
            </p:cNvPicPr>
            <p:nvPr/>
          </p:nvPicPr>
          <p:blipFill>
            <a:blip r:embed="rId11" cstate="print">
              <a:lum contrast="20000"/>
            </a:blip>
            <a:srcRect/>
            <a:stretch>
              <a:fillRect/>
            </a:stretch>
          </p:blipFill>
          <p:spPr bwMode="auto">
            <a:xfrm>
              <a:off x="2160" y="1350"/>
              <a:ext cx="594" cy="142"/>
            </a:xfrm>
            <a:prstGeom prst="rect">
              <a:avLst/>
            </a:prstGeom>
            <a:noFill/>
          </p:spPr>
        </p:pic>
      </p:grpSp>
      <p:grpSp>
        <p:nvGrpSpPr>
          <p:cNvPr id="14424" name="Group 88"/>
          <p:cNvGrpSpPr>
            <a:grpSpLocks/>
          </p:cNvGrpSpPr>
          <p:nvPr/>
        </p:nvGrpSpPr>
        <p:grpSpPr bwMode="auto">
          <a:xfrm>
            <a:off x="4114800" y="3200400"/>
            <a:ext cx="2757488" cy="838200"/>
            <a:chOff x="2112" y="2014"/>
            <a:chExt cx="1873" cy="505"/>
          </a:xfrm>
        </p:grpSpPr>
        <p:pic>
          <p:nvPicPr>
            <p:cNvPr id="14425" name="Picture 89" descr="DNA Ribose upside down"/>
            <p:cNvPicPr>
              <a:picLocks noChangeAspect="1" noChangeArrowheads="1"/>
            </p:cNvPicPr>
            <p:nvPr/>
          </p:nvPicPr>
          <p:blipFill>
            <a:blip r:embed="rId12" cstate="print"/>
            <a:srcRect/>
            <a:stretch>
              <a:fillRect/>
            </a:stretch>
          </p:blipFill>
          <p:spPr bwMode="auto">
            <a:xfrm>
              <a:off x="3053" y="2202"/>
              <a:ext cx="492" cy="317"/>
            </a:xfrm>
            <a:prstGeom prst="rect">
              <a:avLst/>
            </a:prstGeom>
            <a:noFill/>
          </p:spPr>
        </p:pic>
        <p:sp>
          <p:nvSpPr>
            <p:cNvPr id="14426" name="Text Box 90"/>
            <p:cNvSpPr txBox="1">
              <a:spLocks noChangeArrowheads="1"/>
            </p:cNvSpPr>
            <p:nvPr/>
          </p:nvSpPr>
          <p:spPr bwMode="auto">
            <a:xfrm>
              <a:off x="3667" y="2014"/>
              <a:ext cx="318" cy="184"/>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27" name="Line 91"/>
            <p:cNvSpPr>
              <a:spLocks noChangeShapeType="1"/>
            </p:cNvSpPr>
            <p:nvPr/>
          </p:nvSpPr>
          <p:spPr bwMode="auto">
            <a:xfrm flipV="1">
              <a:off x="3422" y="2102"/>
              <a:ext cx="245" cy="133"/>
            </a:xfrm>
            <a:prstGeom prst="line">
              <a:avLst/>
            </a:prstGeom>
            <a:noFill/>
            <a:ln w="9525">
              <a:solidFill>
                <a:schemeClr val="tx1"/>
              </a:solidFill>
              <a:round/>
              <a:headEnd/>
              <a:tailEnd/>
            </a:ln>
            <a:effectLst/>
          </p:spPr>
          <p:txBody>
            <a:bodyPr/>
            <a:lstStyle/>
            <a:p>
              <a:endParaRPr lang="en-US"/>
            </a:p>
          </p:txBody>
        </p:sp>
        <p:sp>
          <p:nvSpPr>
            <p:cNvPr id="14428" name="Line 92"/>
            <p:cNvSpPr>
              <a:spLocks noChangeShapeType="1"/>
            </p:cNvSpPr>
            <p:nvPr/>
          </p:nvSpPr>
          <p:spPr bwMode="auto">
            <a:xfrm>
              <a:off x="3504" y="2403"/>
              <a:ext cx="204" cy="100"/>
            </a:xfrm>
            <a:prstGeom prst="line">
              <a:avLst/>
            </a:prstGeom>
            <a:noFill/>
            <a:ln w="9525">
              <a:solidFill>
                <a:schemeClr val="tx1"/>
              </a:solidFill>
              <a:round/>
              <a:headEnd/>
              <a:tailEnd/>
            </a:ln>
            <a:effectLst/>
          </p:spPr>
          <p:txBody>
            <a:bodyPr/>
            <a:lstStyle/>
            <a:p>
              <a:endParaRPr lang="en-US"/>
            </a:p>
          </p:txBody>
        </p:sp>
        <p:pic>
          <p:nvPicPr>
            <p:cNvPr id="14429" name="Picture 93" descr="DNA Guanine flipped"/>
            <p:cNvPicPr>
              <a:picLocks noChangeAspect="1" noChangeArrowheads="1"/>
            </p:cNvPicPr>
            <p:nvPr/>
          </p:nvPicPr>
          <p:blipFill>
            <a:blip r:embed="rId13" cstate="print">
              <a:lum contrast="20000"/>
            </a:blip>
            <a:srcRect/>
            <a:stretch>
              <a:fillRect/>
            </a:stretch>
          </p:blipFill>
          <p:spPr bwMode="auto">
            <a:xfrm>
              <a:off x="2112" y="2302"/>
              <a:ext cx="687" cy="140"/>
            </a:xfrm>
            <a:prstGeom prst="rect">
              <a:avLst/>
            </a:prstGeom>
            <a:noFill/>
          </p:spPr>
        </p:pic>
        <p:sp>
          <p:nvSpPr>
            <p:cNvPr id="14430" name="Line 94"/>
            <p:cNvSpPr>
              <a:spLocks noChangeShapeType="1"/>
            </p:cNvSpPr>
            <p:nvPr/>
          </p:nvSpPr>
          <p:spPr bwMode="auto">
            <a:xfrm flipH="1">
              <a:off x="2767" y="2369"/>
              <a:ext cx="368" cy="0"/>
            </a:xfrm>
            <a:prstGeom prst="line">
              <a:avLst/>
            </a:prstGeom>
            <a:noFill/>
            <a:ln w="9525">
              <a:solidFill>
                <a:schemeClr val="tx1"/>
              </a:solidFill>
              <a:round/>
              <a:headEnd/>
              <a:tailEnd/>
            </a:ln>
            <a:effectLst/>
          </p:spPr>
          <p:txBody>
            <a:bodyPr/>
            <a:lstStyle/>
            <a:p>
              <a:endParaRPr lang="en-US"/>
            </a:p>
          </p:txBody>
        </p:sp>
      </p:grpSp>
      <p:grpSp>
        <p:nvGrpSpPr>
          <p:cNvPr id="14431" name="Group 95"/>
          <p:cNvGrpSpPr>
            <a:grpSpLocks/>
          </p:cNvGrpSpPr>
          <p:nvPr/>
        </p:nvGrpSpPr>
        <p:grpSpPr bwMode="auto">
          <a:xfrm>
            <a:off x="4114800" y="3959225"/>
            <a:ext cx="2763838" cy="841375"/>
            <a:chOff x="2112" y="2494"/>
            <a:chExt cx="1820" cy="530"/>
          </a:xfrm>
        </p:grpSpPr>
        <p:pic>
          <p:nvPicPr>
            <p:cNvPr id="14432" name="Picture 96" descr="DNA Ribose upside down"/>
            <p:cNvPicPr>
              <a:picLocks noChangeAspect="1" noChangeArrowheads="1"/>
            </p:cNvPicPr>
            <p:nvPr/>
          </p:nvPicPr>
          <p:blipFill>
            <a:blip r:embed="rId14" cstate="print"/>
            <a:srcRect/>
            <a:stretch>
              <a:fillRect/>
            </a:stretch>
          </p:blipFill>
          <p:spPr bwMode="auto">
            <a:xfrm>
              <a:off x="2976" y="2688"/>
              <a:ext cx="477" cy="303"/>
            </a:xfrm>
            <a:prstGeom prst="rect">
              <a:avLst/>
            </a:prstGeom>
            <a:noFill/>
          </p:spPr>
        </p:pic>
        <p:sp>
          <p:nvSpPr>
            <p:cNvPr id="14433" name="Text Box 97"/>
            <p:cNvSpPr txBox="1">
              <a:spLocks noChangeArrowheads="1"/>
            </p:cNvSpPr>
            <p:nvPr/>
          </p:nvSpPr>
          <p:spPr bwMode="auto">
            <a:xfrm>
              <a:off x="3623" y="2494"/>
              <a:ext cx="309"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34" name="Line 98"/>
            <p:cNvSpPr>
              <a:spLocks noChangeShapeType="1"/>
            </p:cNvSpPr>
            <p:nvPr/>
          </p:nvSpPr>
          <p:spPr bwMode="auto">
            <a:xfrm flipV="1">
              <a:off x="3344" y="2576"/>
              <a:ext cx="278" cy="160"/>
            </a:xfrm>
            <a:prstGeom prst="line">
              <a:avLst/>
            </a:prstGeom>
            <a:noFill/>
            <a:ln w="9525">
              <a:solidFill>
                <a:schemeClr val="tx1"/>
              </a:solidFill>
              <a:round/>
              <a:headEnd/>
              <a:tailEnd/>
            </a:ln>
            <a:effectLst/>
          </p:spPr>
          <p:txBody>
            <a:bodyPr/>
            <a:lstStyle/>
            <a:p>
              <a:endParaRPr lang="en-US"/>
            </a:p>
          </p:txBody>
        </p:sp>
        <p:sp>
          <p:nvSpPr>
            <p:cNvPr id="14435" name="Line 99"/>
            <p:cNvSpPr>
              <a:spLocks noChangeShapeType="1"/>
            </p:cNvSpPr>
            <p:nvPr/>
          </p:nvSpPr>
          <p:spPr bwMode="auto">
            <a:xfrm>
              <a:off x="3423" y="2864"/>
              <a:ext cx="278" cy="160"/>
            </a:xfrm>
            <a:prstGeom prst="line">
              <a:avLst/>
            </a:prstGeom>
            <a:noFill/>
            <a:ln w="9525">
              <a:solidFill>
                <a:schemeClr val="tx1"/>
              </a:solidFill>
              <a:round/>
              <a:headEnd/>
              <a:tailEnd/>
            </a:ln>
            <a:effectLst/>
          </p:spPr>
          <p:txBody>
            <a:bodyPr/>
            <a:lstStyle/>
            <a:p>
              <a:endParaRPr lang="en-US"/>
            </a:p>
          </p:txBody>
        </p:sp>
        <p:pic>
          <p:nvPicPr>
            <p:cNvPr id="14436" name="Picture 100" descr="DNA adenine flipped"/>
            <p:cNvPicPr>
              <a:picLocks noChangeAspect="1" noChangeArrowheads="1"/>
            </p:cNvPicPr>
            <p:nvPr/>
          </p:nvPicPr>
          <p:blipFill>
            <a:blip r:embed="rId15" cstate="print">
              <a:lum contrast="20000"/>
            </a:blip>
            <a:srcRect/>
            <a:stretch>
              <a:fillRect/>
            </a:stretch>
          </p:blipFill>
          <p:spPr bwMode="auto">
            <a:xfrm>
              <a:off x="2112" y="2800"/>
              <a:ext cx="682" cy="131"/>
            </a:xfrm>
            <a:prstGeom prst="rect">
              <a:avLst/>
            </a:prstGeom>
            <a:noFill/>
          </p:spPr>
        </p:pic>
        <p:sp>
          <p:nvSpPr>
            <p:cNvPr id="14437" name="Line 101"/>
            <p:cNvSpPr>
              <a:spLocks noChangeShapeType="1"/>
            </p:cNvSpPr>
            <p:nvPr/>
          </p:nvSpPr>
          <p:spPr bwMode="auto">
            <a:xfrm flipH="1">
              <a:off x="2748" y="2864"/>
              <a:ext cx="318" cy="0"/>
            </a:xfrm>
            <a:prstGeom prst="line">
              <a:avLst/>
            </a:prstGeom>
            <a:noFill/>
            <a:ln w="9525">
              <a:solidFill>
                <a:schemeClr val="tx1"/>
              </a:solidFill>
              <a:round/>
              <a:headEnd/>
              <a:tailEnd/>
            </a:ln>
            <a:effectLst/>
          </p:spPr>
          <p:txBody>
            <a:bodyPr/>
            <a:lstStyle/>
            <a:p>
              <a:endParaRPr lang="en-US"/>
            </a:p>
          </p:txBody>
        </p:sp>
      </p:grpSp>
      <p:grpSp>
        <p:nvGrpSpPr>
          <p:cNvPr id="14438" name="Group 102"/>
          <p:cNvGrpSpPr>
            <a:grpSpLocks/>
          </p:cNvGrpSpPr>
          <p:nvPr/>
        </p:nvGrpSpPr>
        <p:grpSpPr bwMode="auto">
          <a:xfrm>
            <a:off x="4114800" y="4648200"/>
            <a:ext cx="2833688" cy="885825"/>
            <a:chOff x="2112" y="2928"/>
            <a:chExt cx="1785" cy="558"/>
          </a:xfrm>
        </p:grpSpPr>
        <p:pic>
          <p:nvPicPr>
            <p:cNvPr id="14439" name="Picture 103" descr="DNA Ribose upside down"/>
            <p:cNvPicPr>
              <a:picLocks noChangeAspect="1" noChangeArrowheads="1"/>
            </p:cNvPicPr>
            <p:nvPr/>
          </p:nvPicPr>
          <p:blipFill>
            <a:blip r:embed="rId16" cstate="print"/>
            <a:srcRect/>
            <a:stretch>
              <a:fillRect/>
            </a:stretch>
          </p:blipFill>
          <p:spPr bwMode="auto">
            <a:xfrm>
              <a:off x="2975" y="3144"/>
              <a:ext cx="471" cy="342"/>
            </a:xfrm>
            <a:prstGeom prst="rect">
              <a:avLst/>
            </a:prstGeom>
            <a:noFill/>
          </p:spPr>
        </p:pic>
        <p:sp>
          <p:nvSpPr>
            <p:cNvPr id="14440" name="Line 104"/>
            <p:cNvSpPr>
              <a:spLocks noChangeShapeType="1"/>
            </p:cNvSpPr>
            <p:nvPr/>
          </p:nvSpPr>
          <p:spPr bwMode="auto">
            <a:xfrm flipH="1">
              <a:off x="2740" y="3324"/>
              <a:ext cx="314" cy="0"/>
            </a:xfrm>
            <a:prstGeom prst="line">
              <a:avLst/>
            </a:prstGeom>
            <a:noFill/>
            <a:ln w="9525">
              <a:solidFill>
                <a:schemeClr val="tx1"/>
              </a:solidFill>
              <a:round/>
              <a:headEnd/>
              <a:tailEnd/>
            </a:ln>
            <a:effectLst/>
          </p:spPr>
          <p:txBody>
            <a:bodyPr/>
            <a:lstStyle/>
            <a:p>
              <a:endParaRPr lang="en-US"/>
            </a:p>
          </p:txBody>
        </p:sp>
        <p:sp>
          <p:nvSpPr>
            <p:cNvPr id="14441" name="Text Box 105"/>
            <p:cNvSpPr txBox="1">
              <a:spLocks noChangeArrowheads="1"/>
            </p:cNvSpPr>
            <p:nvPr/>
          </p:nvSpPr>
          <p:spPr bwMode="auto">
            <a:xfrm>
              <a:off x="3602" y="2928"/>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42" name="Line 106"/>
            <p:cNvSpPr>
              <a:spLocks noChangeShapeType="1"/>
            </p:cNvSpPr>
            <p:nvPr/>
          </p:nvSpPr>
          <p:spPr bwMode="auto">
            <a:xfrm flipV="1">
              <a:off x="3329" y="3036"/>
              <a:ext cx="274" cy="144"/>
            </a:xfrm>
            <a:prstGeom prst="line">
              <a:avLst/>
            </a:prstGeom>
            <a:noFill/>
            <a:ln w="9525">
              <a:solidFill>
                <a:schemeClr val="tx1"/>
              </a:solidFill>
              <a:round/>
              <a:headEnd/>
              <a:tailEnd/>
            </a:ln>
            <a:effectLst/>
          </p:spPr>
          <p:txBody>
            <a:bodyPr/>
            <a:lstStyle/>
            <a:p>
              <a:endParaRPr lang="en-US"/>
            </a:p>
          </p:txBody>
        </p:sp>
        <p:pic>
          <p:nvPicPr>
            <p:cNvPr id="14443" name="Picture 107" descr="DNA Cytosine flipped"/>
            <p:cNvPicPr>
              <a:picLocks noChangeAspect="1" noChangeArrowheads="1"/>
            </p:cNvPicPr>
            <p:nvPr/>
          </p:nvPicPr>
          <p:blipFill>
            <a:blip r:embed="rId17" cstate="print">
              <a:lum contrast="20000"/>
            </a:blip>
            <a:srcRect/>
            <a:stretch>
              <a:fillRect/>
            </a:stretch>
          </p:blipFill>
          <p:spPr bwMode="auto">
            <a:xfrm>
              <a:off x="2112" y="3252"/>
              <a:ext cx="658" cy="147"/>
            </a:xfrm>
            <a:prstGeom prst="rect">
              <a:avLst/>
            </a:prstGeom>
            <a:noFill/>
          </p:spPr>
        </p:pic>
        <p:sp>
          <p:nvSpPr>
            <p:cNvPr id="14444" name="Line 108"/>
            <p:cNvSpPr>
              <a:spLocks noChangeShapeType="1"/>
            </p:cNvSpPr>
            <p:nvPr/>
          </p:nvSpPr>
          <p:spPr bwMode="auto">
            <a:xfrm>
              <a:off x="3408" y="3360"/>
              <a:ext cx="144" cy="96"/>
            </a:xfrm>
            <a:prstGeom prst="line">
              <a:avLst/>
            </a:prstGeom>
            <a:noFill/>
            <a:ln w="9525">
              <a:solidFill>
                <a:schemeClr val="tx1"/>
              </a:solidFill>
              <a:round/>
              <a:headEnd/>
              <a:tailEnd/>
            </a:ln>
            <a:effectLst/>
          </p:spPr>
          <p:txBody>
            <a:bodyPr/>
            <a:lstStyle/>
            <a:p>
              <a:endParaRPr lang="en-US"/>
            </a:p>
          </p:txBody>
        </p:sp>
      </p:grpSp>
      <p:grpSp>
        <p:nvGrpSpPr>
          <p:cNvPr id="14445" name="Group 109"/>
          <p:cNvGrpSpPr>
            <a:grpSpLocks/>
          </p:cNvGrpSpPr>
          <p:nvPr/>
        </p:nvGrpSpPr>
        <p:grpSpPr bwMode="auto">
          <a:xfrm>
            <a:off x="4038600" y="5486400"/>
            <a:ext cx="2830513" cy="838200"/>
            <a:chOff x="2064" y="3456"/>
            <a:chExt cx="1783" cy="528"/>
          </a:xfrm>
        </p:grpSpPr>
        <p:pic>
          <p:nvPicPr>
            <p:cNvPr id="14446" name="Picture 110" descr="DNA Ribose upside down"/>
            <p:cNvPicPr>
              <a:picLocks noChangeAspect="1" noChangeArrowheads="1"/>
            </p:cNvPicPr>
            <p:nvPr/>
          </p:nvPicPr>
          <p:blipFill>
            <a:blip r:embed="rId18" cstate="print"/>
            <a:srcRect/>
            <a:stretch>
              <a:fillRect/>
            </a:stretch>
          </p:blipFill>
          <p:spPr bwMode="auto">
            <a:xfrm>
              <a:off x="2937" y="3653"/>
              <a:ext cx="456" cy="331"/>
            </a:xfrm>
            <a:prstGeom prst="rect">
              <a:avLst/>
            </a:prstGeom>
            <a:noFill/>
          </p:spPr>
        </p:pic>
        <p:sp>
          <p:nvSpPr>
            <p:cNvPr id="14447" name="Text Box 111"/>
            <p:cNvSpPr txBox="1">
              <a:spLocks noChangeArrowheads="1"/>
            </p:cNvSpPr>
            <p:nvPr/>
          </p:nvSpPr>
          <p:spPr bwMode="auto">
            <a:xfrm>
              <a:off x="3552" y="3456"/>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4448" name="Line 112"/>
            <p:cNvSpPr>
              <a:spLocks noChangeShapeType="1"/>
            </p:cNvSpPr>
            <p:nvPr/>
          </p:nvSpPr>
          <p:spPr bwMode="auto">
            <a:xfrm flipV="1">
              <a:off x="3279" y="3548"/>
              <a:ext cx="227" cy="139"/>
            </a:xfrm>
            <a:prstGeom prst="line">
              <a:avLst/>
            </a:prstGeom>
            <a:noFill/>
            <a:ln w="9525">
              <a:solidFill>
                <a:schemeClr val="tx1"/>
              </a:solidFill>
              <a:round/>
              <a:headEnd/>
              <a:tailEnd/>
            </a:ln>
            <a:effectLst/>
          </p:spPr>
          <p:txBody>
            <a:bodyPr/>
            <a:lstStyle/>
            <a:p>
              <a:endParaRPr lang="en-US"/>
            </a:p>
          </p:txBody>
        </p:sp>
        <p:sp>
          <p:nvSpPr>
            <p:cNvPr id="14449" name="Line 113"/>
            <p:cNvSpPr>
              <a:spLocks noChangeShapeType="1"/>
            </p:cNvSpPr>
            <p:nvPr/>
          </p:nvSpPr>
          <p:spPr bwMode="auto">
            <a:xfrm>
              <a:off x="3355" y="3863"/>
              <a:ext cx="189" cy="104"/>
            </a:xfrm>
            <a:prstGeom prst="line">
              <a:avLst/>
            </a:prstGeom>
            <a:noFill/>
            <a:ln w="9525">
              <a:solidFill>
                <a:schemeClr val="tx1"/>
              </a:solidFill>
              <a:round/>
              <a:headEnd/>
              <a:tailEnd/>
            </a:ln>
            <a:effectLst/>
          </p:spPr>
          <p:txBody>
            <a:bodyPr/>
            <a:lstStyle/>
            <a:p>
              <a:endParaRPr lang="en-US"/>
            </a:p>
          </p:txBody>
        </p:sp>
        <p:pic>
          <p:nvPicPr>
            <p:cNvPr id="14450" name="Picture 114" descr="DNA Guanine flipped"/>
            <p:cNvPicPr>
              <a:picLocks noChangeAspect="1" noChangeArrowheads="1"/>
            </p:cNvPicPr>
            <p:nvPr/>
          </p:nvPicPr>
          <p:blipFill>
            <a:blip r:embed="rId13" cstate="print">
              <a:lum contrast="20000"/>
            </a:blip>
            <a:srcRect/>
            <a:stretch>
              <a:fillRect/>
            </a:stretch>
          </p:blipFill>
          <p:spPr bwMode="auto">
            <a:xfrm>
              <a:off x="2064" y="3757"/>
              <a:ext cx="637" cy="146"/>
            </a:xfrm>
            <a:prstGeom prst="rect">
              <a:avLst/>
            </a:prstGeom>
            <a:noFill/>
          </p:spPr>
        </p:pic>
        <p:sp>
          <p:nvSpPr>
            <p:cNvPr id="14451" name="Line 115"/>
            <p:cNvSpPr>
              <a:spLocks noChangeShapeType="1"/>
            </p:cNvSpPr>
            <p:nvPr/>
          </p:nvSpPr>
          <p:spPr bwMode="auto">
            <a:xfrm flipH="1">
              <a:off x="2671" y="3827"/>
              <a:ext cx="342" cy="0"/>
            </a:xfrm>
            <a:prstGeom prst="line">
              <a:avLst/>
            </a:prstGeom>
            <a:noFill/>
            <a:ln w="9525">
              <a:solidFill>
                <a:schemeClr val="tx1"/>
              </a:solidFill>
              <a:round/>
              <a:headEnd/>
              <a:tailEnd/>
            </a:ln>
            <a:effectLst/>
          </p:spPr>
          <p:txBody>
            <a:bodyPr/>
            <a:lstStyle/>
            <a:p>
              <a:endParaRPr lang="en-US"/>
            </a:p>
          </p:txBody>
        </p:sp>
      </p:grpSp>
      <p:sp>
        <p:nvSpPr>
          <p:cNvPr id="14453" name="Rectangle 117"/>
          <p:cNvSpPr>
            <a:spLocks noGrp="1" noChangeArrowheads="1"/>
          </p:cNvSpPr>
          <p:nvPr>
            <p:ph type="title" idx="4294967295"/>
          </p:nvPr>
        </p:nvSpPr>
        <p:spPr>
          <a:xfrm>
            <a:off x="0" y="0"/>
            <a:ext cx="1828800" cy="457200"/>
          </a:xfrm>
        </p:spPr>
        <p:txBody>
          <a:bodyPr/>
          <a:lstStyle/>
          <a:p>
            <a:r>
              <a:rPr lang="en-US" sz="2400">
                <a:latin typeface="Arial" charset="0"/>
              </a:rPr>
              <a:t>Pairing up</a:t>
            </a:r>
          </a:p>
        </p:txBody>
      </p:sp>
      <p:sp>
        <p:nvSpPr>
          <p:cNvPr id="14454" name="Text Box 118"/>
          <p:cNvSpPr txBox="1">
            <a:spLocks noChangeArrowheads="1"/>
          </p:cNvSpPr>
          <p:nvPr/>
        </p:nvSpPr>
        <p:spPr bwMode="auto">
          <a:xfrm>
            <a:off x="8670925" y="-34925"/>
            <a:ext cx="488950" cy="457200"/>
          </a:xfrm>
          <a:prstGeom prst="rect">
            <a:avLst/>
          </a:prstGeom>
          <a:noFill/>
          <a:ln w="9525">
            <a:noFill/>
            <a:miter lim="800000"/>
            <a:headEnd/>
            <a:tailEnd/>
          </a:ln>
          <a:effectLst/>
        </p:spPr>
        <p:txBody>
          <a:bodyPr wrap="none">
            <a:spAutoFit/>
          </a:bodyPr>
          <a:lstStyle/>
          <a:p>
            <a:r>
              <a:rPr lang="en-GB" sz="2400"/>
              <a:t>12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53"/>
                                        </p:tgtEl>
                                        <p:attrNameLst>
                                          <p:attrName>style.visibility</p:attrName>
                                        </p:attrNameLst>
                                      </p:cBhvr>
                                      <p:to>
                                        <p:strVal val="visible"/>
                                      </p:to>
                                    </p:set>
                                    <p:animEffect transition="in" filter="wipe(up)">
                                      <p:cBhvr>
                                        <p:cTn id="7" dur="500"/>
                                        <p:tgtEl>
                                          <p:spTgt spid="14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ipe(up)">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396"/>
                                        </p:tgtEl>
                                        <p:attrNameLst>
                                          <p:attrName>style.visibility</p:attrName>
                                        </p:attrNameLst>
                                      </p:cBhvr>
                                      <p:to>
                                        <p:strVal val="visible"/>
                                      </p:to>
                                    </p:set>
                                    <p:anim calcmode="lin" valueType="num">
                                      <p:cBhvr additive="base">
                                        <p:cTn id="17" dur="500" fill="hold"/>
                                        <p:tgtEl>
                                          <p:spTgt spid="14396"/>
                                        </p:tgtEl>
                                        <p:attrNameLst>
                                          <p:attrName>ppt_x</p:attrName>
                                        </p:attrNameLst>
                                      </p:cBhvr>
                                      <p:tavLst>
                                        <p:tav tm="0">
                                          <p:val>
                                            <p:strVal val="1+#ppt_w/2"/>
                                          </p:val>
                                        </p:tav>
                                        <p:tav tm="100000">
                                          <p:val>
                                            <p:strVal val="#ppt_x"/>
                                          </p:val>
                                        </p:tav>
                                      </p:tavLst>
                                    </p:anim>
                                    <p:anim calcmode="lin" valueType="num">
                                      <p:cBhvr additive="base">
                                        <p:cTn id="18" dur="500" fill="hold"/>
                                        <p:tgtEl>
                                          <p:spTgt spid="1439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14403"/>
                                        </p:tgtEl>
                                        <p:attrNameLst>
                                          <p:attrName>style.visibility</p:attrName>
                                        </p:attrNameLst>
                                      </p:cBhvr>
                                      <p:to>
                                        <p:strVal val="visible"/>
                                      </p:to>
                                    </p:set>
                                    <p:anim calcmode="lin" valueType="num">
                                      <p:cBhvr additive="base">
                                        <p:cTn id="22" dur="500" fill="hold"/>
                                        <p:tgtEl>
                                          <p:spTgt spid="14403"/>
                                        </p:tgtEl>
                                        <p:attrNameLst>
                                          <p:attrName>ppt_x</p:attrName>
                                        </p:attrNameLst>
                                      </p:cBhvr>
                                      <p:tavLst>
                                        <p:tav tm="0">
                                          <p:val>
                                            <p:strVal val="1+#ppt_w/2"/>
                                          </p:val>
                                        </p:tav>
                                        <p:tav tm="100000">
                                          <p:val>
                                            <p:strVal val="#ppt_x"/>
                                          </p:val>
                                        </p:tav>
                                      </p:tavLst>
                                    </p:anim>
                                    <p:anim calcmode="lin" valueType="num">
                                      <p:cBhvr additive="base">
                                        <p:cTn id="23" dur="500" fill="hold"/>
                                        <p:tgtEl>
                                          <p:spTgt spid="14403"/>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14410"/>
                                        </p:tgtEl>
                                        <p:attrNameLst>
                                          <p:attrName>style.visibility</p:attrName>
                                        </p:attrNameLst>
                                      </p:cBhvr>
                                      <p:to>
                                        <p:strVal val="visible"/>
                                      </p:to>
                                    </p:set>
                                    <p:anim calcmode="lin" valueType="num">
                                      <p:cBhvr additive="base">
                                        <p:cTn id="27" dur="500" fill="hold"/>
                                        <p:tgtEl>
                                          <p:spTgt spid="14410"/>
                                        </p:tgtEl>
                                        <p:attrNameLst>
                                          <p:attrName>ppt_x</p:attrName>
                                        </p:attrNameLst>
                                      </p:cBhvr>
                                      <p:tavLst>
                                        <p:tav tm="0">
                                          <p:val>
                                            <p:strVal val="1+#ppt_w/2"/>
                                          </p:val>
                                        </p:tav>
                                        <p:tav tm="100000">
                                          <p:val>
                                            <p:strVal val="#ppt_x"/>
                                          </p:val>
                                        </p:tav>
                                      </p:tavLst>
                                    </p:anim>
                                    <p:anim calcmode="lin" valueType="num">
                                      <p:cBhvr additive="base">
                                        <p:cTn id="28" dur="500" fill="hold"/>
                                        <p:tgtEl>
                                          <p:spTgt spid="14410"/>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14417"/>
                                        </p:tgtEl>
                                        <p:attrNameLst>
                                          <p:attrName>style.visibility</p:attrName>
                                        </p:attrNameLst>
                                      </p:cBhvr>
                                      <p:to>
                                        <p:strVal val="visible"/>
                                      </p:to>
                                    </p:set>
                                    <p:anim calcmode="lin" valueType="num">
                                      <p:cBhvr additive="base">
                                        <p:cTn id="32" dur="500" fill="hold"/>
                                        <p:tgtEl>
                                          <p:spTgt spid="14417"/>
                                        </p:tgtEl>
                                        <p:attrNameLst>
                                          <p:attrName>ppt_x</p:attrName>
                                        </p:attrNameLst>
                                      </p:cBhvr>
                                      <p:tavLst>
                                        <p:tav tm="0">
                                          <p:val>
                                            <p:strVal val="1+#ppt_w/2"/>
                                          </p:val>
                                        </p:tav>
                                        <p:tav tm="100000">
                                          <p:val>
                                            <p:strVal val="#ppt_x"/>
                                          </p:val>
                                        </p:tav>
                                      </p:tavLst>
                                    </p:anim>
                                    <p:anim calcmode="lin" valueType="num">
                                      <p:cBhvr additive="base">
                                        <p:cTn id="33" dur="500" fill="hold"/>
                                        <p:tgtEl>
                                          <p:spTgt spid="14417"/>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14424"/>
                                        </p:tgtEl>
                                        <p:attrNameLst>
                                          <p:attrName>style.visibility</p:attrName>
                                        </p:attrNameLst>
                                      </p:cBhvr>
                                      <p:to>
                                        <p:strVal val="visible"/>
                                      </p:to>
                                    </p:set>
                                    <p:anim calcmode="lin" valueType="num">
                                      <p:cBhvr additive="base">
                                        <p:cTn id="37" dur="500" fill="hold"/>
                                        <p:tgtEl>
                                          <p:spTgt spid="14424"/>
                                        </p:tgtEl>
                                        <p:attrNameLst>
                                          <p:attrName>ppt_x</p:attrName>
                                        </p:attrNameLst>
                                      </p:cBhvr>
                                      <p:tavLst>
                                        <p:tav tm="0">
                                          <p:val>
                                            <p:strVal val="1+#ppt_w/2"/>
                                          </p:val>
                                        </p:tav>
                                        <p:tav tm="100000">
                                          <p:val>
                                            <p:strVal val="#ppt_x"/>
                                          </p:val>
                                        </p:tav>
                                      </p:tavLst>
                                    </p:anim>
                                    <p:anim calcmode="lin" valueType="num">
                                      <p:cBhvr additive="base">
                                        <p:cTn id="38" dur="500" fill="hold"/>
                                        <p:tgtEl>
                                          <p:spTgt spid="14424"/>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14431"/>
                                        </p:tgtEl>
                                        <p:attrNameLst>
                                          <p:attrName>style.visibility</p:attrName>
                                        </p:attrNameLst>
                                      </p:cBhvr>
                                      <p:to>
                                        <p:strVal val="visible"/>
                                      </p:to>
                                    </p:set>
                                    <p:anim calcmode="lin" valueType="num">
                                      <p:cBhvr additive="base">
                                        <p:cTn id="42" dur="500" fill="hold"/>
                                        <p:tgtEl>
                                          <p:spTgt spid="14431"/>
                                        </p:tgtEl>
                                        <p:attrNameLst>
                                          <p:attrName>ppt_x</p:attrName>
                                        </p:attrNameLst>
                                      </p:cBhvr>
                                      <p:tavLst>
                                        <p:tav tm="0">
                                          <p:val>
                                            <p:strVal val="1+#ppt_w/2"/>
                                          </p:val>
                                        </p:tav>
                                        <p:tav tm="100000">
                                          <p:val>
                                            <p:strVal val="#ppt_x"/>
                                          </p:val>
                                        </p:tav>
                                      </p:tavLst>
                                    </p:anim>
                                    <p:anim calcmode="lin" valueType="num">
                                      <p:cBhvr additive="base">
                                        <p:cTn id="43" dur="500" fill="hold"/>
                                        <p:tgtEl>
                                          <p:spTgt spid="14431"/>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14438"/>
                                        </p:tgtEl>
                                        <p:attrNameLst>
                                          <p:attrName>style.visibility</p:attrName>
                                        </p:attrNameLst>
                                      </p:cBhvr>
                                      <p:to>
                                        <p:strVal val="visible"/>
                                      </p:to>
                                    </p:set>
                                    <p:anim calcmode="lin" valueType="num">
                                      <p:cBhvr additive="base">
                                        <p:cTn id="47" dur="500" fill="hold"/>
                                        <p:tgtEl>
                                          <p:spTgt spid="14438"/>
                                        </p:tgtEl>
                                        <p:attrNameLst>
                                          <p:attrName>ppt_x</p:attrName>
                                        </p:attrNameLst>
                                      </p:cBhvr>
                                      <p:tavLst>
                                        <p:tav tm="0">
                                          <p:val>
                                            <p:strVal val="1+#ppt_w/2"/>
                                          </p:val>
                                        </p:tav>
                                        <p:tav tm="100000">
                                          <p:val>
                                            <p:strVal val="#ppt_x"/>
                                          </p:val>
                                        </p:tav>
                                      </p:tavLst>
                                    </p:anim>
                                    <p:anim calcmode="lin" valueType="num">
                                      <p:cBhvr additive="base">
                                        <p:cTn id="48" dur="500" fill="hold"/>
                                        <p:tgtEl>
                                          <p:spTgt spid="14438"/>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14445"/>
                                        </p:tgtEl>
                                        <p:attrNameLst>
                                          <p:attrName>style.visibility</p:attrName>
                                        </p:attrNameLst>
                                      </p:cBhvr>
                                      <p:to>
                                        <p:strVal val="visible"/>
                                      </p:to>
                                    </p:set>
                                    <p:anim calcmode="lin" valueType="num">
                                      <p:cBhvr additive="base">
                                        <p:cTn id="52" dur="500" fill="hold"/>
                                        <p:tgtEl>
                                          <p:spTgt spid="14445"/>
                                        </p:tgtEl>
                                        <p:attrNameLst>
                                          <p:attrName>ppt_x</p:attrName>
                                        </p:attrNameLst>
                                      </p:cBhvr>
                                      <p:tavLst>
                                        <p:tav tm="0">
                                          <p:val>
                                            <p:strVal val="1+#ppt_w/2"/>
                                          </p:val>
                                        </p:tav>
                                        <p:tav tm="100000">
                                          <p:val>
                                            <p:strVal val="#ppt_x"/>
                                          </p:val>
                                        </p:tav>
                                      </p:tavLst>
                                    </p:anim>
                                    <p:anim calcmode="lin" valueType="num">
                                      <p:cBhvr additive="base">
                                        <p:cTn id="53" dur="500" fill="hold"/>
                                        <p:tgtEl>
                                          <p:spTgt spid="14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62000" y="1600200"/>
            <a:ext cx="7975600" cy="1616075"/>
          </a:xfrm>
          <a:prstGeom prst="rect">
            <a:avLst/>
          </a:prstGeom>
          <a:noFill/>
          <a:ln w="9525">
            <a:noFill/>
            <a:miter lim="800000"/>
            <a:headEnd/>
            <a:tailEnd/>
          </a:ln>
          <a:effectLst/>
        </p:spPr>
        <p:txBody>
          <a:bodyPr wrap="none">
            <a:spAutoFit/>
          </a:bodyPr>
          <a:lstStyle/>
          <a:p>
            <a:pPr algn="ctr"/>
            <a:r>
              <a:rPr lang="en-GB"/>
              <a:t>The paired strands are coiled into a spiral called</a:t>
            </a:r>
          </a:p>
          <a:p>
            <a:pPr algn="ctr"/>
            <a:endParaRPr lang="en-US"/>
          </a:p>
          <a:p>
            <a:pPr algn="ctr"/>
            <a:r>
              <a:rPr lang="en-US" sz="3600" b="1">
                <a:solidFill>
                  <a:schemeClr val="accent2"/>
                </a:solidFill>
              </a:rPr>
              <a:t>A DOUBLE HELIX</a:t>
            </a:r>
          </a:p>
        </p:txBody>
      </p:sp>
      <p:sp>
        <p:nvSpPr>
          <p:cNvPr id="26627" name="Text Box 3"/>
          <p:cNvSpPr txBox="1">
            <a:spLocks noChangeArrowheads="1"/>
          </p:cNvSpPr>
          <p:nvPr/>
        </p:nvSpPr>
        <p:spPr bwMode="auto">
          <a:xfrm>
            <a:off x="8959850" y="0"/>
            <a:ext cx="184150" cy="457200"/>
          </a:xfrm>
          <a:prstGeom prst="rect">
            <a:avLst/>
          </a:prstGeom>
          <a:noFill/>
          <a:ln w="9525">
            <a:noFill/>
            <a:miter lim="800000"/>
            <a:headEnd/>
            <a:tailEnd/>
          </a:ln>
          <a:effectLst/>
        </p:spPr>
        <p:txBody>
          <a:bodyPr wrap="none">
            <a:spAutoFit/>
          </a:bodyPr>
          <a:lstStyle/>
          <a:p>
            <a:endParaRPr lang="en-GB" sz="2400"/>
          </a:p>
        </p:txBody>
      </p:sp>
      <p:sp>
        <p:nvSpPr>
          <p:cNvPr id="26628" name="Text Box 4"/>
          <p:cNvSpPr txBox="1">
            <a:spLocks noChangeArrowheads="1"/>
          </p:cNvSpPr>
          <p:nvPr/>
        </p:nvSpPr>
        <p:spPr bwMode="auto">
          <a:xfrm>
            <a:off x="8594725" y="-34925"/>
            <a:ext cx="488950" cy="457200"/>
          </a:xfrm>
          <a:prstGeom prst="rect">
            <a:avLst/>
          </a:prstGeom>
          <a:noFill/>
          <a:ln w="9525">
            <a:noFill/>
            <a:miter lim="800000"/>
            <a:headEnd/>
            <a:tailEnd/>
          </a:ln>
          <a:effectLst/>
        </p:spPr>
        <p:txBody>
          <a:bodyPr wrap="none">
            <a:spAutoFit/>
          </a:bodyPr>
          <a:lstStyle/>
          <a:p>
            <a:r>
              <a:rPr lang="en-GB" sz="2400"/>
              <a:t>13</a:t>
            </a:r>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DNA Helix"/>
          <p:cNvPicPr>
            <a:picLocks noChangeAspect="1" noChangeArrowheads="1"/>
          </p:cNvPicPr>
          <p:nvPr/>
        </p:nvPicPr>
        <p:blipFill>
          <a:blip r:embed="rId2" cstate="print">
            <a:lum contrast="20000"/>
          </a:blip>
          <a:srcRect/>
          <a:stretch>
            <a:fillRect/>
          </a:stretch>
        </p:blipFill>
        <p:spPr bwMode="auto">
          <a:xfrm>
            <a:off x="3505200" y="0"/>
            <a:ext cx="3076575" cy="6858000"/>
          </a:xfrm>
          <a:prstGeom prst="rect">
            <a:avLst/>
          </a:prstGeom>
          <a:noFill/>
        </p:spPr>
      </p:pic>
      <p:sp>
        <p:nvSpPr>
          <p:cNvPr id="25603" name="Text Box 3"/>
          <p:cNvSpPr txBox="1">
            <a:spLocks noChangeArrowheads="1"/>
          </p:cNvSpPr>
          <p:nvPr/>
        </p:nvSpPr>
        <p:spPr bwMode="auto">
          <a:xfrm>
            <a:off x="1219200" y="3733800"/>
            <a:ext cx="2474913" cy="822325"/>
          </a:xfrm>
          <a:prstGeom prst="rect">
            <a:avLst/>
          </a:prstGeom>
          <a:noFill/>
          <a:ln w="9525">
            <a:noFill/>
            <a:miter lim="800000"/>
            <a:headEnd/>
            <a:tailEnd/>
          </a:ln>
          <a:effectLst/>
        </p:spPr>
        <p:txBody>
          <a:bodyPr wrap="none">
            <a:spAutoFit/>
          </a:bodyPr>
          <a:lstStyle/>
          <a:p>
            <a:r>
              <a:rPr lang="en-US" sz="2400">
                <a:latin typeface="Arial" charset="0"/>
              </a:rPr>
              <a:t>sugar-phosphate</a:t>
            </a:r>
          </a:p>
          <a:p>
            <a:r>
              <a:rPr lang="en-US" sz="2400">
                <a:latin typeface="Arial" charset="0"/>
              </a:rPr>
              <a:t>chain</a:t>
            </a:r>
          </a:p>
        </p:txBody>
      </p:sp>
      <p:sp>
        <p:nvSpPr>
          <p:cNvPr id="25604" name="Text Box 4"/>
          <p:cNvSpPr txBox="1">
            <a:spLocks noChangeArrowheads="1"/>
          </p:cNvSpPr>
          <p:nvPr/>
        </p:nvSpPr>
        <p:spPr bwMode="auto">
          <a:xfrm>
            <a:off x="6477000" y="1676400"/>
            <a:ext cx="998538" cy="457200"/>
          </a:xfrm>
          <a:prstGeom prst="rect">
            <a:avLst/>
          </a:prstGeom>
          <a:noFill/>
          <a:ln w="9525">
            <a:noFill/>
            <a:miter lim="800000"/>
            <a:headEnd/>
            <a:tailEnd/>
          </a:ln>
          <a:effectLst/>
        </p:spPr>
        <p:txBody>
          <a:bodyPr wrap="none">
            <a:spAutoFit/>
          </a:bodyPr>
          <a:lstStyle/>
          <a:p>
            <a:r>
              <a:rPr lang="en-GB" sz="2400">
                <a:latin typeface="Arial" charset="0"/>
              </a:rPr>
              <a:t>bases</a:t>
            </a:r>
            <a:endParaRPr lang="en-US" sz="2400">
              <a:latin typeface="Arial" charset="0"/>
            </a:endParaRPr>
          </a:p>
        </p:txBody>
      </p:sp>
      <p:sp>
        <p:nvSpPr>
          <p:cNvPr id="25605" name="Line 5"/>
          <p:cNvSpPr>
            <a:spLocks noChangeShapeType="1"/>
          </p:cNvSpPr>
          <p:nvPr/>
        </p:nvSpPr>
        <p:spPr bwMode="auto">
          <a:xfrm>
            <a:off x="3657600" y="4038600"/>
            <a:ext cx="1371600" cy="457200"/>
          </a:xfrm>
          <a:prstGeom prst="line">
            <a:avLst/>
          </a:prstGeom>
          <a:noFill/>
          <a:ln w="19050">
            <a:solidFill>
              <a:schemeClr val="tx1"/>
            </a:solidFill>
            <a:round/>
            <a:headEnd/>
            <a:tailEnd/>
          </a:ln>
          <a:effectLst/>
        </p:spPr>
        <p:txBody>
          <a:bodyPr/>
          <a:lstStyle/>
          <a:p>
            <a:endParaRPr lang="en-US"/>
          </a:p>
        </p:txBody>
      </p:sp>
      <p:grpSp>
        <p:nvGrpSpPr>
          <p:cNvPr id="25610" name="Group 10"/>
          <p:cNvGrpSpPr>
            <a:grpSpLocks/>
          </p:cNvGrpSpPr>
          <p:nvPr/>
        </p:nvGrpSpPr>
        <p:grpSpPr bwMode="auto">
          <a:xfrm>
            <a:off x="4572000" y="1905000"/>
            <a:ext cx="2057400" cy="1371600"/>
            <a:chOff x="2880" y="1200"/>
            <a:chExt cx="1296" cy="864"/>
          </a:xfrm>
        </p:grpSpPr>
        <p:sp>
          <p:nvSpPr>
            <p:cNvPr id="25606" name="Line 6"/>
            <p:cNvSpPr>
              <a:spLocks noChangeShapeType="1"/>
            </p:cNvSpPr>
            <p:nvPr/>
          </p:nvSpPr>
          <p:spPr bwMode="auto">
            <a:xfrm flipH="1">
              <a:off x="2880" y="1200"/>
              <a:ext cx="1200" cy="432"/>
            </a:xfrm>
            <a:prstGeom prst="line">
              <a:avLst/>
            </a:prstGeom>
            <a:noFill/>
            <a:ln w="9525">
              <a:solidFill>
                <a:schemeClr val="tx1"/>
              </a:solidFill>
              <a:round/>
              <a:headEnd/>
              <a:tailEnd/>
            </a:ln>
            <a:effectLst/>
          </p:spPr>
          <p:txBody>
            <a:bodyPr/>
            <a:lstStyle/>
            <a:p>
              <a:endParaRPr lang="en-US"/>
            </a:p>
          </p:txBody>
        </p:sp>
        <p:sp>
          <p:nvSpPr>
            <p:cNvPr id="25607" name="Line 7"/>
            <p:cNvSpPr>
              <a:spLocks noChangeShapeType="1"/>
            </p:cNvSpPr>
            <p:nvPr/>
          </p:nvSpPr>
          <p:spPr bwMode="auto">
            <a:xfrm flipH="1">
              <a:off x="3648" y="1296"/>
              <a:ext cx="528" cy="768"/>
            </a:xfrm>
            <a:prstGeom prst="line">
              <a:avLst/>
            </a:prstGeom>
            <a:noFill/>
            <a:ln w="9525">
              <a:solidFill>
                <a:schemeClr val="tx1"/>
              </a:solidFill>
              <a:round/>
              <a:headEnd/>
              <a:tailEnd/>
            </a:ln>
            <a:effectLst/>
          </p:spPr>
          <p:txBody>
            <a:bodyPr/>
            <a:lstStyle/>
            <a:p>
              <a:endParaRPr lang="en-US"/>
            </a:p>
          </p:txBody>
        </p:sp>
      </p:grpSp>
      <p:sp>
        <p:nvSpPr>
          <p:cNvPr id="25609" name="Rectangle 9"/>
          <p:cNvSpPr>
            <a:spLocks noGrp="1" noChangeArrowheads="1"/>
          </p:cNvSpPr>
          <p:nvPr>
            <p:ph type="title" idx="4294967295"/>
          </p:nvPr>
        </p:nvSpPr>
        <p:spPr>
          <a:xfrm>
            <a:off x="0" y="304800"/>
            <a:ext cx="3962400" cy="1143000"/>
          </a:xfrm>
        </p:spPr>
        <p:txBody>
          <a:bodyPr/>
          <a:lstStyle/>
          <a:p>
            <a:r>
              <a:rPr lang="en-US" sz="3600"/>
              <a:t>THE DOUBLE HELIX</a:t>
            </a:r>
          </a:p>
        </p:txBody>
      </p:sp>
      <p:sp>
        <p:nvSpPr>
          <p:cNvPr id="25611" name="Text Box 11"/>
          <p:cNvSpPr txBox="1">
            <a:spLocks noChangeArrowheads="1"/>
          </p:cNvSpPr>
          <p:nvPr/>
        </p:nvSpPr>
        <p:spPr bwMode="auto">
          <a:xfrm>
            <a:off x="8594725" y="-34925"/>
            <a:ext cx="488950" cy="457200"/>
          </a:xfrm>
          <a:prstGeom prst="rect">
            <a:avLst/>
          </a:prstGeom>
          <a:noFill/>
          <a:ln w="9525">
            <a:noFill/>
            <a:miter lim="800000"/>
            <a:headEnd/>
            <a:tailEnd/>
          </a:ln>
          <a:effectLst/>
        </p:spPr>
        <p:txBody>
          <a:bodyPr wrap="none">
            <a:spAutoFit/>
          </a:bodyPr>
          <a:lstStyle/>
          <a:p>
            <a:r>
              <a:rPr lang="en-GB" sz="2400"/>
              <a:t>14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up)">
                                      <p:cBhvr>
                                        <p:cTn id="7" dur="500"/>
                                        <p:tgtEl>
                                          <p:spTgt spid="25609"/>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25602"/>
                                        </p:tgtEl>
                                        <p:attrNameLst>
                                          <p:attrName>style.visibility</p:attrName>
                                        </p:attrNameLst>
                                      </p:cBhvr>
                                      <p:to>
                                        <p:strVal val="visible"/>
                                      </p:to>
                                    </p:set>
                                    <p:animEffect transition="in" filter="wipe(up)">
                                      <p:cBhvr>
                                        <p:cTn id="11" dur="500"/>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5603"/>
                                        </p:tgtEl>
                                        <p:attrNameLst>
                                          <p:attrName>style.visibility</p:attrName>
                                        </p:attrNameLst>
                                      </p:cBhvr>
                                      <p:to>
                                        <p:strVal val="visible"/>
                                      </p:to>
                                    </p:set>
                                    <p:animEffect transition="in" filter="wipe(up)">
                                      <p:cBhvr>
                                        <p:cTn id="16" dur="500"/>
                                        <p:tgtEl>
                                          <p:spTgt spid="2560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605"/>
                                        </p:tgtEl>
                                        <p:attrNameLst>
                                          <p:attrName>style.visibility</p:attrName>
                                        </p:attrNameLst>
                                      </p:cBhvr>
                                      <p:to>
                                        <p:strVal val="visible"/>
                                      </p:to>
                                    </p:set>
                                    <p:animEffect transition="in" filter="wipe(left)">
                                      <p:cBhvr>
                                        <p:cTn id="20" dur="500"/>
                                        <p:tgtEl>
                                          <p:spTgt spid="2560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5604"/>
                                        </p:tgtEl>
                                        <p:attrNameLst>
                                          <p:attrName>style.visibility</p:attrName>
                                        </p:attrNameLst>
                                      </p:cBhvr>
                                      <p:to>
                                        <p:strVal val="visible"/>
                                      </p:to>
                                    </p:set>
                                    <p:animEffect transition="in" filter="wipe(up)">
                                      <p:cBhvr>
                                        <p:cTn id="25" dur="500"/>
                                        <p:tgtEl>
                                          <p:spTgt spid="25604"/>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5610"/>
                                        </p:tgtEl>
                                        <p:attrNameLst>
                                          <p:attrName>style.visibility</p:attrName>
                                        </p:attrNameLst>
                                      </p:cBhvr>
                                      <p:to>
                                        <p:strVal val="visible"/>
                                      </p:to>
                                    </p:set>
                                    <p:animEffect transition="in" filter="wipe(right)">
                                      <p:cBhvr>
                                        <p:cTn id="29"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nimBg="1"/>
      <p:bldP spid="2560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DNA model"/>
          <p:cNvPicPr>
            <a:picLocks noChangeAspect="1" noChangeArrowheads="1"/>
          </p:cNvPicPr>
          <p:nvPr/>
        </p:nvPicPr>
        <p:blipFill>
          <a:blip r:embed="rId3" cstate="print">
            <a:lum bright="10000" contrast="20000"/>
          </a:blip>
          <a:srcRect/>
          <a:stretch>
            <a:fillRect/>
          </a:stretch>
        </p:blipFill>
        <p:spPr bwMode="auto">
          <a:xfrm>
            <a:off x="3429000" y="304800"/>
            <a:ext cx="3116263" cy="6172200"/>
          </a:xfrm>
          <a:prstGeom prst="rect">
            <a:avLst/>
          </a:prstGeom>
          <a:noFill/>
        </p:spPr>
      </p:pic>
      <p:sp>
        <p:nvSpPr>
          <p:cNvPr id="30723" name="Rectangle 3"/>
          <p:cNvSpPr>
            <a:spLocks noGrp="1" noChangeArrowheads="1"/>
          </p:cNvSpPr>
          <p:nvPr>
            <p:ph type="title" idx="4294967295"/>
          </p:nvPr>
        </p:nvSpPr>
        <p:spPr>
          <a:xfrm>
            <a:off x="304800" y="2057400"/>
            <a:ext cx="2590800" cy="990600"/>
          </a:xfrm>
        </p:spPr>
        <p:txBody>
          <a:bodyPr/>
          <a:lstStyle/>
          <a:p>
            <a:pPr algn="l">
              <a:lnSpc>
                <a:spcPct val="95000"/>
              </a:lnSpc>
            </a:pPr>
            <a:r>
              <a:rPr lang="en-GB" sz="2800">
                <a:latin typeface="Arial" charset="0"/>
              </a:rPr>
              <a:t>A DIY model of</a:t>
            </a:r>
            <a:br>
              <a:rPr lang="en-GB" sz="2800">
                <a:latin typeface="Arial" charset="0"/>
              </a:rPr>
            </a:br>
            <a:r>
              <a:rPr lang="en-GB" sz="2800">
                <a:latin typeface="Arial" charset="0"/>
              </a:rPr>
              <a:t>part of a DNA molecule</a:t>
            </a:r>
            <a:endParaRPr lang="en-US" sz="2800">
              <a:latin typeface="Arial" charset="0"/>
            </a:endParaRPr>
          </a:p>
        </p:txBody>
      </p:sp>
      <p:sp>
        <p:nvSpPr>
          <p:cNvPr id="30724" name="Text Box 4"/>
          <p:cNvSpPr txBox="1">
            <a:spLocks noChangeArrowheads="1"/>
          </p:cNvSpPr>
          <p:nvPr/>
        </p:nvSpPr>
        <p:spPr bwMode="auto">
          <a:xfrm>
            <a:off x="8670925" y="-34925"/>
            <a:ext cx="488950" cy="457200"/>
          </a:xfrm>
          <a:prstGeom prst="rect">
            <a:avLst/>
          </a:prstGeom>
          <a:noFill/>
          <a:ln w="9525">
            <a:noFill/>
            <a:miter lim="800000"/>
            <a:headEnd/>
            <a:tailEnd/>
          </a:ln>
          <a:effectLst/>
        </p:spPr>
        <p:txBody>
          <a:bodyPr wrap="none">
            <a:spAutoFit/>
          </a:bodyPr>
          <a:lstStyle/>
          <a:p>
            <a:r>
              <a:rPr lang="en-GB" sz="2400"/>
              <a:t>15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up)">
                                      <p:cBhvr>
                                        <p:cTn id="7" dur="500"/>
                                        <p:tgtEl>
                                          <p:spTgt spid="30723"/>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30722"/>
                                        </p:tgtEl>
                                        <p:attrNameLst>
                                          <p:attrName>style.visibility</p:attrName>
                                        </p:attrNameLst>
                                      </p:cBhvr>
                                      <p:to>
                                        <p:strVal val="visible"/>
                                      </p:to>
                                    </p:set>
                                    <p:animEffect transition="in" filter="wipe(up)">
                                      <p:cBhvr>
                                        <p:cTn id="11"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 y="685800"/>
            <a:ext cx="7897813" cy="1066800"/>
          </a:xfrm>
          <a:prstGeom prst="rect">
            <a:avLst/>
          </a:prstGeom>
          <a:noFill/>
          <a:ln w="9525">
            <a:noFill/>
            <a:miter lim="800000"/>
            <a:headEnd/>
            <a:tailEnd/>
          </a:ln>
          <a:effectLst/>
        </p:spPr>
        <p:txBody>
          <a:bodyPr wrap="none">
            <a:spAutoFit/>
          </a:bodyPr>
          <a:lstStyle/>
          <a:p>
            <a:r>
              <a:rPr lang="en-GB"/>
              <a:t>Before a cell divides, the DNA strands unwind </a:t>
            </a:r>
          </a:p>
          <a:p>
            <a:r>
              <a:rPr lang="en-GB"/>
              <a:t>and separate</a:t>
            </a:r>
            <a:endParaRPr lang="en-US"/>
          </a:p>
        </p:txBody>
      </p:sp>
      <p:sp>
        <p:nvSpPr>
          <p:cNvPr id="19462" name="Text Box 6"/>
          <p:cNvSpPr txBox="1">
            <a:spLocks noChangeArrowheads="1"/>
          </p:cNvSpPr>
          <p:nvPr/>
        </p:nvSpPr>
        <p:spPr bwMode="auto">
          <a:xfrm>
            <a:off x="533400" y="1905000"/>
            <a:ext cx="7264400" cy="1066800"/>
          </a:xfrm>
          <a:prstGeom prst="rect">
            <a:avLst/>
          </a:prstGeom>
          <a:noFill/>
          <a:ln w="9525">
            <a:noFill/>
            <a:miter lim="800000"/>
            <a:headEnd/>
            <a:tailEnd/>
          </a:ln>
          <a:effectLst/>
        </p:spPr>
        <p:txBody>
          <a:bodyPr wrap="none">
            <a:spAutoFit/>
          </a:bodyPr>
          <a:lstStyle/>
          <a:p>
            <a:r>
              <a:rPr lang="en-GB"/>
              <a:t>Each strand makes a new partner by adding</a:t>
            </a:r>
          </a:p>
          <a:p>
            <a:r>
              <a:rPr lang="en-GB"/>
              <a:t>the appropriate nucleotides</a:t>
            </a:r>
            <a:endParaRPr lang="en-US"/>
          </a:p>
        </p:txBody>
      </p:sp>
      <p:sp>
        <p:nvSpPr>
          <p:cNvPr id="19463" name="Text Box 7"/>
          <p:cNvSpPr txBox="1">
            <a:spLocks noChangeArrowheads="1"/>
          </p:cNvSpPr>
          <p:nvPr/>
        </p:nvSpPr>
        <p:spPr bwMode="auto">
          <a:xfrm>
            <a:off x="533400" y="3124200"/>
            <a:ext cx="7483475" cy="1066800"/>
          </a:xfrm>
          <a:prstGeom prst="rect">
            <a:avLst/>
          </a:prstGeom>
          <a:noFill/>
          <a:ln w="9525">
            <a:noFill/>
            <a:miter lim="800000"/>
            <a:headEnd/>
            <a:tailEnd/>
          </a:ln>
          <a:effectLst/>
        </p:spPr>
        <p:txBody>
          <a:bodyPr>
            <a:spAutoFit/>
          </a:bodyPr>
          <a:lstStyle/>
          <a:p>
            <a:r>
              <a:rPr lang="en-GB"/>
              <a:t>The result is that there are now two double-stranded DNA molecules in the nucleus</a:t>
            </a:r>
            <a:endParaRPr lang="en-US"/>
          </a:p>
        </p:txBody>
      </p:sp>
      <p:sp>
        <p:nvSpPr>
          <p:cNvPr id="19464" name="Text Box 8"/>
          <p:cNvSpPr txBox="1">
            <a:spLocks noChangeArrowheads="1"/>
          </p:cNvSpPr>
          <p:nvPr/>
        </p:nvSpPr>
        <p:spPr bwMode="auto">
          <a:xfrm>
            <a:off x="517525" y="4438650"/>
            <a:ext cx="7265988" cy="1066800"/>
          </a:xfrm>
          <a:prstGeom prst="rect">
            <a:avLst/>
          </a:prstGeom>
          <a:noFill/>
          <a:ln w="9525">
            <a:noFill/>
            <a:miter lim="800000"/>
            <a:headEnd/>
            <a:tailEnd/>
          </a:ln>
          <a:effectLst/>
        </p:spPr>
        <p:txBody>
          <a:bodyPr wrap="none">
            <a:spAutoFit/>
          </a:bodyPr>
          <a:lstStyle/>
          <a:p>
            <a:r>
              <a:rPr lang="en-GB"/>
              <a:t>So that when the cell divides, each nucleus </a:t>
            </a:r>
          </a:p>
          <a:p>
            <a:r>
              <a:rPr lang="en-GB"/>
              <a:t>contains identical DNA</a:t>
            </a:r>
            <a:endParaRPr lang="en-US"/>
          </a:p>
        </p:txBody>
      </p:sp>
      <p:sp>
        <p:nvSpPr>
          <p:cNvPr id="19465" name="Text Box 9"/>
          <p:cNvSpPr txBox="1">
            <a:spLocks noChangeArrowheads="1"/>
          </p:cNvSpPr>
          <p:nvPr/>
        </p:nvSpPr>
        <p:spPr bwMode="auto">
          <a:xfrm>
            <a:off x="441325" y="5657850"/>
            <a:ext cx="5649913" cy="579438"/>
          </a:xfrm>
          <a:prstGeom prst="rect">
            <a:avLst/>
          </a:prstGeom>
          <a:noFill/>
          <a:ln w="9525">
            <a:noFill/>
            <a:miter lim="800000"/>
            <a:headEnd/>
            <a:tailEnd/>
          </a:ln>
          <a:effectLst/>
        </p:spPr>
        <p:txBody>
          <a:bodyPr wrap="none">
            <a:spAutoFit/>
          </a:bodyPr>
          <a:lstStyle/>
          <a:p>
            <a:r>
              <a:rPr lang="en-GB"/>
              <a:t>This process is called </a:t>
            </a:r>
            <a:r>
              <a:rPr lang="en-GB" b="1">
                <a:solidFill>
                  <a:schemeClr val="accent2"/>
                </a:solidFill>
              </a:rPr>
              <a:t>replication</a:t>
            </a:r>
            <a:endParaRPr lang="en-US" b="1">
              <a:solidFill>
                <a:schemeClr val="accent2"/>
              </a:solidFill>
            </a:endParaRPr>
          </a:p>
        </p:txBody>
      </p:sp>
      <p:sp>
        <p:nvSpPr>
          <p:cNvPr id="19466" name="Rectangle 10"/>
          <p:cNvSpPr>
            <a:spLocks noGrp="1" noChangeArrowheads="1"/>
          </p:cNvSpPr>
          <p:nvPr>
            <p:ph type="title" idx="4294967295"/>
          </p:nvPr>
        </p:nvSpPr>
        <p:spPr>
          <a:xfrm>
            <a:off x="0" y="0"/>
            <a:ext cx="1752600" cy="381000"/>
          </a:xfrm>
        </p:spPr>
        <p:txBody>
          <a:bodyPr/>
          <a:lstStyle/>
          <a:p>
            <a:r>
              <a:rPr lang="en-US" sz="2400">
                <a:latin typeface="Arial" charset="0"/>
              </a:rPr>
              <a:t>replication</a:t>
            </a:r>
          </a:p>
        </p:txBody>
      </p:sp>
      <p:sp>
        <p:nvSpPr>
          <p:cNvPr id="19467" name="Text Box 11"/>
          <p:cNvSpPr txBox="1">
            <a:spLocks noChangeArrowheads="1"/>
          </p:cNvSpPr>
          <p:nvPr/>
        </p:nvSpPr>
        <p:spPr bwMode="auto">
          <a:xfrm>
            <a:off x="8670925" y="-34925"/>
            <a:ext cx="488950" cy="457200"/>
          </a:xfrm>
          <a:prstGeom prst="rect">
            <a:avLst/>
          </a:prstGeom>
          <a:noFill/>
          <a:ln w="9525">
            <a:noFill/>
            <a:miter lim="800000"/>
            <a:headEnd/>
            <a:tailEnd/>
          </a:ln>
          <a:effectLst/>
        </p:spPr>
        <p:txBody>
          <a:bodyPr wrap="none">
            <a:spAutoFit/>
          </a:bodyPr>
          <a:lstStyle/>
          <a:p>
            <a:r>
              <a:rPr lang="en-GB" sz="2400"/>
              <a:t>16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wipe(up)">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wipe(up)">
                                      <p:cBhvr>
                                        <p:cTn id="17" dur="500"/>
                                        <p:tgtEl>
                                          <p:spTgt spid="194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wipe(up)">
                                      <p:cBhvr>
                                        <p:cTn id="22" dur="500"/>
                                        <p:tgtEl>
                                          <p:spTgt spid="194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465"/>
                                        </p:tgtEl>
                                        <p:attrNameLst>
                                          <p:attrName>style.visibility</p:attrName>
                                        </p:attrNameLst>
                                      </p:cBhvr>
                                      <p:to>
                                        <p:strVal val="visible"/>
                                      </p:to>
                                    </p:set>
                                    <p:animEffect transition="in" filter="wipe(up)">
                                      <p:cBhvr>
                                        <p:cTn id="27"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2" grpId="0" autoUpdateAnimBg="0"/>
      <p:bldP spid="19463" grpId="0" autoUpdateAnimBg="0"/>
      <p:bldP spid="19464" grpId="0" autoUpdateAnimBg="0"/>
      <p:bldP spid="1946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457200" y="533400"/>
            <a:ext cx="2536825" cy="6053138"/>
            <a:chOff x="576" y="288"/>
            <a:chExt cx="1598" cy="3813"/>
          </a:xfrm>
        </p:grpSpPr>
        <p:grpSp>
          <p:nvGrpSpPr>
            <p:cNvPr id="20483" name="Group 3"/>
            <p:cNvGrpSpPr>
              <a:grpSpLocks/>
            </p:cNvGrpSpPr>
            <p:nvPr/>
          </p:nvGrpSpPr>
          <p:grpSpPr bwMode="auto">
            <a:xfrm>
              <a:off x="624" y="1584"/>
              <a:ext cx="1550" cy="598"/>
              <a:chOff x="624" y="1680"/>
              <a:chExt cx="1550" cy="598"/>
            </a:xfrm>
          </p:grpSpPr>
          <p:sp>
            <p:nvSpPr>
              <p:cNvPr id="20484" name="AutoShape 4"/>
              <p:cNvSpPr>
                <a:spLocks noChangeArrowheads="1"/>
              </p:cNvSpPr>
              <p:nvPr/>
            </p:nvSpPr>
            <p:spPr bwMode="auto">
              <a:xfrm>
                <a:off x="1006" y="1919"/>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485" name="Text Box 5"/>
              <p:cNvSpPr txBox="1">
                <a:spLocks noChangeArrowheads="1"/>
              </p:cNvSpPr>
              <p:nvPr/>
            </p:nvSpPr>
            <p:spPr bwMode="auto">
              <a:xfrm>
                <a:off x="624" y="1728"/>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20486" name="Line 6"/>
              <p:cNvSpPr>
                <a:spLocks noChangeShapeType="1"/>
              </p:cNvSpPr>
              <p:nvPr/>
            </p:nvSpPr>
            <p:spPr bwMode="auto">
              <a:xfrm flipH="1" flipV="1">
                <a:off x="867" y="1919"/>
                <a:ext cx="139" cy="90"/>
              </a:xfrm>
              <a:prstGeom prst="line">
                <a:avLst/>
              </a:prstGeom>
              <a:noFill/>
              <a:ln w="9525">
                <a:solidFill>
                  <a:schemeClr val="tx1"/>
                </a:solidFill>
                <a:round/>
                <a:headEnd/>
                <a:tailEnd/>
              </a:ln>
              <a:effectLst/>
            </p:spPr>
            <p:txBody>
              <a:bodyPr/>
              <a:lstStyle/>
              <a:p>
                <a:endParaRPr lang="en-US"/>
              </a:p>
            </p:txBody>
          </p:sp>
          <p:sp>
            <p:nvSpPr>
              <p:cNvPr id="20487" name="Line 7"/>
              <p:cNvSpPr>
                <a:spLocks noChangeShapeType="1"/>
              </p:cNvSpPr>
              <p:nvPr/>
            </p:nvSpPr>
            <p:spPr bwMode="auto">
              <a:xfrm>
                <a:off x="1352" y="2009"/>
                <a:ext cx="243" cy="0"/>
              </a:xfrm>
              <a:prstGeom prst="line">
                <a:avLst/>
              </a:prstGeom>
              <a:noFill/>
              <a:ln w="9525">
                <a:solidFill>
                  <a:schemeClr val="tx1"/>
                </a:solidFill>
                <a:round/>
                <a:headEnd/>
                <a:tailEnd/>
              </a:ln>
              <a:effectLst/>
            </p:spPr>
            <p:txBody>
              <a:bodyPr/>
              <a:lstStyle/>
              <a:p>
                <a:endParaRPr lang="en-US"/>
              </a:p>
            </p:txBody>
          </p:sp>
          <p:sp>
            <p:nvSpPr>
              <p:cNvPr id="20488" name="Line 8"/>
              <p:cNvSpPr>
                <a:spLocks noChangeShapeType="1"/>
              </p:cNvSpPr>
              <p:nvPr/>
            </p:nvSpPr>
            <p:spPr bwMode="auto">
              <a:xfrm flipH="1">
                <a:off x="867" y="2158"/>
                <a:ext cx="208" cy="120"/>
              </a:xfrm>
              <a:prstGeom prst="line">
                <a:avLst/>
              </a:prstGeom>
              <a:noFill/>
              <a:ln w="9525">
                <a:solidFill>
                  <a:schemeClr val="tx1"/>
                </a:solidFill>
                <a:round/>
                <a:headEnd/>
                <a:tailEnd/>
              </a:ln>
              <a:effectLst/>
            </p:spPr>
            <p:txBody>
              <a:bodyPr/>
              <a:lstStyle/>
              <a:p>
                <a:endParaRPr lang="en-US"/>
              </a:p>
            </p:txBody>
          </p:sp>
          <p:sp>
            <p:nvSpPr>
              <p:cNvPr id="20489" name="Line 9"/>
              <p:cNvSpPr>
                <a:spLocks noChangeShapeType="1"/>
              </p:cNvSpPr>
              <p:nvPr/>
            </p:nvSpPr>
            <p:spPr bwMode="auto">
              <a:xfrm flipV="1">
                <a:off x="867" y="1680"/>
                <a:ext cx="173" cy="120"/>
              </a:xfrm>
              <a:prstGeom prst="line">
                <a:avLst/>
              </a:prstGeom>
              <a:noFill/>
              <a:ln w="9525">
                <a:solidFill>
                  <a:schemeClr val="tx1"/>
                </a:solidFill>
                <a:round/>
                <a:headEnd/>
                <a:tailEnd/>
              </a:ln>
              <a:effectLst/>
            </p:spPr>
            <p:txBody>
              <a:bodyPr/>
              <a:lstStyle/>
              <a:p>
                <a:endParaRPr lang="en-US"/>
              </a:p>
            </p:txBody>
          </p:sp>
          <p:pic>
            <p:nvPicPr>
              <p:cNvPr id="20490" name="Picture 10" descr="DNA adenine"/>
              <p:cNvPicPr>
                <a:picLocks noChangeAspect="1" noChangeArrowheads="1"/>
              </p:cNvPicPr>
              <p:nvPr/>
            </p:nvPicPr>
            <p:blipFill>
              <a:blip r:embed="rId2" cstate="print">
                <a:lum contrast="20000"/>
              </a:blip>
              <a:srcRect/>
              <a:stretch>
                <a:fillRect/>
              </a:stretch>
            </p:blipFill>
            <p:spPr bwMode="auto">
              <a:xfrm>
                <a:off x="1595" y="1949"/>
                <a:ext cx="579" cy="128"/>
              </a:xfrm>
              <a:prstGeom prst="rect">
                <a:avLst/>
              </a:prstGeom>
              <a:noFill/>
            </p:spPr>
          </p:pic>
        </p:grpSp>
        <p:grpSp>
          <p:nvGrpSpPr>
            <p:cNvPr id="20491" name="Group 11"/>
            <p:cNvGrpSpPr>
              <a:grpSpLocks/>
            </p:cNvGrpSpPr>
            <p:nvPr/>
          </p:nvGrpSpPr>
          <p:grpSpPr bwMode="auto">
            <a:xfrm>
              <a:off x="624" y="2160"/>
              <a:ext cx="1535" cy="501"/>
              <a:chOff x="624" y="2256"/>
              <a:chExt cx="1535" cy="501"/>
            </a:xfrm>
          </p:grpSpPr>
          <p:sp>
            <p:nvSpPr>
              <p:cNvPr id="20492" name="AutoShape 12"/>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493" name="Text Box 13"/>
              <p:cNvSpPr txBox="1">
                <a:spLocks noChangeArrowheads="1"/>
              </p:cNvSpPr>
              <p:nvPr/>
            </p:nvSpPr>
            <p:spPr bwMode="auto">
              <a:xfrm>
                <a:off x="624" y="225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20494" name="Line 14"/>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20495" name="Line 15"/>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20496" name="Line 16"/>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20497" name="Picture 17" descr="DNA Cytosine"/>
              <p:cNvPicPr>
                <a:picLocks noChangeAspect="1" noChangeArrowheads="1"/>
              </p:cNvPicPr>
              <p:nvPr/>
            </p:nvPicPr>
            <p:blipFill>
              <a:blip r:embed="rId3" cstate="print">
                <a:lum contrast="20000"/>
              </a:blip>
              <a:srcRect/>
              <a:stretch>
                <a:fillRect/>
              </a:stretch>
            </p:blipFill>
            <p:spPr bwMode="auto">
              <a:xfrm>
                <a:off x="1581" y="2428"/>
                <a:ext cx="578" cy="130"/>
              </a:xfrm>
              <a:prstGeom prst="rect">
                <a:avLst/>
              </a:prstGeom>
              <a:noFill/>
            </p:spPr>
          </p:pic>
        </p:grpSp>
        <p:grpSp>
          <p:nvGrpSpPr>
            <p:cNvPr id="20498" name="Group 18"/>
            <p:cNvGrpSpPr>
              <a:grpSpLocks/>
            </p:cNvGrpSpPr>
            <p:nvPr/>
          </p:nvGrpSpPr>
          <p:grpSpPr bwMode="auto">
            <a:xfrm>
              <a:off x="576" y="2640"/>
              <a:ext cx="1550" cy="499"/>
              <a:chOff x="576" y="2736"/>
              <a:chExt cx="1550" cy="499"/>
            </a:xfrm>
          </p:grpSpPr>
          <p:sp>
            <p:nvSpPr>
              <p:cNvPr id="20499" name="Line 19"/>
              <p:cNvSpPr>
                <a:spLocks noChangeShapeType="1"/>
              </p:cNvSpPr>
              <p:nvPr/>
            </p:nvSpPr>
            <p:spPr bwMode="auto">
              <a:xfrm flipH="1" flipV="1">
                <a:off x="818" y="2876"/>
                <a:ext cx="139" cy="90"/>
              </a:xfrm>
              <a:prstGeom prst="line">
                <a:avLst/>
              </a:prstGeom>
              <a:noFill/>
              <a:ln w="9525">
                <a:solidFill>
                  <a:schemeClr val="tx1"/>
                </a:solidFill>
                <a:round/>
                <a:headEnd/>
                <a:tailEnd/>
              </a:ln>
              <a:effectLst/>
            </p:spPr>
            <p:txBody>
              <a:bodyPr/>
              <a:lstStyle/>
              <a:p>
                <a:endParaRPr lang="en-US"/>
              </a:p>
            </p:txBody>
          </p:sp>
          <p:sp>
            <p:nvSpPr>
              <p:cNvPr id="20500" name="Line 20"/>
              <p:cNvSpPr>
                <a:spLocks noChangeShapeType="1"/>
              </p:cNvSpPr>
              <p:nvPr/>
            </p:nvSpPr>
            <p:spPr bwMode="auto">
              <a:xfrm flipH="1">
                <a:off x="818" y="3115"/>
                <a:ext cx="208" cy="120"/>
              </a:xfrm>
              <a:prstGeom prst="line">
                <a:avLst/>
              </a:prstGeom>
              <a:noFill/>
              <a:ln w="9525">
                <a:solidFill>
                  <a:schemeClr val="tx1"/>
                </a:solidFill>
                <a:round/>
                <a:headEnd/>
                <a:tailEnd/>
              </a:ln>
              <a:effectLst/>
            </p:spPr>
            <p:txBody>
              <a:bodyPr/>
              <a:lstStyle/>
              <a:p>
                <a:endParaRPr lang="en-US"/>
              </a:p>
            </p:txBody>
          </p:sp>
          <p:grpSp>
            <p:nvGrpSpPr>
              <p:cNvPr id="20501" name="Group 21"/>
              <p:cNvGrpSpPr>
                <a:grpSpLocks/>
              </p:cNvGrpSpPr>
              <p:nvPr/>
            </p:nvGrpSpPr>
            <p:grpSpPr bwMode="auto">
              <a:xfrm>
                <a:off x="576" y="2736"/>
                <a:ext cx="1550" cy="379"/>
                <a:chOff x="576" y="2736"/>
                <a:chExt cx="1550" cy="379"/>
              </a:xfrm>
            </p:grpSpPr>
            <p:sp>
              <p:nvSpPr>
                <p:cNvPr id="20502" name="AutoShape 22"/>
                <p:cNvSpPr>
                  <a:spLocks noChangeArrowheads="1"/>
                </p:cNvSpPr>
                <p:nvPr/>
              </p:nvSpPr>
              <p:spPr bwMode="auto">
                <a:xfrm>
                  <a:off x="957" y="2876"/>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503" name="Text Box 23"/>
                <p:cNvSpPr txBox="1">
                  <a:spLocks noChangeArrowheads="1"/>
                </p:cNvSpPr>
                <p:nvPr/>
              </p:nvSpPr>
              <p:spPr bwMode="auto">
                <a:xfrm>
                  <a:off x="576" y="273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20504" name="Line 24"/>
                <p:cNvSpPr>
                  <a:spLocks noChangeShapeType="1"/>
                </p:cNvSpPr>
                <p:nvPr/>
              </p:nvSpPr>
              <p:spPr bwMode="auto">
                <a:xfrm>
                  <a:off x="1303" y="2966"/>
                  <a:ext cx="243" cy="0"/>
                </a:xfrm>
                <a:prstGeom prst="line">
                  <a:avLst/>
                </a:prstGeom>
                <a:noFill/>
                <a:ln w="9525">
                  <a:solidFill>
                    <a:schemeClr val="tx1"/>
                  </a:solidFill>
                  <a:round/>
                  <a:headEnd/>
                  <a:tailEnd/>
                </a:ln>
                <a:effectLst/>
              </p:spPr>
              <p:txBody>
                <a:bodyPr/>
                <a:lstStyle/>
                <a:p>
                  <a:endParaRPr lang="en-US"/>
                </a:p>
              </p:txBody>
            </p:sp>
            <p:pic>
              <p:nvPicPr>
                <p:cNvPr id="20505" name="Picture 25" descr="DNA Thymine"/>
                <p:cNvPicPr>
                  <a:picLocks noChangeAspect="1" noChangeArrowheads="1"/>
                </p:cNvPicPr>
                <p:nvPr/>
              </p:nvPicPr>
              <p:blipFill>
                <a:blip r:embed="rId4" cstate="print">
                  <a:lum contrast="20000"/>
                </a:blip>
                <a:srcRect/>
                <a:stretch>
                  <a:fillRect/>
                </a:stretch>
              </p:blipFill>
              <p:spPr bwMode="auto">
                <a:xfrm>
                  <a:off x="1546" y="2906"/>
                  <a:ext cx="580" cy="123"/>
                </a:xfrm>
                <a:prstGeom prst="rect">
                  <a:avLst/>
                </a:prstGeom>
                <a:noFill/>
              </p:spPr>
            </p:pic>
          </p:grpSp>
        </p:grpSp>
        <p:grpSp>
          <p:nvGrpSpPr>
            <p:cNvPr id="20506" name="Group 26"/>
            <p:cNvGrpSpPr>
              <a:grpSpLocks/>
            </p:cNvGrpSpPr>
            <p:nvPr/>
          </p:nvGrpSpPr>
          <p:grpSpPr bwMode="auto">
            <a:xfrm>
              <a:off x="576" y="3072"/>
              <a:ext cx="1550" cy="541"/>
              <a:chOff x="576" y="3216"/>
              <a:chExt cx="1550" cy="541"/>
            </a:xfrm>
          </p:grpSpPr>
          <p:sp>
            <p:nvSpPr>
              <p:cNvPr id="20507" name="AutoShape 2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508" name="Text Box 28"/>
              <p:cNvSpPr txBox="1">
                <a:spLocks noChangeArrowheads="1"/>
              </p:cNvSpPr>
              <p:nvPr/>
            </p:nvSpPr>
            <p:spPr bwMode="auto">
              <a:xfrm>
                <a:off x="576" y="3216"/>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20509" name="Line 29"/>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20510" name="Line 30"/>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20511" name="Line 31"/>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20512" name="Picture 32" descr="DNA Guanine"/>
              <p:cNvPicPr>
                <a:picLocks noChangeAspect="1" noChangeArrowheads="1"/>
              </p:cNvPicPr>
              <p:nvPr/>
            </p:nvPicPr>
            <p:blipFill>
              <a:blip r:embed="rId5" cstate="print">
                <a:lum contrast="20000"/>
              </a:blip>
              <a:srcRect/>
              <a:stretch>
                <a:fillRect/>
              </a:stretch>
            </p:blipFill>
            <p:spPr bwMode="auto">
              <a:xfrm>
                <a:off x="1546" y="3398"/>
                <a:ext cx="580" cy="126"/>
              </a:xfrm>
              <a:prstGeom prst="rect">
                <a:avLst/>
              </a:prstGeom>
              <a:noFill/>
            </p:spPr>
          </p:pic>
        </p:grpSp>
        <p:grpSp>
          <p:nvGrpSpPr>
            <p:cNvPr id="20513" name="Group 33"/>
            <p:cNvGrpSpPr>
              <a:grpSpLocks/>
            </p:cNvGrpSpPr>
            <p:nvPr/>
          </p:nvGrpSpPr>
          <p:grpSpPr bwMode="auto">
            <a:xfrm>
              <a:off x="624" y="768"/>
              <a:ext cx="1550" cy="814"/>
              <a:chOff x="624" y="864"/>
              <a:chExt cx="1550" cy="814"/>
            </a:xfrm>
          </p:grpSpPr>
          <p:grpSp>
            <p:nvGrpSpPr>
              <p:cNvPr id="20514" name="Group 34"/>
              <p:cNvGrpSpPr>
                <a:grpSpLocks/>
              </p:cNvGrpSpPr>
              <p:nvPr/>
            </p:nvGrpSpPr>
            <p:grpSpPr bwMode="auto">
              <a:xfrm>
                <a:off x="624" y="1200"/>
                <a:ext cx="1550" cy="478"/>
                <a:chOff x="816" y="1200"/>
                <a:chExt cx="1550" cy="478"/>
              </a:xfrm>
            </p:grpSpPr>
            <p:sp>
              <p:nvSpPr>
                <p:cNvPr id="20515" name="AutoShape 35"/>
                <p:cNvSpPr>
                  <a:spLocks noChangeArrowheads="1"/>
                </p:cNvSpPr>
                <p:nvPr/>
              </p:nvSpPr>
              <p:spPr bwMode="auto">
                <a:xfrm>
                  <a:off x="1198" y="1439"/>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516" name="Text Box 36"/>
                <p:cNvSpPr txBox="1">
                  <a:spLocks noChangeArrowheads="1"/>
                </p:cNvSpPr>
                <p:nvPr/>
              </p:nvSpPr>
              <p:spPr bwMode="auto">
                <a:xfrm>
                  <a:off x="816" y="1248"/>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20517" name="Line 37"/>
                <p:cNvSpPr>
                  <a:spLocks noChangeShapeType="1"/>
                </p:cNvSpPr>
                <p:nvPr/>
              </p:nvSpPr>
              <p:spPr bwMode="auto">
                <a:xfrm flipH="1" flipV="1">
                  <a:off x="1059" y="1439"/>
                  <a:ext cx="139" cy="90"/>
                </a:xfrm>
                <a:prstGeom prst="line">
                  <a:avLst/>
                </a:prstGeom>
                <a:noFill/>
                <a:ln w="9525">
                  <a:solidFill>
                    <a:schemeClr val="tx1"/>
                  </a:solidFill>
                  <a:round/>
                  <a:headEnd/>
                  <a:tailEnd/>
                </a:ln>
                <a:effectLst/>
              </p:spPr>
              <p:txBody>
                <a:bodyPr/>
                <a:lstStyle/>
                <a:p>
                  <a:endParaRPr lang="en-US"/>
                </a:p>
              </p:txBody>
            </p:sp>
            <p:sp>
              <p:nvSpPr>
                <p:cNvPr id="20518" name="Line 38"/>
                <p:cNvSpPr>
                  <a:spLocks noChangeShapeType="1"/>
                </p:cNvSpPr>
                <p:nvPr/>
              </p:nvSpPr>
              <p:spPr bwMode="auto">
                <a:xfrm>
                  <a:off x="1544" y="1529"/>
                  <a:ext cx="243" cy="0"/>
                </a:xfrm>
                <a:prstGeom prst="line">
                  <a:avLst/>
                </a:prstGeom>
                <a:noFill/>
                <a:ln w="9525">
                  <a:solidFill>
                    <a:schemeClr val="tx1"/>
                  </a:solidFill>
                  <a:round/>
                  <a:headEnd/>
                  <a:tailEnd/>
                </a:ln>
                <a:effectLst/>
              </p:spPr>
              <p:txBody>
                <a:bodyPr/>
                <a:lstStyle/>
                <a:p>
                  <a:endParaRPr lang="en-US"/>
                </a:p>
              </p:txBody>
            </p:sp>
            <p:sp>
              <p:nvSpPr>
                <p:cNvPr id="20519" name="Line 39"/>
                <p:cNvSpPr>
                  <a:spLocks noChangeShapeType="1"/>
                </p:cNvSpPr>
                <p:nvPr/>
              </p:nvSpPr>
              <p:spPr bwMode="auto">
                <a:xfrm flipV="1">
                  <a:off x="1059" y="1200"/>
                  <a:ext cx="173" cy="120"/>
                </a:xfrm>
                <a:prstGeom prst="line">
                  <a:avLst/>
                </a:prstGeom>
                <a:noFill/>
                <a:ln w="9525">
                  <a:solidFill>
                    <a:schemeClr val="tx1"/>
                  </a:solidFill>
                  <a:round/>
                  <a:headEnd/>
                  <a:tailEnd/>
                </a:ln>
                <a:effectLst/>
              </p:spPr>
              <p:txBody>
                <a:bodyPr/>
                <a:lstStyle/>
                <a:p>
                  <a:endParaRPr lang="en-US"/>
                </a:p>
              </p:txBody>
            </p:sp>
            <p:pic>
              <p:nvPicPr>
                <p:cNvPr id="20520" name="Picture 40" descr="DNA adenine"/>
                <p:cNvPicPr>
                  <a:picLocks noChangeAspect="1" noChangeArrowheads="1"/>
                </p:cNvPicPr>
                <p:nvPr/>
              </p:nvPicPr>
              <p:blipFill>
                <a:blip r:embed="rId2" cstate="print">
                  <a:lum contrast="20000"/>
                </a:blip>
                <a:srcRect/>
                <a:stretch>
                  <a:fillRect/>
                </a:stretch>
              </p:blipFill>
              <p:spPr bwMode="auto">
                <a:xfrm>
                  <a:off x="1787" y="1469"/>
                  <a:ext cx="579" cy="128"/>
                </a:xfrm>
                <a:prstGeom prst="rect">
                  <a:avLst/>
                </a:prstGeom>
                <a:noFill/>
              </p:spPr>
            </p:pic>
          </p:grpSp>
          <p:sp>
            <p:nvSpPr>
              <p:cNvPr id="20521" name="AutoShape 41"/>
              <p:cNvSpPr>
                <a:spLocks noChangeArrowheads="1"/>
              </p:cNvSpPr>
              <p:nvPr/>
            </p:nvSpPr>
            <p:spPr bwMode="auto">
              <a:xfrm>
                <a:off x="1005" y="1004"/>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522" name="Text Box 42"/>
              <p:cNvSpPr txBox="1">
                <a:spLocks noChangeArrowheads="1"/>
              </p:cNvSpPr>
              <p:nvPr/>
            </p:nvSpPr>
            <p:spPr bwMode="auto">
              <a:xfrm>
                <a:off x="624" y="864"/>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20523" name="Line 43"/>
              <p:cNvSpPr>
                <a:spLocks noChangeShapeType="1"/>
              </p:cNvSpPr>
              <p:nvPr/>
            </p:nvSpPr>
            <p:spPr bwMode="auto">
              <a:xfrm>
                <a:off x="1351" y="1094"/>
                <a:ext cx="243" cy="0"/>
              </a:xfrm>
              <a:prstGeom prst="line">
                <a:avLst/>
              </a:prstGeom>
              <a:noFill/>
              <a:ln w="9525">
                <a:solidFill>
                  <a:schemeClr val="tx1"/>
                </a:solidFill>
                <a:round/>
                <a:headEnd/>
                <a:tailEnd/>
              </a:ln>
              <a:effectLst/>
            </p:spPr>
            <p:txBody>
              <a:bodyPr/>
              <a:lstStyle/>
              <a:p>
                <a:endParaRPr lang="en-US"/>
              </a:p>
            </p:txBody>
          </p:sp>
          <p:pic>
            <p:nvPicPr>
              <p:cNvPr id="20524" name="Picture 44" descr="DNA Thymine"/>
              <p:cNvPicPr>
                <a:picLocks noChangeAspect="1" noChangeArrowheads="1"/>
              </p:cNvPicPr>
              <p:nvPr/>
            </p:nvPicPr>
            <p:blipFill>
              <a:blip r:embed="rId4" cstate="print">
                <a:lum contrast="20000"/>
              </a:blip>
              <a:srcRect/>
              <a:stretch>
                <a:fillRect/>
              </a:stretch>
            </p:blipFill>
            <p:spPr bwMode="auto">
              <a:xfrm>
                <a:off x="1594" y="1034"/>
                <a:ext cx="580" cy="123"/>
              </a:xfrm>
              <a:prstGeom prst="rect">
                <a:avLst/>
              </a:prstGeom>
              <a:noFill/>
            </p:spPr>
          </p:pic>
          <p:sp>
            <p:nvSpPr>
              <p:cNvPr id="20525" name="Line 45"/>
              <p:cNvSpPr>
                <a:spLocks noChangeShapeType="1"/>
              </p:cNvSpPr>
              <p:nvPr/>
            </p:nvSpPr>
            <p:spPr bwMode="auto">
              <a:xfrm flipH="1" flipV="1">
                <a:off x="864" y="960"/>
                <a:ext cx="138" cy="90"/>
              </a:xfrm>
              <a:prstGeom prst="line">
                <a:avLst/>
              </a:prstGeom>
              <a:noFill/>
              <a:ln w="9525">
                <a:solidFill>
                  <a:schemeClr val="tx1"/>
                </a:solidFill>
                <a:round/>
                <a:headEnd/>
                <a:tailEnd/>
              </a:ln>
              <a:effectLst/>
            </p:spPr>
            <p:txBody>
              <a:bodyPr/>
              <a:lstStyle/>
              <a:p>
                <a:endParaRPr lang="en-US"/>
              </a:p>
            </p:txBody>
          </p:sp>
        </p:grpSp>
        <p:grpSp>
          <p:nvGrpSpPr>
            <p:cNvPr id="20526" name="Group 46"/>
            <p:cNvGrpSpPr>
              <a:grpSpLocks/>
            </p:cNvGrpSpPr>
            <p:nvPr/>
          </p:nvGrpSpPr>
          <p:grpSpPr bwMode="auto">
            <a:xfrm>
              <a:off x="624" y="288"/>
              <a:ext cx="1550" cy="541"/>
              <a:chOff x="576" y="3216"/>
              <a:chExt cx="1550" cy="541"/>
            </a:xfrm>
          </p:grpSpPr>
          <p:sp>
            <p:nvSpPr>
              <p:cNvPr id="20527" name="AutoShape 4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528" name="Text Box 48"/>
              <p:cNvSpPr txBox="1">
                <a:spLocks noChangeArrowheads="1"/>
              </p:cNvSpPr>
              <p:nvPr/>
            </p:nvSpPr>
            <p:spPr bwMode="auto">
              <a:xfrm>
                <a:off x="576" y="3216"/>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20529" name="Line 49"/>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20530" name="Line 50"/>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20531" name="Line 51"/>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20532" name="Picture 52" descr="DNA Guanine"/>
              <p:cNvPicPr>
                <a:picLocks noChangeAspect="1" noChangeArrowheads="1"/>
              </p:cNvPicPr>
              <p:nvPr/>
            </p:nvPicPr>
            <p:blipFill>
              <a:blip r:embed="rId5" cstate="print">
                <a:lum contrast="20000"/>
              </a:blip>
              <a:srcRect/>
              <a:stretch>
                <a:fillRect/>
              </a:stretch>
            </p:blipFill>
            <p:spPr bwMode="auto">
              <a:xfrm>
                <a:off x="1546" y="3398"/>
                <a:ext cx="580" cy="126"/>
              </a:xfrm>
              <a:prstGeom prst="rect">
                <a:avLst/>
              </a:prstGeom>
              <a:noFill/>
            </p:spPr>
          </p:pic>
        </p:grpSp>
        <p:grpSp>
          <p:nvGrpSpPr>
            <p:cNvPr id="20533" name="Group 53"/>
            <p:cNvGrpSpPr>
              <a:grpSpLocks/>
            </p:cNvGrpSpPr>
            <p:nvPr/>
          </p:nvGrpSpPr>
          <p:grpSpPr bwMode="auto">
            <a:xfrm>
              <a:off x="576" y="3600"/>
              <a:ext cx="1535" cy="501"/>
              <a:chOff x="624" y="2256"/>
              <a:chExt cx="1535" cy="501"/>
            </a:xfrm>
          </p:grpSpPr>
          <p:sp>
            <p:nvSpPr>
              <p:cNvPr id="20534" name="AutoShape 54"/>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20535" name="Text Box 55"/>
              <p:cNvSpPr txBox="1">
                <a:spLocks noChangeArrowheads="1"/>
              </p:cNvSpPr>
              <p:nvPr/>
            </p:nvSpPr>
            <p:spPr bwMode="auto">
              <a:xfrm>
                <a:off x="624" y="225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20536" name="Line 56"/>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20537" name="Line 57"/>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20538" name="Line 58"/>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20539" name="Picture 59" descr="DNA Cytosine"/>
              <p:cNvPicPr>
                <a:picLocks noChangeAspect="1" noChangeArrowheads="1"/>
              </p:cNvPicPr>
              <p:nvPr/>
            </p:nvPicPr>
            <p:blipFill>
              <a:blip r:embed="rId3" cstate="print">
                <a:lum contrast="20000"/>
              </a:blip>
              <a:srcRect/>
              <a:stretch>
                <a:fillRect/>
              </a:stretch>
            </p:blipFill>
            <p:spPr bwMode="auto">
              <a:xfrm>
                <a:off x="1581" y="2428"/>
                <a:ext cx="578" cy="130"/>
              </a:xfrm>
              <a:prstGeom prst="rect">
                <a:avLst/>
              </a:prstGeom>
              <a:noFill/>
            </p:spPr>
          </p:pic>
        </p:grpSp>
      </p:grpSp>
      <p:grpSp>
        <p:nvGrpSpPr>
          <p:cNvPr id="20540" name="Group 60"/>
          <p:cNvGrpSpPr>
            <a:grpSpLocks/>
          </p:cNvGrpSpPr>
          <p:nvPr/>
        </p:nvGrpSpPr>
        <p:grpSpPr bwMode="auto">
          <a:xfrm>
            <a:off x="5638800" y="381000"/>
            <a:ext cx="2909888" cy="6019800"/>
            <a:chOff x="2064" y="192"/>
            <a:chExt cx="1833" cy="3792"/>
          </a:xfrm>
        </p:grpSpPr>
        <p:grpSp>
          <p:nvGrpSpPr>
            <p:cNvPr id="20541" name="Group 61"/>
            <p:cNvGrpSpPr>
              <a:grpSpLocks/>
            </p:cNvGrpSpPr>
            <p:nvPr/>
          </p:nvGrpSpPr>
          <p:grpSpPr bwMode="auto">
            <a:xfrm>
              <a:off x="2112" y="192"/>
              <a:ext cx="1695" cy="480"/>
              <a:chOff x="2112" y="192"/>
              <a:chExt cx="1695" cy="480"/>
            </a:xfrm>
          </p:grpSpPr>
          <p:pic>
            <p:nvPicPr>
              <p:cNvPr id="20542" name="Picture 62" descr="DNA Ribose upside down"/>
              <p:cNvPicPr>
                <a:picLocks noChangeAspect="1" noChangeArrowheads="1"/>
              </p:cNvPicPr>
              <p:nvPr/>
            </p:nvPicPr>
            <p:blipFill>
              <a:blip r:embed="rId6" cstate="print"/>
              <a:srcRect/>
              <a:stretch>
                <a:fillRect/>
              </a:stretch>
            </p:blipFill>
            <p:spPr bwMode="auto">
              <a:xfrm>
                <a:off x="2923" y="372"/>
                <a:ext cx="441" cy="285"/>
              </a:xfrm>
              <a:prstGeom prst="rect">
                <a:avLst/>
              </a:prstGeom>
              <a:noFill/>
            </p:spPr>
          </p:pic>
          <p:sp>
            <p:nvSpPr>
              <p:cNvPr id="20543" name="Line 63"/>
              <p:cNvSpPr>
                <a:spLocks noChangeShapeType="1"/>
              </p:cNvSpPr>
              <p:nvPr/>
            </p:nvSpPr>
            <p:spPr bwMode="auto">
              <a:xfrm flipH="1">
                <a:off x="2701" y="522"/>
                <a:ext cx="295" cy="0"/>
              </a:xfrm>
              <a:prstGeom prst="line">
                <a:avLst/>
              </a:prstGeom>
              <a:noFill/>
              <a:ln w="9525">
                <a:solidFill>
                  <a:schemeClr val="tx1"/>
                </a:solidFill>
                <a:round/>
                <a:headEnd/>
                <a:tailEnd/>
              </a:ln>
              <a:effectLst/>
            </p:spPr>
            <p:txBody>
              <a:bodyPr/>
              <a:lstStyle/>
              <a:p>
                <a:endParaRPr lang="en-US"/>
              </a:p>
            </p:txBody>
          </p:sp>
          <p:sp>
            <p:nvSpPr>
              <p:cNvPr id="20544" name="Text Box 64"/>
              <p:cNvSpPr txBox="1">
                <a:spLocks noChangeArrowheads="1"/>
              </p:cNvSpPr>
              <p:nvPr/>
            </p:nvSpPr>
            <p:spPr bwMode="auto">
              <a:xfrm>
                <a:off x="3513" y="192"/>
                <a:ext cx="294"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45" name="Line 65"/>
              <p:cNvSpPr>
                <a:spLocks noChangeShapeType="1"/>
              </p:cNvSpPr>
              <p:nvPr/>
            </p:nvSpPr>
            <p:spPr bwMode="auto">
              <a:xfrm flipV="1">
                <a:off x="3254" y="282"/>
                <a:ext cx="258" cy="120"/>
              </a:xfrm>
              <a:prstGeom prst="line">
                <a:avLst/>
              </a:prstGeom>
              <a:noFill/>
              <a:ln w="9525">
                <a:solidFill>
                  <a:schemeClr val="tx1"/>
                </a:solidFill>
                <a:round/>
                <a:headEnd/>
                <a:tailEnd/>
              </a:ln>
              <a:effectLst/>
            </p:spPr>
            <p:txBody>
              <a:bodyPr/>
              <a:lstStyle/>
              <a:p>
                <a:endParaRPr lang="en-US"/>
              </a:p>
            </p:txBody>
          </p:sp>
          <p:pic>
            <p:nvPicPr>
              <p:cNvPr id="20546" name="Picture 66" descr="DNA Cytosine flipped"/>
              <p:cNvPicPr>
                <a:picLocks noChangeAspect="1" noChangeArrowheads="1"/>
              </p:cNvPicPr>
              <p:nvPr/>
            </p:nvPicPr>
            <p:blipFill>
              <a:blip r:embed="rId7" cstate="print">
                <a:lum contrast="20000"/>
              </a:blip>
              <a:srcRect/>
              <a:stretch>
                <a:fillRect/>
              </a:stretch>
            </p:blipFill>
            <p:spPr bwMode="auto">
              <a:xfrm>
                <a:off x="2112" y="462"/>
                <a:ext cx="618" cy="122"/>
              </a:xfrm>
              <a:prstGeom prst="rect">
                <a:avLst/>
              </a:prstGeom>
              <a:noFill/>
            </p:spPr>
          </p:pic>
          <p:sp>
            <p:nvSpPr>
              <p:cNvPr id="20547" name="Line 67"/>
              <p:cNvSpPr>
                <a:spLocks noChangeShapeType="1"/>
              </p:cNvSpPr>
              <p:nvPr/>
            </p:nvSpPr>
            <p:spPr bwMode="auto">
              <a:xfrm>
                <a:off x="3312" y="528"/>
                <a:ext cx="192" cy="144"/>
              </a:xfrm>
              <a:prstGeom prst="line">
                <a:avLst/>
              </a:prstGeom>
              <a:noFill/>
              <a:ln w="9525">
                <a:solidFill>
                  <a:schemeClr val="tx1"/>
                </a:solidFill>
                <a:round/>
                <a:headEnd/>
                <a:tailEnd/>
              </a:ln>
              <a:effectLst/>
            </p:spPr>
            <p:txBody>
              <a:bodyPr/>
              <a:lstStyle/>
              <a:p>
                <a:endParaRPr lang="en-US"/>
              </a:p>
            </p:txBody>
          </p:sp>
        </p:grpSp>
        <p:grpSp>
          <p:nvGrpSpPr>
            <p:cNvPr id="20548" name="Group 68"/>
            <p:cNvGrpSpPr>
              <a:grpSpLocks/>
            </p:cNvGrpSpPr>
            <p:nvPr/>
          </p:nvGrpSpPr>
          <p:grpSpPr bwMode="auto">
            <a:xfrm>
              <a:off x="2112" y="624"/>
              <a:ext cx="1642" cy="497"/>
              <a:chOff x="2112" y="624"/>
              <a:chExt cx="1642" cy="497"/>
            </a:xfrm>
          </p:grpSpPr>
          <p:pic>
            <p:nvPicPr>
              <p:cNvPr id="20549" name="Picture 69" descr="DNA Ribose upside down"/>
              <p:cNvPicPr>
                <a:picLocks noChangeAspect="1" noChangeArrowheads="1"/>
              </p:cNvPicPr>
              <p:nvPr/>
            </p:nvPicPr>
            <p:blipFill>
              <a:blip r:embed="rId8" cstate="print"/>
              <a:srcRect/>
              <a:stretch>
                <a:fillRect/>
              </a:stretch>
            </p:blipFill>
            <p:spPr bwMode="auto">
              <a:xfrm>
                <a:off x="2882" y="818"/>
                <a:ext cx="425" cy="303"/>
              </a:xfrm>
              <a:prstGeom prst="rect">
                <a:avLst/>
              </a:prstGeom>
              <a:noFill/>
            </p:spPr>
          </p:pic>
          <p:sp>
            <p:nvSpPr>
              <p:cNvPr id="20550" name="Text Box 70"/>
              <p:cNvSpPr txBox="1">
                <a:spLocks noChangeArrowheads="1"/>
              </p:cNvSpPr>
              <p:nvPr/>
            </p:nvSpPr>
            <p:spPr bwMode="auto">
              <a:xfrm>
                <a:off x="3459" y="624"/>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51" name="Line 71"/>
              <p:cNvSpPr>
                <a:spLocks noChangeShapeType="1"/>
              </p:cNvSpPr>
              <p:nvPr/>
            </p:nvSpPr>
            <p:spPr bwMode="auto">
              <a:xfrm flipV="1">
                <a:off x="3210" y="706"/>
                <a:ext cx="248" cy="160"/>
              </a:xfrm>
              <a:prstGeom prst="line">
                <a:avLst/>
              </a:prstGeom>
              <a:noFill/>
              <a:ln w="9525">
                <a:solidFill>
                  <a:schemeClr val="tx1"/>
                </a:solidFill>
                <a:round/>
                <a:headEnd/>
                <a:tailEnd/>
              </a:ln>
              <a:effectLst/>
            </p:spPr>
            <p:txBody>
              <a:bodyPr/>
              <a:lstStyle/>
              <a:p>
                <a:endParaRPr lang="en-US"/>
              </a:p>
            </p:txBody>
          </p:sp>
          <p:pic>
            <p:nvPicPr>
              <p:cNvPr id="20552" name="Picture 72" descr="DNA adenine flipped"/>
              <p:cNvPicPr>
                <a:picLocks noChangeAspect="1" noChangeArrowheads="1"/>
              </p:cNvPicPr>
              <p:nvPr/>
            </p:nvPicPr>
            <p:blipFill>
              <a:blip r:embed="rId9" cstate="print">
                <a:lum contrast="20000"/>
              </a:blip>
              <a:srcRect/>
              <a:stretch>
                <a:fillRect/>
              </a:stretch>
            </p:blipFill>
            <p:spPr bwMode="auto">
              <a:xfrm>
                <a:off x="2112" y="930"/>
                <a:ext cx="608" cy="131"/>
              </a:xfrm>
              <a:prstGeom prst="rect">
                <a:avLst/>
              </a:prstGeom>
              <a:noFill/>
            </p:spPr>
          </p:pic>
          <p:sp>
            <p:nvSpPr>
              <p:cNvPr id="20553" name="Line 73"/>
              <p:cNvSpPr>
                <a:spLocks noChangeShapeType="1"/>
              </p:cNvSpPr>
              <p:nvPr/>
            </p:nvSpPr>
            <p:spPr bwMode="auto">
              <a:xfrm flipH="1">
                <a:off x="2679" y="994"/>
                <a:ext cx="283" cy="0"/>
              </a:xfrm>
              <a:prstGeom prst="line">
                <a:avLst/>
              </a:prstGeom>
              <a:noFill/>
              <a:ln w="9525">
                <a:solidFill>
                  <a:schemeClr val="tx1"/>
                </a:solidFill>
                <a:round/>
                <a:headEnd/>
                <a:tailEnd/>
              </a:ln>
              <a:effectLst/>
            </p:spPr>
            <p:txBody>
              <a:bodyPr/>
              <a:lstStyle/>
              <a:p>
                <a:endParaRPr lang="en-US"/>
              </a:p>
            </p:txBody>
          </p:sp>
          <p:sp>
            <p:nvSpPr>
              <p:cNvPr id="20554" name="Line 74"/>
              <p:cNvSpPr>
                <a:spLocks noChangeShapeType="1"/>
              </p:cNvSpPr>
              <p:nvPr/>
            </p:nvSpPr>
            <p:spPr bwMode="auto">
              <a:xfrm>
                <a:off x="3264" y="1008"/>
                <a:ext cx="144" cy="96"/>
              </a:xfrm>
              <a:prstGeom prst="line">
                <a:avLst/>
              </a:prstGeom>
              <a:noFill/>
              <a:ln w="9525">
                <a:solidFill>
                  <a:schemeClr val="tx1"/>
                </a:solidFill>
                <a:round/>
                <a:headEnd/>
                <a:tailEnd/>
              </a:ln>
              <a:effectLst/>
            </p:spPr>
            <p:txBody>
              <a:bodyPr/>
              <a:lstStyle/>
              <a:p>
                <a:endParaRPr lang="en-US"/>
              </a:p>
            </p:txBody>
          </p:sp>
        </p:grpSp>
        <p:grpSp>
          <p:nvGrpSpPr>
            <p:cNvPr id="20555" name="Group 75"/>
            <p:cNvGrpSpPr>
              <a:grpSpLocks/>
            </p:cNvGrpSpPr>
            <p:nvPr/>
          </p:nvGrpSpPr>
          <p:grpSpPr bwMode="auto">
            <a:xfrm>
              <a:off x="2112" y="1104"/>
              <a:ext cx="1591" cy="452"/>
              <a:chOff x="2112" y="1104"/>
              <a:chExt cx="1591" cy="452"/>
            </a:xfrm>
          </p:grpSpPr>
          <p:pic>
            <p:nvPicPr>
              <p:cNvPr id="20556" name="Picture 76" descr="DNA Ribose upside down"/>
              <p:cNvPicPr>
                <a:picLocks noChangeAspect="1" noChangeArrowheads="1"/>
              </p:cNvPicPr>
              <p:nvPr/>
            </p:nvPicPr>
            <p:blipFill>
              <a:blip r:embed="rId10" cstate="print"/>
              <a:srcRect/>
              <a:stretch>
                <a:fillRect/>
              </a:stretch>
            </p:blipFill>
            <p:spPr bwMode="auto">
              <a:xfrm>
                <a:off x="2880" y="1248"/>
                <a:ext cx="427" cy="308"/>
              </a:xfrm>
              <a:prstGeom prst="rect">
                <a:avLst/>
              </a:prstGeom>
              <a:noFill/>
            </p:spPr>
          </p:pic>
          <p:sp>
            <p:nvSpPr>
              <p:cNvPr id="20557" name="Line 77"/>
              <p:cNvSpPr>
                <a:spLocks noChangeShapeType="1"/>
              </p:cNvSpPr>
              <p:nvPr/>
            </p:nvSpPr>
            <p:spPr bwMode="auto">
              <a:xfrm flipH="1" flipV="1">
                <a:off x="2682" y="1415"/>
                <a:ext cx="285" cy="0"/>
              </a:xfrm>
              <a:prstGeom prst="line">
                <a:avLst/>
              </a:prstGeom>
              <a:noFill/>
              <a:ln w="9525">
                <a:solidFill>
                  <a:schemeClr val="tx1"/>
                </a:solidFill>
                <a:round/>
                <a:headEnd/>
                <a:tailEnd/>
              </a:ln>
              <a:effectLst/>
            </p:spPr>
            <p:txBody>
              <a:bodyPr/>
              <a:lstStyle/>
              <a:p>
                <a:endParaRPr lang="en-US"/>
              </a:p>
            </p:txBody>
          </p:sp>
          <p:sp>
            <p:nvSpPr>
              <p:cNvPr id="20558" name="Text Box 78"/>
              <p:cNvSpPr txBox="1">
                <a:spLocks noChangeArrowheads="1"/>
              </p:cNvSpPr>
              <p:nvPr/>
            </p:nvSpPr>
            <p:spPr bwMode="auto">
              <a:xfrm>
                <a:off x="3408" y="1104"/>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59" name="Line 79"/>
              <p:cNvSpPr>
                <a:spLocks noChangeShapeType="1"/>
              </p:cNvSpPr>
              <p:nvPr/>
            </p:nvSpPr>
            <p:spPr bwMode="auto">
              <a:xfrm flipV="1">
                <a:off x="3216" y="1155"/>
                <a:ext cx="178" cy="130"/>
              </a:xfrm>
              <a:prstGeom prst="line">
                <a:avLst/>
              </a:prstGeom>
              <a:noFill/>
              <a:ln w="9525">
                <a:solidFill>
                  <a:schemeClr val="tx1"/>
                </a:solidFill>
                <a:round/>
                <a:headEnd/>
                <a:tailEnd/>
              </a:ln>
              <a:effectLst/>
            </p:spPr>
            <p:txBody>
              <a:bodyPr/>
              <a:lstStyle/>
              <a:p>
                <a:endParaRPr lang="en-US"/>
              </a:p>
            </p:txBody>
          </p:sp>
          <p:sp>
            <p:nvSpPr>
              <p:cNvPr id="20560" name="Line 80"/>
              <p:cNvSpPr>
                <a:spLocks noChangeShapeType="1"/>
              </p:cNvSpPr>
              <p:nvPr/>
            </p:nvSpPr>
            <p:spPr bwMode="auto">
              <a:xfrm>
                <a:off x="3288" y="1415"/>
                <a:ext cx="178" cy="130"/>
              </a:xfrm>
              <a:prstGeom prst="line">
                <a:avLst/>
              </a:prstGeom>
              <a:noFill/>
              <a:ln w="9525">
                <a:solidFill>
                  <a:schemeClr val="tx1"/>
                </a:solidFill>
                <a:round/>
                <a:headEnd/>
                <a:tailEnd/>
              </a:ln>
              <a:effectLst/>
            </p:spPr>
            <p:txBody>
              <a:bodyPr/>
              <a:lstStyle/>
              <a:p>
                <a:endParaRPr lang="en-US"/>
              </a:p>
            </p:txBody>
          </p:sp>
          <p:pic>
            <p:nvPicPr>
              <p:cNvPr id="20561" name="Picture 81" descr="DNA Thymine flipped"/>
              <p:cNvPicPr>
                <a:picLocks noChangeAspect="1" noChangeArrowheads="1"/>
              </p:cNvPicPr>
              <p:nvPr/>
            </p:nvPicPr>
            <p:blipFill>
              <a:blip r:embed="rId11" cstate="print">
                <a:lum contrast="20000"/>
              </a:blip>
              <a:srcRect/>
              <a:stretch>
                <a:fillRect/>
              </a:stretch>
            </p:blipFill>
            <p:spPr bwMode="auto">
              <a:xfrm>
                <a:off x="2112" y="1350"/>
                <a:ext cx="594" cy="142"/>
              </a:xfrm>
              <a:prstGeom prst="rect">
                <a:avLst/>
              </a:prstGeom>
              <a:noFill/>
            </p:spPr>
          </p:pic>
        </p:grpSp>
        <p:grpSp>
          <p:nvGrpSpPr>
            <p:cNvPr id="20562" name="Group 82"/>
            <p:cNvGrpSpPr>
              <a:grpSpLocks/>
            </p:cNvGrpSpPr>
            <p:nvPr/>
          </p:nvGrpSpPr>
          <p:grpSpPr bwMode="auto">
            <a:xfrm>
              <a:off x="2160" y="1584"/>
              <a:ext cx="1543" cy="500"/>
              <a:chOff x="2160" y="1056"/>
              <a:chExt cx="1543" cy="500"/>
            </a:xfrm>
          </p:grpSpPr>
          <p:pic>
            <p:nvPicPr>
              <p:cNvPr id="20563" name="Picture 83" descr="DNA Ribose upside down"/>
              <p:cNvPicPr>
                <a:picLocks noChangeAspect="1" noChangeArrowheads="1"/>
              </p:cNvPicPr>
              <p:nvPr/>
            </p:nvPicPr>
            <p:blipFill>
              <a:blip r:embed="rId10" cstate="print"/>
              <a:srcRect/>
              <a:stretch>
                <a:fillRect/>
              </a:stretch>
            </p:blipFill>
            <p:spPr bwMode="auto">
              <a:xfrm>
                <a:off x="2928" y="1248"/>
                <a:ext cx="427" cy="308"/>
              </a:xfrm>
              <a:prstGeom prst="rect">
                <a:avLst/>
              </a:prstGeom>
              <a:noFill/>
            </p:spPr>
          </p:pic>
          <p:sp>
            <p:nvSpPr>
              <p:cNvPr id="20564" name="Line 84"/>
              <p:cNvSpPr>
                <a:spLocks noChangeShapeType="1"/>
              </p:cNvSpPr>
              <p:nvPr/>
            </p:nvSpPr>
            <p:spPr bwMode="auto">
              <a:xfrm flipH="1" flipV="1">
                <a:off x="2730" y="1415"/>
                <a:ext cx="285" cy="0"/>
              </a:xfrm>
              <a:prstGeom prst="line">
                <a:avLst/>
              </a:prstGeom>
              <a:noFill/>
              <a:ln w="9525">
                <a:solidFill>
                  <a:schemeClr val="tx1"/>
                </a:solidFill>
                <a:round/>
                <a:headEnd/>
                <a:tailEnd/>
              </a:ln>
              <a:effectLst/>
            </p:spPr>
            <p:txBody>
              <a:bodyPr/>
              <a:lstStyle/>
              <a:p>
                <a:endParaRPr lang="en-US"/>
              </a:p>
            </p:txBody>
          </p:sp>
          <p:sp>
            <p:nvSpPr>
              <p:cNvPr id="20565" name="Text Box 85"/>
              <p:cNvSpPr txBox="1">
                <a:spLocks noChangeArrowheads="1"/>
              </p:cNvSpPr>
              <p:nvPr/>
            </p:nvSpPr>
            <p:spPr bwMode="auto">
              <a:xfrm>
                <a:off x="3408" y="1056"/>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66" name="Line 86"/>
              <p:cNvSpPr>
                <a:spLocks noChangeShapeType="1"/>
              </p:cNvSpPr>
              <p:nvPr/>
            </p:nvSpPr>
            <p:spPr bwMode="auto">
              <a:xfrm flipV="1">
                <a:off x="3264" y="1155"/>
                <a:ext cx="178" cy="130"/>
              </a:xfrm>
              <a:prstGeom prst="line">
                <a:avLst/>
              </a:prstGeom>
              <a:noFill/>
              <a:ln w="9525">
                <a:solidFill>
                  <a:schemeClr val="tx1"/>
                </a:solidFill>
                <a:round/>
                <a:headEnd/>
                <a:tailEnd/>
              </a:ln>
              <a:effectLst/>
            </p:spPr>
            <p:txBody>
              <a:bodyPr/>
              <a:lstStyle/>
              <a:p>
                <a:endParaRPr lang="en-US"/>
              </a:p>
            </p:txBody>
          </p:sp>
          <p:sp>
            <p:nvSpPr>
              <p:cNvPr id="20567" name="Line 87"/>
              <p:cNvSpPr>
                <a:spLocks noChangeShapeType="1"/>
              </p:cNvSpPr>
              <p:nvPr/>
            </p:nvSpPr>
            <p:spPr bwMode="auto">
              <a:xfrm>
                <a:off x="3336" y="1415"/>
                <a:ext cx="178" cy="130"/>
              </a:xfrm>
              <a:prstGeom prst="line">
                <a:avLst/>
              </a:prstGeom>
              <a:noFill/>
              <a:ln w="9525">
                <a:solidFill>
                  <a:schemeClr val="tx1"/>
                </a:solidFill>
                <a:round/>
                <a:headEnd/>
                <a:tailEnd/>
              </a:ln>
              <a:effectLst/>
            </p:spPr>
            <p:txBody>
              <a:bodyPr/>
              <a:lstStyle/>
              <a:p>
                <a:endParaRPr lang="en-US"/>
              </a:p>
            </p:txBody>
          </p:sp>
          <p:pic>
            <p:nvPicPr>
              <p:cNvPr id="20568" name="Picture 88" descr="DNA Thymine flipped"/>
              <p:cNvPicPr>
                <a:picLocks noChangeAspect="1" noChangeArrowheads="1"/>
              </p:cNvPicPr>
              <p:nvPr/>
            </p:nvPicPr>
            <p:blipFill>
              <a:blip r:embed="rId11" cstate="print">
                <a:lum contrast="20000"/>
              </a:blip>
              <a:srcRect/>
              <a:stretch>
                <a:fillRect/>
              </a:stretch>
            </p:blipFill>
            <p:spPr bwMode="auto">
              <a:xfrm>
                <a:off x="2160" y="1350"/>
                <a:ext cx="594" cy="142"/>
              </a:xfrm>
              <a:prstGeom prst="rect">
                <a:avLst/>
              </a:prstGeom>
              <a:noFill/>
            </p:spPr>
          </p:pic>
        </p:grpSp>
        <p:grpSp>
          <p:nvGrpSpPr>
            <p:cNvPr id="20569" name="Group 89"/>
            <p:cNvGrpSpPr>
              <a:grpSpLocks/>
            </p:cNvGrpSpPr>
            <p:nvPr/>
          </p:nvGrpSpPr>
          <p:grpSpPr bwMode="auto">
            <a:xfrm>
              <a:off x="2112" y="2016"/>
              <a:ext cx="1737" cy="528"/>
              <a:chOff x="2112" y="2014"/>
              <a:chExt cx="1873" cy="505"/>
            </a:xfrm>
          </p:grpSpPr>
          <p:pic>
            <p:nvPicPr>
              <p:cNvPr id="20570" name="Picture 90" descr="DNA Ribose upside down"/>
              <p:cNvPicPr>
                <a:picLocks noChangeAspect="1" noChangeArrowheads="1"/>
              </p:cNvPicPr>
              <p:nvPr/>
            </p:nvPicPr>
            <p:blipFill>
              <a:blip r:embed="rId12" cstate="print"/>
              <a:srcRect/>
              <a:stretch>
                <a:fillRect/>
              </a:stretch>
            </p:blipFill>
            <p:spPr bwMode="auto">
              <a:xfrm>
                <a:off x="3053" y="2202"/>
                <a:ext cx="492" cy="317"/>
              </a:xfrm>
              <a:prstGeom prst="rect">
                <a:avLst/>
              </a:prstGeom>
              <a:noFill/>
            </p:spPr>
          </p:pic>
          <p:sp>
            <p:nvSpPr>
              <p:cNvPr id="20571" name="Text Box 91"/>
              <p:cNvSpPr txBox="1">
                <a:spLocks noChangeArrowheads="1"/>
              </p:cNvSpPr>
              <p:nvPr/>
            </p:nvSpPr>
            <p:spPr bwMode="auto">
              <a:xfrm>
                <a:off x="3667" y="2014"/>
                <a:ext cx="318" cy="184"/>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72" name="Line 92"/>
              <p:cNvSpPr>
                <a:spLocks noChangeShapeType="1"/>
              </p:cNvSpPr>
              <p:nvPr/>
            </p:nvSpPr>
            <p:spPr bwMode="auto">
              <a:xfrm flipV="1">
                <a:off x="3422" y="2102"/>
                <a:ext cx="245" cy="133"/>
              </a:xfrm>
              <a:prstGeom prst="line">
                <a:avLst/>
              </a:prstGeom>
              <a:noFill/>
              <a:ln w="9525">
                <a:solidFill>
                  <a:schemeClr val="tx1"/>
                </a:solidFill>
                <a:round/>
                <a:headEnd/>
                <a:tailEnd/>
              </a:ln>
              <a:effectLst/>
            </p:spPr>
            <p:txBody>
              <a:bodyPr/>
              <a:lstStyle/>
              <a:p>
                <a:endParaRPr lang="en-US"/>
              </a:p>
            </p:txBody>
          </p:sp>
          <p:sp>
            <p:nvSpPr>
              <p:cNvPr id="20573" name="Line 93"/>
              <p:cNvSpPr>
                <a:spLocks noChangeShapeType="1"/>
              </p:cNvSpPr>
              <p:nvPr/>
            </p:nvSpPr>
            <p:spPr bwMode="auto">
              <a:xfrm>
                <a:off x="3504" y="2403"/>
                <a:ext cx="204" cy="100"/>
              </a:xfrm>
              <a:prstGeom prst="line">
                <a:avLst/>
              </a:prstGeom>
              <a:noFill/>
              <a:ln w="9525">
                <a:solidFill>
                  <a:schemeClr val="tx1"/>
                </a:solidFill>
                <a:round/>
                <a:headEnd/>
                <a:tailEnd/>
              </a:ln>
              <a:effectLst/>
            </p:spPr>
            <p:txBody>
              <a:bodyPr/>
              <a:lstStyle/>
              <a:p>
                <a:endParaRPr lang="en-US"/>
              </a:p>
            </p:txBody>
          </p:sp>
          <p:pic>
            <p:nvPicPr>
              <p:cNvPr id="20574" name="Picture 94" descr="DNA Guanine flipped"/>
              <p:cNvPicPr>
                <a:picLocks noChangeAspect="1" noChangeArrowheads="1"/>
              </p:cNvPicPr>
              <p:nvPr/>
            </p:nvPicPr>
            <p:blipFill>
              <a:blip r:embed="rId13" cstate="print">
                <a:lum contrast="20000"/>
              </a:blip>
              <a:srcRect/>
              <a:stretch>
                <a:fillRect/>
              </a:stretch>
            </p:blipFill>
            <p:spPr bwMode="auto">
              <a:xfrm>
                <a:off x="2112" y="2302"/>
                <a:ext cx="687" cy="140"/>
              </a:xfrm>
              <a:prstGeom prst="rect">
                <a:avLst/>
              </a:prstGeom>
              <a:noFill/>
            </p:spPr>
          </p:pic>
          <p:sp>
            <p:nvSpPr>
              <p:cNvPr id="20575" name="Line 95"/>
              <p:cNvSpPr>
                <a:spLocks noChangeShapeType="1"/>
              </p:cNvSpPr>
              <p:nvPr/>
            </p:nvSpPr>
            <p:spPr bwMode="auto">
              <a:xfrm flipH="1">
                <a:off x="2767" y="2369"/>
                <a:ext cx="368" cy="0"/>
              </a:xfrm>
              <a:prstGeom prst="line">
                <a:avLst/>
              </a:prstGeom>
              <a:noFill/>
              <a:ln w="9525">
                <a:solidFill>
                  <a:schemeClr val="tx1"/>
                </a:solidFill>
                <a:round/>
                <a:headEnd/>
                <a:tailEnd/>
              </a:ln>
              <a:effectLst/>
            </p:spPr>
            <p:txBody>
              <a:bodyPr/>
              <a:lstStyle/>
              <a:p>
                <a:endParaRPr lang="en-US"/>
              </a:p>
            </p:txBody>
          </p:sp>
        </p:grpSp>
        <p:grpSp>
          <p:nvGrpSpPr>
            <p:cNvPr id="20576" name="Group 96"/>
            <p:cNvGrpSpPr>
              <a:grpSpLocks/>
            </p:cNvGrpSpPr>
            <p:nvPr/>
          </p:nvGrpSpPr>
          <p:grpSpPr bwMode="auto">
            <a:xfrm>
              <a:off x="2112" y="2494"/>
              <a:ext cx="1741" cy="530"/>
              <a:chOff x="2112" y="2494"/>
              <a:chExt cx="1820" cy="530"/>
            </a:xfrm>
          </p:grpSpPr>
          <p:pic>
            <p:nvPicPr>
              <p:cNvPr id="20577" name="Picture 97" descr="DNA Ribose upside down"/>
              <p:cNvPicPr>
                <a:picLocks noChangeAspect="1" noChangeArrowheads="1"/>
              </p:cNvPicPr>
              <p:nvPr/>
            </p:nvPicPr>
            <p:blipFill>
              <a:blip r:embed="rId14" cstate="print"/>
              <a:srcRect/>
              <a:stretch>
                <a:fillRect/>
              </a:stretch>
            </p:blipFill>
            <p:spPr bwMode="auto">
              <a:xfrm>
                <a:off x="2976" y="2688"/>
                <a:ext cx="477" cy="303"/>
              </a:xfrm>
              <a:prstGeom prst="rect">
                <a:avLst/>
              </a:prstGeom>
              <a:noFill/>
            </p:spPr>
          </p:pic>
          <p:sp>
            <p:nvSpPr>
              <p:cNvPr id="20578" name="Text Box 98"/>
              <p:cNvSpPr txBox="1">
                <a:spLocks noChangeArrowheads="1"/>
              </p:cNvSpPr>
              <p:nvPr/>
            </p:nvSpPr>
            <p:spPr bwMode="auto">
              <a:xfrm>
                <a:off x="3623" y="2494"/>
                <a:ext cx="309"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79" name="Line 99"/>
              <p:cNvSpPr>
                <a:spLocks noChangeShapeType="1"/>
              </p:cNvSpPr>
              <p:nvPr/>
            </p:nvSpPr>
            <p:spPr bwMode="auto">
              <a:xfrm flipV="1">
                <a:off x="3344" y="2576"/>
                <a:ext cx="278" cy="160"/>
              </a:xfrm>
              <a:prstGeom prst="line">
                <a:avLst/>
              </a:prstGeom>
              <a:noFill/>
              <a:ln w="9525">
                <a:solidFill>
                  <a:schemeClr val="tx1"/>
                </a:solidFill>
                <a:round/>
                <a:headEnd/>
                <a:tailEnd/>
              </a:ln>
              <a:effectLst/>
            </p:spPr>
            <p:txBody>
              <a:bodyPr/>
              <a:lstStyle/>
              <a:p>
                <a:endParaRPr lang="en-US"/>
              </a:p>
            </p:txBody>
          </p:sp>
          <p:sp>
            <p:nvSpPr>
              <p:cNvPr id="20580" name="Line 100"/>
              <p:cNvSpPr>
                <a:spLocks noChangeShapeType="1"/>
              </p:cNvSpPr>
              <p:nvPr/>
            </p:nvSpPr>
            <p:spPr bwMode="auto">
              <a:xfrm>
                <a:off x="3423" y="2864"/>
                <a:ext cx="278" cy="160"/>
              </a:xfrm>
              <a:prstGeom prst="line">
                <a:avLst/>
              </a:prstGeom>
              <a:noFill/>
              <a:ln w="9525">
                <a:solidFill>
                  <a:schemeClr val="tx1"/>
                </a:solidFill>
                <a:round/>
                <a:headEnd/>
                <a:tailEnd/>
              </a:ln>
              <a:effectLst/>
            </p:spPr>
            <p:txBody>
              <a:bodyPr/>
              <a:lstStyle/>
              <a:p>
                <a:endParaRPr lang="en-US"/>
              </a:p>
            </p:txBody>
          </p:sp>
          <p:pic>
            <p:nvPicPr>
              <p:cNvPr id="20581" name="Picture 101" descr="DNA adenine flipped"/>
              <p:cNvPicPr>
                <a:picLocks noChangeAspect="1" noChangeArrowheads="1"/>
              </p:cNvPicPr>
              <p:nvPr/>
            </p:nvPicPr>
            <p:blipFill>
              <a:blip r:embed="rId15" cstate="print">
                <a:lum contrast="20000"/>
              </a:blip>
              <a:srcRect/>
              <a:stretch>
                <a:fillRect/>
              </a:stretch>
            </p:blipFill>
            <p:spPr bwMode="auto">
              <a:xfrm>
                <a:off x="2112" y="2800"/>
                <a:ext cx="682" cy="131"/>
              </a:xfrm>
              <a:prstGeom prst="rect">
                <a:avLst/>
              </a:prstGeom>
              <a:noFill/>
            </p:spPr>
          </p:pic>
          <p:sp>
            <p:nvSpPr>
              <p:cNvPr id="20582" name="Line 102"/>
              <p:cNvSpPr>
                <a:spLocks noChangeShapeType="1"/>
              </p:cNvSpPr>
              <p:nvPr/>
            </p:nvSpPr>
            <p:spPr bwMode="auto">
              <a:xfrm flipH="1">
                <a:off x="2748" y="2864"/>
                <a:ext cx="318" cy="0"/>
              </a:xfrm>
              <a:prstGeom prst="line">
                <a:avLst/>
              </a:prstGeom>
              <a:noFill/>
              <a:ln w="9525">
                <a:solidFill>
                  <a:schemeClr val="tx1"/>
                </a:solidFill>
                <a:round/>
                <a:headEnd/>
                <a:tailEnd/>
              </a:ln>
              <a:effectLst/>
            </p:spPr>
            <p:txBody>
              <a:bodyPr/>
              <a:lstStyle/>
              <a:p>
                <a:endParaRPr lang="en-US"/>
              </a:p>
            </p:txBody>
          </p:sp>
        </p:grpSp>
        <p:grpSp>
          <p:nvGrpSpPr>
            <p:cNvPr id="20583" name="Group 103"/>
            <p:cNvGrpSpPr>
              <a:grpSpLocks/>
            </p:cNvGrpSpPr>
            <p:nvPr/>
          </p:nvGrpSpPr>
          <p:grpSpPr bwMode="auto">
            <a:xfrm>
              <a:off x="2112" y="2928"/>
              <a:ext cx="1785" cy="558"/>
              <a:chOff x="2112" y="2928"/>
              <a:chExt cx="1785" cy="558"/>
            </a:xfrm>
          </p:grpSpPr>
          <p:pic>
            <p:nvPicPr>
              <p:cNvPr id="20584" name="Picture 104" descr="DNA Ribose upside down"/>
              <p:cNvPicPr>
                <a:picLocks noChangeAspect="1" noChangeArrowheads="1"/>
              </p:cNvPicPr>
              <p:nvPr/>
            </p:nvPicPr>
            <p:blipFill>
              <a:blip r:embed="rId16" cstate="print"/>
              <a:srcRect/>
              <a:stretch>
                <a:fillRect/>
              </a:stretch>
            </p:blipFill>
            <p:spPr bwMode="auto">
              <a:xfrm>
                <a:off x="2975" y="3144"/>
                <a:ext cx="471" cy="342"/>
              </a:xfrm>
              <a:prstGeom prst="rect">
                <a:avLst/>
              </a:prstGeom>
              <a:noFill/>
            </p:spPr>
          </p:pic>
          <p:sp>
            <p:nvSpPr>
              <p:cNvPr id="20585" name="Line 105"/>
              <p:cNvSpPr>
                <a:spLocks noChangeShapeType="1"/>
              </p:cNvSpPr>
              <p:nvPr/>
            </p:nvSpPr>
            <p:spPr bwMode="auto">
              <a:xfrm flipH="1">
                <a:off x="2740" y="3324"/>
                <a:ext cx="314" cy="0"/>
              </a:xfrm>
              <a:prstGeom prst="line">
                <a:avLst/>
              </a:prstGeom>
              <a:noFill/>
              <a:ln w="9525">
                <a:solidFill>
                  <a:schemeClr val="tx1"/>
                </a:solidFill>
                <a:round/>
                <a:headEnd/>
                <a:tailEnd/>
              </a:ln>
              <a:effectLst/>
            </p:spPr>
            <p:txBody>
              <a:bodyPr/>
              <a:lstStyle/>
              <a:p>
                <a:endParaRPr lang="en-US"/>
              </a:p>
            </p:txBody>
          </p:sp>
          <p:sp>
            <p:nvSpPr>
              <p:cNvPr id="20586" name="Text Box 106"/>
              <p:cNvSpPr txBox="1">
                <a:spLocks noChangeArrowheads="1"/>
              </p:cNvSpPr>
              <p:nvPr/>
            </p:nvSpPr>
            <p:spPr bwMode="auto">
              <a:xfrm>
                <a:off x="3602" y="2928"/>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87" name="Line 107"/>
              <p:cNvSpPr>
                <a:spLocks noChangeShapeType="1"/>
              </p:cNvSpPr>
              <p:nvPr/>
            </p:nvSpPr>
            <p:spPr bwMode="auto">
              <a:xfrm flipV="1">
                <a:off x="3329" y="3036"/>
                <a:ext cx="274" cy="144"/>
              </a:xfrm>
              <a:prstGeom prst="line">
                <a:avLst/>
              </a:prstGeom>
              <a:noFill/>
              <a:ln w="9525">
                <a:solidFill>
                  <a:schemeClr val="tx1"/>
                </a:solidFill>
                <a:round/>
                <a:headEnd/>
                <a:tailEnd/>
              </a:ln>
              <a:effectLst/>
            </p:spPr>
            <p:txBody>
              <a:bodyPr/>
              <a:lstStyle/>
              <a:p>
                <a:endParaRPr lang="en-US"/>
              </a:p>
            </p:txBody>
          </p:sp>
          <p:pic>
            <p:nvPicPr>
              <p:cNvPr id="20588" name="Picture 108" descr="DNA Cytosine flipped"/>
              <p:cNvPicPr>
                <a:picLocks noChangeAspect="1" noChangeArrowheads="1"/>
              </p:cNvPicPr>
              <p:nvPr/>
            </p:nvPicPr>
            <p:blipFill>
              <a:blip r:embed="rId17" cstate="print">
                <a:lum contrast="20000"/>
              </a:blip>
              <a:srcRect/>
              <a:stretch>
                <a:fillRect/>
              </a:stretch>
            </p:blipFill>
            <p:spPr bwMode="auto">
              <a:xfrm>
                <a:off x="2112" y="3252"/>
                <a:ext cx="658" cy="147"/>
              </a:xfrm>
              <a:prstGeom prst="rect">
                <a:avLst/>
              </a:prstGeom>
              <a:noFill/>
            </p:spPr>
          </p:pic>
          <p:sp>
            <p:nvSpPr>
              <p:cNvPr id="20589" name="Line 109"/>
              <p:cNvSpPr>
                <a:spLocks noChangeShapeType="1"/>
              </p:cNvSpPr>
              <p:nvPr/>
            </p:nvSpPr>
            <p:spPr bwMode="auto">
              <a:xfrm>
                <a:off x="3408" y="3360"/>
                <a:ext cx="144" cy="96"/>
              </a:xfrm>
              <a:prstGeom prst="line">
                <a:avLst/>
              </a:prstGeom>
              <a:noFill/>
              <a:ln w="9525">
                <a:solidFill>
                  <a:schemeClr val="tx1"/>
                </a:solidFill>
                <a:round/>
                <a:headEnd/>
                <a:tailEnd/>
              </a:ln>
              <a:effectLst/>
            </p:spPr>
            <p:txBody>
              <a:bodyPr/>
              <a:lstStyle/>
              <a:p>
                <a:endParaRPr lang="en-US"/>
              </a:p>
            </p:txBody>
          </p:sp>
        </p:grpSp>
        <p:grpSp>
          <p:nvGrpSpPr>
            <p:cNvPr id="20590" name="Group 110"/>
            <p:cNvGrpSpPr>
              <a:grpSpLocks/>
            </p:cNvGrpSpPr>
            <p:nvPr/>
          </p:nvGrpSpPr>
          <p:grpSpPr bwMode="auto">
            <a:xfrm>
              <a:off x="2064" y="3456"/>
              <a:ext cx="1783" cy="528"/>
              <a:chOff x="2064" y="3456"/>
              <a:chExt cx="1783" cy="528"/>
            </a:xfrm>
          </p:grpSpPr>
          <p:pic>
            <p:nvPicPr>
              <p:cNvPr id="20591" name="Picture 111" descr="DNA Ribose upside down"/>
              <p:cNvPicPr>
                <a:picLocks noChangeAspect="1" noChangeArrowheads="1"/>
              </p:cNvPicPr>
              <p:nvPr/>
            </p:nvPicPr>
            <p:blipFill>
              <a:blip r:embed="rId18" cstate="print"/>
              <a:srcRect/>
              <a:stretch>
                <a:fillRect/>
              </a:stretch>
            </p:blipFill>
            <p:spPr bwMode="auto">
              <a:xfrm>
                <a:off x="2937" y="3653"/>
                <a:ext cx="456" cy="331"/>
              </a:xfrm>
              <a:prstGeom prst="rect">
                <a:avLst/>
              </a:prstGeom>
              <a:noFill/>
            </p:spPr>
          </p:pic>
          <p:sp>
            <p:nvSpPr>
              <p:cNvPr id="20592" name="Text Box 112"/>
              <p:cNvSpPr txBox="1">
                <a:spLocks noChangeArrowheads="1"/>
              </p:cNvSpPr>
              <p:nvPr/>
            </p:nvSpPr>
            <p:spPr bwMode="auto">
              <a:xfrm>
                <a:off x="3552" y="3456"/>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20593" name="Line 113"/>
              <p:cNvSpPr>
                <a:spLocks noChangeShapeType="1"/>
              </p:cNvSpPr>
              <p:nvPr/>
            </p:nvSpPr>
            <p:spPr bwMode="auto">
              <a:xfrm flipV="1">
                <a:off x="3279" y="3548"/>
                <a:ext cx="227" cy="139"/>
              </a:xfrm>
              <a:prstGeom prst="line">
                <a:avLst/>
              </a:prstGeom>
              <a:noFill/>
              <a:ln w="9525">
                <a:solidFill>
                  <a:schemeClr val="tx1"/>
                </a:solidFill>
                <a:round/>
                <a:headEnd/>
                <a:tailEnd/>
              </a:ln>
              <a:effectLst/>
            </p:spPr>
            <p:txBody>
              <a:bodyPr/>
              <a:lstStyle/>
              <a:p>
                <a:endParaRPr lang="en-US"/>
              </a:p>
            </p:txBody>
          </p:sp>
          <p:sp>
            <p:nvSpPr>
              <p:cNvPr id="20594" name="Line 114"/>
              <p:cNvSpPr>
                <a:spLocks noChangeShapeType="1"/>
              </p:cNvSpPr>
              <p:nvPr/>
            </p:nvSpPr>
            <p:spPr bwMode="auto">
              <a:xfrm>
                <a:off x="3355" y="3863"/>
                <a:ext cx="189" cy="104"/>
              </a:xfrm>
              <a:prstGeom prst="line">
                <a:avLst/>
              </a:prstGeom>
              <a:noFill/>
              <a:ln w="9525">
                <a:solidFill>
                  <a:schemeClr val="tx1"/>
                </a:solidFill>
                <a:round/>
                <a:headEnd/>
                <a:tailEnd/>
              </a:ln>
              <a:effectLst/>
            </p:spPr>
            <p:txBody>
              <a:bodyPr/>
              <a:lstStyle/>
              <a:p>
                <a:endParaRPr lang="en-US"/>
              </a:p>
            </p:txBody>
          </p:sp>
          <p:pic>
            <p:nvPicPr>
              <p:cNvPr id="20595" name="Picture 115" descr="DNA Guanine flipped"/>
              <p:cNvPicPr>
                <a:picLocks noChangeAspect="1" noChangeArrowheads="1"/>
              </p:cNvPicPr>
              <p:nvPr/>
            </p:nvPicPr>
            <p:blipFill>
              <a:blip r:embed="rId13" cstate="print">
                <a:lum contrast="20000"/>
              </a:blip>
              <a:srcRect/>
              <a:stretch>
                <a:fillRect/>
              </a:stretch>
            </p:blipFill>
            <p:spPr bwMode="auto">
              <a:xfrm>
                <a:off x="2064" y="3757"/>
                <a:ext cx="637" cy="146"/>
              </a:xfrm>
              <a:prstGeom prst="rect">
                <a:avLst/>
              </a:prstGeom>
              <a:noFill/>
            </p:spPr>
          </p:pic>
          <p:sp>
            <p:nvSpPr>
              <p:cNvPr id="20596" name="Line 116"/>
              <p:cNvSpPr>
                <a:spLocks noChangeShapeType="1"/>
              </p:cNvSpPr>
              <p:nvPr/>
            </p:nvSpPr>
            <p:spPr bwMode="auto">
              <a:xfrm flipH="1">
                <a:off x="2671" y="3827"/>
                <a:ext cx="342" cy="0"/>
              </a:xfrm>
              <a:prstGeom prst="line">
                <a:avLst/>
              </a:prstGeom>
              <a:noFill/>
              <a:ln w="9525">
                <a:solidFill>
                  <a:schemeClr val="tx1"/>
                </a:solidFill>
                <a:round/>
                <a:headEnd/>
                <a:tailEnd/>
              </a:ln>
              <a:effectLst/>
            </p:spPr>
            <p:txBody>
              <a:bodyPr/>
              <a:lstStyle/>
              <a:p>
                <a:endParaRPr lang="en-US"/>
              </a:p>
            </p:txBody>
          </p:sp>
        </p:grpSp>
      </p:grpSp>
      <p:sp>
        <p:nvSpPr>
          <p:cNvPr id="20599" name="Rectangle 119"/>
          <p:cNvSpPr>
            <a:spLocks noGrp="1" noChangeArrowheads="1"/>
          </p:cNvSpPr>
          <p:nvPr>
            <p:ph type="title" idx="4294967295"/>
          </p:nvPr>
        </p:nvSpPr>
        <p:spPr>
          <a:xfrm>
            <a:off x="3200400" y="381000"/>
            <a:ext cx="2514600" cy="990600"/>
          </a:xfrm>
        </p:spPr>
        <p:txBody>
          <a:bodyPr/>
          <a:lstStyle/>
          <a:p>
            <a:r>
              <a:rPr lang="en-US" sz="2800">
                <a:latin typeface="Arial" charset="0"/>
              </a:rPr>
              <a:t>The strands </a:t>
            </a:r>
            <a:br>
              <a:rPr lang="en-US" sz="2800">
                <a:latin typeface="Arial" charset="0"/>
              </a:rPr>
            </a:br>
            <a:r>
              <a:rPr lang="en-US" sz="2800">
                <a:latin typeface="Arial" charset="0"/>
              </a:rPr>
              <a:t>separate</a:t>
            </a:r>
          </a:p>
        </p:txBody>
      </p:sp>
      <p:sp>
        <p:nvSpPr>
          <p:cNvPr id="20600" name="Text Box 120"/>
          <p:cNvSpPr txBox="1">
            <a:spLocks noChangeArrowheads="1"/>
          </p:cNvSpPr>
          <p:nvPr/>
        </p:nvSpPr>
        <p:spPr bwMode="auto">
          <a:xfrm>
            <a:off x="8670925" y="-34925"/>
            <a:ext cx="488950" cy="457200"/>
          </a:xfrm>
          <a:prstGeom prst="rect">
            <a:avLst/>
          </a:prstGeom>
          <a:noFill/>
          <a:ln w="9525">
            <a:noFill/>
            <a:miter lim="800000"/>
            <a:headEnd/>
            <a:tailEnd/>
          </a:ln>
          <a:effectLst/>
        </p:spPr>
        <p:txBody>
          <a:bodyPr wrap="none">
            <a:spAutoFit/>
          </a:bodyPr>
          <a:lstStyle/>
          <a:p>
            <a:r>
              <a:rPr lang="en-GB" sz="2400"/>
              <a:t>17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slide(fromRight)">
                                      <p:cBhvr>
                                        <p:cTn id="11" dur="500"/>
                                        <p:tgtEl>
                                          <p:spTgt spid="20482"/>
                                        </p:tgtEl>
                                      </p:cBhvr>
                                    </p:animEffect>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20540"/>
                                        </p:tgtEl>
                                        <p:attrNameLst>
                                          <p:attrName>style.visibility</p:attrName>
                                        </p:attrNameLst>
                                      </p:cBhvr>
                                      <p:to>
                                        <p:strVal val="visible"/>
                                      </p:to>
                                    </p:set>
                                    <p:animEffect transition="in" filter="slide(fromLeft)">
                                      <p:cBhvr>
                                        <p:cTn id="15" dur="500"/>
                                        <p:tgtEl>
                                          <p:spTgt spid="20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77" name="Group 117"/>
          <p:cNvGrpSpPr>
            <a:grpSpLocks/>
          </p:cNvGrpSpPr>
          <p:nvPr/>
        </p:nvGrpSpPr>
        <p:grpSpPr bwMode="auto">
          <a:xfrm>
            <a:off x="1981200" y="1371600"/>
            <a:ext cx="2405063" cy="665163"/>
            <a:chOff x="2112" y="192"/>
            <a:chExt cx="1739" cy="480"/>
          </a:xfrm>
        </p:grpSpPr>
        <p:pic>
          <p:nvPicPr>
            <p:cNvPr id="15478" name="Picture 118" descr="DNA Ribose upside down"/>
            <p:cNvPicPr>
              <a:picLocks noChangeAspect="1" noChangeArrowheads="1"/>
            </p:cNvPicPr>
            <p:nvPr/>
          </p:nvPicPr>
          <p:blipFill>
            <a:blip r:embed="rId3" cstate="print"/>
            <a:srcRect/>
            <a:stretch>
              <a:fillRect/>
            </a:stretch>
          </p:blipFill>
          <p:spPr bwMode="auto">
            <a:xfrm>
              <a:off x="2923" y="372"/>
              <a:ext cx="441" cy="285"/>
            </a:xfrm>
            <a:prstGeom prst="rect">
              <a:avLst/>
            </a:prstGeom>
            <a:noFill/>
          </p:spPr>
        </p:pic>
        <p:sp>
          <p:nvSpPr>
            <p:cNvPr id="15479" name="Line 119"/>
            <p:cNvSpPr>
              <a:spLocks noChangeShapeType="1"/>
            </p:cNvSpPr>
            <p:nvPr/>
          </p:nvSpPr>
          <p:spPr bwMode="auto">
            <a:xfrm flipH="1">
              <a:off x="2701" y="522"/>
              <a:ext cx="295" cy="0"/>
            </a:xfrm>
            <a:prstGeom prst="line">
              <a:avLst/>
            </a:prstGeom>
            <a:noFill/>
            <a:ln w="9525">
              <a:solidFill>
                <a:schemeClr val="tx1"/>
              </a:solidFill>
              <a:round/>
              <a:headEnd/>
              <a:tailEnd/>
            </a:ln>
            <a:effectLst/>
          </p:spPr>
          <p:txBody>
            <a:bodyPr/>
            <a:lstStyle/>
            <a:p>
              <a:endParaRPr lang="en-US"/>
            </a:p>
          </p:txBody>
        </p:sp>
        <p:sp>
          <p:nvSpPr>
            <p:cNvPr id="15480" name="Text Box 120"/>
            <p:cNvSpPr txBox="1">
              <a:spLocks noChangeArrowheads="1"/>
            </p:cNvSpPr>
            <p:nvPr/>
          </p:nvSpPr>
          <p:spPr bwMode="auto">
            <a:xfrm>
              <a:off x="3512" y="192"/>
              <a:ext cx="339" cy="220"/>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81" name="Line 121"/>
            <p:cNvSpPr>
              <a:spLocks noChangeShapeType="1"/>
            </p:cNvSpPr>
            <p:nvPr/>
          </p:nvSpPr>
          <p:spPr bwMode="auto">
            <a:xfrm flipV="1">
              <a:off x="3254" y="282"/>
              <a:ext cx="258" cy="120"/>
            </a:xfrm>
            <a:prstGeom prst="line">
              <a:avLst/>
            </a:prstGeom>
            <a:noFill/>
            <a:ln w="9525">
              <a:solidFill>
                <a:schemeClr val="tx1"/>
              </a:solidFill>
              <a:round/>
              <a:headEnd/>
              <a:tailEnd/>
            </a:ln>
            <a:effectLst/>
          </p:spPr>
          <p:txBody>
            <a:bodyPr/>
            <a:lstStyle/>
            <a:p>
              <a:endParaRPr lang="en-US"/>
            </a:p>
          </p:txBody>
        </p:sp>
        <p:pic>
          <p:nvPicPr>
            <p:cNvPr id="15482" name="Picture 122" descr="DNA Cytosine flipped"/>
            <p:cNvPicPr>
              <a:picLocks noChangeAspect="1" noChangeArrowheads="1"/>
            </p:cNvPicPr>
            <p:nvPr/>
          </p:nvPicPr>
          <p:blipFill>
            <a:blip r:embed="rId4" cstate="print">
              <a:lum contrast="20000"/>
            </a:blip>
            <a:srcRect/>
            <a:stretch>
              <a:fillRect/>
            </a:stretch>
          </p:blipFill>
          <p:spPr bwMode="auto">
            <a:xfrm>
              <a:off x="2112" y="462"/>
              <a:ext cx="618" cy="122"/>
            </a:xfrm>
            <a:prstGeom prst="rect">
              <a:avLst/>
            </a:prstGeom>
            <a:noFill/>
          </p:spPr>
        </p:pic>
        <p:sp>
          <p:nvSpPr>
            <p:cNvPr id="15483" name="Line 123"/>
            <p:cNvSpPr>
              <a:spLocks noChangeShapeType="1"/>
            </p:cNvSpPr>
            <p:nvPr/>
          </p:nvSpPr>
          <p:spPr bwMode="auto">
            <a:xfrm>
              <a:off x="3312" y="528"/>
              <a:ext cx="192" cy="144"/>
            </a:xfrm>
            <a:prstGeom prst="line">
              <a:avLst/>
            </a:prstGeom>
            <a:noFill/>
            <a:ln w="9525">
              <a:solidFill>
                <a:schemeClr val="tx1"/>
              </a:solidFill>
              <a:round/>
              <a:headEnd/>
              <a:tailEnd/>
            </a:ln>
            <a:effectLst/>
          </p:spPr>
          <p:txBody>
            <a:bodyPr/>
            <a:lstStyle/>
            <a:p>
              <a:endParaRPr lang="en-US"/>
            </a:p>
          </p:txBody>
        </p:sp>
      </p:grpSp>
      <p:grpSp>
        <p:nvGrpSpPr>
          <p:cNvPr id="15484" name="Group 124"/>
          <p:cNvGrpSpPr>
            <a:grpSpLocks/>
          </p:cNvGrpSpPr>
          <p:nvPr/>
        </p:nvGrpSpPr>
        <p:grpSpPr bwMode="auto">
          <a:xfrm>
            <a:off x="2057400" y="1981200"/>
            <a:ext cx="2206625" cy="608013"/>
            <a:chOff x="2112" y="625"/>
            <a:chExt cx="1712" cy="496"/>
          </a:xfrm>
        </p:grpSpPr>
        <p:pic>
          <p:nvPicPr>
            <p:cNvPr id="15485" name="Picture 125" descr="DNA Ribose upside down"/>
            <p:cNvPicPr>
              <a:picLocks noChangeAspect="1" noChangeArrowheads="1"/>
            </p:cNvPicPr>
            <p:nvPr/>
          </p:nvPicPr>
          <p:blipFill>
            <a:blip r:embed="rId5" cstate="print"/>
            <a:srcRect/>
            <a:stretch>
              <a:fillRect/>
            </a:stretch>
          </p:blipFill>
          <p:spPr bwMode="auto">
            <a:xfrm>
              <a:off x="2882" y="818"/>
              <a:ext cx="425" cy="303"/>
            </a:xfrm>
            <a:prstGeom prst="rect">
              <a:avLst/>
            </a:prstGeom>
            <a:noFill/>
          </p:spPr>
        </p:pic>
        <p:sp>
          <p:nvSpPr>
            <p:cNvPr id="15486" name="Text Box 126"/>
            <p:cNvSpPr txBox="1">
              <a:spLocks noChangeArrowheads="1"/>
            </p:cNvSpPr>
            <p:nvPr/>
          </p:nvSpPr>
          <p:spPr bwMode="auto">
            <a:xfrm>
              <a:off x="3460" y="625"/>
              <a:ext cx="364"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87" name="Line 127"/>
            <p:cNvSpPr>
              <a:spLocks noChangeShapeType="1"/>
            </p:cNvSpPr>
            <p:nvPr/>
          </p:nvSpPr>
          <p:spPr bwMode="auto">
            <a:xfrm flipV="1">
              <a:off x="3210" y="706"/>
              <a:ext cx="248" cy="160"/>
            </a:xfrm>
            <a:prstGeom prst="line">
              <a:avLst/>
            </a:prstGeom>
            <a:noFill/>
            <a:ln w="9525">
              <a:solidFill>
                <a:schemeClr val="tx1"/>
              </a:solidFill>
              <a:round/>
              <a:headEnd/>
              <a:tailEnd/>
            </a:ln>
            <a:effectLst/>
          </p:spPr>
          <p:txBody>
            <a:bodyPr/>
            <a:lstStyle/>
            <a:p>
              <a:endParaRPr lang="en-US"/>
            </a:p>
          </p:txBody>
        </p:sp>
        <p:pic>
          <p:nvPicPr>
            <p:cNvPr id="15488" name="Picture 128" descr="DNA adenine flipped"/>
            <p:cNvPicPr>
              <a:picLocks noChangeAspect="1" noChangeArrowheads="1"/>
            </p:cNvPicPr>
            <p:nvPr/>
          </p:nvPicPr>
          <p:blipFill>
            <a:blip r:embed="rId6" cstate="print">
              <a:lum contrast="20000"/>
            </a:blip>
            <a:srcRect/>
            <a:stretch>
              <a:fillRect/>
            </a:stretch>
          </p:blipFill>
          <p:spPr bwMode="auto">
            <a:xfrm>
              <a:off x="2112" y="930"/>
              <a:ext cx="608" cy="131"/>
            </a:xfrm>
            <a:prstGeom prst="rect">
              <a:avLst/>
            </a:prstGeom>
            <a:noFill/>
          </p:spPr>
        </p:pic>
        <p:sp>
          <p:nvSpPr>
            <p:cNvPr id="15489" name="Line 129"/>
            <p:cNvSpPr>
              <a:spLocks noChangeShapeType="1"/>
            </p:cNvSpPr>
            <p:nvPr/>
          </p:nvSpPr>
          <p:spPr bwMode="auto">
            <a:xfrm flipH="1">
              <a:off x="2679" y="994"/>
              <a:ext cx="283" cy="0"/>
            </a:xfrm>
            <a:prstGeom prst="line">
              <a:avLst/>
            </a:prstGeom>
            <a:noFill/>
            <a:ln w="9525">
              <a:solidFill>
                <a:schemeClr val="tx1"/>
              </a:solidFill>
              <a:round/>
              <a:headEnd/>
              <a:tailEnd/>
            </a:ln>
            <a:effectLst/>
          </p:spPr>
          <p:txBody>
            <a:bodyPr/>
            <a:lstStyle/>
            <a:p>
              <a:endParaRPr lang="en-US"/>
            </a:p>
          </p:txBody>
        </p:sp>
        <p:sp>
          <p:nvSpPr>
            <p:cNvPr id="15490" name="Line 130"/>
            <p:cNvSpPr>
              <a:spLocks noChangeShapeType="1"/>
            </p:cNvSpPr>
            <p:nvPr/>
          </p:nvSpPr>
          <p:spPr bwMode="auto">
            <a:xfrm>
              <a:off x="3264" y="1008"/>
              <a:ext cx="144" cy="96"/>
            </a:xfrm>
            <a:prstGeom prst="line">
              <a:avLst/>
            </a:prstGeom>
            <a:noFill/>
            <a:ln w="9525">
              <a:solidFill>
                <a:schemeClr val="tx1"/>
              </a:solidFill>
              <a:round/>
              <a:headEnd/>
              <a:tailEnd/>
            </a:ln>
            <a:effectLst/>
          </p:spPr>
          <p:txBody>
            <a:bodyPr/>
            <a:lstStyle/>
            <a:p>
              <a:endParaRPr lang="en-US"/>
            </a:p>
          </p:txBody>
        </p:sp>
      </p:grpSp>
      <p:grpSp>
        <p:nvGrpSpPr>
          <p:cNvPr id="15491" name="Group 131"/>
          <p:cNvGrpSpPr>
            <a:grpSpLocks/>
          </p:cNvGrpSpPr>
          <p:nvPr/>
        </p:nvGrpSpPr>
        <p:grpSpPr bwMode="auto">
          <a:xfrm>
            <a:off x="2057400" y="2590800"/>
            <a:ext cx="2139950" cy="554038"/>
            <a:chOff x="2112" y="1104"/>
            <a:chExt cx="1660" cy="452"/>
          </a:xfrm>
        </p:grpSpPr>
        <p:pic>
          <p:nvPicPr>
            <p:cNvPr id="15492" name="Picture 132" descr="DNA Ribose upside down"/>
            <p:cNvPicPr>
              <a:picLocks noChangeAspect="1" noChangeArrowheads="1"/>
            </p:cNvPicPr>
            <p:nvPr/>
          </p:nvPicPr>
          <p:blipFill>
            <a:blip r:embed="rId7" cstate="print"/>
            <a:srcRect/>
            <a:stretch>
              <a:fillRect/>
            </a:stretch>
          </p:blipFill>
          <p:spPr bwMode="auto">
            <a:xfrm>
              <a:off x="2880" y="1248"/>
              <a:ext cx="427" cy="308"/>
            </a:xfrm>
            <a:prstGeom prst="rect">
              <a:avLst/>
            </a:prstGeom>
            <a:noFill/>
          </p:spPr>
        </p:pic>
        <p:sp>
          <p:nvSpPr>
            <p:cNvPr id="15493" name="Line 133"/>
            <p:cNvSpPr>
              <a:spLocks noChangeShapeType="1"/>
            </p:cNvSpPr>
            <p:nvPr/>
          </p:nvSpPr>
          <p:spPr bwMode="auto">
            <a:xfrm flipH="1" flipV="1">
              <a:off x="2682" y="1415"/>
              <a:ext cx="285" cy="0"/>
            </a:xfrm>
            <a:prstGeom prst="line">
              <a:avLst/>
            </a:prstGeom>
            <a:noFill/>
            <a:ln w="9525">
              <a:solidFill>
                <a:schemeClr val="tx1"/>
              </a:solidFill>
              <a:round/>
              <a:headEnd/>
              <a:tailEnd/>
            </a:ln>
            <a:effectLst/>
          </p:spPr>
          <p:txBody>
            <a:bodyPr/>
            <a:lstStyle/>
            <a:p>
              <a:endParaRPr lang="en-US"/>
            </a:p>
          </p:txBody>
        </p:sp>
        <p:sp>
          <p:nvSpPr>
            <p:cNvPr id="15494" name="Text Box 134"/>
            <p:cNvSpPr txBox="1">
              <a:spLocks noChangeArrowheads="1"/>
            </p:cNvSpPr>
            <p:nvPr/>
          </p:nvSpPr>
          <p:spPr bwMode="auto">
            <a:xfrm>
              <a:off x="3409" y="1104"/>
              <a:ext cx="363"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95" name="Line 135"/>
            <p:cNvSpPr>
              <a:spLocks noChangeShapeType="1"/>
            </p:cNvSpPr>
            <p:nvPr/>
          </p:nvSpPr>
          <p:spPr bwMode="auto">
            <a:xfrm flipV="1">
              <a:off x="3216" y="1155"/>
              <a:ext cx="178" cy="130"/>
            </a:xfrm>
            <a:prstGeom prst="line">
              <a:avLst/>
            </a:prstGeom>
            <a:noFill/>
            <a:ln w="9525">
              <a:solidFill>
                <a:schemeClr val="tx1"/>
              </a:solidFill>
              <a:round/>
              <a:headEnd/>
              <a:tailEnd/>
            </a:ln>
            <a:effectLst/>
          </p:spPr>
          <p:txBody>
            <a:bodyPr/>
            <a:lstStyle/>
            <a:p>
              <a:endParaRPr lang="en-US"/>
            </a:p>
          </p:txBody>
        </p:sp>
        <p:sp>
          <p:nvSpPr>
            <p:cNvPr id="15496" name="Line 136"/>
            <p:cNvSpPr>
              <a:spLocks noChangeShapeType="1"/>
            </p:cNvSpPr>
            <p:nvPr/>
          </p:nvSpPr>
          <p:spPr bwMode="auto">
            <a:xfrm>
              <a:off x="3288" y="1415"/>
              <a:ext cx="178" cy="130"/>
            </a:xfrm>
            <a:prstGeom prst="line">
              <a:avLst/>
            </a:prstGeom>
            <a:noFill/>
            <a:ln w="9525">
              <a:solidFill>
                <a:schemeClr val="tx1"/>
              </a:solidFill>
              <a:round/>
              <a:headEnd/>
              <a:tailEnd/>
            </a:ln>
            <a:effectLst/>
          </p:spPr>
          <p:txBody>
            <a:bodyPr/>
            <a:lstStyle/>
            <a:p>
              <a:endParaRPr lang="en-US"/>
            </a:p>
          </p:txBody>
        </p:sp>
        <p:pic>
          <p:nvPicPr>
            <p:cNvPr id="15497" name="Picture 137" descr="DNA Thymine flipped"/>
            <p:cNvPicPr>
              <a:picLocks noChangeAspect="1" noChangeArrowheads="1"/>
            </p:cNvPicPr>
            <p:nvPr/>
          </p:nvPicPr>
          <p:blipFill>
            <a:blip r:embed="rId8" cstate="print">
              <a:lum contrast="20000"/>
            </a:blip>
            <a:srcRect/>
            <a:stretch>
              <a:fillRect/>
            </a:stretch>
          </p:blipFill>
          <p:spPr bwMode="auto">
            <a:xfrm>
              <a:off x="2112" y="1350"/>
              <a:ext cx="594" cy="142"/>
            </a:xfrm>
            <a:prstGeom prst="rect">
              <a:avLst/>
            </a:prstGeom>
            <a:noFill/>
          </p:spPr>
        </p:pic>
      </p:grpSp>
      <p:grpSp>
        <p:nvGrpSpPr>
          <p:cNvPr id="15505" name="Group 145"/>
          <p:cNvGrpSpPr>
            <a:grpSpLocks/>
          </p:cNvGrpSpPr>
          <p:nvPr/>
        </p:nvGrpSpPr>
        <p:grpSpPr bwMode="auto">
          <a:xfrm>
            <a:off x="2057400" y="3657600"/>
            <a:ext cx="2327275" cy="647700"/>
            <a:chOff x="2112" y="2013"/>
            <a:chExt cx="1947" cy="506"/>
          </a:xfrm>
        </p:grpSpPr>
        <p:pic>
          <p:nvPicPr>
            <p:cNvPr id="15506" name="Picture 146" descr="DNA Ribose upside down"/>
            <p:cNvPicPr>
              <a:picLocks noChangeAspect="1" noChangeArrowheads="1"/>
            </p:cNvPicPr>
            <p:nvPr/>
          </p:nvPicPr>
          <p:blipFill>
            <a:blip r:embed="rId9" cstate="print"/>
            <a:srcRect/>
            <a:stretch>
              <a:fillRect/>
            </a:stretch>
          </p:blipFill>
          <p:spPr bwMode="auto">
            <a:xfrm>
              <a:off x="3053" y="2202"/>
              <a:ext cx="492" cy="317"/>
            </a:xfrm>
            <a:prstGeom prst="rect">
              <a:avLst/>
            </a:prstGeom>
            <a:noFill/>
          </p:spPr>
        </p:pic>
        <p:sp>
          <p:nvSpPr>
            <p:cNvPr id="15507" name="Text Box 147"/>
            <p:cNvSpPr txBox="1">
              <a:spLocks noChangeArrowheads="1"/>
            </p:cNvSpPr>
            <p:nvPr/>
          </p:nvSpPr>
          <p:spPr bwMode="auto">
            <a:xfrm>
              <a:off x="3667" y="2013"/>
              <a:ext cx="392" cy="23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508" name="Line 148"/>
            <p:cNvSpPr>
              <a:spLocks noChangeShapeType="1"/>
            </p:cNvSpPr>
            <p:nvPr/>
          </p:nvSpPr>
          <p:spPr bwMode="auto">
            <a:xfrm flipV="1">
              <a:off x="3422" y="2102"/>
              <a:ext cx="245" cy="133"/>
            </a:xfrm>
            <a:prstGeom prst="line">
              <a:avLst/>
            </a:prstGeom>
            <a:noFill/>
            <a:ln w="9525">
              <a:solidFill>
                <a:schemeClr val="tx1"/>
              </a:solidFill>
              <a:round/>
              <a:headEnd/>
              <a:tailEnd/>
            </a:ln>
            <a:effectLst/>
          </p:spPr>
          <p:txBody>
            <a:bodyPr/>
            <a:lstStyle/>
            <a:p>
              <a:endParaRPr lang="en-US"/>
            </a:p>
          </p:txBody>
        </p:sp>
        <p:sp>
          <p:nvSpPr>
            <p:cNvPr id="15509" name="Line 149"/>
            <p:cNvSpPr>
              <a:spLocks noChangeShapeType="1"/>
            </p:cNvSpPr>
            <p:nvPr/>
          </p:nvSpPr>
          <p:spPr bwMode="auto">
            <a:xfrm>
              <a:off x="3504" y="2403"/>
              <a:ext cx="204" cy="100"/>
            </a:xfrm>
            <a:prstGeom prst="line">
              <a:avLst/>
            </a:prstGeom>
            <a:noFill/>
            <a:ln w="9525">
              <a:solidFill>
                <a:schemeClr val="tx1"/>
              </a:solidFill>
              <a:round/>
              <a:headEnd/>
              <a:tailEnd/>
            </a:ln>
            <a:effectLst/>
          </p:spPr>
          <p:txBody>
            <a:bodyPr/>
            <a:lstStyle/>
            <a:p>
              <a:endParaRPr lang="en-US"/>
            </a:p>
          </p:txBody>
        </p:sp>
        <p:pic>
          <p:nvPicPr>
            <p:cNvPr id="15510" name="Picture 150" descr="DNA Guanine flipped"/>
            <p:cNvPicPr>
              <a:picLocks noChangeAspect="1" noChangeArrowheads="1"/>
            </p:cNvPicPr>
            <p:nvPr/>
          </p:nvPicPr>
          <p:blipFill>
            <a:blip r:embed="rId10" cstate="print">
              <a:lum contrast="20000"/>
            </a:blip>
            <a:srcRect/>
            <a:stretch>
              <a:fillRect/>
            </a:stretch>
          </p:blipFill>
          <p:spPr bwMode="auto">
            <a:xfrm>
              <a:off x="2112" y="2302"/>
              <a:ext cx="687" cy="140"/>
            </a:xfrm>
            <a:prstGeom prst="rect">
              <a:avLst/>
            </a:prstGeom>
            <a:noFill/>
          </p:spPr>
        </p:pic>
        <p:sp>
          <p:nvSpPr>
            <p:cNvPr id="15511" name="Line 151"/>
            <p:cNvSpPr>
              <a:spLocks noChangeShapeType="1"/>
            </p:cNvSpPr>
            <p:nvPr/>
          </p:nvSpPr>
          <p:spPr bwMode="auto">
            <a:xfrm flipH="1">
              <a:off x="2767" y="2369"/>
              <a:ext cx="368" cy="0"/>
            </a:xfrm>
            <a:prstGeom prst="line">
              <a:avLst/>
            </a:prstGeom>
            <a:noFill/>
            <a:ln w="9525">
              <a:solidFill>
                <a:schemeClr val="tx1"/>
              </a:solidFill>
              <a:round/>
              <a:headEnd/>
              <a:tailEnd/>
            </a:ln>
            <a:effectLst/>
          </p:spPr>
          <p:txBody>
            <a:bodyPr/>
            <a:lstStyle/>
            <a:p>
              <a:endParaRPr lang="en-US"/>
            </a:p>
          </p:txBody>
        </p:sp>
      </p:grpSp>
      <p:grpSp>
        <p:nvGrpSpPr>
          <p:cNvPr id="15512" name="Group 152"/>
          <p:cNvGrpSpPr>
            <a:grpSpLocks/>
          </p:cNvGrpSpPr>
          <p:nvPr/>
        </p:nvGrpSpPr>
        <p:grpSpPr bwMode="auto">
          <a:xfrm>
            <a:off x="1981200" y="4267200"/>
            <a:ext cx="2332038" cy="650875"/>
            <a:chOff x="2112" y="2493"/>
            <a:chExt cx="1890" cy="531"/>
          </a:xfrm>
        </p:grpSpPr>
        <p:pic>
          <p:nvPicPr>
            <p:cNvPr id="15513" name="Picture 153" descr="DNA Ribose upside down"/>
            <p:cNvPicPr>
              <a:picLocks noChangeAspect="1" noChangeArrowheads="1"/>
            </p:cNvPicPr>
            <p:nvPr/>
          </p:nvPicPr>
          <p:blipFill>
            <a:blip r:embed="rId11" cstate="print"/>
            <a:srcRect/>
            <a:stretch>
              <a:fillRect/>
            </a:stretch>
          </p:blipFill>
          <p:spPr bwMode="auto">
            <a:xfrm>
              <a:off x="2976" y="2688"/>
              <a:ext cx="477" cy="303"/>
            </a:xfrm>
            <a:prstGeom prst="rect">
              <a:avLst/>
            </a:prstGeom>
            <a:noFill/>
          </p:spPr>
        </p:pic>
        <p:sp>
          <p:nvSpPr>
            <p:cNvPr id="15514" name="Text Box 154"/>
            <p:cNvSpPr txBox="1">
              <a:spLocks noChangeArrowheads="1"/>
            </p:cNvSpPr>
            <p:nvPr/>
          </p:nvSpPr>
          <p:spPr bwMode="auto">
            <a:xfrm>
              <a:off x="3623" y="2493"/>
              <a:ext cx="379" cy="249"/>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515" name="Line 155"/>
            <p:cNvSpPr>
              <a:spLocks noChangeShapeType="1"/>
            </p:cNvSpPr>
            <p:nvPr/>
          </p:nvSpPr>
          <p:spPr bwMode="auto">
            <a:xfrm flipV="1">
              <a:off x="3344" y="2576"/>
              <a:ext cx="278" cy="160"/>
            </a:xfrm>
            <a:prstGeom prst="line">
              <a:avLst/>
            </a:prstGeom>
            <a:noFill/>
            <a:ln w="9525">
              <a:solidFill>
                <a:schemeClr val="tx1"/>
              </a:solidFill>
              <a:round/>
              <a:headEnd/>
              <a:tailEnd/>
            </a:ln>
            <a:effectLst/>
          </p:spPr>
          <p:txBody>
            <a:bodyPr/>
            <a:lstStyle/>
            <a:p>
              <a:endParaRPr lang="en-US"/>
            </a:p>
          </p:txBody>
        </p:sp>
        <p:sp>
          <p:nvSpPr>
            <p:cNvPr id="15516" name="Line 156"/>
            <p:cNvSpPr>
              <a:spLocks noChangeShapeType="1"/>
            </p:cNvSpPr>
            <p:nvPr/>
          </p:nvSpPr>
          <p:spPr bwMode="auto">
            <a:xfrm>
              <a:off x="3423" y="2864"/>
              <a:ext cx="278" cy="160"/>
            </a:xfrm>
            <a:prstGeom prst="line">
              <a:avLst/>
            </a:prstGeom>
            <a:noFill/>
            <a:ln w="9525">
              <a:solidFill>
                <a:schemeClr val="tx1"/>
              </a:solidFill>
              <a:round/>
              <a:headEnd/>
              <a:tailEnd/>
            </a:ln>
            <a:effectLst/>
          </p:spPr>
          <p:txBody>
            <a:bodyPr/>
            <a:lstStyle/>
            <a:p>
              <a:endParaRPr lang="en-US"/>
            </a:p>
          </p:txBody>
        </p:sp>
        <p:pic>
          <p:nvPicPr>
            <p:cNvPr id="15517" name="Picture 157" descr="DNA adenine flipped"/>
            <p:cNvPicPr>
              <a:picLocks noChangeAspect="1" noChangeArrowheads="1"/>
            </p:cNvPicPr>
            <p:nvPr/>
          </p:nvPicPr>
          <p:blipFill>
            <a:blip r:embed="rId12" cstate="print">
              <a:lum contrast="20000"/>
            </a:blip>
            <a:srcRect/>
            <a:stretch>
              <a:fillRect/>
            </a:stretch>
          </p:blipFill>
          <p:spPr bwMode="auto">
            <a:xfrm>
              <a:off x="2112" y="2800"/>
              <a:ext cx="682" cy="131"/>
            </a:xfrm>
            <a:prstGeom prst="rect">
              <a:avLst/>
            </a:prstGeom>
            <a:noFill/>
          </p:spPr>
        </p:pic>
        <p:sp>
          <p:nvSpPr>
            <p:cNvPr id="15518" name="Line 158"/>
            <p:cNvSpPr>
              <a:spLocks noChangeShapeType="1"/>
            </p:cNvSpPr>
            <p:nvPr/>
          </p:nvSpPr>
          <p:spPr bwMode="auto">
            <a:xfrm flipH="1">
              <a:off x="2748" y="2864"/>
              <a:ext cx="318" cy="0"/>
            </a:xfrm>
            <a:prstGeom prst="line">
              <a:avLst/>
            </a:prstGeom>
            <a:noFill/>
            <a:ln w="9525">
              <a:solidFill>
                <a:schemeClr val="tx1"/>
              </a:solidFill>
              <a:round/>
              <a:headEnd/>
              <a:tailEnd/>
            </a:ln>
            <a:effectLst/>
          </p:spPr>
          <p:txBody>
            <a:bodyPr/>
            <a:lstStyle/>
            <a:p>
              <a:endParaRPr lang="en-US"/>
            </a:p>
          </p:txBody>
        </p:sp>
      </p:grpSp>
      <p:grpSp>
        <p:nvGrpSpPr>
          <p:cNvPr id="15519" name="Group 159"/>
          <p:cNvGrpSpPr>
            <a:grpSpLocks/>
          </p:cNvGrpSpPr>
          <p:nvPr/>
        </p:nvGrpSpPr>
        <p:grpSpPr bwMode="auto">
          <a:xfrm>
            <a:off x="2057400" y="4800600"/>
            <a:ext cx="2387600" cy="682625"/>
            <a:chOff x="2112" y="2929"/>
            <a:chExt cx="1852" cy="557"/>
          </a:xfrm>
        </p:grpSpPr>
        <p:pic>
          <p:nvPicPr>
            <p:cNvPr id="15520" name="Picture 160" descr="DNA Ribose upside down"/>
            <p:cNvPicPr>
              <a:picLocks noChangeAspect="1" noChangeArrowheads="1"/>
            </p:cNvPicPr>
            <p:nvPr/>
          </p:nvPicPr>
          <p:blipFill>
            <a:blip r:embed="rId13" cstate="print"/>
            <a:srcRect/>
            <a:stretch>
              <a:fillRect/>
            </a:stretch>
          </p:blipFill>
          <p:spPr bwMode="auto">
            <a:xfrm>
              <a:off x="2975" y="3144"/>
              <a:ext cx="471" cy="342"/>
            </a:xfrm>
            <a:prstGeom prst="rect">
              <a:avLst/>
            </a:prstGeom>
            <a:noFill/>
          </p:spPr>
        </p:pic>
        <p:sp>
          <p:nvSpPr>
            <p:cNvPr id="15521" name="Line 161"/>
            <p:cNvSpPr>
              <a:spLocks noChangeShapeType="1"/>
            </p:cNvSpPr>
            <p:nvPr/>
          </p:nvSpPr>
          <p:spPr bwMode="auto">
            <a:xfrm flipH="1">
              <a:off x="2740" y="3324"/>
              <a:ext cx="314" cy="0"/>
            </a:xfrm>
            <a:prstGeom prst="line">
              <a:avLst/>
            </a:prstGeom>
            <a:noFill/>
            <a:ln w="9525">
              <a:solidFill>
                <a:schemeClr val="tx1"/>
              </a:solidFill>
              <a:round/>
              <a:headEnd/>
              <a:tailEnd/>
            </a:ln>
            <a:effectLst/>
          </p:spPr>
          <p:txBody>
            <a:bodyPr/>
            <a:lstStyle/>
            <a:p>
              <a:endParaRPr lang="en-US"/>
            </a:p>
          </p:txBody>
        </p:sp>
        <p:sp>
          <p:nvSpPr>
            <p:cNvPr id="15522" name="Text Box 162"/>
            <p:cNvSpPr txBox="1">
              <a:spLocks noChangeArrowheads="1"/>
            </p:cNvSpPr>
            <p:nvPr/>
          </p:nvSpPr>
          <p:spPr bwMode="auto">
            <a:xfrm>
              <a:off x="3600" y="2929"/>
              <a:ext cx="364"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523" name="Line 163"/>
            <p:cNvSpPr>
              <a:spLocks noChangeShapeType="1"/>
            </p:cNvSpPr>
            <p:nvPr/>
          </p:nvSpPr>
          <p:spPr bwMode="auto">
            <a:xfrm flipV="1">
              <a:off x="3329" y="3036"/>
              <a:ext cx="274" cy="144"/>
            </a:xfrm>
            <a:prstGeom prst="line">
              <a:avLst/>
            </a:prstGeom>
            <a:noFill/>
            <a:ln w="9525">
              <a:solidFill>
                <a:schemeClr val="tx1"/>
              </a:solidFill>
              <a:round/>
              <a:headEnd/>
              <a:tailEnd/>
            </a:ln>
            <a:effectLst/>
          </p:spPr>
          <p:txBody>
            <a:bodyPr/>
            <a:lstStyle/>
            <a:p>
              <a:endParaRPr lang="en-US"/>
            </a:p>
          </p:txBody>
        </p:sp>
        <p:pic>
          <p:nvPicPr>
            <p:cNvPr id="15524" name="Picture 164" descr="DNA Cytosine flipped"/>
            <p:cNvPicPr>
              <a:picLocks noChangeAspect="1" noChangeArrowheads="1"/>
            </p:cNvPicPr>
            <p:nvPr/>
          </p:nvPicPr>
          <p:blipFill>
            <a:blip r:embed="rId14" cstate="print">
              <a:lum contrast="20000"/>
            </a:blip>
            <a:srcRect/>
            <a:stretch>
              <a:fillRect/>
            </a:stretch>
          </p:blipFill>
          <p:spPr bwMode="auto">
            <a:xfrm>
              <a:off x="2112" y="3252"/>
              <a:ext cx="658" cy="147"/>
            </a:xfrm>
            <a:prstGeom prst="rect">
              <a:avLst/>
            </a:prstGeom>
            <a:noFill/>
          </p:spPr>
        </p:pic>
        <p:sp>
          <p:nvSpPr>
            <p:cNvPr id="15525" name="Line 165"/>
            <p:cNvSpPr>
              <a:spLocks noChangeShapeType="1"/>
            </p:cNvSpPr>
            <p:nvPr/>
          </p:nvSpPr>
          <p:spPr bwMode="auto">
            <a:xfrm>
              <a:off x="3408" y="3360"/>
              <a:ext cx="144" cy="96"/>
            </a:xfrm>
            <a:prstGeom prst="line">
              <a:avLst/>
            </a:prstGeom>
            <a:noFill/>
            <a:ln w="9525">
              <a:solidFill>
                <a:schemeClr val="tx1"/>
              </a:solidFill>
              <a:round/>
              <a:headEnd/>
              <a:tailEnd/>
            </a:ln>
            <a:effectLst/>
          </p:spPr>
          <p:txBody>
            <a:bodyPr/>
            <a:lstStyle/>
            <a:p>
              <a:endParaRPr lang="en-US"/>
            </a:p>
          </p:txBody>
        </p:sp>
      </p:grpSp>
      <p:grpSp>
        <p:nvGrpSpPr>
          <p:cNvPr id="15526" name="Group 166"/>
          <p:cNvGrpSpPr>
            <a:grpSpLocks/>
          </p:cNvGrpSpPr>
          <p:nvPr/>
        </p:nvGrpSpPr>
        <p:grpSpPr bwMode="auto">
          <a:xfrm>
            <a:off x="1981200" y="5410200"/>
            <a:ext cx="2384425" cy="647700"/>
            <a:chOff x="2064" y="3456"/>
            <a:chExt cx="1850" cy="528"/>
          </a:xfrm>
        </p:grpSpPr>
        <p:pic>
          <p:nvPicPr>
            <p:cNvPr id="15527" name="Picture 167" descr="DNA Ribose upside down"/>
            <p:cNvPicPr>
              <a:picLocks noChangeAspect="1" noChangeArrowheads="1"/>
            </p:cNvPicPr>
            <p:nvPr/>
          </p:nvPicPr>
          <p:blipFill>
            <a:blip r:embed="rId9" cstate="print"/>
            <a:srcRect/>
            <a:stretch>
              <a:fillRect/>
            </a:stretch>
          </p:blipFill>
          <p:spPr bwMode="auto">
            <a:xfrm>
              <a:off x="2937" y="3653"/>
              <a:ext cx="456" cy="331"/>
            </a:xfrm>
            <a:prstGeom prst="rect">
              <a:avLst/>
            </a:prstGeom>
            <a:noFill/>
          </p:spPr>
        </p:pic>
        <p:sp>
          <p:nvSpPr>
            <p:cNvPr id="15528" name="Text Box 168"/>
            <p:cNvSpPr txBox="1">
              <a:spLocks noChangeArrowheads="1"/>
            </p:cNvSpPr>
            <p:nvPr/>
          </p:nvSpPr>
          <p:spPr bwMode="auto">
            <a:xfrm>
              <a:off x="3551" y="3456"/>
              <a:ext cx="363"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529" name="Line 169"/>
            <p:cNvSpPr>
              <a:spLocks noChangeShapeType="1"/>
            </p:cNvSpPr>
            <p:nvPr/>
          </p:nvSpPr>
          <p:spPr bwMode="auto">
            <a:xfrm flipV="1">
              <a:off x="3279" y="3548"/>
              <a:ext cx="227" cy="139"/>
            </a:xfrm>
            <a:prstGeom prst="line">
              <a:avLst/>
            </a:prstGeom>
            <a:noFill/>
            <a:ln w="9525">
              <a:solidFill>
                <a:schemeClr val="tx1"/>
              </a:solidFill>
              <a:round/>
              <a:headEnd/>
              <a:tailEnd/>
            </a:ln>
            <a:effectLst/>
          </p:spPr>
          <p:txBody>
            <a:bodyPr/>
            <a:lstStyle/>
            <a:p>
              <a:endParaRPr lang="en-US"/>
            </a:p>
          </p:txBody>
        </p:sp>
        <p:sp>
          <p:nvSpPr>
            <p:cNvPr id="15530" name="Line 170"/>
            <p:cNvSpPr>
              <a:spLocks noChangeShapeType="1"/>
            </p:cNvSpPr>
            <p:nvPr/>
          </p:nvSpPr>
          <p:spPr bwMode="auto">
            <a:xfrm>
              <a:off x="3355" y="3863"/>
              <a:ext cx="189" cy="104"/>
            </a:xfrm>
            <a:prstGeom prst="line">
              <a:avLst/>
            </a:prstGeom>
            <a:noFill/>
            <a:ln w="9525">
              <a:solidFill>
                <a:schemeClr val="tx1"/>
              </a:solidFill>
              <a:round/>
              <a:headEnd/>
              <a:tailEnd/>
            </a:ln>
            <a:effectLst/>
          </p:spPr>
          <p:txBody>
            <a:bodyPr/>
            <a:lstStyle/>
            <a:p>
              <a:endParaRPr lang="en-US"/>
            </a:p>
          </p:txBody>
        </p:sp>
        <p:pic>
          <p:nvPicPr>
            <p:cNvPr id="15531" name="Picture 171" descr="DNA Guanine flipped"/>
            <p:cNvPicPr>
              <a:picLocks noChangeAspect="1" noChangeArrowheads="1"/>
            </p:cNvPicPr>
            <p:nvPr/>
          </p:nvPicPr>
          <p:blipFill>
            <a:blip r:embed="rId10" cstate="print">
              <a:lum contrast="20000"/>
            </a:blip>
            <a:srcRect/>
            <a:stretch>
              <a:fillRect/>
            </a:stretch>
          </p:blipFill>
          <p:spPr bwMode="auto">
            <a:xfrm>
              <a:off x="2064" y="3757"/>
              <a:ext cx="637" cy="146"/>
            </a:xfrm>
            <a:prstGeom prst="rect">
              <a:avLst/>
            </a:prstGeom>
            <a:noFill/>
          </p:spPr>
        </p:pic>
        <p:sp>
          <p:nvSpPr>
            <p:cNvPr id="15532" name="Line 172"/>
            <p:cNvSpPr>
              <a:spLocks noChangeShapeType="1"/>
            </p:cNvSpPr>
            <p:nvPr/>
          </p:nvSpPr>
          <p:spPr bwMode="auto">
            <a:xfrm flipH="1">
              <a:off x="2671" y="3827"/>
              <a:ext cx="342" cy="0"/>
            </a:xfrm>
            <a:prstGeom prst="line">
              <a:avLst/>
            </a:prstGeom>
            <a:noFill/>
            <a:ln w="9525">
              <a:solidFill>
                <a:schemeClr val="tx1"/>
              </a:solidFill>
              <a:round/>
              <a:headEnd/>
              <a:tailEnd/>
            </a:ln>
            <a:effectLst/>
          </p:spPr>
          <p:txBody>
            <a:bodyPr/>
            <a:lstStyle/>
            <a:p>
              <a:endParaRPr lang="en-US"/>
            </a:p>
          </p:txBody>
        </p:sp>
      </p:grpSp>
      <p:grpSp>
        <p:nvGrpSpPr>
          <p:cNvPr id="15534" name="Group 174"/>
          <p:cNvGrpSpPr>
            <a:grpSpLocks/>
          </p:cNvGrpSpPr>
          <p:nvPr/>
        </p:nvGrpSpPr>
        <p:grpSpPr bwMode="auto">
          <a:xfrm>
            <a:off x="4724400" y="1447800"/>
            <a:ext cx="1997075" cy="649288"/>
            <a:chOff x="575" y="3216"/>
            <a:chExt cx="1551" cy="541"/>
          </a:xfrm>
        </p:grpSpPr>
        <p:sp>
          <p:nvSpPr>
            <p:cNvPr id="15535" name="AutoShape 175"/>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536" name="Text Box 176"/>
            <p:cNvSpPr txBox="1">
              <a:spLocks noChangeArrowheads="1"/>
            </p:cNvSpPr>
            <p:nvPr/>
          </p:nvSpPr>
          <p:spPr bwMode="auto">
            <a:xfrm>
              <a:off x="575" y="3216"/>
              <a:ext cx="364" cy="254"/>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537" name="Line 177"/>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15538" name="Line 178"/>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15539" name="Line 179"/>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15540" name="Picture 180" descr="DNA Guanine"/>
            <p:cNvPicPr>
              <a:picLocks noChangeAspect="1" noChangeArrowheads="1"/>
            </p:cNvPicPr>
            <p:nvPr/>
          </p:nvPicPr>
          <p:blipFill>
            <a:blip r:embed="rId15" cstate="print">
              <a:lum contrast="20000"/>
            </a:blip>
            <a:srcRect/>
            <a:stretch>
              <a:fillRect/>
            </a:stretch>
          </p:blipFill>
          <p:spPr bwMode="auto">
            <a:xfrm>
              <a:off x="1546" y="3398"/>
              <a:ext cx="580" cy="126"/>
            </a:xfrm>
            <a:prstGeom prst="rect">
              <a:avLst/>
            </a:prstGeom>
            <a:noFill/>
          </p:spPr>
        </p:pic>
      </p:grpSp>
      <p:grpSp>
        <p:nvGrpSpPr>
          <p:cNvPr id="15554" name="Group 194"/>
          <p:cNvGrpSpPr>
            <a:grpSpLocks/>
          </p:cNvGrpSpPr>
          <p:nvPr/>
        </p:nvGrpSpPr>
        <p:grpSpPr bwMode="auto">
          <a:xfrm>
            <a:off x="4724400" y="2057400"/>
            <a:ext cx="1995488" cy="598488"/>
            <a:chOff x="576" y="2735"/>
            <a:chExt cx="1550" cy="500"/>
          </a:xfrm>
        </p:grpSpPr>
        <p:sp>
          <p:nvSpPr>
            <p:cNvPr id="15555" name="Line 195"/>
            <p:cNvSpPr>
              <a:spLocks noChangeShapeType="1"/>
            </p:cNvSpPr>
            <p:nvPr/>
          </p:nvSpPr>
          <p:spPr bwMode="auto">
            <a:xfrm flipH="1" flipV="1">
              <a:off x="818" y="2876"/>
              <a:ext cx="139" cy="90"/>
            </a:xfrm>
            <a:prstGeom prst="line">
              <a:avLst/>
            </a:prstGeom>
            <a:noFill/>
            <a:ln w="9525">
              <a:solidFill>
                <a:schemeClr val="tx1"/>
              </a:solidFill>
              <a:round/>
              <a:headEnd/>
              <a:tailEnd/>
            </a:ln>
            <a:effectLst/>
          </p:spPr>
          <p:txBody>
            <a:bodyPr/>
            <a:lstStyle/>
            <a:p>
              <a:endParaRPr lang="en-US"/>
            </a:p>
          </p:txBody>
        </p:sp>
        <p:sp>
          <p:nvSpPr>
            <p:cNvPr id="15556" name="Line 196"/>
            <p:cNvSpPr>
              <a:spLocks noChangeShapeType="1"/>
            </p:cNvSpPr>
            <p:nvPr/>
          </p:nvSpPr>
          <p:spPr bwMode="auto">
            <a:xfrm flipH="1">
              <a:off x="818" y="3115"/>
              <a:ext cx="208" cy="120"/>
            </a:xfrm>
            <a:prstGeom prst="line">
              <a:avLst/>
            </a:prstGeom>
            <a:noFill/>
            <a:ln w="9525">
              <a:solidFill>
                <a:schemeClr val="tx1"/>
              </a:solidFill>
              <a:round/>
              <a:headEnd/>
              <a:tailEnd/>
            </a:ln>
            <a:effectLst/>
          </p:spPr>
          <p:txBody>
            <a:bodyPr/>
            <a:lstStyle/>
            <a:p>
              <a:endParaRPr lang="en-US"/>
            </a:p>
          </p:txBody>
        </p:sp>
        <p:grpSp>
          <p:nvGrpSpPr>
            <p:cNvPr id="15557" name="Group 197"/>
            <p:cNvGrpSpPr>
              <a:grpSpLocks/>
            </p:cNvGrpSpPr>
            <p:nvPr/>
          </p:nvGrpSpPr>
          <p:grpSpPr bwMode="auto">
            <a:xfrm>
              <a:off x="576" y="2735"/>
              <a:ext cx="1550" cy="380"/>
              <a:chOff x="576" y="2735"/>
              <a:chExt cx="1550" cy="380"/>
            </a:xfrm>
          </p:grpSpPr>
          <p:sp>
            <p:nvSpPr>
              <p:cNvPr id="15558" name="AutoShape 198"/>
              <p:cNvSpPr>
                <a:spLocks noChangeArrowheads="1"/>
              </p:cNvSpPr>
              <p:nvPr/>
            </p:nvSpPr>
            <p:spPr bwMode="auto">
              <a:xfrm>
                <a:off x="957" y="2876"/>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559" name="Text Box 199"/>
              <p:cNvSpPr txBox="1">
                <a:spLocks noChangeArrowheads="1"/>
              </p:cNvSpPr>
              <p:nvPr/>
            </p:nvSpPr>
            <p:spPr bwMode="auto">
              <a:xfrm>
                <a:off x="576" y="2735"/>
                <a:ext cx="333" cy="229"/>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560" name="Line 200"/>
              <p:cNvSpPr>
                <a:spLocks noChangeShapeType="1"/>
              </p:cNvSpPr>
              <p:nvPr/>
            </p:nvSpPr>
            <p:spPr bwMode="auto">
              <a:xfrm>
                <a:off x="1303" y="2966"/>
                <a:ext cx="243" cy="0"/>
              </a:xfrm>
              <a:prstGeom prst="line">
                <a:avLst/>
              </a:prstGeom>
              <a:noFill/>
              <a:ln w="9525">
                <a:solidFill>
                  <a:schemeClr val="tx1"/>
                </a:solidFill>
                <a:round/>
                <a:headEnd/>
                <a:tailEnd/>
              </a:ln>
              <a:effectLst/>
            </p:spPr>
            <p:txBody>
              <a:bodyPr/>
              <a:lstStyle/>
              <a:p>
                <a:endParaRPr lang="en-US"/>
              </a:p>
            </p:txBody>
          </p:sp>
          <p:pic>
            <p:nvPicPr>
              <p:cNvPr id="15561" name="Picture 201" descr="DNA Thymine"/>
              <p:cNvPicPr>
                <a:picLocks noChangeAspect="1" noChangeArrowheads="1"/>
              </p:cNvPicPr>
              <p:nvPr/>
            </p:nvPicPr>
            <p:blipFill>
              <a:blip r:embed="rId16" cstate="print">
                <a:lum contrast="20000"/>
              </a:blip>
              <a:srcRect/>
              <a:stretch>
                <a:fillRect/>
              </a:stretch>
            </p:blipFill>
            <p:spPr bwMode="auto">
              <a:xfrm>
                <a:off x="1546" y="2906"/>
                <a:ext cx="580" cy="123"/>
              </a:xfrm>
              <a:prstGeom prst="rect">
                <a:avLst/>
              </a:prstGeom>
              <a:noFill/>
            </p:spPr>
          </p:pic>
        </p:grpSp>
      </p:grpSp>
      <p:grpSp>
        <p:nvGrpSpPr>
          <p:cNvPr id="15577" name="Group 217"/>
          <p:cNvGrpSpPr>
            <a:grpSpLocks/>
          </p:cNvGrpSpPr>
          <p:nvPr/>
        </p:nvGrpSpPr>
        <p:grpSpPr bwMode="auto">
          <a:xfrm>
            <a:off x="4724400" y="2514600"/>
            <a:ext cx="2057400" cy="762000"/>
            <a:chOff x="2976" y="1680"/>
            <a:chExt cx="1256" cy="480"/>
          </a:xfrm>
        </p:grpSpPr>
        <p:grpSp>
          <p:nvGrpSpPr>
            <p:cNvPr id="15569" name="Group 209"/>
            <p:cNvGrpSpPr>
              <a:grpSpLocks/>
            </p:cNvGrpSpPr>
            <p:nvPr/>
          </p:nvGrpSpPr>
          <p:grpSpPr bwMode="auto">
            <a:xfrm>
              <a:off x="2976" y="1680"/>
              <a:ext cx="1256" cy="324"/>
              <a:chOff x="2832" y="1909"/>
              <a:chExt cx="1256" cy="324"/>
            </a:xfrm>
          </p:grpSpPr>
          <p:sp>
            <p:nvSpPr>
              <p:cNvPr id="15563" name="AutoShape 203"/>
              <p:cNvSpPr>
                <a:spLocks noChangeArrowheads="1"/>
              </p:cNvSpPr>
              <p:nvPr/>
            </p:nvSpPr>
            <p:spPr bwMode="auto">
              <a:xfrm>
                <a:off x="3141" y="2053"/>
                <a:ext cx="280" cy="180"/>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564" name="Text Box 204"/>
              <p:cNvSpPr txBox="1">
                <a:spLocks noChangeArrowheads="1"/>
              </p:cNvSpPr>
              <p:nvPr/>
            </p:nvSpPr>
            <p:spPr bwMode="auto">
              <a:xfrm>
                <a:off x="2832" y="1909"/>
                <a:ext cx="286"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565" name="Line 205"/>
              <p:cNvSpPr>
                <a:spLocks noChangeShapeType="1"/>
              </p:cNvSpPr>
              <p:nvPr/>
            </p:nvSpPr>
            <p:spPr bwMode="auto">
              <a:xfrm flipH="1" flipV="1">
                <a:off x="3028" y="2053"/>
                <a:ext cx="113" cy="67"/>
              </a:xfrm>
              <a:prstGeom prst="line">
                <a:avLst/>
              </a:prstGeom>
              <a:noFill/>
              <a:ln w="9525">
                <a:solidFill>
                  <a:schemeClr val="tx1"/>
                </a:solidFill>
                <a:round/>
                <a:headEnd/>
                <a:tailEnd/>
              </a:ln>
              <a:effectLst/>
            </p:spPr>
            <p:txBody>
              <a:bodyPr/>
              <a:lstStyle/>
              <a:p>
                <a:endParaRPr lang="en-US"/>
              </a:p>
            </p:txBody>
          </p:sp>
          <p:sp>
            <p:nvSpPr>
              <p:cNvPr id="15566" name="Line 206"/>
              <p:cNvSpPr>
                <a:spLocks noChangeShapeType="1"/>
              </p:cNvSpPr>
              <p:nvPr/>
            </p:nvSpPr>
            <p:spPr bwMode="auto">
              <a:xfrm>
                <a:off x="3421" y="2120"/>
                <a:ext cx="198" cy="0"/>
              </a:xfrm>
              <a:prstGeom prst="line">
                <a:avLst/>
              </a:prstGeom>
              <a:noFill/>
              <a:ln w="9525">
                <a:solidFill>
                  <a:schemeClr val="tx1"/>
                </a:solidFill>
                <a:round/>
                <a:headEnd/>
                <a:tailEnd/>
              </a:ln>
              <a:effectLst/>
            </p:spPr>
            <p:txBody>
              <a:bodyPr/>
              <a:lstStyle/>
              <a:p>
                <a:endParaRPr lang="en-US"/>
              </a:p>
            </p:txBody>
          </p:sp>
          <p:pic>
            <p:nvPicPr>
              <p:cNvPr id="15568" name="Picture 208" descr="DNA adenine"/>
              <p:cNvPicPr>
                <a:picLocks noChangeAspect="1" noChangeArrowheads="1"/>
              </p:cNvPicPr>
              <p:nvPr/>
            </p:nvPicPr>
            <p:blipFill>
              <a:blip r:embed="rId17" cstate="print">
                <a:lum contrast="20000"/>
              </a:blip>
              <a:srcRect/>
              <a:stretch>
                <a:fillRect/>
              </a:stretch>
            </p:blipFill>
            <p:spPr bwMode="auto">
              <a:xfrm>
                <a:off x="3619" y="2075"/>
                <a:ext cx="469" cy="97"/>
              </a:xfrm>
              <a:prstGeom prst="rect">
                <a:avLst/>
              </a:prstGeom>
              <a:noFill/>
            </p:spPr>
          </p:pic>
        </p:grpSp>
        <p:sp>
          <p:nvSpPr>
            <p:cNvPr id="15576" name="Line 216"/>
            <p:cNvSpPr>
              <a:spLocks noChangeShapeType="1"/>
            </p:cNvSpPr>
            <p:nvPr/>
          </p:nvSpPr>
          <p:spPr bwMode="auto">
            <a:xfrm flipH="1">
              <a:off x="3216" y="2016"/>
              <a:ext cx="144" cy="144"/>
            </a:xfrm>
            <a:prstGeom prst="line">
              <a:avLst/>
            </a:prstGeom>
            <a:noFill/>
            <a:ln w="9525">
              <a:solidFill>
                <a:schemeClr val="tx1"/>
              </a:solidFill>
              <a:round/>
              <a:headEnd/>
              <a:tailEnd/>
            </a:ln>
            <a:effectLst/>
          </p:spPr>
          <p:txBody>
            <a:bodyPr/>
            <a:lstStyle/>
            <a:p>
              <a:endParaRPr lang="en-US"/>
            </a:p>
          </p:txBody>
        </p:sp>
      </p:grpSp>
      <p:grpSp>
        <p:nvGrpSpPr>
          <p:cNvPr id="15578" name="Group 218"/>
          <p:cNvGrpSpPr>
            <a:grpSpLocks/>
          </p:cNvGrpSpPr>
          <p:nvPr/>
        </p:nvGrpSpPr>
        <p:grpSpPr bwMode="auto">
          <a:xfrm>
            <a:off x="4724400" y="3810000"/>
            <a:ext cx="1976438" cy="601663"/>
            <a:chOff x="624" y="2255"/>
            <a:chExt cx="1535" cy="502"/>
          </a:xfrm>
        </p:grpSpPr>
        <p:sp>
          <p:nvSpPr>
            <p:cNvPr id="15579" name="AutoShape 219"/>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580" name="Text Box 220"/>
            <p:cNvSpPr txBox="1">
              <a:spLocks noChangeArrowheads="1"/>
            </p:cNvSpPr>
            <p:nvPr/>
          </p:nvSpPr>
          <p:spPr bwMode="auto">
            <a:xfrm>
              <a:off x="624" y="2255"/>
              <a:ext cx="333" cy="229"/>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581" name="Line 221"/>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15582" name="Line 222"/>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15583" name="Line 223"/>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15584" name="Picture 224" descr="DNA Cytosine"/>
            <p:cNvPicPr>
              <a:picLocks noChangeAspect="1" noChangeArrowheads="1"/>
            </p:cNvPicPr>
            <p:nvPr/>
          </p:nvPicPr>
          <p:blipFill>
            <a:blip r:embed="rId18" cstate="print">
              <a:lum contrast="20000"/>
            </a:blip>
            <a:srcRect/>
            <a:stretch>
              <a:fillRect/>
            </a:stretch>
          </p:blipFill>
          <p:spPr bwMode="auto">
            <a:xfrm>
              <a:off x="1581" y="2428"/>
              <a:ext cx="578" cy="130"/>
            </a:xfrm>
            <a:prstGeom prst="rect">
              <a:avLst/>
            </a:prstGeom>
            <a:noFill/>
          </p:spPr>
        </p:pic>
      </p:grpSp>
      <p:grpSp>
        <p:nvGrpSpPr>
          <p:cNvPr id="15587" name="Group 227"/>
          <p:cNvGrpSpPr>
            <a:grpSpLocks/>
          </p:cNvGrpSpPr>
          <p:nvPr/>
        </p:nvGrpSpPr>
        <p:grpSpPr bwMode="auto">
          <a:xfrm>
            <a:off x="4648200" y="3124200"/>
            <a:ext cx="2133600" cy="762000"/>
            <a:chOff x="3024" y="2112"/>
            <a:chExt cx="1256" cy="432"/>
          </a:xfrm>
        </p:grpSpPr>
        <p:grpSp>
          <p:nvGrpSpPr>
            <p:cNvPr id="15570" name="Group 210"/>
            <p:cNvGrpSpPr>
              <a:grpSpLocks/>
            </p:cNvGrpSpPr>
            <p:nvPr/>
          </p:nvGrpSpPr>
          <p:grpSpPr bwMode="auto">
            <a:xfrm>
              <a:off x="3024" y="2112"/>
              <a:ext cx="1256" cy="324"/>
              <a:chOff x="2832" y="1909"/>
              <a:chExt cx="1256" cy="324"/>
            </a:xfrm>
          </p:grpSpPr>
          <p:sp>
            <p:nvSpPr>
              <p:cNvPr id="15571" name="AutoShape 211"/>
              <p:cNvSpPr>
                <a:spLocks noChangeArrowheads="1"/>
              </p:cNvSpPr>
              <p:nvPr/>
            </p:nvSpPr>
            <p:spPr bwMode="auto">
              <a:xfrm>
                <a:off x="3141" y="2053"/>
                <a:ext cx="280" cy="180"/>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572" name="Text Box 212"/>
              <p:cNvSpPr txBox="1">
                <a:spLocks noChangeArrowheads="1"/>
              </p:cNvSpPr>
              <p:nvPr/>
            </p:nvSpPr>
            <p:spPr bwMode="auto">
              <a:xfrm>
                <a:off x="2832" y="1909"/>
                <a:ext cx="276" cy="173"/>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573" name="Line 213"/>
              <p:cNvSpPr>
                <a:spLocks noChangeShapeType="1"/>
              </p:cNvSpPr>
              <p:nvPr/>
            </p:nvSpPr>
            <p:spPr bwMode="auto">
              <a:xfrm flipH="1" flipV="1">
                <a:off x="3028" y="2053"/>
                <a:ext cx="113" cy="67"/>
              </a:xfrm>
              <a:prstGeom prst="line">
                <a:avLst/>
              </a:prstGeom>
              <a:noFill/>
              <a:ln w="9525">
                <a:solidFill>
                  <a:schemeClr val="tx1"/>
                </a:solidFill>
                <a:round/>
                <a:headEnd/>
                <a:tailEnd/>
              </a:ln>
              <a:effectLst/>
            </p:spPr>
            <p:txBody>
              <a:bodyPr/>
              <a:lstStyle/>
              <a:p>
                <a:endParaRPr lang="en-US"/>
              </a:p>
            </p:txBody>
          </p:sp>
          <p:sp>
            <p:nvSpPr>
              <p:cNvPr id="15574" name="Line 214"/>
              <p:cNvSpPr>
                <a:spLocks noChangeShapeType="1"/>
              </p:cNvSpPr>
              <p:nvPr/>
            </p:nvSpPr>
            <p:spPr bwMode="auto">
              <a:xfrm>
                <a:off x="3421" y="2120"/>
                <a:ext cx="198" cy="0"/>
              </a:xfrm>
              <a:prstGeom prst="line">
                <a:avLst/>
              </a:prstGeom>
              <a:noFill/>
              <a:ln w="9525">
                <a:solidFill>
                  <a:schemeClr val="tx1"/>
                </a:solidFill>
                <a:round/>
                <a:headEnd/>
                <a:tailEnd/>
              </a:ln>
              <a:effectLst/>
            </p:spPr>
            <p:txBody>
              <a:bodyPr/>
              <a:lstStyle/>
              <a:p>
                <a:endParaRPr lang="en-US"/>
              </a:p>
            </p:txBody>
          </p:sp>
          <p:pic>
            <p:nvPicPr>
              <p:cNvPr id="15575" name="Picture 215" descr="DNA adenine"/>
              <p:cNvPicPr>
                <a:picLocks noChangeAspect="1" noChangeArrowheads="1"/>
              </p:cNvPicPr>
              <p:nvPr/>
            </p:nvPicPr>
            <p:blipFill>
              <a:blip r:embed="rId19" cstate="print">
                <a:lum contrast="20000"/>
              </a:blip>
              <a:srcRect/>
              <a:stretch>
                <a:fillRect/>
              </a:stretch>
            </p:blipFill>
            <p:spPr bwMode="auto">
              <a:xfrm>
                <a:off x="3619" y="2075"/>
                <a:ext cx="469" cy="97"/>
              </a:xfrm>
              <a:prstGeom prst="rect">
                <a:avLst/>
              </a:prstGeom>
              <a:noFill/>
            </p:spPr>
          </p:pic>
        </p:grpSp>
        <p:sp>
          <p:nvSpPr>
            <p:cNvPr id="15586" name="Line 226"/>
            <p:cNvSpPr>
              <a:spLocks noChangeShapeType="1"/>
            </p:cNvSpPr>
            <p:nvPr/>
          </p:nvSpPr>
          <p:spPr bwMode="auto">
            <a:xfrm flipH="1">
              <a:off x="3216" y="2448"/>
              <a:ext cx="144" cy="96"/>
            </a:xfrm>
            <a:prstGeom prst="line">
              <a:avLst/>
            </a:prstGeom>
            <a:noFill/>
            <a:ln w="9525">
              <a:solidFill>
                <a:schemeClr val="tx1"/>
              </a:solidFill>
              <a:round/>
              <a:headEnd/>
              <a:tailEnd/>
            </a:ln>
            <a:effectLst/>
          </p:spPr>
          <p:txBody>
            <a:bodyPr/>
            <a:lstStyle/>
            <a:p>
              <a:endParaRPr lang="en-US"/>
            </a:p>
          </p:txBody>
        </p:sp>
      </p:grpSp>
      <p:grpSp>
        <p:nvGrpSpPr>
          <p:cNvPr id="15588" name="Group 228"/>
          <p:cNvGrpSpPr>
            <a:grpSpLocks/>
          </p:cNvGrpSpPr>
          <p:nvPr/>
        </p:nvGrpSpPr>
        <p:grpSpPr bwMode="auto">
          <a:xfrm>
            <a:off x="4724400" y="4343400"/>
            <a:ext cx="1995488" cy="598488"/>
            <a:chOff x="576" y="2735"/>
            <a:chExt cx="1550" cy="500"/>
          </a:xfrm>
        </p:grpSpPr>
        <p:sp>
          <p:nvSpPr>
            <p:cNvPr id="15589" name="Line 229"/>
            <p:cNvSpPr>
              <a:spLocks noChangeShapeType="1"/>
            </p:cNvSpPr>
            <p:nvPr/>
          </p:nvSpPr>
          <p:spPr bwMode="auto">
            <a:xfrm flipH="1" flipV="1">
              <a:off x="818" y="2876"/>
              <a:ext cx="139" cy="90"/>
            </a:xfrm>
            <a:prstGeom prst="line">
              <a:avLst/>
            </a:prstGeom>
            <a:noFill/>
            <a:ln w="9525">
              <a:solidFill>
                <a:schemeClr val="tx1"/>
              </a:solidFill>
              <a:round/>
              <a:headEnd/>
              <a:tailEnd/>
            </a:ln>
            <a:effectLst/>
          </p:spPr>
          <p:txBody>
            <a:bodyPr/>
            <a:lstStyle/>
            <a:p>
              <a:endParaRPr lang="en-US"/>
            </a:p>
          </p:txBody>
        </p:sp>
        <p:sp>
          <p:nvSpPr>
            <p:cNvPr id="15590" name="Line 230"/>
            <p:cNvSpPr>
              <a:spLocks noChangeShapeType="1"/>
            </p:cNvSpPr>
            <p:nvPr/>
          </p:nvSpPr>
          <p:spPr bwMode="auto">
            <a:xfrm flipH="1">
              <a:off x="818" y="3115"/>
              <a:ext cx="208" cy="120"/>
            </a:xfrm>
            <a:prstGeom prst="line">
              <a:avLst/>
            </a:prstGeom>
            <a:noFill/>
            <a:ln w="9525">
              <a:solidFill>
                <a:schemeClr val="tx1"/>
              </a:solidFill>
              <a:round/>
              <a:headEnd/>
              <a:tailEnd/>
            </a:ln>
            <a:effectLst/>
          </p:spPr>
          <p:txBody>
            <a:bodyPr/>
            <a:lstStyle/>
            <a:p>
              <a:endParaRPr lang="en-US"/>
            </a:p>
          </p:txBody>
        </p:sp>
        <p:grpSp>
          <p:nvGrpSpPr>
            <p:cNvPr id="15591" name="Group 231"/>
            <p:cNvGrpSpPr>
              <a:grpSpLocks/>
            </p:cNvGrpSpPr>
            <p:nvPr/>
          </p:nvGrpSpPr>
          <p:grpSpPr bwMode="auto">
            <a:xfrm>
              <a:off x="576" y="2735"/>
              <a:ext cx="1550" cy="380"/>
              <a:chOff x="576" y="2735"/>
              <a:chExt cx="1550" cy="380"/>
            </a:xfrm>
          </p:grpSpPr>
          <p:sp>
            <p:nvSpPr>
              <p:cNvPr id="15592" name="AutoShape 232"/>
              <p:cNvSpPr>
                <a:spLocks noChangeArrowheads="1"/>
              </p:cNvSpPr>
              <p:nvPr/>
            </p:nvSpPr>
            <p:spPr bwMode="auto">
              <a:xfrm>
                <a:off x="957" y="2876"/>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593" name="Text Box 233"/>
              <p:cNvSpPr txBox="1">
                <a:spLocks noChangeArrowheads="1"/>
              </p:cNvSpPr>
              <p:nvPr/>
            </p:nvSpPr>
            <p:spPr bwMode="auto">
              <a:xfrm>
                <a:off x="576" y="2735"/>
                <a:ext cx="333" cy="229"/>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594" name="Line 234"/>
              <p:cNvSpPr>
                <a:spLocks noChangeShapeType="1"/>
              </p:cNvSpPr>
              <p:nvPr/>
            </p:nvSpPr>
            <p:spPr bwMode="auto">
              <a:xfrm>
                <a:off x="1303" y="2966"/>
                <a:ext cx="243" cy="0"/>
              </a:xfrm>
              <a:prstGeom prst="line">
                <a:avLst/>
              </a:prstGeom>
              <a:noFill/>
              <a:ln w="9525">
                <a:solidFill>
                  <a:schemeClr val="tx1"/>
                </a:solidFill>
                <a:round/>
                <a:headEnd/>
                <a:tailEnd/>
              </a:ln>
              <a:effectLst/>
            </p:spPr>
            <p:txBody>
              <a:bodyPr/>
              <a:lstStyle/>
              <a:p>
                <a:endParaRPr lang="en-US"/>
              </a:p>
            </p:txBody>
          </p:sp>
          <p:pic>
            <p:nvPicPr>
              <p:cNvPr id="15595" name="Picture 235" descr="DNA Thymine"/>
              <p:cNvPicPr>
                <a:picLocks noChangeAspect="1" noChangeArrowheads="1"/>
              </p:cNvPicPr>
              <p:nvPr/>
            </p:nvPicPr>
            <p:blipFill>
              <a:blip r:embed="rId16" cstate="print">
                <a:lum contrast="20000"/>
              </a:blip>
              <a:srcRect/>
              <a:stretch>
                <a:fillRect/>
              </a:stretch>
            </p:blipFill>
            <p:spPr bwMode="auto">
              <a:xfrm>
                <a:off x="1546" y="2906"/>
                <a:ext cx="580" cy="123"/>
              </a:xfrm>
              <a:prstGeom prst="rect">
                <a:avLst/>
              </a:prstGeom>
              <a:noFill/>
            </p:spPr>
          </p:pic>
        </p:grpSp>
      </p:grpSp>
      <p:grpSp>
        <p:nvGrpSpPr>
          <p:cNvPr id="15596" name="Group 236"/>
          <p:cNvGrpSpPr>
            <a:grpSpLocks/>
          </p:cNvGrpSpPr>
          <p:nvPr/>
        </p:nvGrpSpPr>
        <p:grpSpPr bwMode="auto">
          <a:xfrm>
            <a:off x="4724400" y="4876800"/>
            <a:ext cx="1995488" cy="649288"/>
            <a:chOff x="576" y="3215"/>
            <a:chExt cx="1550" cy="542"/>
          </a:xfrm>
        </p:grpSpPr>
        <p:sp>
          <p:nvSpPr>
            <p:cNvPr id="15597" name="AutoShape 23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598" name="Text Box 238"/>
            <p:cNvSpPr txBox="1">
              <a:spLocks noChangeArrowheads="1"/>
            </p:cNvSpPr>
            <p:nvPr/>
          </p:nvSpPr>
          <p:spPr bwMode="auto">
            <a:xfrm>
              <a:off x="576" y="3215"/>
              <a:ext cx="364" cy="254"/>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599" name="Line 239"/>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15600" name="Line 240"/>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15601" name="Line 241"/>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15602" name="Picture 242" descr="DNA Guanine"/>
            <p:cNvPicPr>
              <a:picLocks noChangeAspect="1" noChangeArrowheads="1"/>
            </p:cNvPicPr>
            <p:nvPr/>
          </p:nvPicPr>
          <p:blipFill>
            <a:blip r:embed="rId15" cstate="print">
              <a:lum contrast="20000"/>
            </a:blip>
            <a:srcRect/>
            <a:stretch>
              <a:fillRect/>
            </a:stretch>
          </p:blipFill>
          <p:spPr bwMode="auto">
            <a:xfrm>
              <a:off x="1546" y="3398"/>
              <a:ext cx="580" cy="126"/>
            </a:xfrm>
            <a:prstGeom prst="rect">
              <a:avLst/>
            </a:prstGeom>
            <a:noFill/>
          </p:spPr>
        </p:pic>
      </p:grpSp>
      <p:grpSp>
        <p:nvGrpSpPr>
          <p:cNvPr id="15621" name="Group 261"/>
          <p:cNvGrpSpPr>
            <a:grpSpLocks/>
          </p:cNvGrpSpPr>
          <p:nvPr/>
        </p:nvGrpSpPr>
        <p:grpSpPr bwMode="auto">
          <a:xfrm>
            <a:off x="4724400" y="5486400"/>
            <a:ext cx="1976438" cy="677863"/>
            <a:chOff x="2976" y="3456"/>
            <a:chExt cx="1245" cy="427"/>
          </a:xfrm>
        </p:grpSpPr>
        <p:sp>
          <p:nvSpPr>
            <p:cNvPr id="15604" name="AutoShape 244"/>
            <p:cNvSpPr>
              <a:spLocks noChangeArrowheads="1"/>
            </p:cNvSpPr>
            <p:nvPr/>
          </p:nvSpPr>
          <p:spPr bwMode="auto">
            <a:xfrm>
              <a:off x="3264" y="3600"/>
              <a:ext cx="281" cy="180"/>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605" name="Text Box 245"/>
            <p:cNvSpPr txBox="1">
              <a:spLocks noChangeArrowheads="1"/>
            </p:cNvSpPr>
            <p:nvPr/>
          </p:nvSpPr>
          <p:spPr bwMode="auto">
            <a:xfrm>
              <a:off x="2976" y="345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607" name="Line 247"/>
            <p:cNvSpPr>
              <a:spLocks noChangeShapeType="1"/>
            </p:cNvSpPr>
            <p:nvPr/>
          </p:nvSpPr>
          <p:spPr bwMode="auto">
            <a:xfrm flipH="1">
              <a:off x="3134" y="3792"/>
              <a:ext cx="196" cy="91"/>
            </a:xfrm>
            <a:prstGeom prst="line">
              <a:avLst/>
            </a:prstGeom>
            <a:noFill/>
            <a:ln w="9525">
              <a:solidFill>
                <a:schemeClr val="tx1"/>
              </a:solidFill>
              <a:round/>
              <a:headEnd/>
              <a:tailEnd/>
            </a:ln>
            <a:effectLst/>
          </p:spPr>
          <p:txBody>
            <a:bodyPr/>
            <a:lstStyle/>
            <a:p>
              <a:endParaRPr lang="en-US"/>
            </a:p>
          </p:txBody>
        </p:sp>
        <p:sp>
          <p:nvSpPr>
            <p:cNvPr id="15608" name="Line 248"/>
            <p:cNvSpPr>
              <a:spLocks noChangeShapeType="1"/>
            </p:cNvSpPr>
            <p:nvPr/>
          </p:nvSpPr>
          <p:spPr bwMode="auto">
            <a:xfrm>
              <a:off x="3555" y="3680"/>
              <a:ext cx="197" cy="0"/>
            </a:xfrm>
            <a:prstGeom prst="line">
              <a:avLst/>
            </a:prstGeom>
            <a:noFill/>
            <a:ln w="9525">
              <a:solidFill>
                <a:schemeClr val="tx1"/>
              </a:solidFill>
              <a:round/>
              <a:headEnd/>
              <a:tailEnd/>
            </a:ln>
            <a:effectLst/>
          </p:spPr>
          <p:txBody>
            <a:bodyPr/>
            <a:lstStyle/>
            <a:p>
              <a:endParaRPr lang="en-US"/>
            </a:p>
          </p:txBody>
        </p:sp>
        <p:pic>
          <p:nvPicPr>
            <p:cNvPr id="15609" name="Picture 249" descr="DNA Cytosine"/>
            <p:cNvPicPr>
              <a:picLocks noChangeAspect="1" noChangeArrowheads="1"/>
            </p:cNvPicPr>
            <p:nvPr/>
          </p:nvPicPr>
          <p:blipFill>
            <a:blip r:embed="rId18" cstate="print">
              <a:lum contrast="20000"/>
            </a:blip>
            <a:srcRect/>
            <a:stretch>
              <a:fillRect/>
            </a:stretch>
          </p:blipFill>
          <p:spPr bwMode="auto">
            <a:xfrm>
              <a:off x="3752" y="3635"/>
              <a:ext cx="469" cy="98"/>
            </a:xfrm>
            <a:prstGeom prst="rect">
              <a:avLst/>
            </a:prstGeom>
            <a:noFill/>
          </p:spPr>
        </p:pic>
        <p:sp>
          <p:nvSpPr>
            <p:cNvPr id="15620" name="Line 260"/>
            <p:cNvSpPr>
              <a:spLocks noChangeShapeType="1"/>
            </p:cNvSpPr>
            <p:nvPr/>
          </p:nvSpPr>
          <p:spPr bwMode="auto">
            <a:xfrm flipH="1" flipV="1">
              <a:off x="3216" y="3600"/>
              <a:ext cx="48" cy="48"/>
            </a:xfrm>
            <a:prstGeom prst="line">
              <a:avLst/>
            </a:prstGeom>
            <a:noFill/>
            <a:ln w="9525">
              <a:solidFill>
                <a:schemeClr val="tx1"/>
              </a:solidFill>
              <a:round/>
              <a:headEnd/>
              <a:tailEnd/>
            </a:ln>
            <a:effectLst/>
          </p:spPr>
          <p:txBody>
            <a:bodyPr/>
            <a:lstStyle/>
            <a:p>
              <a:endParaRPr lang="en-US"/>
            </a:p>
          </p:txBody>
        </p:sp>
      </p:grpSp>
      <p:grpSp>
        <p:nvGrpSpPr>
          <p:cNvPr id="15638" name="Group 278"/>
          <p:cNvGrpSpPr>
            <a:grpSpLocks/>
          </p:cNvGrpSpPr>
          <p:nvPr/>
        </p:nvGrpSpPr>
        <p:grpSpPr bwMode="auto">
          <a:xfrm>
            <a:off x="0" y="1295400"/>
            <a:ext cx="9144000" cy="4876800"/>
            <a:chOff x="0" y="816"/>
            <a:chExt cx="5760" cy="3072"/>
          </a:xfrm>
        </p:grpSpPr>
        <p:grpSp>
          <p:nvGrpSpPr>
            <p:cNvPr id="15637" name="Group 277"/>
            <p:cNvGrpSpPr>
              <a:grpSpLocks/>
            </p:cNvGrpSpPr>
            <p:nvPr/>
          </p:nvGrpSpPr>
          <p:grpSpPr bwMode="auto">
            <a:xfrm>
              <a:off x="0" y="816"/>
              <a:ext cx="5760" cy="3072"/>
              <a:chOff x="0" y="816"/>
              <a:chExt cx="5760" cy="3072"/>
            </a:xfrm>
          </p:grpSpPr>
          <p:grpSp>
            <p:nvGrpSpPr>
              <p:cNvPr id="15617" name="Group 257"/>
              <p:cNvGrpSpPr>
                <a:grpSpLocks/>
              </p:cNvGrpSpPr>
              <p:nvPr/>
            </p:nvGrpSpPr>
            <p:grpSpPr bwMode="auto">
              <a:xfrm>
                <a:off x="38" y="2025"/>
                <a:ext cx="1258" cy="414"/>
                <a:chOff x="38" y="2025"/>
                <a:chExt cx="1258" cy="414"/>
              </a:xfrm>
            </p:grpSpPr>
            <p:sp>
              <p:nvSpPr>
                <p:cNvPr id="15364" name="AutoShape 4"/>
                <p:cNvSpPr>
                  <a:spLocks noChangeArrowheads="1"/>
                </p:cNvSpPr>
                <p:nvPr/>
              </p:nvSpPr>
              <p:spPr bwMode="auto">
                <a:xfrm>
                  <a:off x="349" y="2168"/>
                  <a:ext cx="280" cy="180"/>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365" name="Text Box 5"/>
                <p:cNvSpPr txBox="1">
                  <a:spLocks noChangeArrowheads="1"/>
                </p:cNvSpPr>
                <p:nvPr/>
              </p:nvSpPr>
              <p:spPr bwMode="auto">
                <a:xfrm>
                  <a:off x="38" y="2025"/>
                  <a:ext cx="295" cy="193"/>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366" name="Line 6"/>
                <p:cNvSpPr>
                  <a:spLocks noChangeShapeType="1"/>
                </p:cNvSpPr>
                <p:nvPr/>
              </p:nvSpPr>
              <p:spPr bwMode="auto">
                <a:xfrm flipH="1" flipV="1">
                  <a:off x="236" y="2168"/>
                  <a:ext cx="113" cy="68"/>
                </a:xfrm>
                <a:prstGeom prst="line">
                  <a:avLst/>
                </a:prstGeom>
                <a:noFill/>
                <a:ln w="9525">
                  <a:solidFill>
                    <a:schemeClr val="tx1"/>
                  </a:solidFill>
                  <a:round/>
                  <a:headEnd/>
                  <a:tailEnd/>
                </a:ln>
                <a:effectLst/>
              </p:spPr>
              <p:txBody>
                <a:bodyPr/>
                <a:lstStyle/>
                <a:p>
                  <a:endParaRPr lang="en-US"/>
                </a:p>
              </p:txBody>
            </p:sp>
            <p:sp>
              <p:nvSpPr>
                <p:cNvPr id="15367" name="Line 7"/>
                <p:cNvSpPr>
                  <a:spLocks noChangeShapeType="1"/>
                </p:cNvSpPr>
                <p:nvPr/>
              </p:nvSpPr>
              <p:spPr bwMode="auto">
                <a:xfrm>
                  <a:off x="629" y="2236"/>
                  <a:ext cx="197" cy="0"/>
                </a:xfrm>
                <a:prstGeom prst="line">
                  <a:avLst/>
                </a:prstGeom>
                <a:noFill/>
                <a:ln w="9525">
                  <a:solidFill>
                    <a:schemeClr val="tx1"/>
                  </a:solidFill>
                  <a:round/>
                  <a:headEnd/>
                  <a:tailEnd/>
                </a:ln>
                <a:effectLst/>
              </p:spPr>
              <p:txBody>
                <a:bodyPr/>
                <a:lstStyle/>
                <a:p>
                  <a:endParaRPr lang="en-US"/>
                </a:p>
              </p:txBody>
            </p:sp>
            <p:sp>
              <p:nvSpPr>
                <p:cNvPr id="15368" name="Line 8"/>
                <p:cNvSpPr>
                  <a:spLocks noChangeShapeType="1"/>
                </p:cNvSpPr>
                <p:nvPr/>
              </p:nvSpPr>
              <p:spPr bwMode="auto">
                <a:xfrm flipH="1">
                  <a:off x="236" y="2348"/>
                  <a:ext cx="169" cy="91"/>
                </a:xfrm>
                <a:prstGeom prst="line">
                  <a:avLst/>
                </a:prstGeom>
                <a:noFill/>
                <a:ln w="9525">
                  <a:solidFill>
                    <a:schemeClr val="tx1"/>
                  </a:solidFill>
                  <a:round/>
                  <a:headEnd/>
                  <a:tailEnd/>
                </a:ln>
                <a:effectLst/>
              </p:spPr>
              <p:txBody>
                <a:bodyPr/>
                <a:lstStyle/>
                <a:p>
                  <a:endParaRPr lang="en-US"/>
                </a:p>
              </p:txBody>
            </p:sp>
            <p:pic>
              <p:nvPicPr>
                <p:cNvPr id="15370" name="Picture 10" descr="DNA adenine"/>
                <p:cNvPicPr>
                  <a:picLocks noChangeAspect="1" noChangeArrowheads="1"/>
                </p:cNvPicPr>
                <p:nvPr/>
              </p:nvPicPr>
              <p:blipFill>
                <a:blip r:embed="rId20" cstate="print">
                  <a:lum contrast="20000"/>
                </a:blip>
                <a:srcRect/>
                <a:stretch>
                  <a:fillRect/>
                </a:stretch>
              </p:blipFill>
              <p:spPr bwMode="auto">
                <a:xfrm>
                  <a:off x="826" y="2190"/>
                  <a:ext cx="470" cy="97"/>
                </a:xfrm>
                <a:prstGeom prst="rect">
                  <a:avLst/>
                </a:prstGeom>
                <a:noFill/>
              </p:spPr>
            </p:pic>
          </p:grpSp>
          <p:grpSp>
            <p:nvGrpSpPr>
              <p:cNvPr id="15371" name="Group 11"/>
              <p:cNvGrpSpPr>
                <a:grpSpLocks/>
              </p:cNvGrpSpPr>
              <p:nvPr/>
            </p:nvGrpSpPr>
            <p:grpSpPr bwMode="auto">
              <a:xfrm>
                <a:off x="38" y="2422"/>
                <a:ext cx="1246" cy="378"/>
                <a:chOff x="623" y="2256"/>
                <a:chExt cx="1536" cy="501"/>
              </a:xfrm>
            </p:grpSpPr>
            <p:sp>
              <p:nvSpPr>
                <p:cNvPr id="15372" name="AutoShape 12"/>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373" name="Text Box 13"/>
                <p:cNvSpPr txBox="1">
                  <a:spLocks noChangeArrowheads="1"/>
                </p:cNvSpPr>
                <p:nvPr/>
              </p:nvSpPr>
              <p:spPr bwMode="auto">
                <a:xfrm>
                  <a:off x="623" y="2256"/>
                  <a:ext cx="333" cy="229"/>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374" name="Line 14"/>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15375" name="Line 15"/>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15376" name="Line 16"/>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15377" name="Picture 17" descr="DNA Cytosine"/>
                <p:cNvPicPr>
                  <a:picLocks noChangeAspect="1" noChangeArrowheads="1"/>
                </p:cNvPicPr>
                <p:nvPr/>
              </p:nvPicPr>
              <p:blipFill>
                <a:blip r:embed="rId18" cstate="print">
                  <a:lum contrast="20000"/>
                </a:blip>
                <a:srcRect/>
                <a:stretch>
                  <a:fillRect/>
                </a:stretch>
              </p:blipFill>
              <p:spPr bwMode="auto">
                <a:xfrm>
                  <a:off x="1581" y="2428"/>
                  <a:ext cx="578" cy="130"/>
                </a:xfrm>
                <a:prstGeom prst="rect">
                  <a:avLst/>
                </a:prstGeom>
                <a:noFill/>
              </p:spPr>
            </p:pic>
          </p:grpSp>
          <p:grpSp>
            <p:nvGrpSpPr>
              <p:cNvPr id="15378" name="Group 18"/>
              <p:cNvGrpSpPr>
                <a:grpSpLocks/>
              </p:cNvGrpSpPr>
              <p:nvPr/>
            </p:nvGrpSpPr>
            <p:grpSpPr bwMode="auto">
              <a:xfrm>
                <a:off x="0" y="2784"/>
                <a:ext cx="1257" cy="377"/>
                <a:chOff x="576" y="2735"/>
                <a:chExt cx="1550" cy="500"/>
              </a:xfrm>
            </p:grpSpPr>
            <p:sp>
              <p:nvSpPr>
                <p:cNvPr id="15379" name="Line 19"/>
                <p:cNvSpPr>
                  <a:spLocks noChangeShapeType="1"/>
                </p:cNvSpPr>
                <p:nvPr/>
              </p:nvSpPr>
              <p:spPr bwMode="auto">
                <a:xfrm flipH="1" flipV="1">
                  <a:off x="818" y="2876"/>
                  <a:ext cx="139" cy="90"/>
                </a:xfrm>
                <a:prstGeom prst="line">
                  <a:avLst/>
                </a:prstGeom>
                <a:noFill/>
                <a:ln w="9525">
                  <a:solidFill>
                    <a:schemeClr val="tx1"/>
                  </a:solidFill>
                  <a:round/>
                  <a:headEnd/>
                  <a:tailEnd/>
                </a:ln>
                <a:effectLst/>
              </p:spPr>
              <p:txBody>
                <a:bodyPr/>
                <a:lstStyle/>
                <a:p>
                  <a:endParaRPr lang="en-US"/>
                </a:p>
              </p:txBody>
            </p:sp>
            <p:sp>
              <p:nvSpPr>
                <p:cNvPr id="15380" name="Line 20"/>
                <p:cNvSpPr>
                  <a:spLocks noChangeShapeType="1"/>
                </p:cNvSpPr>
                <p:nvPr/>
              </p:nvSpPr>
              <p:spPr bwMode="auto">
                <a:xfrm flipH="1">
                  <a:off x="818" y="3115"/>
                  <a:ext cx="208" cy="120"/>
                </a:xfrm>
                <a:prstGeom prst="line">
                  <a:avLst/>
                </a:prstGeom>
                <a:noFill/>
                <a:ln w="9525">
                  <a:solidFill>
                    <a:schemeClr val="tx1"/>
                  </a:solidFill>
                  <a:round/>
                  <a:headEnd/>
                  <a:tailEnd/>
                </a:ln>
                <a:effectLst/>
              </p:spPr>
              <p:txBody>
                <a:bodyPr/>
                <a:lstStyle/>
                <a:p>
                  <a:endParaRPr lang="en-US"/>
                </a:p>
              </p:txBody>
            </p:sp>
            <p:grpSp>
              <p:nvGrpSpPr>
                <p:cNvPr id="15381" name="Group 21"/>
                <p:cNvGrpSpPr>
                  <a:grpSpLocks/>
                </p:cNvGrpSpPr>
                <p:nvPr/>
              </p:nvGrpSpPr>
              <p:grpSpPr bwMode="auto">
                <a:xfrm>
                  <a:off x="576" y="2735"/>
                  <a:ext cx="1550" cy="380"/>
                  <a:chOff x="576" y="2735"/>
                  <a:chExt cx="1550" cy="380"/>
                </a:xfrm>
              </p:grpSpPr>
              <p:sp>
                <p:nvSpPr>
                  <p:cNvPr id="15382" name="AutoShape 22"/>
                  <p:cNvSpPr>
                    <a:spLocks noChangeArrowheads="1"/>
                  </p:cNvSpPr>
                  <p:nvPr/>
                </p:nvSpPr>
                <p:spPr bwMode="auto">
                  <a:xfrm>
                    <a:off x="957" y="2876"/>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383" name="Text Box 23"/>
                  <p:cNvSpPr txBox="1">
                    <a:spLocks noChangeArrowheads="1"/>
                  </p:cNvSpPr>
                  <p:nvPr/>
                </p:nvSpPr>
                <p:spPr bwMode="auto">
                  <a:xfrm>
                    <a:off x="576" y="2735"/>
                    <a:ext cx="333" cy="229"/>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384" name="Line 24"/>
                  <p:cNvSpPr>
                    <a:spLocks noChangeShapeType="1"/>
                  </p:cNvSpPr>
                  <p:nvPr/>
                </p:nvSpPr>
                <p:spPr bwMode="auto">
                  <a:xfrm>
                    <a:off x="1303" y="2966"/>
                    <a:ext cx="243" cy="0"/>
                  </a:xfrm>
                  <a:prstGeom prst="line">
                    <a:avLst/>
                  </a:prstGeom>
                  <a:noFill/>
                  <a:ln w="9525">
                    <a:solidFill>
                      <a:schemeClr val="tx1"/>
                    </a:solidFill>
                    <a:round/>
                    <a:headEnd/>
                    <a:tailEnd/>
                  </a:ln>
                  <a:effectLst/>
                </p:spPr>
                <p:txBody>
                  <a:bodyPr/>
                  <a:lstStyle/>
                  <a:p>
                    <a:endParaRPr lang="en-US"/>
                  </a:p>
                </p:txBody>
              </p:sp>
              <p:pic>
                <p:nvPicPr>
                  <p:cNvPr id="15385" name="Picture 25" descr="DNA Thymine"/>
                  <p:cNvPicPr>
                    <a:picLocks noChangeAspect="1" noChangeArrowheads="1"/>
                  </p:cNvPicPr>
                  <p:nvPr/>
                </p:nvPicPr>
                <p:blipFill>
                  <a:blip r:embed="rId16" cstate="print">
                    <a:lum contrast="20000"/>
                  </a:blip>
                  <a:srcRect/>
                  <a:stretch>
                    <a:fillRect/>
                  </a:stretch>
                </p:blipFill>
                <p:spPr bwMode="auto">
                  <a:xfrm>
                    <a:off x="1546" y="2906"/>
                    <a:ext cx="580" cy="123"/>
                  </a:xfrm>
                  <a:prstGeom prst="rect">
                    <a:avLst/>
                  </a:prstGeom>
                  <a:noFill/>
                </p:spPr>
              </p:pic>
            </p:grpSp>
          </p:grpSp>
          <p:grpSp>
            <p:nvGrpSpPr>
              <p:cNvPr id="15618" name="Group 258"/>
              <p:cNvGrpSpPr>
                <a:grpSpLocks/>
              </p:cNvGrpSpPr>
              <p:nvPr/>
            </p:nvGrpSpPr>
            <p:grpSpPr bwMode="auto">
              <a:xfrm>
                <a:off x="0" y="3120"/>
                <a:ext cx="1296" cy="447"/>
                <a:chOff x="0" y="3110"/>
                <a:chExt cx="1257" cy="409"/>
              </a:xfrm>
            </p:grpSpPr>
            <p:sp>
              <p:nvSpPr>
                <p:cNvPr id="15387" name="AutoShape 27"/>
                <p:cNvSpPr>
                  <a:spLocks noChangeArrowheads="1"/>
                </p:cNvSpPr>
                <p:nvPr/>
              </p:nvSpPr>
              <p:spPr bwMode="auto">
                <a:xfrm>
                  <a:off x="309" y="3225"/>
                  <a:ext cx="281" cy="181"/>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388" name="Text Box 28"/>
                <p:cNvSpPr txBox="1">
                  <a:spLocks noChangeArrowheads="1"/>
                </p:cNvSpPr>
                <p:nvPr/>
              </p:nvSpPr>
              <p:spPr bwMode="auto">
                <a:xfrm>
                  <a:off x="0" y="3110"/>
                  <a:ext cx="286" cy="176"/>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389" name="Line 29"/>
                <p:cNvSpPr>
                  <a:spLocks noChangeShapeType="1"/>
                </p:cNvSpPr>
                <p:nvPr/>
              </p:nvSpPr>
              <p:spPr bwMode="auto">
                <a:xfrm flipH="1" flipV="1">
                  <a:off x="288" y="3280"/>
                  <a:ext cx="21" cy="13"/>
                </a:xfrm>
                <a:prstGeom prst="line">
                  <a:avLst/>
                </a:prstGeom>
                <a:noFill/>
                <a:ln w="9525">
                  <a:solidFill>
                    <a:schemeClr val="tx1"/>
                  </a:solidFill>
                  <a:round/>
                  <a:headEnd/>
                  <a:tailEnd/>
                </a:ln>
                <a:effectLst/>
              </p:spPr>
              <p:txBody>
                <a:bodyPr/>
                <a:lstStyle/>
                <a:p>
                  <a:endParaRPr lang="en-US"/>
                </a:p>
              </p:txBody>
            </p:sp>
            <p:sp>
              <p:nvSpPr>
                <p:cNvPr id="15390" name="Line 30"/>
                <p:cNvSpPr>
                  <a:spLocks noChangeShapeType="1"/>
                </p:cNvSpPr>
                <p:nvPr/>
              </p:nvSpPr>
              <p:spPr bwMode="auto">
                <a:xfrm flipH="1">
                  <a:off x="197" y="3406"/>
                  <a:ext cx="168" cy="113"/>
                </a:xfrm>
                <a:prstGeom prst="line">
                  <a:avLst/>
                </a:prstGeom>
                <a:noFill/>
                <a:ln w="9525">
                  <a:solidFill>
                    <a:schemeClr val="tx1"/>
                  </a:solidFill>
                  <a:round/>
                  <a:headEnd/>
                  <a:tailEnd/>
                </a:ln>
                <a:effectLst/>
              </p:spPr>
              <p:txBody>
                <a:bodyPr/>
                <a:lstStyle/>
                <a:p>
                  <a:endParaRPr lang="en-US"/>
                </a:p>
              </p:txBody>
            </p:sp>
            <p:sp>
              <p:nvSpPr>
                <p:cNvPr id="15391" name="Line 31"/>
                <p:cNvSpPr>
                  <a:spLocks noChangeShapeType="1"/>
                </p:cNvSpPr>
                <p:nvPr/>
              </p:nvSpPr>
              <p:spPr bwMode="auto">
                <a:xfrm>
                  <a:off x="590" y="3293"/>
                  <a:ext cx="197" cy="0"/>
                </a:xfrm>
                <a:prstGeom prst="line">
                  <a:avLst/>
                </a:prstGeom>
                <a:noFill/>
                <a:ln w="9525">
                  <a:solidFill>
                    <a:schemeClr val="tx1"/>
                  </a:solidFill>
                  <a:round/>
                  <a:headEnd/>
                  <a:tailEnd/>
                </a:ln>
                <a:effectLst/>
              </p:spPr>
              <p:txBody>
                <a:bodyPr/>
                <a:lstStyle/>
                <a:p>
                  <a:endParaRPr lang="en-US"/>
                </a:p>
              </p:txBody>
            </p:sp>
            <p:pic>
              <p:nvPicPr>
                <p:cNvPr id="15392" name="Picture 32" descr="DNA Guanine"/>
                <p:cNvPicPr>
                  <a:picLocks noChangeAspect="1" noChangeArrowheads="1"/>
                </p:cNvPicPr>
                <p:nvPr/>
              </p:nvPicPr>
              <p:blipFill>
                <a:blip r:embed="rId21" cstate="print">
                  <a:lum contrast="20000"/>
                </a:blip>
                <a:srcRect/>
                <a:stretch>
                  <a:fillRect/>
                </a:stretch>
              </p:blipFill>
              <p:spPr bwMode="auto">
                <a:xfrm>
                  <a:off x="787" y="3248"/>
                  <a:ext cx="470" cy="95"/>
                </a:xfrm>
                <a:prstGeom prst="rect">
                  <a:avLst/>
                </a:prstGeom>
                <a:noFill/>
              </p:spPr>
            </p:pic>
          </p:grpSp>
          <p:grpSp>
            <p:nvGrpSpPr>
              <p:cNvPr id="15616" name="Group 256"/>
              <p:cNvGrpSpPr>
                <a:grpSpLocks/>
              </p:cNvGrpSpPr>
              <p:nvPr/>
            </p:nvGrpSpPr>
            <p:grpSpPr bwMode="auto">
              <a:xfrm>
                <a:off x="40" y="1661"/>
                <a:ext cx="1256" cy="417"/>
                <a:chOff x="40" y="1661"/>
                <a:chExt cx="1256" cy="417"/>
              </a:xfrm>
            </p:grpSpPr>
            <p:sp>
              <p:nvSpPr>
                <p:cNvPr id="15369" name="Line 9"/>
                <p:cNvSpPr>
                  <a:spLocks noChangeShapeType="1"/>
                </p:cNvSpPr>
                <p:nvPr/>
              </p:nvSpPr>
              <p:spPr bwMode="auto">
                <a:xfrm flipV="1">
                  <a:off x="236" y="1987"/>
                  <a:ext cx="140" cy="91"/>
                </a:xfrm>
                <a:prstGeom prst="line">
                  <a:avLst/>
                </a:prstGeom>
                <a:noFill/>
                <a:ln w="9525">
                  <a:solidFill>
                    <a:schemeClr val="tx1"/>
                  </a:solidFill>
                  <a:round/>
                  <a:headEnd/>
                  <a:tailEnd/>
                </a:ln>
                <a:effectLst/>
              </p:spPr>
              <p:txBody>
                <a:bodyPr/>
                <a:lstStyle/>
                <a:p>
                  <a:endParaRPr lang="en-US"/>
                </a:p>
              </p:txBody>
            </p:sp>
            <p:sp>
              <p:nvSpPr>
                <p:cNvPr id="15395" name="AutoShape 35"/>
                <p:cNvSpPr>
                  <a:spLocks noChangeArrowheads="1"/>
                </p:cNvSpPr>
                <p:nvPr/>
              </p:nvSpPr>
              <p:spPr bwMode="auto">
                <a:xfrm>
                  <a:off x="349" y="1805"/>
                  <a:ext cx="280" cy="180"/>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396" name="Text Box 36"/>
                <p:cNvSpPr txBox="1">
                  <a:spLocks noChangeArrowheads="1"/>
                </p:cNvSpPr>
                <p:nvPr/>
              </p:nvSpPr>
              <p:spPr bwMode="auto">
                <a:xfrm>
                  <a:off x="40" y="1661"/>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397" name="Line 37"/>
                <p:cNvSpPr>
                  <a:spLocks noChangeShapeType="1"/>
                </p:cNvSpPr>
                <p:nvPr/>
              </p:nvSpPr>
              <p:spPr bwMode="auto">
                <a:xfrm flipH="1" flipV="1">
                  <a:off x="236" y="1805"/>
                  <a:ext cx="113" cy="67"/>
                </a:xfrm>
                <a:prstGeom prst="line">
                  <a:avLst/>
                </a:prstGeom>
                <a:noFill/>
                <a:ln w="9525">
                  <a:solidFill>
                    <a:schemeClr val="tx1"/>
                  </a:solidFill>
                  <a:round/>
                  <a:headEnd/>
                  <a:tailEnd/>
                </a:ln>
                <a:effectLst/>
              </p:spPr>
              <p:txBody>
                <a:bodyPr/>
                <a:lstStyle/>
                <a:p>
                  <a:endParaRPr lang="en-US"/>
                </a:p>
              </p:txBody>
            </p:sp>
            <p:sp>
              <p:nvSpPr>
                <p:cNvPr id="15398" name="Line 38"/>
                <p:cNvSpPr>
                  <a:spLocks noChangeShapeType="1"/>
                </p:cNvSpPr>
                <p:nvPr/>
              </p:nvSpPr>
              <p:spPr bwMode="auto">
                <a:xfrm>
                  <a:off x="629" y="1872"/>
                  <a:ext cx="198" cy="0"/>
                </a:xfrm>
                <a:prstGeom prst="line">
                  <a:avLst/>
                </a:prstGeom>
                <a:noFill/>
                <a:ln w="9525">
                  <a:solidFill>
                    <a:schemeClr val="tx1"/>
                  </a:solidFill>
                  <a:round/>
                  <a:headEnd/>
                  <a:tailEnd/>
                </a:ln>
                <a:effectLst/>
              </p:spPr>
              <p:txBody>
                <a:bodyPr/>
                <a:lstStyle/>
                <a:p>
                  <a:endParaRPr lang="en-US"/>
                </a:p>
              </p:txBody>
            </p:sp>
            <p:pic>
              <p:nvPicPr>
                <p:cNvPr id="15400" name="Picture 40" descr="DNA adenine"/>
                <p:cNvPicPr>
                  <a:picLocks noChangeAspect="1" noChangeArrowheads="1"/>
                </p:cNvPicPr>
                <p:nvPr/>
              </p:nvPicPr>
              <p:blipFill>
                <a:blip r:embed="rId22" cstate="print">
                  <a:lum contrast="20000"/>
                </a:blip>
                <a:srcRect/>
                <a:stretch>
                  <a:fillRect/>
                </a:stretch>
              </p:blipFill>
              <p:spPr bwMode="auto">
                <a:xfrm>
                  <a:off x="827" y="1827"/>
                  <a:ext cx="469" cy="97"/>
                </a:xfrm>
                <a:prstGeom prst="rect">
                  <a:avLst/>
                </a:prstGeom>
                <a:noFill/>
              </p:spPr>
            </p:pic>
          </p:grpSp>
          <p:grpSp>
            <p:nvGrpSpPr>
              <p:cNvPr id="15615" name="Group 255"/>
              <p:cNvGrpSpPr>
                <a:grpSpLocks/>
              </p:cNvGrpSpPr>
              <p:nvPr/>
            </p:nvGrpSpPr>
            <p:grpSpPr bwMode="auto">
              <a:xfrm>
                <a:off x="38" y="1371"/>
                <a:ext cx="1258" cy="344"/>
                <a:chOff x="38" y="1371"/>
                <a:chExt cx="1258" cy="344"/>
              </a:xfrm>
            </p:grpSpPr>
            <p:sp>
              <p:nvSpPr>
                <p:cNvPr id="15399" name="Line 39"/>
                <p:cNvSpPr>
                  <a:spLocks noChangeShapeType="1"/>
                </p:cNvSpPr>
                <p:nvPr/>
              </p:nvSpPr>
              <p:spPr bwMode="auto">
                <a:xfrm flipV="1">
                  <a:off x="236" y="1624"/>
                  <a:ext cx="141" cy="91"/>
                </a:xfrm>
                <a:prstGeom prst="line">
                  <a:avLst/>
                </a:prstGeom>
                <a:noFill/>
                <a:ln w="9525">
                  <a:solidFill>
                    <a:schemeClr val="tx1"/>
                  </a:solidFill>
                  <a:round/>
                  <a:headEnd/>
                  <a:tailEnd/>
                </a:ln>
                <a:effectLst/>
              </p:spPr>
              <p:txBody>
                <a:bodyPr/>
                <a:lstStyle/>
                <a:p>
                  <a:endParaRPr lang="en-US"/>
                </a:p>
              </p:txBody>
            </p:sp>
            <p:sp>
              <p:nvSpPr>
                <p:cNvPr id="15401" name="AutoShape 41"/>
                <p:cNvSpPr>
                  <a:spLocks noChangeArrowheads="1"/>
                </p:cNvSpPr>
                <p:nvPr/>
              </p:nvSpPr>
              <p:spPr bwMode="auto">
                <a:xfrm>
                  <a:off x="336" y="1488"/>
                  <a:ext cx="280" cy="180"/>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402" name="Text Box 42"/>
                <p:cNvSpPr txBox="1">
                  <a:spLocks noChangeArrowheads="1"/>
                </p:cNvSpPr>
                <p:nvPr/>
              </p:nvSpPr>
              <p:spPr bwMode="auto">
                <a:xfrm>
                  <a:off x="38" y="1371"/>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403" name="Line 43"/>
                <p:cNvSpPr>
                  <a:spLocks noChangeShapeType="1"/>
                </p:cNvSpPr>
                <p:nvPr/>
              </p:nvSpPr>
              <p:spPr bwMode="auto">
                <a:xfrm>
                  <a:off x="628" y="1544"/>
                  <a:ext cx="198" cy="0"/>
                </a:xfrm>
                <a:prstGeom prst="line">
                  <a:avLst/>
                </a:prstGeom>
                <a:noFill/>
                <a:ln w="9525">
                  <a:solidFill>
                    <a:schemeClr val="tx1"/>
                  </a:solidFill>
                  <a:round/>
                  <a:headEnd/>
                  <a:tailEnd/>
                </a:ln>
                <a:effectLst/>
              </p:spPr>
              <p:txBody>
                <a:bodyPr/>
                <a:lstStyle/>
                <a:p>
                  <a:endParaRPr lang="en-US"/>
                </a:p>
              </p:txBody>
            </p:sp>
            <p:pic>
              <p:nvPicPr>
                <p:cNvPr id="15404" name="Picture 44" descr="DNA Thymine"/>
                <p:cNvPicPr>
                  <a:picLocks noChangeAspect="1" noChangeArrowheads="1"/>
                </p:cNvPicPr>
                <p:nvPr/>
              </p:nvPicPr>
              <p:blipFill>
                <a:blip r:embed="rId23" cstate="print">
                  <a:lum contrast="20000"/>
                </a:blip>
                <a:srcRect/>
                <a:stretch>
                  <a:fillRect/>
                </a:stretch>
              </p:blipFill>
              <p:spPr bwMode="auto">
                <a:xfrm>
                  <a:off x="826" y="1499"/>
                  <a:ext cx="470" cy="93"/>
                </a:xfrm>
                <a:prstGeom prst="rect">
                  <a:avLst/>
                </a:prstGeom>
                <a:noFill/>
              </p:spPr>
            </p:pic>
            <p:sp>
              <p:nvSpPr>
                <p:cNvPr id="15405" name="Line 45"/>
                <p:cNvSpPr>
                  <a:spLocks noChangeShapeType="1"/>
                </p:cNvSpPr>
                <p:nvPr/>
              </p:nvSpPr>
              <p:spPr bwMode="auto">
                <a:xfrm flipH="1" flipV="1">
                  <a:off x="233" y="1443"/>
                  <a:ext cx="112" cy="68"/>
                </a:xfrm>
                <a:prstGeom prst="line">
                  <a:avLst/>
                </a:prstGeom>
                <a:noFill/>
                <a:ln w="9525">
                  <a:solidFill>
                    <a:schemeClr val="tx1"/>
                  </a:solidFill>
                  <a:round/>
                  <a:headEnd/>
                  <a:tailEnd/>
                </a:ln>
                <a:effectLst/>
              </p:spPr>
              <p:txBody>
                <a:bodyPr/>
                <a:lstStyle/>
                <a:p>
                  <a:endParaRPr lang="en-US"/>
                </a:p>
              </p:txBody>
            </p:sp>
          </p:grpSp>
          <p:grpSp>
            <p:nvGrpSpPr>
              <p:cNvPr id="15406" name="Group 46"/>
              <p:cNvGrpSpPr>
                <a:grpSpLocks/>
              </p:cNvGrpSpPr>
              <p:nvPr/>
            </p:nvGrpSpPr>
            <p:grpSpPr bwMode="auto">
              <a:xfrm>
                <a:off x="0" y="960"/>
                <a:ext cx="1258" cy="409"/>
                <a:chOff x="575" y="3216"/>
                <a:chExt cx="1551" cy="541"/>
              </a:xfrm>
            </p:grpSpPr>
            <p:sp>
              <p:nvSpPr>
                <p:cNvPr id="15407" name="AutoShape 4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408" name="Text Box 48"/>
                <p:cNvSpPr txBox="1">
                  <a:spLocks noChangeArrowheads="1"/>
                </p:cNvSpPr>
                <p:nvPr/>
              </p:nvSpPr>
              <p:spPr bwMode="auto">
                <a:xfrm>
                  <a:off x="575" y="3216"/>
                  <a:ext cx="364" cy="254"/>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5409" name="Line 49"/>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15410" name="Line 50"/>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15411" name="Line 51"/>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15412" name="Picture 52" descr="DNA Guanine"/>
                <p:cNvPicPr>
                  <a:picLocks noChangeAspect="1" noChangeArrowheads="1"/>
                </p:cNvPicPr>
                <p:nvPr/>
              </p:nvPicPr>
              <p:blipFill>
                <a:blip r:embed="rId15" cstate="print">
                  <a:lum contrast="20000"/>
                </a:blip>
                <a:srcRect/>
                <a:stretch>
                  <a:fillRect/>
                </a:stretch>
              </p:blipFill>
              <p:spPr bwMode="auto">
                <a:xfrm>
                  <a:off x="1546" y="3398"/>
                  <a:ext cx="580" cy="126"/>
                </a:xfrm>
                <a:prstGeom prst="rect">
                  <a:avLst/>
                </a:prstGeom>
                <a:noFill/>
              </p:spPr>
            </p:pic>
          </p:grpSp>
          <p:grpSp>
            <p:nvGrpSpPr>
              <p:cNvPr id="15413" name="Group 53"/>
              <p:cNvGrpSpPr>
                <a:grpSpLocks/>
              </p:cNvGrpSpPr>
              <p:nvPr/>
            </p:nvGrpSpPr>
            <p:grpSpPr bwMode="auto">
              <a:xfrm>
                <a:off x="0" y="3509"/>
                <a:ext cx="1245" cy="379"/>
                <a:chOff x="624" y="2255"/>
                <a:chExt cx="1535" cy="502"/>
              </a:xfrm>
            </p:grpSpPr>
            <p:sp>
              <p:nvSpPr>
                <p:cNvPr id="15414" name="AutoShape 54"/>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5415" name="Text Box 55"/>
                <p:cNvSpPr txBox="1">
                  <a:spLocks noChangeArrowheads="1"/>
                </p:cNvSpPr>
                <p:nvPr/>
              </p:nvSpPr>
              <p:spPr bwMode="auto">
                <a:xfrm>
                  <a:off x="624" y="2255"/>
                  <a:ext cx="333" cy="229"/>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5416" name="Line 56"/>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15417" name="Line 57"/>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15418" name="Line 58"/>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15419" name="Picture 59" descr="DNA Cytosine"/>
                <p:cNvPicPr>
                  <a:picLocks noChangeAspect="1" noChangeArrowheads="1"/>
                </p:cNvPicPr>
                <p:nvPr/>
              </p:nvPicPr>
              <p:blipFill>
                <a:blip r:embed="rId18" cstate="print">
                  <a:lum contrast="20000"/>
                </a:blip>
                <a:srcRect/>
                <a:stretch>
                  <a:fillRect/>
                </a:stretch>
              </p:blipFill>
              <p:spPr bwMode="auto">
                <a:xfrm>
                  <a:off x="1581" y="2428"/>
                  <a:ext cx="578" cy="130"/>
                </a:xfrm>
                <a:prstGeom prst="rect">
                  <a:avLst/>
                </a:prstGeom>
                <a:noFill/>
              </p:spPr>
            </p:pic>
          </p:grpSp>
          <p:grpSp>
            <p:nvGrpSpPr>
              <p:cNvPr id="15421" name="Group 61"/>
              <p:cNvGrpSpPr>
                <a:grpSpLocks/>
              </p:cNvGrpSpPr>
              <p:nvPr/>
            </p:nvGrpSpPr>
            <p:grpSpPr bwMode="auto">
              <a:xfrm>
                <a:off x="4264" y="816"/>
                <a:ext cx="1496" cy="419"/>
                <a:chOff x="2112" y="192"/>
                <a:chExt cx="1744" cy="480"/>
              </a:xfrm>
            </p:grpSpPr>
            <p:pic>
              <p:nvPicPr>
                <p:cNvPr id="15422" name="Picture 62" descr="DNA Ribose upside down"/>
                <p:cNvPicPr>
                  <a:picLocks noChangeAspect="1" noChangeArrowheads="1"/>
                </p:cNvPicPr>
                <p:nvPr/>
              </p:nvPicPr>
              <p:blipFill>
                <a:blip r:embed="rId24" cstate="print"/>
                <a:srcRect/>
                <a:stretch>
                  <a:fillRect/>
                </a:stretch>
              </p:blipFill>
              <p:spPr bwMode="auto">
                <a:xfrm>
                  <a:off x="2923" y="372"/>
                  <a:ext cx="441" cy="285"/>
                </a:xfrm>
                <a:prstGeom prst="rect">
                  <a:avLst/>
                </a:prstGeom>
                <a:noFill/>
              </p:spPr>
            </p:pic>
            <p:sp>
              <p:nvSpPr>
                <p:cNvPr id="15423" name="Line 63"/>
                <p:cNvSpPr>
                  <a:spLocks noChangeShapeType="1"/>
                </p:cNvSpPr>
                <p:nvPr/>
              </p:nvSpPr>
              <p:spPr bwMode="auto">
                <a:xfrm flipH="1">
                  <a:off x="2701" y="522"/>
                  <a:ext cx="295" cy="0"/>
                </a:xfrm>
                <a:prstGeom prst="line">
                  <a:avLst/>
                </a:prstGeom>
                <a:noFill/>
                <a:ln w="9525">
                  <a:solidFill>
                    <a:schemeClr val="tx1"/>
                  </a:solidFill>
                  <a:round/>
                  <a:headEnd/>
                  <a:tailEnd/>
                </a:ln>
                <a:effectLst/>
              </p:spPr>
              <p:txBody>
                <a:bodyPr/>
                <a:lstStyle/>
                <a:p>
                  <a:endParaRPr lang="en-US"/>
                </a:p>
              </p:txBody>
            </p:sp>
            <p:sp>
              <p:nvSpPr>
                <p:cNvPr id="15424" name="Text Box 64"/>
                <p:cNvSpPr txBox="1">
                  <a:spLocks noChangeArrowheads="1"/>
                </p:cNvSpPr>
                <p:nvPr/>
              </p:nvSpPr>
              <p:spPr bwMode="auto">
                <a:xfrm>
                  <a:off x="3512" y="192"/>
                  <a:ext cx="344" cy="220"/>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25" name="Line 65"/>
                <p:cNvSpPr>
                  <a:spLocks noChangeShapeType="1"/>
                </p:cNvSpPr>
                <p:nvPr/>
              </p:nvSpPr>
              <p:spPr bwMode="auto">
                <a:xfrm flipV="1">
                  <a:off x="3254" y="282"/>
                  <a:ext cx="258" cy="120"/>
                </a:xfrm>
                <a:prstGeom prst="line">
                  <a:avLst/>
                </a:prstGeom>
                <a:noFill/>
                <a:ln w="9525">
                  <a:solidFill>
                    <a:schemeClr val="tx1"/>
                  </a:solidFill>
                  <a:round/>
                  <a:headEnd/>
                  <a:tailEnd/>
                </a:ln>
                <a:effectLst/>
              </p:spPr>
              <p:txBody>
                <a:bodyPr/>
                <a:lstStyle/>
                <a:p>
                  <a:endParaRPr lang="en-US"/>
                </a:p>
              </p:txBody>
            </p:sp>
            <p:pic>
              <p:nvPicPr>
                <p:cNvPr id="15426" name="Picture 66" descr="DNA Cytosine flipped"/>
                <p:cNvPicPr>
                  <a:picLocks noChangeAspect="1" noChangeArrowheads="1"/>
                </p:cNvPicPr>
                <p:nvPr/>
              </p:nvPicPr>
              <p:blipFill>
                <a:blip r:embed="rId25" cstate="print">
                  <a:lum contrast="20000"/>
                </a:blip>
                <a:srcRect/>
                <a:stretch>
                  <a:fillRect/>
                </a:stretch>
              </p:blipFill>
              <p:spPr bwMode="auto">
                <a:xfrm>
                  <a:off x="2112" y="462"/>
                  <a:ext cx="618" cy="122"/>
                </a:xfrm>
                <a:prstGeom prst="rect">
                  <a:avLst/>
                </a:prstGeom>
                <a:noFill/>
              </p:spPr>
            </p:pic>
            <p:sp>
              <p:nvSpPr>
                <p:cNvPr id="15427" name="Line 67"/>
                <p:cNvSpPr>
                  <a:spLocks noChangeShapeType="1"/>
                </p:cNvSpPr>
                <p:nvPr/>
              </p:nvSpPr>
              <p:spPr bwMode="auto">
                <a:xfrm>
                  <a:off x="3312" y="528"/>
                  <a:ext cx="192" cy="144"/>
                </a:xfrm>
                <a:prstGeom prst="line">
                  <a:avLst/>
                </a:prstGeom>
                <a:noFill/>
                <a:ln w="9525">
                  <a:solidFill>
                    <a:schemeClr val="tx1"/>
                  </a:solidFill>
                  <a:round/>
                  <a:headEnd/>
                  <a:tailEnd/>
                </a:ln>
                <a:effectLst/>
              </p:spPr>
              <p:txBody>
                <a:bodyPr/>
                <a:lstStyle/>
                <a:p>
                  <a:endParaRPr lang="en-US"/>
                </a:p>
              </p:txBody>
            </p:sp>
          </p:grpSp>
          <p:grpSp>
            <p:nvGrpSpPr>
              <p:cNvPr id="15428" name="Group 68"/>
              <p:cNvGrpSpPr>
                <a:grpSpLocks/>
              </p:cNvGrpSpPr>
              <p:nvPr/>
            </p:nvGrpSpPr>
            <p:grpSpPr bwMode="auto">
              <a:xfrm>
                <a:off x="4256" y="1198"/>
                <a:ext cx="1390" cy="383"/>
                <a:chOff x="2112" y="625"/>
                <a:chExt cx="1712" cy="496"/>
              </a:xfrm>
            </p:grpSpPr>
            <p:pic>
              <p:nvPicPr>
                <p:cNvPr id="15429" name="Picture 69" descr="DNA Ribose upside down"/>
                <p:cNvPicPr>
                  <a:picLocks noChangeAspect="1" noChangeArrowheads="1"/>
                </p:cNvPicPr>
                <p:nvPr/>
              </p:nvPicPr>
              <p:blipFill>
                <a:blip r:embed="rId5" cstate="print"/>
                <a:srcRect/>
                <a:stretch>
                  <a:fillRect/>
                </a:stretch>
              </p:blipFill>
              <p:spPr bwMode="auto">
                <a:xfrm>
                  <a:off x="2882" y="818"/>
                  <a:ext cx="425" cy="303"/>
                </a:xfrm>
                <a:prstGeom prst="rect">
                  <a:avLst/>
                </a:prstGeom>
                <a:noFill/>
              </p:spPr>
            </p:pic>
            <p:sp>
              <p:nvSpPr>
                <p:cNvPr id="15430" name="Text Box 70"/>
                <p:cNvSpPr txBox="1">
                  <a:spLocks noChangeArrowheads="1"/>
                </p:cNvSpPr>
                <p:nvPr/>
              </p:nvSpPr>
              <p:spPr bwMode="auto">
                <a:xfrm>
                  <a:off x="3460" y="625"/>
                  <a:ext cx="364"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31" name="Line 71"/>
                <p:cNvSpPr>
                  <a:spLocks noChangeShapeType="1"/>
                </p:cNvSpPr>
                <p:nvPr/>
              </p:nvSpPr>
              <p:spPr bwMode="auto">
                <a:xfrm flipV="1">
                  <a:off x="3210" y="706"/>
                  <a:ext cx="248" cy="160"/>
                </a:xfrm>
                <a:prstGeom prst="line">
                  <a:avLst/>
                </a:prstGeom>
                <a:noFill/>
                <a:ln w="9525">
                  <a:solidFill>
                    <a:schemeClr val="tx1"/>
                  </a:solidFill>
                  <a:round/>
                  <a:headEnd/>
                  <a:tailEnd/>
                </a:ln>
                <a:effectLst/>
              </p:spPr>
              <p:txBody>
                <a:bodyPr/>
                <a:lstStyle/>
                <a:p>
                  <a:endParaRPr lang="en-US"/>
                </a:p>
              </p:txBody>
            </p:sp>
            <p:pic>
              <p:nvPicPr>
                <p:cNvPr id="15432" name="Picture 72" descr="DNA adenine flipped"/>
                <p:cNvPicPr>
                  <a:picLocks noChangeAspect="1" noChangeArrowheads="1"/>
                </p:cNvPicPr>
                <p:nvPr/>
              </p:nvPicPr>
              <p:blipFill>
                <a:blip r:embed="rId6" cstate="print">
                  <a:lum contrast="20000"/>
                </a:blip>
                <a:srcRect/>
                <a:stretch>
                  <a:fillRect/>
                </a:stretch>
              </p:blipFill>
              <p:spPr bwMode="auto">
                <a:xfrm>
                  <a:off x="2112" y="930"/>
                  <a:ext cx="608" cy="131"/>
                </a:xfrm>
                <a:prstGeom prst="rect">
                  <a:avLst/>
                </a:prstGeom>
                <a:noFill/>
              </p:spPr>
            </p:pic>
            <p:sp>
              <p:nvSpPr>
                <p:cNvPr id="15433" name="Line 73"/>
                <p:cNvSpPr>
                  <a:spLocks noChangeShapeType="1"/>
                </p:cNvSpPr>
                <p:nvPr/>
              </p:nvSpPr>
              <p:spPr bwMode="auto">
                <a:xfrm flipH="1">
                  <a:off x="2679" y="994"/>
                  <a:ext cx="283" cy="0"/>
                </a:xfrm>
                <a:prstGeom prst="line">
                  <a:avLst/>
                </a:prstGeom>
                <a:noFill/>
                <a:ln w="9525">
                  <a:solidFill>
                    <a:schemeClr val="tx1"/>
                  </a:solidFill>
                  <a:round/>
                  <a:headEnd/>
                  <a:tailEnd/>
                </a:ln>
                <a:effectLst/>
              </p:spPr>
              <p:txBody>
                <a:bodyPr/>
                <a:lstStyle/>
                <a:p>
                  <a:endParaRPr lang="en-US"/>
                </a:p>
              </p:txBody>
            </p:sp>
            <p:sp>
              <p:nvSpPr>
                <p:cNvPr id="15434" name="Line 74"/>
                <p:cNvSpPr>
                  <a:spLocks noChangeShapeType="1"/>
                </p:cNvSpPr>
                <p:nvPr/>
              </p:nvSpPr>
              <p:spPr bwMode="auto">
                <a:xfrm>
                  <a:off x="3264" y="1008"/>
                  <a:ext cx="144" cy="96"/>
                </a:xfrm>
                <a:prstGeom prst="line">
                  <a:avLst/>
                </a:prstGeom>
                <a:noFill/>
                <a:ln w="9525">
                  <a:solidFill>
                    <a:schemeClr val="tx1"/>
                  </a:solidFill>
                  <a:round/>
                  <a:headEnd/>
                  <a:tailEnd/>
                </a:ln>
                <a:effectLst/>
              </p:spPr>
              <p:txBody>
                <a:bodyPr/>
                <a:lstStyle/>
                <a:p>
                  <a:endParaRPr lang="en-US"/>
                </a:p>
              </p:txBody>
            </p:sp>
          </p:grpSp>
          <p:grpSp>
            <p:nvGrpSpPr>
              <p:cNvPr id="15435" name="Group 75"/>
              <p:cNvGrpSpPr>
                <a:grpSpLocks/>
              </p:cNvGrpSpPr>
              <p:nvPr/>
            </p:nvGrpSpPr>
            <p:grpSpPr bwMode="auto">
              <a:xfrm>
                <a:off x="4256" y="1568"/>
                <a:ext cx="1348" cy="349"/>
                <a:chOff x="2112" y="1104"/>
                <a:chExt cx="1660" cy="452"/>
              </a:xfrm>
            </p:grpSpPr>
            <p:pic>
              <p:nvPicPr>
                <p:cNvPr id="15436" name="Picture 76" descr="DNA Ribose upside down"/>
                <p:cNvPicPr>
                  <a:picLocks noChangeAspect="1" noChangeArrowheads="1"/>
                </p:cNvPicPr>
                <p:nvPr/>
              </p:nvPicPr>
              <p:blipFill>
                <a:blip r:embed="rId7" cstate="print"/>
                <a:srcRect/>
                <a:stretch>
                  <a:fillRect/>
                </a:stretch>
              </p:blipFill>
              <p:spPr bwMode="auto">
                <a:xfrm>
                  <a:off x="2880" y="1248"/>
                  <a:ext cx="427" cy="308"/>
                </a:xfrm>
                <a:prstGeom prst="rect">
                  <a:avLst/>
                </a:prstGeom>
                <a:noFill/>
              </p:spPr>
            </p:pic>
            <p:sp>
              <p:nvSpPr>
                <p:cNvPr id="15437" name="Line 77"/>
                <p:cNvSpPr>
                  <a:spLocks noChangeShapeType="1"/>
                </p:cNvSpPr>
                <p:nvPr/>
              </p:nvSpPr>
              <p:spPr bwMode="auto">
                <a:xfrm flipH="1" flipV="1">
                  <a:off x="2682" y="1415"/>
                  <a:ext cx="285" cy="0"/>
                </a:xfrm>
                <a:prstGeom prst="line">
                  <a:avLst/>
                </a:prstGeom>
                <a:noFill/>
                <a:ln w="9525">
                  <a:solidFill>
                    <a:schemeClr val="tx1"/>
                  </a:solidFill>
                  <a:round/>
                  <a:headEnd/>
                  <a:tailEnd/>
                </a:ln>
                <a:effectLst/>
              </p:spPr>
              <p:txBody>
                <a:bodyPr/>
                <a:lstStyle/>
                <a:p>
                  <a:endParaRPr lang="en-US"/>
                </a:p>
              </p:txBody>
            </p:sp>
            <p:sp>
              <p:nvSpPr>
                <p:cNvPr id="15438" name="Text Box 78"/>
                <p:cNvSpPr txBox="1">
                  <a:spLocks noChangeArrowheads="1"/>
                </p:cNvSpPr>
                <p:nvPr/>
              </p:nvSpPr>
              <p:spPr bwMode="auto">
                <a:xfrm>
                  <a:off x="3409" y="1104"/>
                  <a:ext cx="363"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39" name="Line 79"/>
                <p:cNvSpPr>
                  <a:spLocks noChangeShapeType="1"/>
                </p:cNvSpPr>
                <p:nvPr/>
              </p:nvSpPr>
              <p:spPr bwMode="auto">
                <a:xfrm flipV="1">
                  <a:off x="3216" y="1155"/>
                  <a:ext cx="178" cy="130"/>
                </a:xfrm>
                <a:prstGeom prst="line">
                  <a:avLst/>
                </a:prstGeom>
                <a:noFill/>
                <a:ln w="9525">
                  <a:solidFill>
                    <a:schemeClr val="tx1"/>
                  </a:solidFill>
                  <a:round/>
                  <a:headEnd/>
                  <a:tailEnd/>
                </a:ln>
                <a:effectLst/>
              </p:spPr>
              <p:txBody>
                <a:bodyPr/>
                <a:lstStyle/>
                <a:p>
                  <a:endParaRPr lang="en-US"/>
                </a:p>
              </p:txBody>
            </p:sp>
            <p:sp>
              <p:nvSpPr>
                <p:cNvPr id="15440" name="Line 80"/>
                <p:cNvSpPr>
                  <a:spLocks noChangeShapeType="1"/>
                </p:cNvSpPr>
                <p:nvPr/>
              </p:nvSpPr>
              <p:spPr bwMode="auto">
                <a:xfrm>
                  <a:off x="3288" y="1415"/>
                  <a:ext cx="178" cy="130"/>
                </a:xfrm>
                <a:prstGeom prst="line">
                  <a:avLst/>
                </a:prstGeom>
                <a:noFill/>
                <a:ln w="9525">
                  <a:solidFill>
                    <a:schemeClr val="tx1"/>
                  </a:solidFill>
                  <a:round/>
                  <a:headEnd/>
                  <a:tailEnd/>
                </a:ln>
                <a:effectLst/>
              </p:spPr>
              <p:txBody>
                <a:bodyPr/>
                <a:lstStyle/>
                <a:p>
                  <a:endParaRPr lang="en-US"/>
                </a:p>
              </p:txBody>
            </p:sp>
            <p:pic>
              <p:nvPicPr>
                <p:cNvPr id="15441" name="Picture 81" descr="DNA Thymine flipped"/>
                <p:cNvPicPr>
                  <a:picLocks noChangeAspect="1" noChangeArrowheads="1"/>
                </p:cNvPicPr>
                <p:nvPr/>
              </p:nvPicPr>
              <p:blipFill>
                <a:blip r:embed="rId8" cstate="print">
                  <a:lum contrast="20000"/>
                </a:blip>
                <a:srcRect/>
                <a:stretch>
                  <a:fillRect/>
                </a:stretch>
              </p:blipFill>
              <p:spPr bwMode="auto">
                <a:xfrm>
                  <a:off x="2112" y="1350"/>
                  <a:ext cx="594" cy="142"/>
                </a:xfrm>
                <a:prstGeom prst="rect">
                  <a:avLst/>
                </a:prstGeom>
                <a:noFill/>
              </p:spPr>
            </p:pic>
          </p:grpSp>
          <p:grpSp>
            <p:nvGrpSpPr>
              <p:cNvPr id="15442" name="Group 82"/>
              <p:cNvGrpSpPr>
                <a:grpSpLocks/>
              </p:cNvGrpSpPr>
              <p:nvPr/>
            </p:nvGrpSpPr>
            <p:grpSpPr bwMode="auto">
              <a:xfrm>
                <a:off x="4295" y="1939"/>
                <a:ext cx="1309" cy="386"/>
                <a:chOff x="2160" y="1056"/>
                <a:chExt cx="1612" cy="500"/>
              </a:xfrm>
            </p:grpSpPr>
            <p:pic>
              <p:nvPicPr>
                <p:cNvPr id="15443" name="Picture 83" descr="DNA Ribose upside down"/>
                <p:cNvPicPr>
                  <a:picLocks noChangeAspect="1" noChangeArrowheads="1"/>
                </p:cNvPicPr>
                <p:nvPr/>
              </p:nvPicPr>
              <p:blipFill>
                <a:blip r:embed="rId7" cstate="print"/>
                <a:srcRect/>
                <a:stretch>
                  <a:fillRect/>
                </a:stretch>
              </p:blipFill>
              <p:spPr bwMode="auto">
                <a:xfrm>
                  <a:off x="2928" y="1248"/>
                  <a:ext cx="427" cy="308"/>
                </a:xfrm>
                <a:prstGeom prst="rect">
                  <a:avLst/>
                </a:prstGeom>
                <a:noFill/>
              </p:spPr>
            </p:pic>
            <p:sp>
              <p:nvSpPr>
                <p:cNvPr id="15444" name="Line 84"/>
                <p:cNvSpPr>
                  <a:spLocks noChangeShapeType="1"/>
                </p:cNvSpPr>
                <p:nvPr/>
              </p:nvSpPr>
              <p:spPr bwMode="auto">
                <a:xfrm flipH="1" flipV="1">
                  <a:off x="2730" y="1415"/>
                  <a:ext cx="285" cy="0"/>
                </a:xfrm>
                <a:prstGeom prst="line">
                  <a:avLst/>
                </a:prstGeom>
                <a:noFill/>
                <a:ln w="9525">
                  <a:solidFill>
                    <a:schemeClr val="tx1"/>
                  </a:solidFill>
                  <a:round/>
                  <a:headEnd/>
                  <a:tailEnd/>
                </a:ln>
                <a:effectLst/>
              </p:spPr>
              <p:txBody>
                <a:bodyPr/>
                <a:lstStyle/>
                <a:p>
                  <a:endParaRPr lang="en-US"/>
                </a:p>
              </p:txBody>
            </p:sp>
            <p:sp>
              <p:nvSpPr>
                <p:cNvPr id="15445" name="Text Box 85"/>
                <p:cNvSpPr txBox="1">
                  <a:spLocks noChangeArrowheads="1"/>
                </p:cNvSpPr>
                <p:nvPr/>
              </p:nvSpPr>
              <p:spPr bwMode="auto">
                <a:xfrm>
                  <a:off x="3409" y="1056"/>
                  <a:ext cx="363" cy="249"/>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46" name="Line 86"/>
                <p:cNvSpPr>
                  <a:spLocks noChangeShapeType="1"/>
                </p:cNvSpPr>
                <p:nvPr/>
              </p:nvSpPr>
              <p:spPr bwMode="auto">
                <a:xfrm flipV="1">
                  <a:off x="3264" y="1155"/>
                  <a:ext cx="178" cy="130"/>
                </a:xfrm>
                <a:prstGeom prst="line">
                  <a:avLst/>
                </a:prstGeom>
                <a:noFill/>
                <a:ln w="9525">
                  <a:solidFill>
                    <a:schemeClr val="tx1"/>
                  </a:solidFill>
                  <a:round/>
                  <a:headEnd/>
                  <a:tailEnd/>
                </a:ln>
                <a:effectLst/>
              </p:spPr>
              <p:txBody>
                <a:bodyPr/>
                <a:lstStyle/>
                <a:p>
                  <a:endParaRPr lang="en-US"/>
                </a:p>
              </p:txBody>
            </p:sp>
            <p:sp>
              <p:nvSpPr>
                <p:cNvPr id="15447" name="Line 87"/>
                <p:cNvSpPr>
                  <a:spLocks noChangeShapeType="1"/>
                </p:cNvSpPr>
                <p:nvPr/>
              </p:nvSpPr>
              <p:spPr bwMode="auto">
                <a:xfrm>
                  <a:off x="3336" y="1415"/>
                  <a:ext cx="178" cy="130"/>
                </a:xfrm>
                <a:prstGeom prst="line">
                  <a:avLst/>
                </a:prstGeom>
                <a:noFill/>
                <a:ln w="9525">
                  <a:solidFill>
                    <a:schemeClr val="tx1"/>
                  </a:solidFill>
                  <a:round/>
                  <a:headEnd/>
                  <a:tailEnd/>
                </a:ln>
                <a:effectLst/>
              </p:spPr>
              <p:txBody>
                <a:bodyPr/>
                <a:lstStyle/>
                <a:p>
                  <a:endParaRPr lang="en-US"/>
                </a:p>
              </p:txBody>
            </p:sp>
            <p:pic>
              <p:nvPicPr>
                <p:cNvPr id="15448" name="Picture 88" descr="DNA Thymine flipped"/>
                <p:cNvPicPr>
                  <a:picLocks noChangeAspect="1" noChangeArrowheads="1"/>
                </p:cNvPicPr>
                <p:nvPr/>
              </p:nvPicPr>
              <p:blipFill>
                <a:blip r:embed="rId8" cstate="print">
                  <a:lum contrast="20000"/>
                </a:blip>
                <a:srcRect/>
                <a:stretch>
                  <a:fillRect/>
                </a:stretch>
              </p:blipFill>
              <p:spPr bwMode="auto">
                <a:xfrm>
                  <a:off x="2160" y="1350"/>
                  <a:ext cx="594" cy="142"/>
                </a:xfrm>
                <a:prstGeom prst="rect">
                  <a:avLst/>
                </a:prstGeom>
                <a:noFill/>
              </p:spPr>
            </p:pic>
          </p:grpSp>
          <p:grpSp>
            <p:nvGrpSpPr>
              <p:cNvPr id="15449" name="Group 89"/>
              <p:cNvGrpSpPr>
                <a:grpSpLocks/>
              </p:cNvGrpSpPr>
              <p:nvPr/>
            </p:nvGrpSpPr>
            <p:grpSpPr bwMode="auto">
              <a:xfrm>
                <a:off x="4256" y="2272"/>
                <a:ext cx="1466" cy="408"/>
                <a:chOff x="2112" y="2013"/>
                <a:chExt cx="1947" cy="506"/>
              </a:xfrm>
            </p:grpSpPr>
            <p:pic>
              <p:nvPicPr>
                <p:cNvPr id="15450" name="Picture 90" descr="DNA Ribose upside down"/>
                <p:cNvPicPr>
                  <a:picLocks noChangeAspect="1" noChangeArrowheads="1"/>
                </p:cNvPicPr>
                <p:nvPr/>
              </p:nvPicPr>
              <p:blipFill>
                <a:blip r:embed="rId9" cstate="print"/>
                <a:srcRect/>
                <a:stretch>
                  <a:fillRect/>
                </a:stretch>
              </p:blipFill>
              <p:spPr bwMode="auto">
                <a:xfrm>
                  <a:off x="3053" y="2202"/>
                  <a:ext cx="492" cy="317"/>
                </a:xfrm>
                <a:prstGeom prst="rect">
                  <a:avLst/>
                </a:prstGeom>
                <a:noFill/>
              </p:spPr>
            </p:pic>
            <p:sp>
              <p:nvSpPr>
                <p:cNvPr id="15451" name="Text Box 91"/>
                <p:cNvSpPr txBox="1">
                  <a:spLocks noChangeArrowheads="1"/>
                </p:cNvSpPr>
                <p:nvPr/>
              </p:nvSpPr>
              <p:spPr bwMode="auto">
                <a:xfrm>
                  <a:off x="3667" y="2013"/>
                  <a:ext cx="392" cy="23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52" name="Line 92"/>
                <p:cNvSpPr>
                  <a:spLocks noChangeShapeType="1"/>
                </p:cNvSpPr>
                <p:nvPr/>
              </p:nvSpPr>
              <p:spPr bwMode="auto">
                <a:xfrm flipV="1">
                  <a:off x="3422" y="2102"/>
                  <a:ext cx="245" cy="133"/>
                </a:xfrm>
                <a:prstGeom prst="line">
                  <a:avLst/>
                </a:prstGeom>
                <a:noFill/>
                <a:ln w="9525">
                  <a:solidFill>
                    <a:schemeClr val="tx1"/>
                  </a:solidFill>
                  <a:round/>
                  <a:headEnd/>
                  <a:tailEnd/>
                </a:ln>
                <a:effectLst/>
              </p:spPr>
              <p:txBody>
                <a:bodyPr/>
                <a:lstStyle/>
                <a:p>
                  <a:endParaRPr lang="en-US"/>
                </a:p>
              </p:txBody>
            </p:sp>
            <p:sp>
              <p:nvSpPr>
                <p:cNvPr id="15453" name="Line 93"/>
                <p:cNvSpPr>
                  <a:spLocks noChangeShapeType="1"/>
                </p:cNvSpPr>
                <p:nvPr/>
              </p:nvSpPr>
              <p:spPr bwMode="auto">
                <a:xfrm>
                  <a:off x="3504" y="2403"/>
                  <a:ext cx="204" cy="100"/>
                </a:xfrm>
                <a:prstGeom prst="line">
                  <a:avLst/>
                </a:prstGeom>
                <a:noFill/>
                <a:ln w="9525">
                  <a:solidFill>
                    <a:schemeClr val="tx1"/>
                  </a:solidFill>
                  <a:round/>
                  <a:headEnd/>
                  <a:tailEnd/>
                </a:ln>
                <a:effectLst/>
              </p:spPr>
              <p:txBody>
                <a:bodyPr/>
                <a:lstStyle/>
                <a:p>
                  <a:endParaRPr lang="en-US"/>
                </a:p>
              </p:txBody>
            </p:sp>
            <p:pic>
              <p:nvPicPr>
                <p:cNvPr id="15454" name="Picture 94" descr="DNA Guanine flipped"/>
                <p:cNvPicPr>
                  <a:picLocks noChangeAspect="1" noChangeArrowheads="1"/>
                </p:cNvPicPr>
                <p:nvPr/>
              </p:nvPicPr>
              <p:blipFill>
                <a:blip r:embed="rId10" cstate="print">
                  <a:lum contrast="20000"/>
                </a:blip>
                <a:srcRect/>
                <a:stretch>
                  <a:fillRect/>
                </a:stretch>
              </p:blipFill>
              <p:spPr bwMode="auto">
                <a:xfrm>
                  <a:off x="2112" y="2302"/>
                  <a:ext cx="687" cy="140"/>
                </a:xfrm>
                <a:prstGeom prst="rect">
                  <a:avLst/>
                </a:prstGeom>
                <a:noFill/>
              </p:spPr>
            </p:pic>
            <p:sp>
              <p:nvSpPr>
                <p:cNvPr id="15455" name="Line 95"/>
                <p:cNvSpPr>
                  <a:spLocks noChangeShapeType="1"/>
                </p:cNvSpPr>
                <p:nvPr/>
              </p:nvSpPr>
              <p:spPr bwMode="auto">
                <a:xfrm flipH="1">
                  <a:off x="2767" y="2369"/>
                  <a:ext cx="368" cy="0"/>
                </a:xfrm>
                <a:prstGeom prst="line">
                  <a:avLst/>
                </a:prstGeom>
                <a:noFill/>
                <a:ln w="9525">
                  <a:solidFill>
                    <a:schemeClr val="tx1"/>
                  </a:solidFill>
                  <a:round/>
                  <a:headEnd/>
                  <a:tailEnd/>
                </a:ln>
                <a:effectLst/>
              </p:spPr>
              <p:txBody>
                <a:bodyPr/>
                <a:lstStyle/>
                <a:p>
                  <a:endParaRPr lang="en-US"/>
                </a:p>
              </p:txBody>
            </p:sp>
          </p:grpSp>
          <p:grpSp>
            <p:nvGrpSpPr>
              <p:cNvPr id="15456" name="Group 96"/>
              <p:cNvGrpSpPr>
                <a:grpSpLocks/>
              </p:cNvGrpSpPr>
              <p:nvPr/>
            </p:nvGrpSpPr>
            <p:grpSpPr bwMode="auto">
              <a:xfrm>
                <a:off x="4256" y="2641"/>
                <a:ext cx="1469" cy="410"/>
                <a:chOff x="2112" y="2493"/>
                <a:chExt cx="1890" cy="531"/>
              </a:xfrm>
            </p:grpSpPr>
            <p:pic>
              <p:nvPicPr>
                <p:cNvPr id="15457" name="Picture 97" descr="DNA Ribose upside down"/>
                <p:cNvPicPr>
                  <a:picLocks noChangeAspect="1" noChangeArrowheads="1"/>
                </p:cNvPicPr>
                <p:nvPr/>
              </p:nvPicPr>
              <p:blipFill>
                <a:blip r:embed="rId11" cstate="print"/>
                <a:srcRect/>
                <a:stretch>
                  <a:fillRect/>
                </a:stretch>
              </p:blipFill>
              <p:spPr bwMode="auto">
                <a:xfrm>
                  <a:off x="2976" y="2688"/>
                  <a:ext cx="477" cy="303"/>
                </a:xfrm>
                <a:prstGeom prst="rect">
                  <a:avLst/>
                </a:prstGeom>
                <a:noFill/>
              </p:spPr>
            </p:pic>
            <p:sp>
              <p:nvSpPr>
                <p:cNvPr id="15458" name="Text Box 98"/>
                <p:cNvSpPr txBox="1">
                  <a:spLocks noChangeArrowheads="1"/>
                </p:cNvSpPr>
                <p:nvPr/>
              </p:nvSpPr>
              <p:spPr bwMode="auto">
                <a:xfrm>
                  <a:off x="3623" y="2493"/>
                  <a:ext cx="379" cy="249"/>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59" name="Line 99"/>
                <p:cNvSpPr>
                  <a:spLocks noChangeShapeType="1"/>
                </p:cNvSpPr>
                <p:nvPr/>
              </p:nvSpPr>
              <p:spPr bwMode="auto">
                <a:xfrm flipV="1">
                  <a:off x="3344" y="2576"/>
                  <a:ext cx="278" cy="160"/>
                </a:xfrm>
                <a:prstGeom prst="line">
                  <a:avLst/>
                </a:prstGeom>
                <a:noFill/>
                <a:ln w="9525">
                  <a:solidFill>
                    <a:schemeClr val="tx1"/>
                  </a:solidFill>
                  <a:round/>
                  <a:headEnd/>
                  <a:tailEnd/>
                </a:ln>
                <a:effectLst/>
              </p:spPr>
              <p:txBody>
                <a:bodyPr/>
                <a:lstStyle/>
                <a:p>
                  <a:endParaRPr lang="en-US"/>
                </a:p>
              </p:txBody>
            </p:sp>
            <p:sp>
              <p:nvSpPr>
                <p:cNvPr id="15460" name="Line 100"/>
                <p:cNvSpPr>
                  <a:spLocks noChangeShapeType="1"/>
                </p:cNvSpPr>
                <p:nvPr/>
              </p:nvSpPr>
              <p:spPr bwMode="auto">
                <a:xfrm>
                  <a:off x="3423" y="2864"/>
                  <a:ext cx="278" cy="160"/>
                </a:xfrm>
                <a:prstGeom prst="line">
                  <a:avLst/>
                </a:prstGeom>
                <a:noFill/>
                <a:ln w="9525">
                  <a:solidFill>
                    <a:schemeClr val="tx1"/>
                  </a:solidFill>
                  <a:round/>
                  <a:headEnd/>
                  <a:tailEnd/>
                </a:ln>
                <a:effectLst/>
              </p:spPr>
              <p:txBody>
                <a:bodyPr/>
                <a:lstStyle/>
                <a:p>
                  <a:endParaRPr lang="en-US"/>
                </a:p>
              </p:txBody>
            </p:sp>
            <p:pic>
              <p:nvPicPr>
                <p:cNvPr id="15461" name="Picture 101" descr="DNA adenine flipped"/>
                <p:cNvPicPr>
                  <a:picLocks noChangeAspect="1" noChangeArrowheads="1"/>
                </p:cNvPicPr>
                <p:nvPr/>
              </p:nvPicPr>
              <p:blipFill>
                <a:blip r:embed="rId12" cstate="print">
                  <a:lum contrast="20000"/>
                </a:blip>
                <a:srcRect/>
                <a:stretch>
                  <a:fillRect/>
                </a:stretch>
              </p:blipFill>
              <p:spPr bwMode="auto">
                <a:xfrm>
                  <a:off x="2112" y="2800"/>
                  <a:ext cx="682" cy="131"/>
                </a:xfrm>
                <a:prstGeom prst="rect">
                  <a:avLst/>
                </a:prstGeom>
                <a:noFill/>
              </p:spPr>
            </p:pic>
            <p:sp>
              <p:nvSpPr>
                <p:cNvPr id="15462" name="Line 102"/>
                <p:cNvSpPr>
                  <a:spLocks noChangeShapeType="1"/>
                </p:cNvSpPr>
                <p:nvPr/>
              </p:nvSpPr>
              <p:spPr bwMode="auto">
                <a:xfrm flipH="1">
                  <a:off x="2748" y="2864"/>
                  <a:ext cx="318" cy="0"/>
                </a:xfrm>
                <a:prstGeom prst="line">
                  <a:avLst/>
                </a:prstGeom>
                <a:noFill/>
                <a:ln w="9525">
                  <a:solidFill>
                    <a:schemeClr val="tx1"/>
                  </a:solidFill>
                  <a:round/>
                  <a:headEnd/>
                  <a:tailEnd/>
                </a:ln>
                <a:effectLst/>
              </p:spPr>
              <p:txBody>
                <a:bodyPr/>
                <a:lstStyle/>
                <a:p>
                  <a:endParaRPr lang="en-US"/>
                </a:p>
              </p:txBody>
            </p:sp>
          </p:grpSp>
          <p:grpSp>
            <p:nvGrpSpPr>
              <p:cNvPr id="15463" name="Group 103"/>
              <p:cNvGrpSpPr>
                <a:grpSpLocks/>
              </p:cNvGrpSpPr>
              <p:nvPr/>
            </p:nvGrpSpPr>
            <p:grpSpPr bwMode="auto">
              <a:xfrm>
                <a:off x="4256" y="2977"/>
                <a:ext cx="1504" cy="430"/>
                <a:chOff x="2112" y="2929"/>
                <a:chExt cx="1852" cy="557"/>
              </a:xfrm>
            </p:grpSpPr>
            <p:pic>
              <p:nvPicPr>
                <p:cNvPr id="15464" name="Picture 104" descr="DNA Ribose upside down"/>
                <p:cNvPicPr>
                  <a:picLocks noChangeAspect="1" noChangeArrowheads="1"/>
                </p:cNvPicPr>
                <p:nvPr/>
              </p:nvPicPr>
              <p:blipFill>
                <a:blip r:embed="rId13" cstate="print"/>
                <a:srcRect/>
                <a:stretch>
                  <a:fillRect/>
                </a:stretch>
              </p:blipFill>
              <p:spPr bwMode="auto">
                <a:xfrm>
                  <a:off x="2975" y="3144"/>
                  <a:ext cx="471" cy="342"/>
                </a:xfrm>
                <a:prstGeom prst="rect">
                  <a:avLst/>
                </a:prstGeom>
                <a:noFill/>
              </p:spPr>
            </p:pic>
            <p:sp>
              <p:nvSpPr>
                <p:cNvPr id="15465" name="Line 105"/>
                <p:cNvSpPr>
                  <a:spLocks noChangeShapeType="1"/>
                </p:cNvSpPr>
                <p:nvPr/>
              </p:nvSpPr>
              <p:spPr bwMode="auto">
                <a:xfrm flipH="1">
                  <a:off x="2740" y="3324"/>
                  <a:ext cx="314" cy="0"/>
                </a:xfrm>
                <a:prstGeom prst="line">
                  <a:avLst/>
                </a:prstGeom>
                <a:noFill/>
                <a:ln w="9525">
                  <a:solidFill>
                    <a:schemeClr val="tx1"/>
                  </a:solidFill>
                  <a:round/>
                  <a:headEnd/>
                  <a:tailEnd/>
                </a:ln>
                <a:effectLst/>
              </p:spPr>
              <p:txBody>
                <a:bodyPr/>
                <a:lstStyle/>
                <a:p>
                  <a:endParaRPr lang="en-US"/>
                </a:p>
              </p:txBody>
            </p:sp>
            <p:sp>
              <p:nvSpPr>
                <p:cNvPr id="15466" name="Text Box 106"/>
                <p:cNvSpPr txBox="1">
                  <a:spLocks noChangeArrowheads="1"/>
                </p:cNvSpPr>
                <p:nvPr/>
              </p:nvSpPr>
              <p:spPr bwMode="auto">
                <a:xfrm>
                  <a:off x="3600" y="2929"/>
                  <a:ext cx="364"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67" name="Line 107"/>
                <p:cNvSpPr>
                  <a:spLocks noChangeShapeType="1"/>
                </p:cNvSpPr>
                <p:nvPr/>
              </p:nvSpPr>
              <p:spPr bwMode="auto">
                <a:xfrm flipV="1">
                  <a:off x="3329" y="3036"/>
                  <a:ext cx="274" cy="144"/>
                </a:xfrm>
                <a:prstGeom prst="line">
                  <a:avLst/>
                </a:prstGeom>
                <a:noFill/>
                <a:ln w="9525">
                  <a:solidFill>
                    <a:schemeClr val="tx1"/>
                  </a:solidFill>
                  <a:round/>
                  <a:headEnd/>
                  <a:tailEnd/>
                </a:ln>
                <a:effectLst/>
              </p:spPr>
              <p:txBody>
                <a:bodyPr/>
                <a:lstStyle/>
                <a:p>
                  <a:endParaRPr lang="en-US"/>
                </a:p>
              </p:txBody>
            </p:sp>
            <p:pic>
              <p:nvPicPr>
                <p:cNvPr id="15468" name="Picture 108" descr="DNA Cytosine flipped"/>
                <p:cNvPicPr>
                  <a:picLocks noChangeAspect="1" noChangeArrowheads="1"/>
                </p:cNvPicPr>
                <p:nvPr/>
              </p:nvPicPr>
              <p:blipFill>
                <a:blip r:embed="rId14" cstate="print">
                  <a:lum contrast="20000"/>
                </a:blip>
                <a:srcRect/>
                <a:stretch>
                  <a:fillRect/>
                </a:stretch>
              </p:blipFill>
              <p:spPr bwMode="auto">
                <a:xfrm>
                  <a:off x="2112" y="3252"/>
                  <a:ext cx="658" cy="147"/>
                </a:xfrm>
                <a:prstGeom prst="rect">
                  <a:avLst/>
                </a:prstGeom>
                <a:noFill/>
              </p:spPr>
            </p:pic>
            <p:sp>
              <p:nvSpPr>
                <p:cNvPr id="15469" name="Line 109"/>
                <p:cNvSpPr>
                  <a:spLocks noChangeShapeType="1"/>
                </p:cNvSpPr>
                <p:nvPr/>
              </p:nvSpPr>
              <p:spPr bwMode="auto">
                <a:xfrm>
                  <a:off x="3408" y="3360"/>
                  <a:ext cx="144" cy="96"/>
                </a:xfrm>
                <a:prstGeom prst="line">
                  <a:avLst/>
                </a:prstGeom>
                <a:noFill/>
                <a:ln w="9525">
                  <a:solidFill>
                    <a:schemeClr val="tx1"/>
                  </a:solidFill>
                  <a:round/>
                  <a:headEnd/>
                  <a:tailEnd/>
                </a:ln>
                <a:effectLst/>
              </p:spPr>
              <p:txBody>
                <a:bodyPr/>
                <a:lstStyle/>
                <a:p>
                  <a:endParaRPr lang="en-US"/>
                </a:p>
              </p:txBody>
            </p:sp>
          </p:grpSp>
          <p:grpSp>
            <p:nvGrpSpPr>
              <p:cNvPr id="15470" name="Group 110"/>
              <p:cNvGrpSpPr>
                <a:grpSpLocks/>
              </p:cNvGrpSpPr>
              <p:nvPr/>
            </p:nvGrpSpPr>
            <p:grpSpPr bwMode="auto">
              <a:xfrm>
                <a:off x="4217" y="3384"/>
                <a:ext cx="1502" cy="408"/>
                <a:chOff x="2064" y="3456"/>
                <a:chExt cx="1850" cy="528"/>
              </a:xfrm>
            </p:grpSpPr>
            <p:pic>
              <p:nvPicPr>
                <p:cNvPr id="15471" name="Picture 111" descr="DNA Ribose upside down"/>
                <p:cNvPicPr>
                  <a:picLocks noChangeAspect="1" noChangeArrowheads="1"/>
                </p:cNvPicPr>
                <p:nvPr/>
              </p:nvPicPr>
              <p:blipFill>
                <a:blip r:embed="rId9" cstate="print"/>
                <a:srcRect/>
                <a:stretch>
                  <a:fillRect/>
                </a:stretch>
              </p:blipFill>
              <p:spPr bwMode="auto">
                <a:xfrm>
                  <a:off x="2937" y="3653"/>
                  <a:ext cx="456" cy="331"/>
                </a:xfrm>
                <a:prstGeom prst="rect">
                  <a:avLst/>
                </a:prstGeom>
                <a:noFill/>
              </p:spPr>
            </p:pic>
            <p:sp>
              <p:nvSpPr>
                <p:cNvPr id="15472" name="Text Box 112"/>
                <p:cNvSpPr txBox="1">
                  <a:spLocks noChangeArrowheads="1"/>
                </p:cNvSpPr>
                <p:nvPr/>
              </p:nvSpPr>
              <p:spPr bwMode="auto">
                <a:xfrm>
                  <a:off x="3551" y="3456"/>
                  <a:ext cx="363" cy="248"/>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473" name="Line 113"/>
                <p:cNvSpPr>
                  <a:spLocks noChangeShapeType="1"/>
                </p:cNvSpPr>
                <p:nvPr/>
              </p:nvSpPr>
              <p:spPr bwMode="auto">
                <a:xfrm flipV="1">
                  <a:off x="3279" y="3548"/>
                  <a:ext cx="227" cy="139"/>
                </a:xfrm>
                <a:prstGeom prst="line">
                  <a:avLst/>
                </a:prstGeom>
                <a:noFill/>
                <a:ln w="9525">
                  <a:solidFill>
                    <a:schemeClr val="tx1"/>
                  </a:solidFill>
                  <a:round/>
                  <a:headEnd/>
                  <a:tailEnd/>
                </a:ln>
                <a:effectLst/>
              </p:spPr>
              <p:txBody>
                <a:bodyPr/>
                <a:lstStyle/>
                <a:p>
                  <a:endParaRPr lang="en-US"/>
                </a:p>
              </p:txBody>
            </p:sp>
            <p:sp>
              <p:nvSpPr>
                <p:cNvPr id="15474" name="Line 114"/>
                <p:cNvSpPr>
                  <a:spLocks noChangeShapeType="1"/>
                </p:cNvSpPr>
                <p:nvPr/>
              </p:nvSpPr>
              <p:spPr bwMode="auto">
                <a:xfrm>
                  <a:off x="3355" y="3863"/>
                  <a:ext cx="189" cy="104"/>
                </a:xfrm>
                <a:prstGeom prst="line">
                  <a:avLst/>
                </a:prstGeom>
                <a:noFill/>
                <a:ln w="9525">
                  <a:solidFill>
                    <a:schemeClr val="tx1"/>
                  </a:solidFill>
                  <a:round/>
                  <a:headEnd/>
                  <a:tailEnd/>
                </a:ln>
                <a:effectLst/>
              </p:spPr>
              <p:txBody>
                <a:bodyPr/>
                <a:lstStyle/>
                <a:p>
                  <a:endParaRPr lang="en-US"/>
                </a:p>
              </p:txBody>
            </p:sp>
            <p:pic>
              <p:nvPicPr>
                <p:cNvPr id="15475" name="Picture 115" descr="DNA Guanine flipped"/>
                <p:cNvPicPr>
                  <a:picLocks noChangeAspect="1" noChangeArrowheads="1"/>
                </p:cNvPicPr>
                <p:nvPr/>
              </p:nvPicPr>
              <p:blipFill>
                <a:blip r:embed="rId10" cstate="print">
                  <a:lum contrast="20000"/>
                </a:blip>
                <a:srcRect/>
                <a:stretch>
                  <a:fillRect/>
                </a:stretch>
              </p:blipFill>
              <p:spPr bwMode="auto">
                <a:xfrm>
                  <a:off x="2064" y="3757"/>
                  <a:ext cx="637" cy="146"/>
                </a:xfrm>
                <a:prstGeom prst="rect">
                  <a:avLst/>
                </a:prstGeom>
                <a:noFill/>
              </p:spPr>
            </p:pic>
            <p:sp>
              <p:nvSpPr>
                <p:cNvPr id="15476" name="Line 116"/>
                <p:cNvSpPr>
                  <a:spLocks noChangeShapeType="1"/>
                </p:cNvSpPr>
                <p:nvPr/>
              </p:nvSpPr>
              <p:spPr bwMode="auto">
                <a:xfrm flipH="1">
                  <a:off x="2671" y="3827"/>
                  <a:ext cx="342" cy="0"/>
                </a:xfrm>
                <a:prstGeom prst="line">
                  <a:avLst/>
                </a:prstGeom>
                <a:noFill/>
                <a:ln w="9525">
                  <a:solidFill>
                    <a:schemeClr val="tx1"/>
                  </a:solidFill>
                  <a:round/>
                  <a:headEnd/>
                  <a:tailEnd/>
                </a:ln>
                <a:effectLst/>
              </p:spPr>
              <p:txBody>
                <a:bodyPr/>
                <a:lstStyle/>
                <a:p>
                  <a:endParaRPr lang="en-US"/>
                </a:p>
              </p:txBody>
            </p:sp>
          </p:grpSp>
        </p:grpSp>
        <p:sp>
          <p:nvSpPr>
            <p:cNvPr id="15624" name="Line 264"/>
            <p:cNvSpPr>
              <a:spLocks noChangeShapeType="1"/>
            </p:cNvSpPr>
            <p:nvPr/>
          </p:nvSpPr>
          <p:spPr bwMode="auto">
            <a:xfrm flipH="1" flipV="1">
              <a:off x="240" y="3264"/>
              <a:ext cx="96" cy="96"/>
            </a:xfrm>
            <a:prstGeom prst="line">
              <a:avLst/>
            </a:prstGeom>
            <a:noFill/>
            <a:ln w="9525">
              <a:solidFill>
                <a:schemeClr val="tx1"/>
              </a:solidFill>
              <a:round/>
              <a:headEnd/>
              <a:tailEnd/>
            </a:ln>
            <a:effectLst/>
          </p:spPr>
          <p:txBody>
            <a:bodyPr/>
            <a:lstStyle/>
            <a:p>
              <a:endParaRPr lang="en-US"/>
            </a:p>
          </p:txBody>
        </p:sp>
      </p:grpSp>
      <p:grpSp>
        <p:nvGrpSpPr>
          <p:cNvPr id="15664" name="Group 304"/>
          <p:cNvGrpSpPr>
            <a:grpSpLocks/>
          </p:cNvGrpSpPr>
          <p:nvPr/>
        </p:nvGrpSpPr>
        <p:grpSpPr bwMode="auto">
          <a:xfrm>
            <a:off x="2057400" y="3048000"/>
            <a:ext cx="2297113" cy="646113"/>
            <a:chOff x="2784" y="336"/>
            <a:chExt cx="1447" cy="407"/>
          </a:xfrm>
        </p:grpSpPr>
        <p:pic>
          <p:nvPicPr>
            <p:cNvPr id="15656" name="Picture 296" descr="DNA Ribose upside down"/>
            <p:cNvPicPr>
              <a:picLocks noChangeAspect="1" noChangeArrowheads="1"/>
            </p:cNvPicPr>
            <p:nvPr/>
          </p:nvPicPr>
          <p:blipFill>
            <a:blip r:embed="rId26" cstate="print"/>
            <a:srcRect/>
            <a:stretch>
              <a:fillRect/>
            </a:stretch>
          </p:blipFill>
          <p:spPr bwMode="auto">
            <a:xfrm>
              <a:off x="3475" y="523"/>
              <a:ext cx="377" cy="220"/>
            </a:xfrm>
            <a:prstGeom prst="rect">
              <a:avLst/>
            </a:prstGeom>
            <a:noFill/>
          </p:spPr>
        </p:pic>
        <p:sp>
          <p:nvSpPr>
            <p:cNvPr id="15657" name="Line 297"/>
            <p:cNvSpPr>
              <a:spLocks noChangeShapeType="1"/>
            </p:cNvSpPr>
            <p:nvPr/>
          </p:nvSpPr>
          <p:spPr bwMode="auto">
            <a:xfrm flipH="1" flipV="1">
              <a:off x="3286" y="639"/>
              <a:ext cx="252" cy="0"/>
            </a:xfrm>
            <a:prstGeom prst="line">
              <a:avLst/>
            </a:prstGeom>
            <a:noFill/>
            <a:ln w="9525">
              <a:solidFill>
                <a:schemeClr val="tx1"/>
              </a:solidFill>
              <a:round/>
              <a:headEnd/>
              <a:tailEnd/>
            </a:ln>
            <a:effectLst/>
          </p:spPr>
          <p:txBody>
            <a:bodyPr/>
            <a:lstStyle/>
            <a:p>
              <a:endParaRPr lang="en-US"/>
            </a:p>
          </p:txBody>
        </p:sp>
        <p:sp>
          <p:nvSpPr>
            <p:cNvPr id="15658" name="Text Box 298"/>
            <p:cNvSpPr txBox="1">
              <a:spLocks noChangeArrowheads="1"/>
            </p:cNvSpPr>
            <p:nvPr/>
          </p:nvSpPr>
          <p:spPr bwMode="auto">
            <a:xfrm>
              <a:off x="3936" y="336"/>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5659" name="Line 299"/>
            <p:cNvSpPr>
              <a:spLocks noChangeShapeType="1"/>
            </p:cNvSpPr>
            <p:nvPr/>
          </p:nvSpPr>
          <p:spPr bwMode="auto">
            <a:xfrm flipV="1">
              <a:off x="3757" y="454"/>
              <a:ext cx="157" cy="92"/>
            </a:xfrm>
            <a:prstGeom prst="line">
              <a:avLst/>
            </a:prstGeom>
            <a:noFill/>
            <a:ln w="9525">
              <a:solidFill>
                <a:schemeClr val="tx1"/>
              </a:solidFill>
              <a:round/>
              <a:headEnd/>
              <a:tailEnd/>
            </a:ln>
            <a:effectLst/>
          </p:spPr>
          <p:txBody>
            <a:bodyPr/>
            <a:lstStyle/>
            <a:p>
              <a:endParaRPr lang="en-US"/>
            </a:p>
          </p:txBody>
        </p:sp>
        <p:sp>
          <p:nvSpPr>
            <p:cNvPr id="15660" name="Line 300"/>
            <p:cNvSpPr>
              <a:spLocks noChangeShapeType="1"/>
            </p:cNvSpPr>
            <p:nvPr/>
          </p:nvSpPr>
          <p:spPr bwMode="auto">
            <a:xfrm>
              <a:off x="3820" y="639"/>
              <a:ext cx="157" cy="93"/>
            </a:xfrm>
            <a:prstGeom prst="line">
              <a:avLst/>
            </a:prstGeom>
            <a:noFill/>
            <a:ln w="9525">
              <a:solidFill>
                <a:schemeClr val="tx1"/>
              </a:solidFill>
              <a:round/>
              <a:headEnd/>
              <a:tailEnd/>
            </a:ln>
            <a:effectLst/>
          </p:spPr>
          <p:txBody>
            <a:bodyPr/>
            <a:lstStyle/>
            <a:p>
              <a:endParaRPr lang="en-US"/>
            </a:p>
          </p:txBody>
        </p:sp>
        <p:pic>
          <p:nvPicPr>
            <p:cNvPr id="15661" name="Picture 301" descr="DNA Thymine flipped"/>
            <p:cNvPicPr>
              <a:picLocks noChangeAspect="1" noChangeArrowheads="1"/>
            </p:cNvPicPr>
            <p:nvPr/>
          </p:nvPicPr>
          <p:blipFill>
            <a:blip r:embed="rId27" cstate="print">
              <a:lum contrast="20000"/>
            </a:blip>
            <a:srcRect/>
            <a:stretch>
              <a:fillRect/>
            </a:stretch>
          </p:blipFill>
          <p:spPr bwMode="auto">
            <a:xfrm>
              <a:off x="2784" y="593"/>
              <a:ext cx="524" cy="101"/>
            </a:xfrm>
            <a:prstGeom prst="rect">
              <a:avLst/>
            </a:prstGeom>
            <a:noFill/>
          </p:spPr>
        </p:pic>
      </p:grpSp>
      <p:sp>
        <p:nvSpPr>
          <p:cNvPr id="15665" name="Text Box 305"/>
          <p:cNvSpPr txBox="1">
            <a:spLocks noChangeArrowheads="1"/>
          </p:cNvSpPr>
          <p:nvPr/>
        </p:nvSpPr>
        <p:spPr bwMode="auto">
          <a:xfrm>
            <a:off x="685800" y="304800"/>
            <a:ext cx="7407275" cy="946150"/>
          </a:xfrm>
          <a:prstGeom prst="rect">
            <a:avLst/>
          </a:prstGeom>
          <a:noFill/>
          <a:ln w="9525">
            <a:noFill/>
            <a:miter lim="800000"/>
            <a:headEnd/>
            <a:tailEnd/>
          </a:ln>
          <a:effectLst/>
        </p:spPr>
        <p:txBody>
          <a:bodyPr>
            <a:spAutoFit/>
          </a:bodyPr>
          <a:lstStyle/>
          <a:p>
            <a:r>
              <a:rPr lang="en-GB" sz="2800">
                <a:latin typeface="Arial" charset="0"/>
              </a:rPr>
              <a:t>Each strand builds up its partner by adding the appropriate nucleotides</a:t>
            </a:r>
            <a:endParaRPr lang="en-US" sz="2800">
              <a:latin typeface="Arial" charset="0"/>
            </a:endParaRPr>
          </a:p>
        </p:txBody>
      </p:sp>
      <p:sp>
        <p:nvSpPr>
          <p:cNvPr id="15666" name="Text Box 306"/>
          <p:cNvSpPr txBox="1">
            <a:spLocks noChangeArrowheads="1"/>
          </p:cNvSpPr>
          <p:nvPr/>
        </p:nvSpPr>
        <p:spPr bwMode="auto">
          <a:xfrm>
            <a:off x="8594725" y="41275"/>
            <a:ext cx="488950" cy="457200"/>
          </a:xfrm>
          <a:prstGeom prst="rect">
            <a:avLst/>
          </a:prstGeom>
          <a:noFill/>
          <a:ln w="9525">
            <a:noFill/>
            <a:miter lim="800000"/>
            <a:headEnd/>
            <a:tailEnd/>
          </a:ln>
          <a:effectLst/>
        </p:spPr>
        <p:txBody>
          <a:bodyPr wrap="none">
            <a:spAutoFit/>
          </a:bodyPr>
          <a:lstStyle/>
          <a:p>
            <a:r>
              <a:rPr lang="en-GB" sz="2400"/>
              <a:t>18</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638"/>
                                        </p:tgtEl>
                                        <p:attrNameLst>
                                          <p:attrName>style.visibility</p:attrName>
                                        </p:attrNameLst>
                                      </p:cBhvr>
                                      <p:to>
                                        <p:strVal val="visible"/>
                                      </p:to>
                                    </p:set>
                                    <p:animEffect transition="in" filter="wipe(up)">
                                      <p:cBhvr>
                                        <p:cTn id="7" dur="500"/>
                                        <p:tgtEl>
                                          <p:spTgt spid="156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5477"/>
                                        </p:tgtEl>
                                        <p:attrNameLst>
                                          <p:attrName>style.visibility</p:attrName>
                                        </p:attrNameLst>
                                      </p:cBhvr>
                                      <p:to>
                                        <p:strVal val="visible"/>
                                      </p:to>
                                    </p:set>
                                    <p:anim calcmode="lin" valueType="num">
                                      <p:cBhvr additive="base">
                                        <p:cTn id="12" dur="500" fill="hold"/>
                                        <p:tgtEl>
                                          <p:spTgt spid="15477"/>
                                        </p:tgtEl>
                                        <p:attrNameLst>
                                          <p:attrName>ppt_x</p:attrName>
                                        </p:attrNameLst>
                                      </p:cBhvr>
                                      <p:tavLst>
                                        <p:tav tm="0">
                                          <p:val>
                                            <p:strVal val="#ppt_x"/>
                                          </p:val>
                                        </p:tav>
                                        <p:tav tm="100000">
                                          <p:val>
                                            <p:strVal val="#ppt_x"/>
                                          </p:val>
                                        </p:tav>
                                      </p:tavLst>
                                    </p:anim>
                                    <p:anim calcmode="lin" valueType="num">
                                      <p:cBhvr additive="base">
                                        <p:cTn id="13" dur="500" fill="hold"/>
                                        <p:tgtEl>
                                          <p:spTgt spid="1547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1000"/>
                                  </p:stCondLst>
                                  <p:childTnLst>
                                    <p:set>
                                      <p:cBhvr>
                                        <p:cTn id="16" dur="1" fill="hold">
                                          <p:stCondLst>
                                            <p:cond delay="0"/>
                                          </p:stCondLst>
                                        </p:cTn>
                                        <p:tgtEl>
                                          <p:spTgt spid="15484"/>
                                        </p:tgtEl>
                                        <p:attrNameLst>
                                          <p:attrName>style.visibility</p:attrName>
                                        </p:attrNameLst>
                                      </p:cBhvr>
                                      <p:to>
                                        <p:strVal val="visible"/>
                                      </p:to>
                                    </p:set>
                                    <p:anim calcmode="lin" valueType="num">
                                      <p:cBhvr additive="base">
                                        <p:cTn id="17" dur="500" fill="hold"/>
                                        <p:tgtEl>
                                          <p:spTgt spid="15484"/>
                                        </p:tgtEl>
                                        <p:attrNameLst>
                                          <p:attrName>ppt_x</p:attrName>
                                        </p:attrNameLst>
                                      </p:cBhvr>
                                      <p:tavLst>
                                        <p:tav tm="0">
                                          <p:val>
                                            <p:strVal val="#ppt_x"/>
                                          </p:val>
                                        </p:tav>
                                        <p:tav tm="100000">
                                          <p:val>
                                            <p:strVal val="#ppt_x"/>
                                          </p:val>
                                        </p:tav>
                                      </p:tavLst>
                                    </p:anim>
                                    <p:anim calcmode="lin" valueType="num">
                                      <p:cBhvr additive="base">
                                        <p:cTn id="18" dur="500" fill="hold"/>
                                        <p:tgtEl>
                                          <p:spTgt spid="15484"/>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1000"/>
                                  </p:stCondLst>
                                  <p:childTnLst>
                                    <p:set>
                                      <p:cBhvr>
                                        <p:cTn id="21" dur="1" fill="hold">
                                          <p:stCondLst>
                                            <p:cond delay="0"/>
                                          </p:stCondLst>
                                        </p:cTn>
                                        <p:tgtEl>
                                          <p:spTgt spid="15491"/>
                                        </p:tgtEl>
                                        <p:attrNameLst>
                                          <p:attrName>style.visibility</p:attrName>
                                        </p:attrNameLst>
                                      </p:cBhvr>
                                      <p:to>
                                        <p:strVal val="visible"/>
                                      </p:to>
                                    </p:set>
                                    <p:anim calcmode="lin" valueType="num">
                                      <p:cBhvr additive="base">
                                        <p:cTn id="22" dur="500" fill="hold"/>
                                        <p:tgtEl>
                                          <p:spTgt spid="15491"/>
                                        </p:tgtEl>
                                        <p:attrNameLst>
                                          <p:attrName>ppt_x</p:attrName>
                                        </p:attrNameLst>
                                      </p:cBhvr>
                                      <p:tavLst>
                                        <p:tav tm="0">
                                          <p:val>
                                            <p:strVal val="#ppt_x"/>
                                          </p:val>
                                        </p:tav>
                                        <p:tav tm="100000">
                                          <p:val>
                                            <p:strVal val="#ppt_x"/>
                                          </p:val>
                                        </p:tav>
                                      </p:tavLst>
                                    </p:anim>
                                    <p:anim calcmode="lin" valueType="num">
                                      <p:cBhvr additive="base">
                                        <p:cTn id="23" dur="500" fill="hold"/>
                                        <p:tgtEl>
                                          <p:spTgt spid="15491"/>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2" presetClass="entr" presetSubtype="1" fill="hold" nodeType="afterEffect">
                                  <p:stCondLst>
                                    <p:cond delay="1000"/>
                                  </p:stCondLst>
                                  <p:childTnLst>
                                    <p:set>
                                      <p:cBhvr>
                                        <p:cTn id="26" dur="1" fill="hold">
                                          <p:stCondLst>
                                            <p:cond delay="0"/>
                                          </p:stCondLst>
                                        </p:cTn>
                                        <p:tgtEl>
                                          <p:spTgt spid="15664"/>
                                        </p:tgtEl>
                                        <p:attrNameLst>
                                          <p:attrName>style.visibility</p:attrName>
                                        </p:attrNameLst>
                                      </p:cBhvr>
                                      <p:to>
                                        <p:strVal val="visible"/>
                                      </p:to>
                                    </p:set>
                                    <p:anim calcmode="lin" valueType="num">
                                      <p:cBhvr additive="base">
                                        <p:cTn id="27" dur="500" fill="hold"/>
                                        <p:tgtEl>
                                          <p:spTgt spid="15664"/>
                                        </p:tgtEl>
                                        <p:attrNameLst>
                                          <p:attrName>ppt_x</p:attrName>
                                        </p:attrNameLst>
                                      </p:cBhvr>
                                      <p:tavLst>
                                        <p:tav tm="0">
                                          <p:val>
                                            <p:strVal val="#ppt_x"/>
                                          </p:val>
                                        </p:tav>
                                        <p:tav tm="100000">
                                          <p:val>
                                            <p:strVal val="#ppt_x"/>
                                          </p:val>
                                        </p:tav>
                                      </p:tavLst>
                                    </p:anim>
                                    <p:anim calcmode="lin" valueType="num">
                                      <p:cBhvr additive="base">
                                        <p:cTn id="28" dur="500" fill="hold"/>
                                        <p:tgtEl>
                                          <p:spTgt spid="15664"/>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nodeType="afterEffect">
                                  <p:stCondLst>
                                    <p:cond delay="1000"/>
                                  </p:stCondLst>
                                  <p:childTnLst>
                                    <p:set>
                                      <p:cBhvr>
                                        <p:cTn id="31" dur="1" fill="hold">
                                          <p:stCondLst>
                                            <p:cond delay="0"/>
                                          </p:stCondLst>
                                        </p:cTn>
                                        <p:tgtEl>
                                          <p:spTgt spid="15505"/>
                                        </p:tgtEl>
                                        <p:attrNameLst>
                                          <p:attrName>style.visibility</p:attrName>
                                        </p:attrNameLst>
                                      </p:cBhvr>
                                      <p:to>
                                        <p:strVal val="visible"/>
                                      </p:to>
                                    </p:set>
                                    <p:anim calcmode="lin" valueType="num">
                                      <p:cBhvr additive="base">
                                        <p:cTn id="32" dur="500" fill="hold"/>
                                        <p:tgtEl>
                                          <p:spTgt spid="15505"/>
                                        </p:tgtEl>
                                        <p:attrNameLst>
                                          <p:attrName>ppt_x</p:attrName>
                                        </p:attrNameLst>
                                      </p:cBhvr>
                                      <p:tavLst>
                                        <p:tav tm="0">
                                          <p:val>
                                            <p:strVal val="#ppt_x"/>
                                          </p:val>
                                        </p:tav>
                                        <p:tav tm="100000">
                                          <p:val>
                                            <p:strVal val="#ppt_x"/>
                                          </p:val>
                                        </p:tav>
                                      </p:tavLst>
                                    </p:anim>
                                    <p:anim calcmode="lin" valueType="num">
                                      <p:cBhvr additive="base">
                                        <p:cTn id="33" dur="500" fill="hold"/>
                                        <p:tgtEl>
                                          <p:spTgt spid="15505"/>
                                        </p:tgtEl>
                                        <p:attrNameLst>
                                          <p:attrName>ppt_y</p:attrName>
                                        </p:attrNameLst>
                                      </p:cBhvr>
                                      <p:tavLst>
                                        <p:tav tm="0">
                                          <p:val>
                                            <p:strVal val="0-#ppt_h/2"/>
                                          </p:val>
                                        </p:tav>
                                        <p:tav tm="100000">
                                          <p:val>
                                            <p:strVal val="#ppt_y"/>
                                          </p:val>
                                        </p:tav>
                                      </p:tavLst>
                                    </p:anim>
                                  </p:childTnLst>
                                </p:cTn>
                              </p:par>
                            </p:childTnLst>
                          </p:cTn>
                        </p:par>
                        <p:par>
                          <p:cTn id="34" fill="hold">
                            <p:stCondLst>
                              <p:cond delay="6500"/>
                            </p:stCondLst>
                            <p:childTnLst>
                              <p:par>
                                <p:cTn id="35" presetID="2" presetClass="entr" presetSubtype="1" fill="hold" nodeType="afterEffect">
                                  <p:stCondLst>
                                    <p:cond delay="1000"/>
                                  </p:stCondLst>
                                  <p:childTnLst>
                                    <p:set>
                                      <p:cBhvr>
                                        <p:cTn id="36" dur="1" fill="hold">
                                          <p:stCondLst>
                                            <p:cond delay="0"/>
                                          </p:stCondLst>
                                        </p:cTn>
                                        <p:tgtEl>
                                          <p:spTgt spid="15512"/>
                                        </p:tgtEl>
                                        <p:attrNameLst>
                                          <p:attrName>style.visibility</p:attrName>
                                        </p:attrNameLst>
                                      </p:cBhvr>
                                      <p:to>
                                        <p:strVal val="visible"/>
                                      </p:to>
                                    </p:set>
                                    <p:anim calcmode="lin" valueType="num">
                                      <p:cBhvr additive="base">
                                        <p:cTn id="37" dur="500" fill="hold"/>
                                        <p:tgtEl>
                                          <p:spTgt spid="15512"/>
                                        </p:tgtEl>
                                        <p:attrNameLst>
                                          <p:attrName>ppt_x</p:attrName>
                                        </p:attrNameLst>
                                      </p:cBhvr>
                                      <p:tavLst>
                                        <p:tav tm="0">
                                          <p:val>
                                            <p:strVal val="#ppt_x"/>
                                          </p:val>
                                        </p:tav>
                                        <p:tav tm="100000">
                                          <p:val>
                                            <p:strVal val="#ppt_x"/>
                                          </p:val>
                                        </p:tav>
                                      </p:tavLst>
                                    </p:anim>
                                    <p:anim calcmode="lin" valueType="num">
                                      <p:cBhvr additive="base">
                                        <p:cTn id="38" dur="500" fill="hold"/>
                                        <p:tgtEl>
                                          <p:spTgt spid="15512"/>
                                        </p:tgtEl>
                                        <p:attrNameLst>
                                          <p:attrName>ppt_y</p:attrName>
                                        </p:attrNameLst>
                                      </p:cBhvr>
                                      <p:tavLst>
                                        <p:tav tm="0">
                                          <p:val>
                                            <p:strVal val="0-#ppt_h/2"/>
                                          </p:val>
                                        </p:tav>
                                        <p:tav tm="100000">
                                          <p:val>
                                            <p:strVal val="#ppt_y"/>
                                          </p:val>
                                        </p:tav>
                                      </p:tavLst>
                                    </p:anim>
                                  </p:childTnLst>
                                </p:cTn>
                              </p:par>
                            </p:childTnLst>
                          </p:cTn>
                        </p:par>
                        <p:par>
                          <p:cTn id="39" fill="hold">
                            <p:stCondLst>
                              <p:cond delay="8000"/>
                            </p:stCondLst>
                            <p:childTnLst>
                              <p:par>
                                <p:cTn id="40" presetID="2" presetClass="entr" presetSubtype="1" fill="hold" nodeType="afterEffect">
                                  <p:stCondLst>
                                    <p:cond delay="1000"/>
                                  </p:stCondLst>
                                  <p:childTnLst>
                                    <p:set>
                                      <p:cBhvr>
                                        <p:cTn id="41" dur="1" fill="hold">
                                          <p:stCondLst>
                                            <p:cond delay="0"/>
                                          </p:stCondLst>
                                        </p:cTn>
                                        <p:tgtEl>
                                          <p:spTgt spid="15519"/>
                                        </p:tgtEl>
                                        <p:attrNameLst>
                                          <p:attrName>style.visibility</p:attrName>
                                        </p:attrNameLst>
                                      </p:cBhvr>
                                      <p:to>
                                        <p:strVal val="visible"/>
                                      </p:to>
                                    </p:set>
                                    <p:anim calcmode="lin" valueType="num">
                                      <p:cBhvr additive="base">
                                        <p:cTn id="42" dur="500" fill="hold"/>
                                        <p:tgtEl>
                                          <p:spTgt spid="15519"/>
                                        </p:tgtEl>
                                        <p:attrNameLst>
                                          <p:attrName>ppt_x</p:attrName>
                                        </p:attrNameLst>
                                      </p:cBhvr>
                                      <p:tavLst>
                                        <p:tav tm="0">
                                          <p:val>
                                            <p:strVal val="#ppt_x"/>
                                          </p:val>
                                        </p:tav>
                                        <p:tav tm="100000">
                                          <p:val>
                                            <p:strVal val="#ppt_x"/>
                                          </p:val>
                                        </p:tav>
                                      </p:tavLst>
                                    </p:anim>
                                    <p:anim calcmode="lin" valueType="num">
                                      <p:cBhvr additive="base">
                                        <p:cTn id="43" dur="500" fill="hold"/>
                                        <p:tgtEl>
                                          <p:spTgt spid="15519"/>
                                        </p:tgtEl>
                                        <p:attrNameLst>
                                          <p:attrName>ppt_y</p:attrName>
                                        </p:attrNameLst>
                                      </p:cBhvr>
                                      <p:tavLst>
                                        <p:tav tm="0">
                                          <p:val>
                                            <p:strVal val="0-#ppt_h/2"/>
                                          </p:val>
                                        </p:tav>
                                        <p:tav tm="100000">
                                          <p:val>
                                            <p:strVal val="#ppt_y"/>
                                          </p:val>
                                        </p:tav>
                                      </p:tavLst>
                                    </p:anim>
                                  </p:childTnLst>
                                </p:cTn>
                              </p:par>
                            </p:childTnLst>
                          </p:cTn>
                        </p:par>
                        <p:par>
                          <p:cTn id="44" fill="hold">
                            <p:stCondLst>
                              <p:cond delay="9500"/>
                            </p:stCondLst>
                            <p:childTnLst>
                              <p:par>
                                <p:cTn id="45" presetID="2" presetClass="entr" presetSubtype="1" fill="hold" nodeType="afterEffect">
                                  <p:stCondLst>
                                    <p:cond delay="1000"/>
                                  </p:stCondLst>
                                  <p:childTnLst>
                                    <p:set>
                                      <p:cBhvr>
                                        <p:cTn id="46" dur="1" fill="hold">
                                          <p:stCondLst>
                                            <p:cond delay="0"/>
                                          </p:stCondLst>
                                        </p:cTn>
                                        <p:tgtEl>
                                          <p:spTgt spid="15526"/>
                                        </p:tgtEl>
                                        <p:attrNameLst>
                                          <p:attrName>style.visibility</p:attrName>
                                        </p:attrNameLst>
                                      </p:cBhvr>
                                      <p:to>
                                        <p:strVal val="visible"/>
                                      </p:to>
                                    </p:set>
                                    <p:anim calcmode="lin" valueType="num">
                                      <p:cBhvr additive="base">
                                        <p:cTn id="47" dur="500" fill="hold"/>
                                        <p:tgtEl>
                                          <p:spTgt spid="15526"/>
                                        </p:tgtEl>
                                        <p:attrNameLst>
                                          <p:attrName>ppt_x</p:attrName>
                                        </p:attrNameLst>
                                      </p:cBhvr>
                                      <p:tavLst>
                                        <p:tav tm="0">
                                          <p:val>
                                            <p:strVal val="#ppt_x"/>
                                          </p:val>
                                        </p:tav>
                                        <p:tav tm="100000">
                                          <p:val>
                                            <p:strVal val="#ppt_x"/>
                                          </p:val>
                                        </p:tav>
                                      </p:tavLst>
                                    </p:anim>
                                    <p:anim calcmode="lin" valueType="num">
                                      <p:cBhvr additive="base">
                                        <p:cTn id="48" dur="500" fill="hold"/>
                                        <p:tgtEl>
                                          <p:spTgt spid="15526"/>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534"/>
                                        </p:tgtEl>
                                        <p:attrNameLst>
                                          <p:attrName>style.visibility</p:attrName>
                                        </p:attrNameLst>
                                      </p:cBhvr>
                                      <p:to>
                                        <p:strVal val="visible"/>
                                      </p:to>
                                    </p:set>
                                    <p:anim calcmode="lin" valueType="num">
                                      <p:cBhvr additive="base">
                                        <p:cTn id="53" dur="500" fill="hold"/>
                                        <p:tgtEl>
                                          <p:spTgt spid="15534"/>
                                        </p:tgtEl>
                                        <p:attrNameLst>
                                          <p:attrName>ppt_x</p:attrName>
                                        </p:attrNameLst>
                                      </p:cBhvr>
                                      <p:tavLst>
                                        <p:tav tm="0">
                                          <p:val>
                                            <p:strVal val="#ppt_x"/>
                                          </p:val>
                                        </p:tav>
                                        <p:tav tm="100000">
                                          <p:val>
                                            <p:strVal val="#ppt_x"/>
                                          </p:val>
                                        </p:tav>
                                      </p:tavLst>
                                    </p:anim>
                                    <p:anim calcmode="lin" valueType="num">
                                      <p:cBhvr additive="base">
                                        <p:cTn id="54" dur="500" fill="hold"/>
                                        <p:tgtEl>
                                          <p:spTgt spid="15534"/>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 presetClass="entr" presetSubtype="4" fill="hold" nodeType="afterEffect">
                                  <p:stCondLst>
                                    <p:cond delay="1000"/>
                                  </p:stCondLst>
                                  <p:childTnLst>
                                    <p:set>
                                      <p:cBhvr>
                                        <p:cTn id="57" dur="1" fill="hold">
                                          <p:stCondLst>
                                            <p:cond delay="0"/>
                                          </p:stCondLst>
                                        </p:cTn>
                                        <p:tgtEl>
                                          <p:spTgt spid="15554"/>
                                        </p:tgtEl>
                                        <p:attrNameLst>
                                          <p:attrName>style.visibility</p:attrName>
                                        </p:attrNameLst>
                                      </p:cBhvr>
                                      <p:to>
                                        <p:strVal val="visible"/>
                                      </p:to>
                                    </p:set>
                                    <p:anim calcmode="lin" valueType="num">
                                      <p:cBhvr additive="base">
                                        <p:cTn id="58" dur="500" fill="hold"/>
                                        <p:tgtEl>
                                          <p:spTgt spid="15554"/>
                                        </p:tgtEl>
                                        <p:attrNameLst>
                                          <p:attrName>ppt_x</p:attrName>
                                        </p:attrNameLst>
                                      </p:cBhvr>
                                      <p:tavLst>
                                        <p:tav tm="0">
                                          <p:val>
                                            <p:strVal val="#ppt_x"/>
                                          </p:val>
                                        </p:tav>
                                        <p:tav tm="100000">
                                          <p:val>
                                            <p:strVal val="#ppt_x"/>
                                          </p:val>
                                        </p:tav>
                                      </p:tavLst>
                                    </p:anim>
                                    <p:anim calcmode="lin" valueType="num">
                                      <p:cBhvr additive="base">
                                        <p:cTn id="59" dur="500" fill="hold"/>
                                        <p:tgtEl>
                                          <p:spTgt spid="15554"/>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2" presetClass="entr" presetSubtype="4" fill="hold" nodeType="afterEffect">
                                  <p:stCondLst>
                                    <p:cond delay="1000"/>
                                  </p:stCondLst>
                                  <p:childTnLst>
                                    <p:set>
                                      <p:cBhvr>
                                        <p:cTn id="62" dur="1" fill="hold">
                                          <p:stCondLst>
                                            <p:cond delay="0"/>
                                          </p:stCondLst>
                                        </p:cTn>
                                        <p:tgtEl>
                                          <p:spTgt spid="15577"/>
                                        </p:tgtEl>
                                        <p:attrNameLst>
                                          <p:attrName>style.visibility</p:attrName>
                                        </p:attrNameLst>
                                      </p:cBhvr>
                                      <p:to>
                                        <p:strVal val="visible"/>
                                      </p:to>
                                    </p:set>
                                    <p:anim calcmode="lin" valueType="num">
                                      <p:cBhvr additive="base">
                                        <p:cTn id="63" dur="500" fill="hold"/>
                                        <p:tgtEl>
                                          <p:spTgt spid="15577"/>
                                        </p:tgtEl>
                                        <p:attrNameLst>
                                          <p:attrName>ppt_x</p:attrName>
                                        </p:attrNameLst>
                                      </p:cBhvr>
                                      <p:tavLst>
                                        <p:tav tm="0">
                                          <p:val>
                                            <p:strVal val="#ppt_x"/>
                                          </p:val>
                                        </p:tav>
                                        <p:tav tm="100000">
                                          <p:val>
                                            <p:strVal val="#ppt_x"/>
                                          </p:val>
                                        </p:tav>
                                      </p:tavLst>
                                    </p:anim>
                                    <p:anim calcmode="lin" valueType="num">
                                      <p:cBhvr additive="base">
                                        <p:cTn id="64" dur="500" fill="hold"/>
                                        <p:tgtEl>
                                          <p:spTgt spid="15577"/>
                                        </p:tgtEl>
                                        <p:attrNameLst>
                                          <p:attrName>ppt_y</p:attrName>
                                        </p:attrNameLst>
                                      </p:cBhvr>
                                      <p:tavLst>
                                        <p:tav tm="0">
                                          <p:val>
                                            <p:strVal val="1+#ppt_h/2"/>
                                          </p:val>
                                        </p:tav>
                                        <p:tav tm="100000">
                                          <p:val>
                                            <p:strVal val="#ppt_y"/>
                                          </p:val>
                                        </p:tav>
                                      </p:tavLst>
                                    </p:anim>
                                  </p:childTnLst>
                                </p:cTn>
                              </p:par>
                            </p:childTnLst>
                          </p:cTn>
                        </p:par>
                        <p:par>
                          <p:cTn id="65" fill="hold">
                            <p:stCondLst>
                              <p:cond delay="3500"/>
                            </p:stCondLst>
                            <p:childTnLst>
                              <p:par>
                                <p:cTn id="66" presetID="2" presetClass="entr" presetSubtype="4" fill="hold" nodeType="afterEffect">
                                  <p:stCondLst>
                                    <p:cond delay="1000"/>
                                  </p:stCondLst>
                                  <p:childTnLst>
                                    <p:set>
                                      <p:cBhvr>
                                        <p:cTn id="67" dur="1" fill="hold">
                                          <p:stCondLst>
                                            <p:cond delay="0"/>
                                          </p:stCondLst>
                                        </p:cTn>
                                        <p:tgtEl>
                                          <p:spTgt spid="15587"/>
                                        </p:tgtEl>
                                        <p:attrNameLst>
                                          <p:attrName>style.visibility</p:attrName>
                                        </p:attrNameLst>
                                      </p:cBhvr>
                                      <p:to>
                                        <p:strVal val="visible"/>
                                      </p:to>
                                    </p:set>
                                    <p:anim calcmode="lin" valueType="num">
                                      <p:cBhvr additive="base">
                                        <p:cTn id="68" dur="500" fill="hold"/>
                                        <p:tgtEl>
                                          <p:spTgt spid="15587"/>
                                        </p:tgtEl>
                                        <p:attrNameLst>
                                          <p:attrName>ppt_x</p:attrName>
                                        </p:attrNameLst>
                                      </p:cBhvr>
                                      <p:tavLst>
                                        <p:tav tm="0">
                                          <p:val>
                                            <p:strVal val="#ppt_x"/>
                                          </p:val>
                                        </p:tav>
                                        <p:tav tm="100000">
                                          <p:val>
                                            <p:strVal val="#ppt_x"/>
                                          </p:val>
                                        </p:tav>
                                      </p:tavLst>
                                    </p:anim>
                                    <p:anim calcmode="lin" valueType="num">
                                      <p:cBhvr additive="base">
                                        <p:cTn id="69" dur="500" fill="hold"/>
                                        <p:tgtEl>
                                          <p:spTgt spid="15587"/>
                                        </p:tgtEl>
                                        <p:attrNameLst>
                                          <p:attrName>ppt_y</p:attrName>
                                        </p:attrNameLst>
                                      </p:cBhvr>
                                      <p:tavLst>
                                        <p:tav tm="0">
                                          <p:val>
                                            <p:strVal val="1+#ppt_h/2"/>
                                          </p:val>
                                        </p:tav>
                                        <p:tav tm="100000">
                                          <p:val>
                                            <p:strVal val="#ppt_y"/>
                                          </p:val>
                                        </p:tav>
                                      </p:tavLst>
                                    </p:anim>
                                  </p:childTnLst>
                                </p:cTn>
                              </p:par>
                            </p:childTnLst>
                          </p:cTn>
                        </p:par>
                        <p:par>
                          <p:cTn id="70" fill="hold">
                            <p:stCondLst>
                              <p:cond delay="5000"/>
                            </p:stCondLst>
                            <p:childTnLst>
                              <p:par>
                                <p:cTn id="71" presetID="2" presetClass="entr" presetSubtype="4" fill="hold" nodeType="afterEffect">
                                  <p:stCondLst>
                                    <p:cond delay="1000"/>
                                  </p:stCondLst>
                                  <p:childTnLst>
                                    <p:set>
                                      <p:cBhvr>
                                        <p:cTn id="72" dur="1" fill="hold">
                                          <p:stCondLst>
                                            <p:cond delay="0"/>
                                          </p:stCondLst>
                                        </p:cTn>
                                        <p:tgtEl>
                                          <p:spTgt spid="15578"/>
                                        </p:tgtEl>
                                        <p:attrNameLst>
                                          <p:attrName>style.visibility</p:attrName>
                                        </p:attrNameLst>
                                      </p:cBhvr>
                                      <p:to>
                                        <p:strVal val="visible"/>
                                      </p:to>
                                    </p:set>
                                    <p:anim calcmode="lin" valueType="num">
                                      <p:cBhvr additive="base">
                                        <p:cTn id="73" dur="500" fill="hold"/>
                                        <p:tgtEl>
                                          <p:spTgt spid="15578"/>
                                        </p:tgtEl>
                                        <p:attrNameLst>
                                          <p:attrName>ppt_x</p:attrName>
                                        </p:attrNameLst>
                                      </p:cBhvr>
                                      <p:tavLst>
                                        <p:tav tm="0">
                                          <p:val>
                                            <p:strVal val="#ppt_x"/>
                                          </p:val>
                                        </p:tav>
                                        <p:tav tm="100000">
                                          <p:val>
                                            <p:strVal val="#ppt_x"/>
                                          </p:val>
                                        </p:tav>
                                      </p:tavLst>
                                    </p:anim>
                                    <p:anim calcmode="lin" valueType="num">
                                      <p:cBhvr additive="base">
                                        <p:cTn id="74" dur="500" fill="hold"/>
                                        <p:tgtEl>
                                          <p:spTgt spid="15578"/>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nodeType="afterEffect">
                                  <p:stCondLst>
                                    <p:cond delay="1000"/>
                                  </p:stCondLst>
                                  <p:childTnLst>
                                    <p:set>
                                      <p:cBhvr>
                                        <p:cTn id="77" dur="1" fill="hold">
                                          <p:stCondLst>
                                            <p:cond delay="0"/>
                                          </p:stCondLst>
                                        </p:cTn>
                                        <p:tgtEl>
                                          <p:spTgt spid="15588"/>
                                        </p:tgtEl>
                                        <p:attrNameLst>
                                          <p:attrName>style.visibility</p:attrName>
                                        </p:attrNameLst>
                                      </p:cBhvr>
                                      <p:to>
                                        <p:strVal val="visible"/>
                                      </p:to>
                                    </p:set>
                                    <p:anim calcmode="lin" valueType="num">
                                      <p:cBhvr additive="base">
                                        <p:cTn id="78" dur="500" fill="hold"/>
                                        <p:tgtEl>
                                          <p:spTgt spid="15588"/>
                                        </p:tgtEl>
                                        <p:attrNameLst>
                                          <p:attrName>ppt_x</p:attrName>
                                        </p:attrNameLst>
                                      </p:cBhvr>
                                      <p:tavLst>
                                        <p:tav tm="0">
                                          <p:val>
                                            <p:strVal val="#ppt_x"/>
                                          </p:val>
                                        </p:tav>
                                        <p:tav tm="100000">
                                          <p:val>
                                            <p:strVal val="#ppt_x"/>
                                          </p:val>
                                        </p:tav>
                                      </p:tavLst>
                                    </p:anim>
                                    <p:anim calcmode="lin" valueType="num">
                                      <p:cBhvr additive="base">
                                        <p:cTn id="79" dur="500" fill="hold"/>
                                        <p:tgtEl>
                                          <p:spTgt spid="15588"/>
                                        </p:tgtEl>
                                        <p:attrNameLst>
                                          <p:attrName>ppt_y</p:attrName>
                                        </p:attrNameLst>
                                      </p:cBhvr>
                                      <p:tavLst>
                                        <p:tav tm="0">
                                          <p:val>
                                            <p:strVal val="1+#ppt_h/2"/>
                                          </p:val>
                                        </p:tav>
                                        <p:tav tm="100000">
                                          <p:val>
                                            <p:strVal val="#ppt_y"/>
                                          </p:val>
                                        </p:tav>
                                      </p:tavLst>
                                    </p:anim>
                                  </p:childTnLst>
                                </p:cTn>
                              </p:par>
                            </p:childTnLst>
                          </p:cTn>
                        </p:par>
                        <p:par>
                          <p:cTn id="80" fill="hold">
                            <p:stCondLst>
                              <p:cond delay="8000"/>
                            </p:stCondLst>
                            <p:childTnLst>
                              <p:par>
                                <p:cTn id="81" presetID="2" presetClass="entr" presetSubtype="4" fill="hold" nodeType="afterEffect">
                                  <p:stCondLst>
                                    <p:cond delay="1000"/>
                                  </p:stCondLst>
                                  <p:childTnLst>
                                    <p:set>
                                      <p:cBhvr>
                                        <p:cTn id="82" dur="1" fill="hold">
                                          <p:stCondLst>
                                            <p:cond delay="0"/>
                                          </p:stCondLst>
                                        </p:cTn>
                                        <p:tgtEl>
                                          <p:spTgt spid="15596"/>
                                        </p:tgtEl>
                                        <p:attrNameLst>
                                          <p:attrName>style.visibility</p:attrName>
                                        </p:attrNameLst>
                                      </p:cBhvr>
                                      <p:to>
                                        <p:strVal val="visible"/>
                                      </p:to>
                                    </p:set>
                                    <p:anim calcmode="lin" valueType="num">
                                      <p:cBhvr additive="base">
                                        <p:cTn id="83" dur="500" fill="hold"/>
                                        <p:tgtEl>
                                          <p:spTgt spid="15596"/>
                                        </p:tgtEl>
                                        <p:attrNameLst>
                                          <p:attrName>ppt_x</p:attrName>
                                        </p:attrNameLst>
                                      </p:cBhvr>
                                      <p:tavLst>
                                        <p:tav tm="0">
                                          <p:val>
                                            <p:strVal val="#ppt_x"/>
                                          </p:val>
                                        </p:tav>
                                        <p:tav tm="100000">
                                          <p:val>
                                            <p:strVal val="#ppt_x"/>
                                          </p:val>
                                        </p:tav>
                                      </p:tavLst>
                                    </p:anim>
                                    <p:anim calcmode="lin" valueType="num">
                                      <p:cBhvr additive="base">
                                        <p:cTn id="84" dur="500" fill="hold"/>
                                        <p:tgtEl>
                                          <p:spTgt spid="15596"/>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2" presetClass="entr" presetSubtype="4" fill="hold" nodeType="afterEffect">
                                  <p:stCondLst>
                                    <p:cond delay="1000"/>
                                  </p:stCondLst>
                                  <p:childTnLst>
                                    <p:set>
                                      <p:cBhvr>
                                        <p:cTn id="87" dur="1" fill="hold">
                                          <p:stCondLst>
                                            <p:cond delay="0"/>
                                          </p:stCondLst>
                                        </p:cTn>
                                        <p:tgtEl>
                                          <p:spTgt spid="15621"/>
                                        </p:tgtEl>
                                        <p:attrNameLst>
                                          <p:attrName>style.visibility</p:attrName>
                                        </p:attrNameLst>
                                      </p:cBhvr>
                                      <p:to>
                                        <p:strVal val="visible"/>
                                      </p:to>
                                    </p:set>
                                    <p:anim calcmode="lin" valueType="num">
                                      <p:cBhvr additive="base">
                                        <p:cTn id="88" dur="500" fill="hold"/>
                                        <p:tgtEl>
                                          <p:spTgt spid="15621"/>
                                        </p:tgtEl>
                                        <p:attrNameLst>
                                          <p:attrName>ppt_x</p:attrName>
                                        </p:attrNameLst>
                                      </p:cBhvr>
                                      <p:tavLst>
                                        <p:tav tm="0">
                                          <p:val>
                                            <p:strVal val="#ppt_x"/>
                                          </p:val>
                                        </p:tav>
                                        <p:tav tm="100000">
                                          <p:val>
                                            <p:strVal val="#ppt_x"/>
                                          </p:val>
                                        </p:tav>
                                      </p:tavLst>
                                    </p:anim>
                                    <p:anim calcmode="lin" valueType="num">
                                      <p:cBhvr additive="base">
                                        <p:cTn id="89" dur="500" fill="hold"/>
                                        <p:tgtEl>
                                          <p:spTgt spid="156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14400" y="838200"/>
            <a:ext cx="6983413" cy="1066800"/>
          </a:xfrm>
          <a:prstGeom prst="rect">
            <a:avLst/>
          </a:prstGeom>
          <a:noFill/>
          <a:ln w="9525">
            <a:noFill/>
            <a:miter lim="800000"/>
            <a:headEnd/>
            <a:tailEnd/>
          </a:ln>
          <a:effectLst/>
        </p:spPr>
        <p:txBody>
          <a:bodyPr wrap="none">
            <a:spAutoFit/>
          </a:bodyPr>
          <a:lstStyle/>
          <a:p>
            <a:pPr algn="ctr"/>
            <a:r>
              <a:rPr lang="en-US"/>
              <a:t>The sequence of bases in DNA forms the </a:t>
            </a:r>
          </a:p>
          <a:p>
            <a:pPr algn="ctr"/>
            <a:r>
              <a:rPr lang="en-US" b="1">
                <a:solidFill>
                  <a:schemeClr val="accent2"/>
                </a:solidFill>
              </a:rPr>
              <a:t>Genetic Code</a:t>
            </a:r>
          </a:p>
        </p:txBody>
      </p:sp>
      <p:sp>
        <p:nvSpPr>
          <p:cNvPr id="16388" name="Text Box 4"/>
          <p:cNvSpPr txBox="1">
            <a:spLocks noChangeArrowheads="1"/>
          </p:cNvSpPr>
          <p:nvPr/>
        </p:nvSpPr>
        <p:spPr bwMode="auto">
          <a:xfrm>
            <a:off x="914400" y="2286000"/>
            <a:ext cx="7543800" cy="1554163"/>
          </a:xfrm>
          <a:prstGeom prst="rect">
            <a:avLst/>
          </a:prstGeom>
          <a:noFill/>
          <a:ln w="9525">
            <a:noFill/>
            <a:miter lim="800000"/>
            <a:headEnd/>
            <a:tailEnd/>
          </a:ln>
          <a:effectLst/>
        </p:spPr>
        <p:txBody>
          <a:bodyPr>
            <a:spAutoFit/>
          </a:bodyPr>
          <a:lstStyle/>
          <a:p>
            <a:r>
              <a:rPr lang="en-GB"/>
              <a:t>A group of three bases (</a:t>
            </a:r>
            <a:r>
              <a:rPr lang="en-GB" b="1">
                <a:solidFill>
                  <a:schemeClr val="accent2"/>
                </a:solidFill>
              </a:rPr>
              <a:t>a triplet</a:t>
            </a:r>
            <a:r>
              <a:rPr lang="en-GB"/>
              <a:t>) controls</a:t>
            </a:r>
          </a:p>
          <a:p>
            <a:r>
              <a:rPr lang="en-GB"/>
              <a:t>the production of a particular amino acid in </a:t>
            </a:r>
          </a:p>
          <a:p>
            <a:r>
              <a:rPr lang="en-GB"/>
              <a:t>the cytoplasm of the cell</a:t>
            </a:r>
            <a:endParaRPr lang="en-US"/>
          </a:p>
        </p:txBody>
      </p:sp>
      <p:sp>
        <p:nvSpPr>
          <p:cNvPr id="16389" name="Text Box 5"/>
          <p:cNvSpPr txBox="1">
            <a:spLocks noChangeArrowheads="1"/>
          </p:cNvSpPr>
          <p:nvPr/>
        </p:nvSpPr>
        <p:spPr bwMode="auto">
          <a:xfrm>
            <a:off x="990600" y="4419600"/>
            <a:ext cx="7086600" cy="1554163"/>
          </a:xfrm>
          <a:prstGeom prst="rect">
            <a:avLst/>
          </a:prstGeom>
          <a:noFill/>
          <a:ln w="9525">
            <a:noFill/>
            <a:miter lim="800000"/>
            <a:headEnd/>
            <a:tailEnd/>
          </a:ln>
          <a:effectLst/>
        </p:spPr>
        <p:txBody>
          <a:bodyPr>
            <a:spAutoFit/>
          </a:bodyPr>
          <a:lstStyle/>
          <a:p>
            <a:r>
              <a:rPr lang="en-GB"/>
              <a:t>The different amino acids and the order in which they are joined up determines the sort of protein being produced</a:t>
            </a:r>
            <a:endParaRPr lang="en-US"/>
          </a:p>
        </p:txBody>
      </p:sp>
      <p:sp>
        <p:nvSpPr>
          <p:cNvPr id="16390" name="Rectangle 6"/>
          <p:cNvSpPr>
            <a:spLocks noGrp="1" noChangeArrowheads="1"/>
          </p:cNvSpPr>
          <p:nvPr>
            <p:ph type="title" idx="4294967295"/>
          </p:nvPr>
        </p:nvSpPr>
        <p:spPr>
          <a:xfrm>
            <a:off x="0" y="0"/>
            <a:ext cx="2438400" cy="457200"/>
          </a:xfrm>
        </p:spPr>
        <p:txBody>
          <a:bodyPr/>
          <a:lstStyle/>
          <a:p>
            <a:r>
              <a:rPr lang="en-US" sz="2400">
                <a:latin typeface="Arial" charset="0"/>
              </a:rPr>
              <a:t>Genetic code 1</a:t>
            </a:r>
          </a:p>
        </p:txBody>
      </p:sp>
      <p:sp>
        <p:nvSpPr>
          <p:cNvPr id="16391" name="Text Box 7"/>
          <p:cNvSpPr txBox="1">
            <a:spLocks noChangeArrowheads="1"/>
          </p:cNvSpPr>
          <p:nvPr/>
        </p:nvSpPr>
        <p:spPr bwMode="auto">
          <a:xfrm>
            <a:off x="8670925" y="41275"/>
            <a:ext cx="488950" cy="457200"/>
          </a:xfrm>
          <a:prstGeom prst="rect">
            <a:avLst/>
          </a:prstGeom>
          <a:noFill/>
          <a:ln w="9525">
            <a:noFill/>
            <a:miter lim="800000"/>
            <a:headEnd/>
            <a:tailEnd/>
          </a:ln>
          <a:effectLst/>
        </p:spPr>
        <p:txBody>
          <a:bodyPr wrap="none">
            <a:spAutoFit/>
          </a:bodyPr>
          <a:lstStyle/>
          <a:p>
            <a:r>
              <a:rPr lang="en-GB" sz="2400"/>
              <a:t>19</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wipe(up)">
                                      <p:cBhvr>
                                        <p:cTn id="12" dur="5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wipe(up)">
                                      <p:cBhvr>
                                        <p:cTn id="1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8" grpId="0" autoUpdateAnimBg="0"/>
      <p:bldP spid="1638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685800"/>
            <a:ext cx="7185025" cy="579438"/>
          </a:xfrm>
          <a:prstGeom prst="rect">
            <a:avLst/>
          </a:prstGeom>
          <a:noFill/>
          <a:ln w="9525">
            <a:noFill/>
            <a:miter lim="800000"/>
            <a:headEnd/>
            <a:tailEnd/>
          </a:ln>
          <a:effectLst/>
        </p:spPr>
        <p:txBody>
          <a:bodyPr wrap="none">
            <a:spAutoFit/>
          </a:bodyPr>
          <a:lstStyle/>
          <a:p>
            <a:r>
              <a:rPr lang="en-US" b="1">
                <a:solidFill>
                  <a:schemeClr val="accent2"/>
                </a:solidFill>
              </a:rPr>
              <a:t>DNA</a:t>
            </a:r>
            <a:r>
              <a:rPr lang="en-US"/>
              <a:t> stands for  </a:t>
            </a:r>
            <a:r>
              <a:rPr lang="en-US" b="1">
                <a:solidFill>
                  <a:schemeClr val="accent2"/>
                </a:solidFill>
              </a:rPr>
              <a:t>deoxyribose nucleic acid</a:t>
            </a:r>
          </a:p>
        </p:txBody>
      </p:sp>
      <p:sp>
        <p:nvSpPr>
          <p:cNvPr id="24579" name="Text Box 3"/>
          <p:cNvSpPr txBox="1">
            <a:spLocks noChangeArrowheads="1"/>
          </p:cNvSpPr>
          <p:nvPr/>
        </p:nvSpPr>
        <p:spPr bwMode="auto">
          <a:xfrm>
            <a:off x="457200" y="1524000"/>
            <a:ext cx="8170863" cy="1066800"/>
          </a:xfrm>
          <a:prstGeom prst="rect">
            <a:avLst/>
          </a:prstGeom>
          <a:noFill/>
          <a:ln w="9525">
            <a:noFill/>
            <a:miter lim="800000"/>
            <a:headEnd/>
            <a:tailEnd/>
          </a:ln>
          <a:effectLst/>
        </p:spPr>
        <p:txBody>
          <a:bodyPr wrap="none">
            <a:spAutoFit/>
          </a:bodyPr>
          <a:lstStyle/>
          <a:p>
            <a:r>
              <a:rPr lang="en-GB"/>
              <a:t>This chemical substance is present in the nucleus</a:t>
            </a:r>
          </a:p>
          <a:p>
            <a:r>
              <a:rPr lang="en-GB"/>
              <a:t>of all cells in all living organisms</a:t>
            </a:r>
            <a:endParaRPr lang="en-US"/>
          </a:p>
        </p:txBody>
      </p:sp>
      <p:sp>
        <p:nvSpPr>
          <p:cNvPr id="24580" name="Text Box 4"/>
          <p:cNvSpPr txBox="1">
            <a:spLocks noChangeArrowheads="1"/>
          </p:cNvSpPr>
          <p:nvPr/>
        </p:nvSpPr>
        <p:spPr bwMode="auto">
          <a:xfrm>
            <a:off x="533400" y="2743200"/>
            <a:ext cx="7762875" cy="1066800"/>
          </a:xfrm>
          <a:prstGeom prst="rect">
            <a:avLst/>
          </a:prstGeom>
          <a:noFill/>
          <a:ln w="9525">
            <a:noFill/>
            <a:miter lim="800000"/>
            <a:headEnd/>
            <a:tailEnd/>
          </a:ln>
          <a:effectLst/>
        </p:spPr>
        <p:txBody>
          <a:bodyPr wrap="none">
            <a:spAutoFit/>
          </a:bodyPr>
          <a:lstStyle/>
          <a:p>
            <a:r>
              <a:rPr lang="en-GB"/>
              <a:t>DNA controls all the chemical changes which </a:t>
            </a:r>
          </a:p>
          <a:p>
            <a:r>
              <a:rPr lang="en-GB"/>
              <a:t>take place in cells</a:t>
            </a:r>
            <a:endParaRPr lang="en-US"/>
          </a:p>
        </p:txBody>
      </p:sp>
      <p:sp>
        <p:nvSpPr>
          <p:cNvPr id="24581" name="Text Box 5"/>
          <p:cNvSpPr txBox="1">
            <a:spLocks noChangeArrowheads="1"/>
          </p:cNvSpPr>
          <p:nvPr/>
        </p:nvSpPr>
        <p:spPr bwMode="auto">
          <a:xfrm>
            <a:off x="457200" y="3962400"/>
            <a:ext cx="8232775" cy="1066800"/>
          </a:xfrm>
          <a:prstGeom prst="rect">
            <a:avLst/>
          </a:prstGeom>
          <a:noFill/>
          <a:ln w="9525">
            <a:noFill/>
            <a:miter lim="800000"/>
            <a:headEnd/>
            <a:tailEnd/>
          </a:ln>
          <a:effectLst/>
        </p:spPr>
        <p:txBody>
          <a:bodyPr wrap="none">
            <a:spAutoFit/>
          </a:bodyPr>
          <a:lstStyle/>
          <a:p>
            <a:r>
              <a:rPr lang="en-GB"/>
              <a:t>The kind of cell which is formed, (muscle, blood,</a:t>
            </a:r>
          </a:p>
          <a:p>
            <a:r>
              <a:rPr lang="en-GB"/>
              <a:t>nerve etc) is controlled by DNA</a:t>
            </a:r>
            <a:endParaRPr lang="en-US"/>
          </a:p>
        </p:txBody>
      </p:sp>
      <p:sp>
        <p:nvSpPr>
          <p:cNvPr id="24582" name="Text Box 6"/>
          <p:cNvSpPr txBox="1">
            <a:spLocks noChangeArrowheads="1"/>
          </p:cNvSpPr>
          <p:nvPr/>
        </p:nvSpPr>
        <p:spPr bwMode="auto">
          <a:xfrm>
            <a:off x="493713" y="5257800"/>
            <a:ext cx="8650287" cy="1066800"/>
          </a:xfrm>
          <a:prstGeom prst="rect">
            <a:avLst/>
          </a:prstGeom>
          <a:noFill/>
          <a:ln w="9525">
            <a:noFill/>
            <a:miter lim="800000"/>
            <a:headEnd/>
            <a:tailEnd/>
          </a:ln>
          <a:effectLst/>
        </p:spPr>
        <p:txBody>
          <a:bodyPr wrap="none">
            <a:spAutoFit/>
          </a:bodyPr>
          <a:lstStyle/>
          <a:p>
            <a:r>
              <a:rPr lang="en-GB"/>
              <a:t>The kind of organism which is produced (buttercup,</a:t>
            </a:r>
          </a:p>
          <a:p>
            <a:r>
              <a:rPr lang="en-US"/>
              <a:t>giraffe, herring, human etc) is controlled by DNA</a:t>
            </a:r>
          </a:p>
        </p:txBody>
      </p:sp>
      <p:sp>
        <p:nvSpPr>
          <p:cNvPr id="24583" name="Rectangle 7"/>
          <p:cNvSpPr>
            <a:spLocks noGrp="1" noChangeArrowheads="1"/>
          </p:cNvSpPr>
          <p:nvPr>
            <p:ph type="title" idx="4294967295"/>
          </p:nvPr>
        </p:nvSpPr>
        <p:spPr>
          <a:xfrm>
            <a:off x="0" y="0"/>
            <a:ext cx="1066800" cy="457200"/>
          </a:xfrm>
        </p:spPr>
        <p:txBody>
          <a:bodyPr/>
          <a:lstStyle/>
          <a:p>
            <a:r>
              <a:rPr lang="en-US" sz="2400">
                <a:latin typeface="Arial" charset="0"/>
              </a:rPr>
              <a:t>DNA</a:t>
            </a:r>
          </a:p>
        </p:txBody>
      </p:sp>
      <p:sp>
        <p:nvSpPr>
          <p:cNvPr id="24584" name="Text Box 8"/>
          <p:cNvSpPr txBox="1">
            <a:spLocks noChangeArrowheads="1"/>
          </p:cNvSpPr>
          <p:nvPr/>
        </p:nvSpPr>
        <p:spPr bwMode="auto">
          <a:xfrm>
            <a:off x="8594725" y="-34925"/>
            <a:ext cx="336550" cy="457200"/>
          </a:xfrm>
          <a:prstGeom prst="rect">
            <a:avLst/>
          </a:prstGeom>
          <a:noFill/>
          <a:ln w="9525">
            <a:noFill/>
            <a:miter lim="800000"/>
            <a:headEnd/>
            <a:tailEnd/>
          </a:ln>
          <a:effectLst/>
        </p:spPr>
        <p:txBody>
          <a:bodyPr wrap="none">
            <a:spAutoFit/>
          </a:bodyPr>
          <a:lstStyle/>
          <a:p>
            <a:r>
              <a:rPr lang="en-GB" sz="2400"/>
              <a:t>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up)">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up)">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up)">
                                      <p:cBhvr>
                                        <p:cTn id="17" dur="5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wipe(up)">
                                      <p:cBhvr>
                                        <p:cTn id="22" dur="500"/>
                                        <p:tgtEl>
                                          <p:spTgt spid="245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wipe(up)">
                                      <p:cBhvr>
                                        <p:cTn id="2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autoUpdateAnimBg="0"/>
      <p:bldP spid="24580" grpId="0" autoUpdateAnimBg="0"/>
      <p:bldP spid="24581" grpId="0" autoUpdateAnimBg="0"/>
      <p:bldP spid="2458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762000" y="2590800"/>
            <a:ext cx="6797675" cy="1917700"/>
            <a:chOff x="432" y="1248"/>
            <a:chExt cx="4282" cy="1208"/>
          </a:xfrm>
        </p:grpSpPr>
        <p:sp>
          <p:nvSpPr>
            <p:cNvPr id="17411" name="Text Box 3"/>
            <p:cNvSpPr txBox="1">
              <a:spLocks noChangeArrowheads="1"/>
            </p:cNvSpPr>
            <p:nvPr/>
          </p:nvSpPr>
          <p:spPr bwMode="auto">
            <a:xfrm>
              <a:off x="432" y="1248"/>
              <a:ext cx="4282" cy="1208"/>
            </a:xfrm>
            <a:prstGeom prst="rect">
              <a:avLst/>
            </a:prstGeom>
            <a:noFill/>
            <a:ln w="9525">
              <a:noFill/>
              <a:miter lim="800000"/>
              <a:headEnd/>
              <a:tailEnd/>
            </a:ln>
            <a:effectLst/>
          </p:spPr>
          <p:txBody>
            <a:bodyPr>
              <a:spAutoFit/>
            </a:bodyPr>
            <a:lstStyle/>
            <a:p>
              <a:r>
                <a:rPr lang="en-GB" sz="2400" b="1">
                  <a:solidFill>
                    <a:schemeClr val="accent2"/>
                  </a:solidFill>
                  <a:latin typeface="Arial" charset="0"/>
                </a:rPr>
                <a:t>Ser-Cyst-Val-Gly-Ser-Cyst Ala</a:t>
              </a:r>
            </a:p>
            <a:p>
              <a:r>
                <a:rPr lang="en-GB" sz="2400">
                  <a:latin typeface="Arial" charset="0"/>
                </a:rPr>
                <a:t>                                                         </a:t>
              </a:r>
              <a:r>
                <a:rPr lang="en-GB" sz="2400" b="1">
                  <a:solidFill>
                    <a:schemeClr val="accent2"/>
                  </a:solidFill>
                  <a:latin typeface="Arial" charset="0"/>
                </a:rPr>
                <a:t>Val  </a:t>
              </a:r>
              <a:r>
                <a:rPr lang="en-GB" sz="2400">
                  <a:latin typeface="Arial" charset="0"/>
                </a:rPr>
                <a:t>        </a:t>
              </a:r>
            </a:p>
            <a:p>
              <a:r>
                <a:rPr lang="en-US" sz="2400" b="1">
                  <a:solidFill>
                    <a:schemeClr val="accent2"/>
                  </a:solidFill>
                  <a:latin typeface="Arial" charset="0"/>
                </a:rPr>
                <a:t>Val-Cyst-Ser-Ala-Ser-Cyst-Gly</a:t>
              </a:r>
            </a:p>
            <a:p>
              <a:endParaRPr lang="en-US" sz="2400" b="1">
                <a:solidFill>
                  <a:schemeClr val="accent2"/>
                </a:solidFill>
                <a:latin typeface="Arial" charset="0"/>
              </a:endParaRPr>
            </a:p>
            <a:p>
              <a:r>
                <a:rPr lang="en-US" sz="2400">
                  <a:latin typeface="Arial" charset="0"/>
                </a:rPr>
                <a:t>                             </a:t>
              </a:r>
              <a:r>
                <a:rPr lang="en-US" sz="2400" b="1">
                  <a:solidFill>
                    <a:schemeClr val="accent2"/>
                  </a:solidFill>
                  <a:latin typeface="Arial" charset="0"/>
                </a:rPr>
                <a:t>Val- Cyst-Ala-Ala-Ser-Gly</a:t>
              </a:r>
            </a:p>
          </p:txBody>
        </p:sp>
        <p:sp>
          <p:nvSpPr>
            <p:cNvPr id="17412" name="Line 4"/>
            <p:cNvSpPr>
              <a:spLocks noChangeShapeType="1"/>
            </p:cNvSpPr>
            <p:nvPr/>
          </p:nvSpPr>
          <p:spPr bwMode="auto">
            <a:xfrm>
              <a:off x="960" y="1488"/>
              <a:ext cx="0" cy="240"/>
            </a:xfrm>
            <a:prstGeom prst="line">
              <a:avLst/>
            </a:prstGeom>
            <a:noFill/>
            <a:ln w="9525">
              <a:solidFill>
                <a:schemeClr val="accent2"/>
              </a:solidFill>
              <a:round/>
              <a:headEnd/>
              <a:tailEnd/>
            </a:ln>
            <a:effectLst/>
          </p:spPr>
          <p:txBody>
            <a:bodyPr/>
            <a:lstStyle/>
            <a:p>
              <a:endParaRPr lang="en-US"/>
            </a:p>
          </p:txBody>
        </p:sp>
        <p:sp>
          <p:nvSpPr>
            <p:cNvPr id="17413" name="Line 5"/>
            <p:cNvSpPr>
              <a:spLocks noChangeShapeType="1"/>
            </p:cNvSpPr>
            <p:nvPr/>
          </p:nvSpPr>
          <p:spPr bwMode="auto">
            <a:xfrm>
              <a:off x="2448" y="1488"/>
              <a:ext cx="0" cy="240"/>
            </a:xfrm>
            <a:prstGeom prst="line">
              <a:avLst/>
            </a:prstGeom>
            <a:noFill/>
            <a:ln w="9525">
              <a:solidFill>
                <a:schemeClr val="accent2"/>
              </a:solidFill>
              <a:round/>
              <a:headEnd/>
              <a:tailEnd/>
            </a:ln>
            <a:effectLst/>
          </p:spPr>
          <p:txBody>
            <a:bodyPr/>
            <a:lstStyle/>
            <a:p>
              <a:endParaRPr lang="en-US"/>
            </a:p>
          </p:txBody>
        </p:sp>
        <p:sp>
          <p:nvSpPr>
            <p:cNvPr id="17414" name="Line 6"/>
            <p:cNvSpPr>
              <a:spLocks noChangeShapeType="1"/>
            </p:cNvSpPr>
            <p:nvPr/>
          </p:nvSpPr>
          <p:spPr bwMode="auto">
            <a:xfrm>
              <a:off x="2448" y="1968"/>
              <a:ext cx="0" cy="240"/>
            </a:xfrm>
            <a:prstGeom prst="line">
              <a:avLst/>
            </a:prstGeom>
            <a:noFill/>
            <a:ln w="9525">
              <a:solidFill>
                <a:schemeClr val="accent2"/>
              </a:solidFill>
              <a:round/>
              <a:headEnd/>
              <a:tailEnd/>
            </a:ln>
            <a:effectLst/>
          </p:spPr>
          <p:txBody>
            <a:bodyPr/>
            <a:lstStyle/>
            <a:p>
              <a:endParaRPr lang="en-US"/>
            </a:p>
          </p:txBody>
        </p:sp>
        <p:sp>
          <p:nvSpPr>
            <p:cNvPr id="17415" name="Line 7"/>
            <p:cNvSpPr>
              <a:spLocks noChangeShapeType="1"/>
            </p:cNvSpPr>
            <p:nvPr/>
          </p:nvSpPr>
          <p:spPr bwMode="auto">
            <a:xfrm>
              <a:off x="3264" y="1440"/>
              <a:ext cx="240" cy="144"/>
            </a:xfrm>
            <a:prstGeom prst="line">
              <a:avLst/>
            </a:prstGeom>
            <a:noFill/>
            <a:ln w="9525">
              <a:solidFill>
                <a:schemeClr val="accent2"/>
              </a:solidFill>
              <a:round/>
              <a:headEnd/>
              <a:tailEnd/>
            </a:ln>
            <a:effectLst/>
          </p:spPr>
          <p:txBody>
            <a:bodyPr/>
            <a:lstStyle/>
            <a:p>
              <a:endParaRPr lang="en-US"/>
            </a:p>
          </p:txBody>
        </p:sp>
        <p:sp>
          <p:nvSpPr>
            <p:cNvPr id="17416" name="Line 8"/>
            <p:cNvSpPr>
              <a:spLocks noChangeShapeType="1"/>
            </p:cNvSpPr>
            <p:nvPr/>
          </p:nvSpPr>
          <p:spPr bwMode="auto">
            <a:xfrm flipV="1">
              <a:off x="3264" y="1680"/>
              <a:ext cx="240" cy="144"/>
            </a:xfrm>
            <a:prstGeom prst="line">
              <a:avLst/>
            </a:prstGeom>
            <a:noFill/>
            <a:ln w="9525">
              <a:solidFill>
                <a:schemeClr val="accent2"/>
              </a:solidFill>
              <a:round/>
              <a:headEnd/>
              <a:tailEnd/>
            </a:ln>
            <a:effectLst/>
          </p:spPr>
          <p:txBody>
            <a:bodyPr/>
            <a:lstStyle/>
            <a:p>
              <a:endParaRPr lang="en-US"/>
            </a:p>
          </p:txBody>
        </p:sp>
      </p:grpSp>
      <p:sp>
        <p:nvSpPr>
          <p:cNvPr id="17417" name="Text Box 9"/>
          <p:cNvSpPr txBox="1">
            <a:spLocks noChangeArrowheads="1"/>
          </p:cNvSpPr>
          <p:nvPr/>
        </p:nvSpPr>
        <p:spPr bwMode="auto">
          <a:xfrm>
            <a:off x="304800" y="838200"/>
            <a:ext cx="8153400" cy="1373188"/>
          </a:xfrm>
          <a:prstGeom prst="rect">
            <a:avLst/>
          </a:prstGeom>
          <a:noFill/>
          <a:ln w="9525">
            <a:noFill/>
            <a:miter lim="800000"/>
            <a:headEnd/>
            <a:tailEnd/>
          </a:ln>
          <a:effectLst/>
        </p:spPr>
        <p:txBody>
          <a:bodyPr>
            <a:spAutoFit/>
          </a:bodyPr>
          <a:lstStyle/>
          <a:p>
            <a:r>
              <a:rPr lang="en-GB" sz="2800"/>
              <a:t>This is a small, imaginary protein molecule showing</a:t>
            </a:r>
          </a:p>
          <a:p>
            <a:r>
              <a:rPr lang="en-GB" sz="2800"/>
              <a:t> how a sequence of 5 different amino acids could determine the shape and identity of the molecule</a:t>
            </a:r>
            <a:endParaRPr lang="en-US" sz="2800"/>
          </a:p>
        </p:txBody>
      </p:sp>
      <p:sp>
        <p:nvSpPr>
          <p:cNvPr id="17418" name="Text Box 10"/>
          <p:cNvSpPr txBox="1">
            <a:spLocks noChangeArrowheads="1"/>
          </p:cNvSpPr>
          <p:nvPr/>
        </p:nvSpPr>
        <p:spPr bwMode="auto">
          <a:xfrm>
            <a:off x="457200" y="5105400"/>
            <a:ext cx="8005763" cy="946150"/>
          </a:xfrm>
          <a:prstGeom prst="rect">
            <a:avLst/>
          </a:prstGeom>
          <a:noFill/>
          <a:ln w="9525">
            <a:noFill/>
            <a:miter lim="800000"/>
            <a:headEnd/>
            <a:tailEnd/>
          </a:ln>
          <a:effectLst/>
        </p:spPr>
        <p:txBody>
          <a:bodyPr wrap="none">
            <a:spAutoFit/>
          </a:bodyPr>
          <a:lstStyle/>
          <a:p>
            <a:r>
              <a:rPr lang="en-GB" sz="2800"/>
              <a:t>Each amino acid (</a:t>
            </a:r>
            <a:r>
              <a:rPr lang="en-GB" sz="2400">
                <a:latin typeface="Arial" charset="0"/>
              </a:rPr>
              <a:t>Serine, Cysteine, Valine</a:t>
            </a:r>
            <a:r>
              <a:rPr lang="en-GB" sz="2800"/>
              <a:t>, Glycine and </a:t>
            </a:r>
          </a:p>
          <a:p>
            <a:r>
              <a:rPr lang="en-GB" sz="2800"/>
              <a:t>Alanine) is coded for by a particular triplet of bases</a:t>
            </a:r>
            <a:endParaRPr lang="en-US" sz="2800"/>
          </a:p>
        </p:txBody>
      </p:sp>
      <p:sp>
        <p:nvSpPr>
          <p:cNvPr id="17419" name="Rectangle 11"/>
          <p:cNvSpPr>
            <a:spLocks noGrp="1" noChangeArrowheads="1"/>
          </p:cNvSpPr>
          <p:nvPr>
            <p:ph type="title" idx="4294967295"/>
          </p:nvPr>
        </p:nvSpPr>
        <p:spPr>
          <a:xfrm>
            <a:off x="0" y="0"/>
            <a:ext cx="2514600" cy="457200"/>
          </a:xfrm>
        </p:spPr>
        <p:txBody>
          <a:bodyPr/>
          <a:lstStyle/>
          <a:p>
            <a:r>
              <a:rPr lang="en-US" sz="2400">
                <a:latin typeface="Arial" charset="0"/>
              </a:rPr>
              <a:t>Genetic code 2</a:t>
            </a:r>
          </a:p>
        </p:txBody>
      </p:sp>
      <p:sp>
        <p:nvSpPr>
          <p:cNvPr id="17420" name="Text Box 12"/>
          <p:cNvSpPr txBox="1">
            <a:spLocks noChangeArrowheads="1"/>
          </p:cNvSpPr>
          <p:nvPr/>
        </p:nvSpPr>
        <p:spPr bwMode="auto">
          <a:xfrm>
            <a:off x="8670925" y="41275"/>
            <a:ext cx="488950" cy="457200"/>
          </a:xfrm>
          <a:prstGeom prst="rect">
            <a:avLst/>
          </a:prstGeom>
          <a:noFill/>
          <a:ln w="9525">
            <a:noFill/>
            <a:miter lim="800000"/>
            <a:headEnd/>
            <a:tailEnd/>
          </a:ln>
          <a:effectLst/>
        </p:spPr>
        <p:txBody>
          <a:bodyPr wrap="none">
            <a:spAutoFit/>
          </a:bodyPr>
          <a:lstStyle/>
          <a:p>
            <a:r>
              <a:rPr lang="en-GB" sz="2400"/>
              <a:t>20</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wipe(up)">
                                      <p:cBhvr>
                                        <p:cTn id="7" dur="500"/>
                                        <p:tgtEl>
                                          <p:spTgt spid="174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left)">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wipe(up)">
                                      <p:cBhvr>
                                        <p:cTn id="1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P spid="174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685800"/>
            <a:ext cx="2227263" cy="579438"/>
          </a:xfrm>
          <a:prstGeom prst="rect">
            <a:avLst/>
          </a:prstGeom>
          <a:noFill/>
          <a:ln w="9525">
            <a:noFill/>
            <a:miter lim="800000"/>
            <a:headEnd/>
            <a:tailEnd/>
          </a:ln>
          <a:effectLst/>
        </p:spPr>
        <p:txBody>
          <a:bodyPr wrap="none">
            <a:spAutoFit/>
          </a:bodyPr>
          <a:lstStyle/>
          <a:p>
            <a:r>
              <a:rPr lang="en-GB"/>
              <a:t>For example</a:t>
            </a:r>
            <a:endParaRPr lang="en-US"/>
          </a:p>
        </p:txBody>
      </p:sp>
      <p:grpSp>
        <p:nvGrpSpPr>
          <p:cNvPr id="18463" name="Group 31"/>
          <p:cNvGrpSpPr>
            <a:grpSpLocks/>
          </p:cNvGrpSpPr>
          <p:nvPr/>
        </p:nvGrpSpPr>
        <p:grpSpPr bwMode="auto">
          <a:xfrm>
            <a:off x="533400" y="1600200"/>
            <a:ext cx="2819400" cy="617538"/>
            <a:chOff x="336" y="1008"/>
            <a:chExt cx="1776" cy="389"/>
          </a:xfrm>
        </p:grpSpPr>
        <p:grpSp>
          <p:nvGrpSpPr>
            <p:cNvPr id="18456" name="Group 24"/>
            <p:cNvGrpSpPr>
              <a:grpSpLocks/>
            </p:cNvGrpSpPr>
            <p:nvPr/>
          </p:nvGrpSpPr>
          <p:grpSpPr bwMode="auto">
            <a:xfrm>
              <a:off x="624" y="1008"/>
              <a:ext cx="1488" cy="389"/>
              <a:chOff x="624" y="1008"/>
              <a:chExt cx="1488" cy="389"/>
            </a:xfrm>
          </p:grpSpPr>
          <p:pic>
            <p:nvPicPr>
              <p:cNvPr id="18435" name="Picture 3" descr="DNA Cytosine"/>
              <p:cNvPicPr>
                <a:picLocks noChangeAspect="1" noChangeArrowheads="1"/>
              </p:cNvPicPr>
              <p:nvPr/>
            </p:nvPicPr>
            <p:blipFill>
              <a:blip r:embed="rId2" cstate="print">
                <a:lum contrast="20000"/>
              </a:blip>
              <a:srcRect/>
              <a:stretch>
                <a:fillRect/>
              </a:stretch>
            </p:blipFill>
            <p:spPr bwMode="auto">
              <a:xfrm>
                <a:off x="624" y="1008"/>
                <a:ext cx="1488" cy="389"/>
              </a:xfrm>
              <a:prstGeom prst="rect">
                <a:avLst/>
              </a:prstGeom>
              <a:noFill/>
            </p:spPr>
          </p:pic>
          <p:sp>
            <p:nvSpPr>
              <p:cNvPr id="18444" name="Text Box 12"/>
              <p:cNvSpPr txBox="1">
                <a:spLocks noChangeArrowheads="1"/>
              </p:cNvSpPr>
              <p:nvPr/>
            </p:nvSpPr>
            <p:spPr bwMode="auto">
              <a:xfrm>
                <a:off x="768" y="1008"/>
                <a:ext cx="864" cy="288"/>
              </a:xfrm>
              <a:prstGeom prst="rect">
                <a:avLst/>
              </a:prstGeom>
              <a:noFill/>
              <a:ln w="9525">
                <a:noFill/>
                <a:miter lim="800000"/>
                <a:headEnd/>
                <a:tailEnd/>
              </a:ln>
              <a:effectLst/>
            </p:spPr>
            <p:txBody>
              <a:bodyPr wrap="none">
                <a:spAutoFit/>
              </a:bodyPr>
              <a:lstStyle/>
              <a:p>
                <a:r>
                  <a:rPr lang="en-GB" sz="2400">
                    <a:latin typeface="Arial" charset="0"/>
                  </a:rPr>
                  <a:t>Cytosine</a:t>
                </a:r>
                <a:endParaRPr lang="en-US" sz="2400">
                  <a:latin typeface="Arial" charset="0"/>
                </a:endParaRPr>
              </a:p>
            </p:txBody>
          </p:sp>
        </p:grpSp>
        <p:sp>
          <p:nvSpPr>
            <p:cNvPr id="18447" name="Line 15"/>
            <p:cNvSpPr>
              <a:spLocks noChangeShapeType="1"/>
            </p:cNvSpPr>
            <p:nvPr/>
          </p:nvSpPr>
          <p:spPr bwMode="auto">
            <a:xfrm flipH="1">
              <a:off x="336" y="1200"/>
              <a:ext cx="288" cy="0"/>
            </a:xfrm>
            <a:prstGeom prst="line">
              <a:avLst/>
            </a:prstGeom>
            <a:noFill/>
            <a:ln w="9525">
              <a:solidFill>
                <a:schemeClr val="tx1"/>
              </a:solidFill>
              <a:round/>
              <a:headEnd/>
              <a:tailEnd/>
            </a:ln>
            <a:effectLst/>
          </p:spPr>
          <p:txBody>
            <a:bodyPr/>
            <a:lstStyle/>
            <a:p>
              <a:endParaRPr lang="en-US"/>
            </a:p>
          </p:txBody>
        </p:sp>
      </p:grpSp>
      <p:grpSp>
        <p:nvGrpSpPr>
          <p:cNvPr id="18464" name="Group 32"/>
          <p:cNvGrpSpPr>
            <a:grpSpLocks/>
          </p:cNvGrpSpPr>
          <p:nvPr/>
        </p:nvGrpSpPr>
        <p:grpSpPr bwMode="auto">
          <a:xfrm>
            <a:off x="533400" y="2209800"/>
            <a:ext cx="3124200" cy="1287463"/>
            <a:chOff x="336" y="1392"/>
            <a:chExt cx="1968" cy="811"/>
          </a:xfrm>
        </p:grpSpPr>
        <p:grpSp>
          <p:nvGrpSpPr>
            <p:cNvPr id="18457" name="Group 25"/>
            <p:cNvGrpSpPr>
              <a:grpSpLocks/>
            </p:cNvGrpSpPr>
            <p:nvPr/>
          </p:nvGrpSpPr>
          <p:grpSpPr bwMode="auto">
            <a:xfrm>
              <a:off x="384" y="1392"/>
              <a:ext cx="1920" cy="811"/>
              <a:chOff x="384" y="1392"/>
              <a:chExt cx="1920" cy="811"/>
            </a:xfrm>
          </p:grpSpPr>
          <p:pic>
            <p:nvPicPr>
              <p:cNvPr id="18438" name="Picture 6" descr="DNA adenine"/>
              <p:cNvPicPr>
                <a:picLocks noChangeAspect="1" noChangeArrowheads="1"/>
              </p:cNvPicPr>
              <p:nvPr/>
            </p:nvPicPr>
            <p:blipFill>
              <a:blip r:embed="rId3" cstate="print">
                <a:lum contrast="20000"/>
              </a:blip>
              <a:srcRect/>
              <a:stretch>
                <a:fillRect/>
              </a:stretch>
            </p:blipFill>
            <p:spPr bwMode="auto">
              <a:xfrm>
                <a:off x="384" y="1392"/>
                <a:ext cx="1920" cy="811"/>
              </a:xfrm>
              <a:prstGeom prst="rect">
                <a:avLst/>
              </a:prstGeom>
              <a:noFill/>
            </p:spPr>
          </p:pic>
          <p:sp>
            <p:nvSpPr>
              <p:cNvPr id="18445" name="Text Box 13"/>
              <p:cNvSpPr txBox="1">
                <a:spLocks noChangeArrowheads="1"/>
              </p:cNvSpPr>
              <p:nvPr/>
            </p:nvSpPr>
            <p:spPr bwMode="auto">
              <a:xfrm>
                <a:off x="816" y="1680"/>
                <a:ext cx="822" cy="288"/>
              </a:xfrm>
              <a:prstGeom prst="rect">
                <a:avLst/>
              </a:prstGeom>
              <a:noFill/>
              <a:ln w="9525">
                <a:noFill/>
                <a:miter lim="800000"/>
                <a:headEnd/>
                <a:tailEnd/>
              </a:ln>
              <a:effectLst/>
            </p:spPr>
            <p:txBody>
              <a:bodyPr wrap="none">
                <a:spAutoFit/>
              </a:bodyPr>
              <a:lstStyle/>
              <a:p>
                <a:r>
                  <a:rPr lang="en-GB" sz="2400">
                    <a:latin typeface="Arial" charset="0"/>
                  </a:rPr>
                  <a:t>Adenine</a:t>
                </a:r>
                <a:endParaRPr lang="en-US" sz="2400">
                  <a:latin typeface="Arial" charset="0"/>
                </a:endParaRPr>
              </a:p>
            </p:txBody>
          </p:sp>
        </p:grpSp>
        <p:sp>
          <p:nvSpPr>
            <p:cNvPr id="18448" name="Line 16"/>
            <p:cNvSpPr>
              <a:spLocks noChangeShapeType="1"/>
            </p:cNvSpPr>
            <p:nvPr/>
          </p:nvSpPr>
          <p:spPr bwMode="auto">
            <a:xfrm flipH="1">
              <a:off x="336" y="1872"/>
              <a:ext cx="288" cy="0"/>
            </a:xfrm>
            <a:prstGeom prst="line">
              <a:avLst/>
            </a:prstGeom>
            <a:noFill/>
            <a:ln w="9525">
              <a:solidFill>
                <a:schemeClr val="tx1"/>
              </a:solidFill>
              <a:round/>
              <a:headEnd/>
              <a:tailEnd/>
            </a:ln>
            <a:effectLst/>
          </p:spPr>
          <p:txBody>
            <a:bodyPr/>
            <a:lstStyle/>
            <a:p>
              <a:endParaRPr lang="en-US"/>
            </a:p>
          </p:txBody>
        </p:sp>
      </p:grpSp>
      <p:sp>
        <p:nvSpPr>
          <p:cNvPr id="18450" name="AutoShape 18"/>
          <p:cNvSpPr>
            <a:spLocks/>
          </p:cNvSpPr>
          <p:nvPr/>
        </p:nvSpPr>
        <p:spPr bwMode="auto">
          <a:xfrm>
            <a:off x="3581400" y="1752600"/>
            <a:ext cx="457200" cy="2438400"/>
          </a:xfrm>
          <a:prstGeom prst="rightBrace">
            <a:avLst>
              <a:gd name="adj1" fmla="val 44444"/>
              <a:gd name="adj2" fmla="val 50000"/>
            </a:avLst>
          </a:prstGeom>
          <a:noFill/>
          <a:ln w="19050">
            <a:solidFill>
              <a:schemeClr val="tx1"/>
            </a:solidFill>
            <a:round/>
            <a:headEnd/>
            <a:tailEnd/>
          </a:ln>
          <a:effectLst/>
        </p:spPr>
        <p:txBody>
          <a:bodyPr wrap="none" anchor="ctr"/>
          <a:lstStyle/>
          <a:p>
            <a:endParaRPr lang="en-US"/>
          </a:p>
        </p:txBody>
      </p:sp>
      <p:sp>
        <p:nvSpPr>
          <p:cNvPr id="18451" name="Text Box 19"/>
          <p:cNvSpPr txBox="1">
            <a:spLocks noChangeArrowheads="1"/>
          </p:cNvSpPr>
          <p:nvPr/>
        </p:nvSpPr>
        <p:spPr bwMode="auto">
          <a:xfrm>
            <a:off x="4191000" y="2616200"/>
            <a:ext cx="1576388" cy="519113"/>
          </a:xfrm>
          <a:prstGeom prst="rect">
            <a:avLst/>
          </a:prstGeom>
          <a:noFill/>
          <a:ln w="9525">
            <a:noFill/>
            <a:miter lim="800000"/>
            <a:headEnd/>
            <a:tailEnd/>
          </a:ln>
          <a:effectLst/>
        </p:spPr>
        <p:txBody>
          <a:bodyPr wrap="none">
            <a:spAutoFit/>
          </a:bodyPr>
          <a:lstStyle/>
          <a:p>
            <a:r>
              <a:rPr lang="en-GB" sz="2800"/>
              <a:t>Codes for</a:t>
            </a:r>
            <a:endParaRPr lang="en-US" sz="2800"/>
          </a:p>
        </p:txBody>
      </p:sp>
      <p:sp>
        <p:nvSpPr>
          <p:cNvPr id="18452" name="Text Box 20"/>
          <p:cNvSpPr txBox="1">
            <a:spLocks noChangeArrowheads="1"/>
          </p:cNvSpPr>
          <p:nvPr/>
        </p:nvSpPr>
        <p:spPr bwMode="auto">
          <a:xfrm>
            <a:off x="5943600" y="2540000"/>
            <a:ext cx="1403350" cy="641350"/>
          </a:xfrm>
          <a:prstGeom prst="rect">
            <a:avLst/>
          </a:prstGeom>
          <a:noFill/>
          <a:ln w="9525">
            <a:noFill/>
            <a:miter lim="800000"/>
            <a:headEnd/>
            <a:tailEnd/>
          </a:ln>
          <a:effectLst/>
        </p:spPr>
        <p:txBody>
          <a:bodyPr wrap="none">
            <a:spAutoFit/>
          </a:bodyPr>
          <a:lstStyle/>
          <a:p>
            <a:r>
              <a:rPr lang="en-GB" sz="3600"/>
              <a:t>Valine</a:t>
            </a:r>
            <a:endParaRPr lang="en-US" sz="3600"/>
          </a:p>
        </p:txBody>
      </p:sp>
      <p:sp>
        <p:nvSpPr>
          <p:cNvPr id="18453" name="Text Box 21"/>
          <p:cNvSpPr txBox="1">
            <a:spLocks noChangeArrowheads="1"/>
          </p:cNvSpPr>
          <p:nvPr/>
        </p:nvSpPr>
        <p:spPr bwMode="auto">
          <a:xfrm>
            <a:off x="1524000" y="4648200"/>
            <a:ext cx="1749425" cy="457200"/>
          </a:xfrm>
          <a:prstGeom prst="rect">
            <a:avLst/>
          </a:prstGeom>
          <a:noFill/>
          <a:ln w="9525">
            <a:noFill/>
            <a:miter lim="800000"/>
            <a:headEnd/>
            <a:tailEnd/>
          </a:ln>
          <a:effectLst/>
        </p:spPr>
        <p:txBody>
          <a:bodyPr wrap="none">
            <a:spAutoFit/>
          </a:bodyPr>
          <a:lstStyle/>
          <a:p>
            <a:r>
              <a:rPr lang="en-GB" sz="2400"/>
              <a:t>Cytosine (C)</a:t>
            </a:r>
            <a:endParaRPr lang="en-US" sz="2400"/>
          </a:p>
        </p:txBody>
      </p:sp>
      <p:sp>
        <p:nvSpPr>
          <p:cNvPr id="18454" name="Text Box 22"/>
          <p:cNvSpPr txBox="1">
            <a:spLocks noChangeArrowheads="1"/>
          </p:cNvSpPr>
          <p:nvPr/>
        </p:nvSpPr>
        <p:spPr bwMode="auto">
          <a:xfrm>
            <a:off x="1524000" y="5181600"/>
            <a:ext cx="1716088" cy="457200"/>
          </a:xfrm>
          <a:prstGeom prst="rect">
            <a:avLst/>
          </a:prstGeom>
          <a:noFill/>
          <a:ln w="9525">
            <a:noFill/>
            <a:miter lim="800000"/>
            <a:headEnd/>
            <a:tailEnd/>
          </a:ln>
          <a:effectLst/>
        </p:spPr>
        <p:txBody>
          <a:bodyPr wrap="none">
            <a:spAutoFit/>
          </a:bodyPr>
          <a:lstStyle/>
          <a:p>
            <a:r>
              <a:rPr lang="en-GB" sz="2400"/>
              <a:t>Guanine (G)</a:t>
            </a:r>
            <a:endParaRPr lang="en-US" sz="2400"/>
          </a:p>
        </p:txBody>
      </p:sp>
      <p:sp>
        <p:nvSpPr>
          <p:cNvPr id="18455" name="Text Box 23"/>
          <p:cNvSpPr txBox="1">
            <a:spLocks noChangeArrowheads="1"/>
          </p:cNvSpPr>
          <p:nvPr/>
        </p:nvSpPr>
        <p:spPr bwMode="auto">
          <a:xfrm>
            <a:off x="1524000" y="5791200"/>
            <a:ext cx="1716088" cy="457200"/>
          </a:xfrm>
          <a:prstGeom prst="rect">
            <a:avLst/>
          </a:prstGeom>
          <a:noFill/>
          <a:ln w="9525">
            <a:noFill/>
            <a:miter lim="800000"/>
            <a:headEnd/>
            <a:tailEnd/>
          </a:ln>
          <a:effectLst/>
        </p:spPr>
        <p:txBody>
          <a:bodyPr wrap="none">
            <a:spAutoFit/>
          </a:bodyPr>
          <a:lstStyle/>
          <a:p>
            <a:r>
              <a:rPr lang="en-GB" sz="2400"/>
              <a:t>Adenine (A)</a:t>
            </a:r>
            <a:endParaRPr lang="en-US" sz="2400"/>
          </a:p>
        </p:txBody>
      </p:sp>
      <p:sp>
        <p:nvSpPr>
          <p:cNvPr id="18458" name="AutoShape 26"/>
          <p:cNvSpPr>
            <a:spLocks/>
          </p:cNvSpPr>
          <p:nvPr/>
        </p:nvSpPr>
        <p:spPr bwMode="auto">
          <a:xfrm>
            <a:off x="3581400" y="4876800"/>
            <a:ext cx="228600" cy="1219200"/>
          </a:xfrm>
          <a:prstGeom prst="rightBrace">
            <a:avLst>
              <a:gd name="adj1" fmla="val 44444"/>
              <a:gd name="adj2" fmla="val 50000"/>
            </a:avLst>
          </a:prstGeom>
          <a:noFill/>
          <a:ln w="19050">
            <a:solidFill>
              <a:schemeClr val="tx1"/>
            </a:solidFill>
            <a:round/>
            <a:headEnd/>
            <a:tailEnd/>
          </a:ln>
          <a:effectLst/>
        </p:spPr>
        <p:txBody>
          <a:bodyPr wrap="none" anchor="ctr"/>
          <a:lstStyle/>
          <a:p>
            <a:endParaRPr lang="en-US"/>
          </a:p>
        </p:txBody>
      </p:sp>
      <p:sp>
        <p:nvSpPr>
          <p:cNvPr id="18459" name="Text Box 27"/>
          <p:cNvSpPr txBox="1">
            <a:spLocks noChangeArrowheads="1"/>
          </p:cNvSpPr>
          <p:nvPr/>
        </p:nvSpPr>
        <p:spPr bwMode="auto">
          <a:xfrm>
            <a:off x="4114800" y="5029200"/>
            <a:ext cx="1652588" cy="519113"/>
          </a:xfrm>
          <a:prstGeom prst="rect">
            <a:avLst/>
          </a:prstGeom>
          <a:noFill/>
          <a:ln w="9525">
            <a:noFill/>
            <a:miter lim="800000"/>
            <a:headEnd/>
            <a:tailEnd/>
          </a:ln>
          <a:effectLst/>
        </p:spPr>
        <p:txBody>
          <a:bodyPr wrap="none">
            <a:spAutoFit/>
          </a:bodyPr>
          <a:lstStyle/>
          <a:p>
            <a:r>
              <a:rPr lang="en-GB" sz="2800"/>
              <a:t>Codes for</a:t>
            </a:r>
            <a:r>
              <a:rPr lang="en-GB" sz="2400"/>
              <a:t> </a:t>
            </a:r>
            <a:endParaRPr lang="en-US" sz="2400"/>
          </a:p>
        </p:txBody>
      </p:sp>
      <p:sp>
        <p:nvSpPr>
          <p:cNvPr id="18460" name="Text Box 28"/>
          <p:cNvSpPr txBox="1">
            <a:spLocks noChangeArrowheads="1"/>
          </p:cNvSpPr>
          <p:nvPr/>
        </p:nvSpPr>
        <p:spPr bwMode="auto">
          <a:xfrm>
            <a:off x="5867400" y="4902200"/>
            <a:ext cx="1631950" cy="641350"/>
          </a:xfrm>
          <a:prstGeom prst="rect">
            <a:avLst/>
          </a:prstGeom>
          <a:noFill/>
          <a:ln w="9525">
            <a:noFill/>
            <a:miter lim="800000"/>
            <a:headEnd/>
            <a:tailEnd/>
          </a:ln>
          <a:effectLst/>
        </p:spPr>
        <p:txBody>
          <a:bodyPr wrap="none">
            <a:spAutoFit/>
          </a:bodyPr>
          <a:lstStyle/>
          <a:p>
            <a:r>
              <a:rPr lang="en-GB" sz="3600"/>
              <a:t>Alanine</a:t>
            </a:r>
            <a:endParaRPr lang="en-US" sz="3600"/>
          </a:p>
        </p:txBody>
      </p:sp>
      <p:grpSp>
        <p:nvGrpSpPr>
          <p:cNvPr id="18466" name="Group 34"/>
          <p:cNvGrpSpPr>
            <a:grpSpLocks/>
          </p:cNvGrpSpPr>
          <p:nvPr/>
        </p:nvGrpSpPr>
        <p:grpSpPr bwMode="auto">
          <a:xfrm>
            <a:off x="533400" y="3505200"/>
            <a:ext cx="3200400" cy="1046163"/>
            <a:chOff x="336" y="2208"/>
            <a:chExt cx="2016" cy="659"/>
          </a:xfrm>
        </p:grpSpPr>
        <p:grpSp>
          <p:nvGrpSpPr>
            <p:cNvPr id="18462" name="Group 30"/>
            <p:cNvGrpSpPr>
              <a:grpSpLocks/>
            </p:cNvGrpSpPr>
            <p:nvPr/>
          </p:nvGrpSpPr>
          <p:grpSpPr bwMode="auto">
            <a:xfrm>
              <a:off x="480" y="2208"/>
              <a:ext cx="1872" cy="659"/>
              <a:chOff x="480" y="2208"/>
              <a:chExt cx="1872" cy="659"/>
            </a:xfrm>
          </p:grpSpPr>
          <p:pic>
            <p:nvPicPr>
              <p:cNvPr id="18442" name="Picture 10" descr="DNA Thymine"/>
              <p:cNvPicPr>
                <a:picLocks noChangeAspect="1" noChangeArrowheads="1"/>
              </p:cNvPicPr>
              <p:nvPr/>
            </p:nvPicPr>
            <p:blipFill>
              <a:blip r:embed="rId4" cstate="print">
                <a:lum contrast="20000"/>
              </a:blip>
              <a:srcRect/>
              <a:stretch>
                <a:fillRect/>
              </a:stretch>
            </p:blipFill>
            <p:spPr bwMode="auto">
              <a:xfrm>
                <a:off x="480" y="2208"/>
                <a:ext cx="1872" cy="659"/>
              </a:xfrm>
              <a:prstGeom prst="rect">
                <a:avLst/>
              </a:prstGeom>
              <a:noFill/>
            </p:spPr>
          </p:pic>
          <p:sp>
            <p:nvSpPr>
              <p:cNvPr id="18461" name="Text Box 29"/>
              <p:cNvSpPr txBox="1">
                <a:spLocks noChangeArrowheads="1"/>
              </p:cNvSpPr>
              <p:nvPr/>
            </p:nvSpPr>
            <p:spPr bwMode="auto">
              <a:xfrm>
                <a:off x="854" y="2377"/>
                <a:ext cx="853" cy="288"/>
              </a:xfrm>
              <a:prstGeom prst="rect">
                <a:avLst/>
              </a:prstGeom>
              <a:noFill/>
              <a:ln w="9525">
                <a:noFill/>
                <a:miter lim="800000"/>
                <a:headEnd/>
                <a:tailEnd/>
              </a:ln>
              <a:effectLst/>
            </p:spPr>
            <p:txBody>
              <a:bodyPr wrap="none">
                <a:spAutoFit/>
              </a:bodyPr>
              <a:lstStyle/>
              <a:p>
                <a:r>
                  <a:rPr lang="en-GB" sz="2400">
                    <a:latin typeface="Arial" charset="0"/>
                  </a:rPr>
                  <a:t>Thymine</a:t>
                </a:r>
                <a:endParaRPr lang="en-US" sz="2400">
                  <a:latin typeface="Arial" charset="0"/>
                </a:endParaRPr>
              </a:p>
            </p:txBody>
          </p:sp>
        </p:grpSp>
        <p:sp>
          <p:nvSpPr>
            <p:cNvPr id="18465" name="Line 33"/>
            <p:cNvSpPr>
              <a:spLocks noChangeShapeType="1"/>
            </p:cNvSpPr>
            <p:nvPr/>
          </p:nvSpPr>
          <p:spPr bwMode="auto">
            <a:xfrm flipH="1">
              <a:off x="336" y="2544"/>
              <a:ext cx="336" cy="0"/>
            </a:xfrm>
            <a:prstGeom prst="line">
              <a:avLst/>
            </a:prstGeom>
            <a:noFill/>
            <a:ln w="9525">
              <a:solidFill>
                <a:schemeClr val="tx1"/>
              </a:solidFill>
              <a:round/>
              <a:headEnd/>
              <a:tailEnd/>
            </a:ln>
            <a:effectLst/>
          </p:spPr>
          <p:txBody>
            <a:bodyPr/>
            <a:lstStyle/>
            <a:p>
              <a:endParaRPr lang="en-US"/>
            </a:p>
          </p:txBody>
        </p:sp>
      </p:grpSp>
      <p:sp>
        <p:nvSpPr>
          <p:cNvPr id="18467" name="Rectangle 35"/>
          <p:cNvSpPr>
            <a:spLocks noGrp="1" noChangeArrowheads="1"/>
          </p:cNvSpPr>
          <p:nvPr>
            <p:ph type="title" idx="4294967295"/>
          </p:nvPr>
        </p:nvSpPr>
        <p:spPr>
          <a:xfrm>
            <a:off x="0" y="0"/>
            <a:ext cx="1752600" cy="381000"/>
          </a:xfrm>
        </p:spPr>
        <p:txBody>
          <a:bodyPr/>
          <a:lstStyle/>
          <a:p>
            <a:r>
              <a:rPr lang="en-US" sz="2400">
                <a:latin typeface="Arial" charset="0"/>
              </a:rPr>
              <a:t>Coding</a:t>
            </a:r>
          </a:p>
        </p:txBody>
      </p:sp>
      <p:sp>
        <p:nvSpPr>
          <p:cNvPr id="18468" name="Text Box 36"/>
          <p:cNvSpPr txBox="1">
            <a:spLocks noChangeArrowheads="1"/>
          </p:cNvSpPr>
          <p:nvPr/>
        </p:nvSpPr>
        <p:spPr bwMode="auto">
          <a:xfrm>
            <a:off x="8518525" y="41275"/>
            <a:ext cx="488950" cy="457200"/>
          </a:xfrm>
          <a:prstGeom prst="rect">
            <a:avLst/>
          </a:prstGeom>
          <a:noFill/>
          <a:ln w="9525">
            <a:noFill/>
            <a:miter lim="800000"/>
            <a:headEnd/>
            <a:tailEnd/>
          </a:ln>
          <a:effectLst/>
        </p:spPr>
        <p:txBody>
          <a:bodyPr wrap="none">
            <a:spAutoFit/>
          </a:bodyPr>
          <a:lstStyle/>
          <a:p>
            <a:r>
              <a:rPr lang="en-GB" sz="2400"/>
              <a:t>21</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up)">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463"/>
                                        </p:tgtEl>
                                        <p:attrNameLst>
                                          <p:attrName>style.visibility</p:attrName>
                                        </p:attrNameLst>
                                      </p:cBhvr>
                                      <p:to>
                                        <p:strVal val="visible"/>
                                      </p:to>
                                    </p:set>
                                    <p:anim calcmode="lin" valueType="num">
                                      <p:cBhvr additive="base">
                                        <p:cTn id="12" dur="500" fill="hold"/>
                                        <p:tgtEl>
                                          <p:spTgt spid="18463"/>
                                        </p:tgtEl>
                                        <p:attrNameLst>
                                          <p:attrName>ppt_x</p:attrName>
                                        </p:attrNameLst>
                                      </p:cBhvr>
                                      <p:tavLst>
                                        <p:tav tm="0">
                                          <p:val>
                                            <p:strVal val="0-#ppt_w/2"/>
                                          </p:val>
                                        </p:tav>
                                        <p:tav tm="100000">
                                          <p:val>
                                            <p:strVal val="#ppt_x"/>
                                          </p:val>
                                        </p:tav>
                                      </p:tavLst>
                                    </p:anim>
                                    <p:anim calcmode="lin" valueType="num">
                                      <p:cBhvr additive="base">
                                        <p:cTn id="13" dur="500" fill="hold"/>
                                        <p:tgtEl>
                                          <p:spTgt spid="1846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1000"/>
                                  </p:stCondLst>
                                  <p:childTnLst>
                                    <p:set>
                                      <p:cBhvr>
                                        <p:cTn id="16" dur="1" fill="hold">
                                          <p:stCondLst>
                                            <p:cond delay="0"/>
                                          </p:stCondLst>
                                        </p:cTn>
                                        <p:tgtEl>
                                          <p:spTgt spid="18464"/>
                                        </p:tgtEl>
                                        <p:attrNameLst>
                                          <p:attrName>style.visibility</p:attrName>
                                        </p:attrNameLst>
                                      </p:cBhvr>
                                      <p:to>
                                        <p:strVal val="visible"/>
                                      </p:to>
                                    </p:set>
                                    <p:anim calcmode="lin" valueType="num">
                                      <p:cBhvr additive="base">
                                        <p:cTn id="17" dur="500" fill="hold"/>
                                        <p:tgtEl>
                                          <p:spTgt spid="18464"/>
                                        </p:tgtEl>
                                        <p:attrNameLst>
                                          <p:attrName>ppt_x</p:attrName>
                                        </p:attrNameLst>
                                      </p:cBhvr>
                                      <p:tavLst>
                                        <p:tav tm="0">
                                          <p:val>
                                            <p:strVal val="0-#ppt_w/2"/>
                                          </p:val>
                                        </p:tav>
                                        <p:tav tm="100000">
                                          <p:val>
                                            <p:strVal val="#ppt_x"/>
                                          </p:val>
                                        </p:tav>
                                      </p:tavLst>
                                    </p:anim>
                                    <p:anim calcmode="lin" valueType="num">
                                      <p:cBhvr additive="base">
                                        <p:cTn id="18" dur="500" fill="hold"/>
                                        <p:tgtEl>
                                          <p:spTgt spid="1846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1000"/>
                                  </p:stCondLst>
                                  <p:childTnLst>
                                    <p:set>
                                      <p:cBhvr>
                                        <p:cTn id="21" dur="1" fill="hold">
                                          <p:stCondLst>
                                            <p:cond delay="0"/>
                                          </p:stCondLst>
                                        </p:cTn>
                                        <p:tgtEl>
                                          <p:spTgt spid="18466"/>
                                        </p:tgtEl>
                                        <p:attrNameLst>
                                          <p:attrName>style.visibility</p:attrName>
                                        </p:attrNameLst>
                                      </p:cBhvr>
                                      <p:to>
                                        <p:strVal val="visible"/>
                                      </p:to>
                                    </p:set>
                                    <p:anim calcmode="lin" valueType="num">
                                      <p:cBhvr additive="base">
                                        <p:cTn id="22" dur="500" fill="hold"/>
                                        <p:tgtEl>
                                          <p:spTgt spid="18466"/>
                                        </p:tgtEl>
                                        <p:attrNameLst>
                                          <p:attrName>ppt_x</p:attrName>
                                        </p:attrNameLst>
                                      </p:cBhvr>
                                      <p:tavLst>
                                        <p:tav tm="0">
                                          <p:val>
                                            <p:strVal val="0-#ppt_w/2"/>
                                          </p:val>
                                        </p:tav>
                                        <p:tav tm="100000">
                                          <p:val>
                                            <p:strVal val="#ppt_x"/>
                                          </p:val>
                                        </p:tav>
                                      </p:tavLst>
                                    </p:anim>
                                    <p:anim calcmode="lin" valueType="num">
                                      <p:cBhvr additive="base">
                                        <p:cTn id="23" dur="500" fill="hold"/>
                                        <p:tgtEl>
                                          <p:spTgt spid="1846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 presetClass="entr" presetSubtype="0" fill="hold" grpId="0" nodeType="afterEffect">
                                  <p:stCondLst>
                                    <p:cond delay="0"/>
                                  </p:stCondLst>
                                  <p:childTnLst>
                                    <p:set>
                                      <p:cBhvr>
                                        <p:cTn id="26" dur="1" fill="hold">
                                          <p:stCondLst>
                                            <p:cond delay="499"/>
                                          </p:stCondLst>
                                        </p:cTn>
                                        <p:tgtEl>
                                          <p:spTgt spid="18450"/>
                                        </p:tgtEl>
                                        <p:attrNameLst>
                                          <p:attrName>style.visibility</p:attrName>
                                        </p:attrNameLst>
                                      </p:cBhvr>
                                      <p:to>
                                        <p:strVal val="visible"/>
                                      </p:to>
                                    </p:se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8451"/>
                                        </p:tgtEl>
                                        <p:attrNameLst>
                                          <p:attrName>style.visibility</p:attrName>
                                        </p:attrNameLst>
                                      </p:cBhvr>
                                      <p:to>
                                        <p:strVal val="visible"/>
                                      </p:to>
                                    </p:set>
                                    <p:animEffect transition="in" filter="wipe(left)">
                                      <p:cBhvr>
                                        <p:cTn id="30" dur="500"/>
                                        <p:tgtEl>
                                          <p:spTgt spid="18451"/>
                                        </p:tgtEl>
                                      </p:cBhvr>
                                    </p:animEffect>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18452"/>
                                        </p:tgtEl>
                                        <p:attrNameLst>
                                          <p:attrName>style.visibility</p:attrName>
                                        </p:attrNameLst>
                                      </p:cBhvr>
                                      <p:to>
                                        <p:strVal val="visible"/>
                                      </p:to>
                                    </p:set>
                                    <p:animEffect transition="in" filter="wipe(left)">
                                      <p:cBhvr>
                                        <p:cTn id="34" dur="500"/>
                                        <p:tgtEl>
                                          <p:spTgt spid="1845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453"/>
                                        </p:tgtEl>
                                        <p:attrNameLst>
                                          <p:attrName>style.visibility</p:attrName>
                                        </p:attrNameLst>
                                      </p:cBhvr>
                                      <p:to>
                                        <p:strVal val="visible"/>
                                      </p:to>
                                    </p:set>
                                    <p:animEffect transition="in" filter="wipe(up)">
                                      <p:cBhvr>
                                        <p:cTn id="39" dur="500"/>
                                        <p:tgtEl>
                                          <p:spTgt spid="18453"/>
                                        </p:tgtEl>
                                      </p:cBhvr>
                                    </p:animEffect>
                                  </p:childTnLst>
                                </p:cTn>
                              </p:par>
                            </p:childTnLst>
                          </p:cTn>
                        </p:par>
                        <p:par>
                          <p:cTn id="40" fill="hold">
                            <p:stCondLst>
                              <p:cond delay="500"/>
                            </p:stCondLst>
                            <p:childTnLst>
                              <p:par>
                                <p:cTn id="41" presetID="22" presetClass="entr" presetSubtype="1" fill="hold" grpId="0" nodeType="afterEffect">
                                  <p:stCondLst>
                                    <p:cond delay="1000"/>
                                  </p:stCondLst>
                                  <p:childTnLst>
                                    <p:set>
                                      <p:cBhvr>
                                        <p:cTn id="42" dur="1" fill="hold">
                                          <p:stCondLst>
                                            <p:cond delay="0"/>
                                          </p:stCondLst>
                                        </p:cTn>
                                        <p:tgtEl>
                                          <p:spTgt spid="18454"/>
                                        </p:tgtEl>
                                        <p:attrNameLst>
                                          <p:attrName>style.visibility</p:attrName>
                                        </p:attrNameLst>
                                      </p:cBhvr>
                                      <p:to>
                                        <p:strVal val="visible"/>
                                      </p:to>
                                    </p:set>
                                    <p:animEffect transition="in" filter="wipe(up)">
                                      <p:cBhvr>
                                        <p:cTn id="43" dur="500"/>
                                        <p:tgtEl>
                                          <p:spTgt spid="18454"/>
                                        </p:tgtEl>
                                      </p:cBhvr>
                                    </p:animEffect>
                                  </p:childTnLst>
                                </p:cTn>
                              </p:par>
                            </p:childTnLst>
                          </p:cTn>
                        </p:par>
                        <p:par>
                          <p:cTn id="44" fill="hold">
                            <p:stCondLst>
                              <p:cond delay="2000"/>
                            </p:stCondLst>
                            <p:childTnLst>
                              <p:par>
                                <p:cTn id="45" presetID="22" presetClass="entr" presetSubtype="1" fill="hold" grpId="0" nodeType="afterEffect">
                                  <p:stCondLst>
                                    <p:cond delay="1000"/>
                                  </p:stCondLst>
                                  <p:childTnLst>
                                    <p:set>
                                      <p:cBhvr>
                                        <p:cTn id="46" dur="1" fill="hold">
                                          <p:stCondLst>
                                            <p:cond delay="0"/>
                                          </p:stCondLst>
                                        </p:cTn>
                                        <p:tgtEl>
                                          <p:spTgt spid="18455"/>
                                        </p:tgtEl>
                                        <p:attrNameLst>
                                          <p:attrName>style.visibility</p:attrName>
                                        </p:attrNameLst>
                                      </p:cBhvr>
                                      <p:to>
                                        <p:strVal val="visible"/>
                                      </p:to>
                                    </p:set>
                                    <p:animEffect transition="in" filter="wipe(up)">
                                      <p:cBhvr>
                                        <p:cTn id="47" dur="500"/>
                                        <p:tgtEl>
                                          <p:spTgt spid="18455"/>
                                        </p:tgtEl>
                                      </p:cBhvr>
                                    </p:animEffect>
                                  </p:childTnLst>
                                </p:cTn>
                              </p:par>
                            </p:childTnLst>
                          </p:cTn>
                        </p:par>
                        <p:par>
                          <p:cTn id="48" fill="hold">
                            <p:stCondLst>
                              <p:cond delay="3500"/>
                            </p:stCondLst>
                            <p:childTnLst>
                              <p:par>
                                <p:cTn id="49" presetID="1" presetClass="entr" presetSubtype="0" fill="hold" grpId="0" nodeType="afterEffect">
                                  <p:stCondLst>
                                    <p:cond delay="0"/>
                                  </p:stCondLst>
                                  <p:childTnLst>
                                    <p:set>
                                      <p:cBhvr>
                                        <p:cTn id="50" dur="1" fill="hold">
                                          <p:stCondLst>
                                            <p:cond delay="499"/>
                                          </p:stCondLst>
                                        </p:cTn>
                                        <p:tgtEl>
                                          <p:spTgt spid="18458"/>
                                        </p:tgtEl>
                                        <p:attrNameLst>
                                          <p:attrName>style.visibility</p:attrName>
                                        </p:attrNameLst>
                                      </p:cBhvr>
                                      <p:to>
                                        <p:strVal val="visible"/>
                                      </p:to>
                                    </p:se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8459"/>
                                        </p:tgtEl>
                                        <p:attrNameLst>
                                          <p:attrName>style.visibility</p:attrName>
                                        </p:attrNameLst>
                                      </p:cBhvr>
                                      <p:to>
                                        <p:strVal val="visible"/>
                                      </p:to>
                                    </p:set>
                                    <p:animEffect transition="in" filter="wipe(left)">
                                      <p:cBhvr>
                                        <p:cTn id="54" dur="500"/>
                                        <p:tgtEl>
                                          <p:spTgt spid="18459"/>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8460"/>
                                        </p:tgtEl>
                                        <p:attrNameLst>
                                          <p:attrName>style.visibility</p:attrName>
                                        </p:attrNameLst>
                                      </p:cBhvr>
                                      <p:to>
                                        <p:strVal val="visible"/>
                                      </p:to>
                                    </p:set>
                                    <p:animEffect transition="in" filter="wipe(left)">
                                      <p:cBhvr>
                                        <p:cTn id="58" dur="500"/>
                                        <p:tgtEl>
                                          <p:spTgt spid="18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50" grpId="0" animBg="1"/>
      <p:bldP spid="18451" grpId="0" autoUpdateAnimBg="0"/>
      <p:bldP spid="18452" grpId="0" autoUpdateAnimBg="0"/>
      <p:bldP spid="18453" grpId="0" autoUpdateAnimBg="0"/>
      <p:bldP spid="18454" grpId="0" autoUpdateAnimBg="0"/>
      <p:bldP spid="18455" grpId="0" autoUpdateAnimBg="0"/>
      <p:bldP spid="18458" grpId="0" animBg="1"/>
      <p:bldP spid="18459" grpId="0" autoUpdateAnimBg="0"/>
      <p:bldP spid="1846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838200"/>
            <a:ext cx="5603875" cy="579438"/>
          </a:xfrm>
          <a:prstGeom prst="rect">
            <a:avLst/>
          </a:prstGeom>
          <a:noFill/>
          <a:ln w="9525">
            <a:noFill/>
            <a:miter lim="800000"/>
            <a:headEnd/>
            <a:tailEnd/>
          </a:ln>
          <a:effectLst/>
        </p:spPr>
        <p:txBody>
          <a:bodyPr wrap="none">
            <a:spAutoFit/>
          </a:bodyPr>
          <a:lstStyle/>
          <a:p>
            <a:r>
              <a:rPr lang="en-GB"/>
              <a:t>This is known as the </a:t>
            </a:r>
            <a:r>
              <a:rPr lang="en-GB" b="1">
                <a:solidFill>
                  <a:srgbClr val="FF0000"/>
                </a:solidFill>
              </a:rPr>
              <a:t>triplet code</a:t>
            </a:r>
            <a:endParaRPr lang="en-US" b="1">
              <a:solidFill>
                <a:srgbClr val="FF0000"/>
              </a:solidFill>
            </a:endParaRPr>
          </a:p>
        </p:txBody>
      </p:sp>
      <p:sp>
        <p:nvSpPr>
          <p:cNvPr id="21507" name="Text Box 3"/>
          <p:cNvSpPr txBox="1">
            <a:spLocks noChangeArrowheads="1"/>
          </p:cNvSpPr>
          <p:nvPr/>
        </p:nvSpPr>
        <p:spPr bwMode="auto">
          <a:xfrm>
            <a:off x="441325" y="1695450"/>
            <a:ext cx="7218363" cy="579438"/>
          </a:xfrm>
          <a:prstGeom prst="rect">
            <a:avLst/>
          </a:prstGeom>
          <a:noFill/>
          <a:ln w="9525">
            <a:noFill/>
            <a:miter lim="800000"/>
            <a:headEnd/>
            <a:tailEnd/>
          </a:ln>
          <a:effectLst/>
        </p:spPr>
        <p:txBody>
          <a:bodyPr wrap="none">
            <a:spAutoFit/>
          </a:bodyPr>
          <a:lstStyle/>
          <a:p>
            <a:r>
              <a:rPr lang="en-GB"/>
              <a:t>Each triplet codes for a specific amino acid</a:t>
            </a:r>
            <a:endParaRPr lang="en-US"/>
          </a:p>
        </p:txBody>
      </p:sp>
      <p:sp>
        <p:nvSpPr>
          <p:cNvPr id="21508" name="Text Box 4"/>
          <p:cNvSpPr txBox="1">
            <a:spLocks noChangeArrowheads="1"/>
          </p:cNvSpPr>
          <p:nvPr/>
        </p:nvSpPr>
        <p:spPr bwMode="auto">
          <a:xfrm>
            <a:off x="457200" y="2743200"/>
            <a:ext cx="7319963" cy="457200"/>
          </a:xfrm>
          <a:prstGeom prst="rect">
            <a:avLst/>
          </a:prstGeom>
          <a:noFill/>
          <a:ln w="9525">
            <a:noFill/>
            <a:miter lim="800000"/>
            <a:headEnd/>
            <a:tailEnd/>
          </a:ln>
          <a:effectLst/>
        </p:spPr>
        <p:txBody>
          <a:bodyPr wrap="none">
            <a:spAutoFit/>
          </a:bodyPr>
          <a:lstStyle/>
          <a:p>
            <a:r>
              <a:rPr lang="en-GB" sz="2400"/>
              <a:t>CGA - CAA - CCA - CCA - GCT - GGG - GAG - CCA - </a:t>
            </a:r>
            <a:endParaRPr lang="en-US" sz="2400"/>
          </a:p>
        </p:txBody>
      </p:sp>
      <p:sp>
        <p:nvSpPr>
          <p:cNvPr id="21527" name="Line 23"/>
          <p:cNvSpPr>
            <a:spLocks noChangeShapeType="1"/>
          </p:cNvSpPr>
          <p:nvPr/>
        </p:nvSpPr>
        <p:spPr bwMode="auto">
          <a:xfrm>
            <a:off x="7620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28" name="Line 24"/>
          <p:cNvSpPr>
            <a:spLocks noChangeShapeType="1"/>
          </p:cNvSpPr>
          <p:nvPr/>
        </p:nvSpPr>
        <p:spPr bwMode="auto">
          <a:xfrm>
            <a:off x="16764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29" name="Line 25"/>
          <p:cNvSpPr>
            <a:spLocks noChangeShapeType="1"/>
          </p:cNvSpPr>
          <p:nvPr/>
        </p:nvSpPr>
        <p:spPr bwMode="auto">
          <a:xfrm>
            <a:off x="25908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30" name="Line 26"/>
          <p:cNvSpPr>
            <a:spLocks noChangeShapeType="1"/>
          </p:cNvSpPr>
          <p:nvPr/>
        </p:nvSpPr>
        <p:spPr bwMode="auto">
          <a:xfrm>
            <a:off x="35052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31" name="Line 27"/>
          <p:cNvSpPr>
            <a:spLocks noChangeShapeType="1"/>
          </p:cNvSpPr>
          <p:nvPr/>
        </p:nvSpPr>
        <p:spPr bwMode="auto">
          <a:xfrm>
            <a:off x="44196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32" name="Line 28"/>
          <p:cNvSpPr>
            <a:spLocks noChangeShapeType="1"/>
          </p:cNvSpPr>
          <p:nvPr/>
        </p:nvSpPr>
        <p:spPr bwMode="auto">
          <a:xfrm>
            <a:off x="52578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33" name="Line 29"/>
          <p:cNvSpPr>
            <a:spLocks noChangeShapeType="1"/>
          </p:cNvSpPr>
          <p:nvPr/>
        </p:nvSpPr>
        <p:spPr bwMode="auto">
          <a:xfrm>
            <a:off x="61722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34" name="Line 30"/>
          <p:cNvSpPr>
            <a:spLocks noChangeShapeType="1"/>
          </p:cNvSpPr>
          <p:nvPr/>
        </p:nvSpPr>
        <p:spPr bwMode="auto">
          <a:xfrm>
            <a:off x="7010400" y="3124200"/>
            <a:ext cx="0" cy="381000"/>
          </a:xfrm>
          <a:prstGeom prst="line">
            <a:avLst/>
          </a:prstGeom>
          <a:noFill/>
          <a:ln w="19050">
            <a:solidFill>
              <a:schemeClr val="tx1"/>
            </a:solidFill>
            <a:round/>
            <a:headEnd/>
            <a:tailEnd type="triangle" w="med" len="med"/>
          </a:ln>
          <a:effectLst/>
        </p:spPr>
        <p:txBody>
          <a:bodyPr/>
          <a:lstStyle/>
          <a:p>
            <a:endParaRPr lang="en-US"/>
          </a:p>
        </p:txBody>
      </p:sp>
      <p:sp>
        <p:nvSpPr>
          <p:cNvPr id="21519" name="Text Box 15"/>
          <p:cNvSpPr txBox="1">
            <a:spLocks noChangeArrowheads="1"/>
          </p:cNvSpPr>
          <p:nvPr/>
        </p:nvSpPr>
        <p:spPr bwMode="auto">
          <a:xfrm>
            <a:off x="609600" y="5715000"/>
            <a:ext cx="641350" cy="457200"/>
          </a:xfrm>
          <a:prstGeom prst="rect">
            <a:avLst/>
          </a:prstGeom>
          <a:noFill/>
          <a:ln w="9525">
            <a:noFill/>
            <a:miter lim="800000"/>
            <a:headEnd/>
            <a:tailEnd/>
          </a:ln>
          <a:effectLst/>
        </p:spPr>
        <p:txBody>
          <a:bodyPr wrap="none">
            <a:spAutoFit/>
          </a:bodyPr>
          <a:lstStyle/>
          <a:p>
            <a:r>
              <a:rPr lang="en-GB" sz="2400" b="1">
                <a:solidFill>
                  <a:schemeClr val="accent2"/>
                </a:solidFill>
              </a:rPr>
              <a:t>Ala</a:t>
            </a:r>
            <a:endParaRPr lang="en-US" sz="2400" b="1">
              <a:solidFill>
                <a:schemeClr val="accent2"/>
              </a:solidFill>
            </a:endParaRPr>
          </a:p>
        </p:txBody>
      </p:sp>
      <p:sp>
        <p:nvSpPr>
          <p:cNvPr id="21522" name="Text Box 18"/>
          <p:cNvSpPr txBox="1">
            <a:spLocks noChangeArrowheads="1"/>
          </p:cNvSpPr>
          <p:nvPr/>
        </p:nvSpPr>
        <p:spPr bwMode="auto">
          <a:xfrm>
            <a:off x="1447800" y="5715000"/>
            <a:ext cx="641350" cy="457200"/>
          </a:xfrm>
          <a:prstGeom prst="rect">
            <a:avLst/>
          </a:prstGeom>
          <a:noFill/>
          <a:ln w="9525">
            <a:noFill/>
            <a:miter lim="800000"/>
            <a:headEnd/>
            <a:tailEnd/>
          </a:ln>
          <a:effectLst/>
        </p:spPr>
        <p:txBody>
          <a:bodyPr wrap="none">
            <a:spAutoFit/>
          </a:bodyPr>
          <a:lstStyle/>
          <a:p>
            <a:r>
              <a:rPr lang="en-GB" sz="2400" b="1">
                <a:solidFill>
                  <a:schemeClr val="accent2"/>
                </a:solidFill>
              </a:rPr>
              <a:t>Val</a:t>
            </a:r>
            <a:endParaRPr lang="en-US" sz="2400" b="1">
              <a:solidFill>
                <a:schemeClr val="accent2"/>
              </a:solidFill>
            </a:endParaRPr>
          </a:p>
        </p:txBody>
      </p:sp>
      <p:sp>
        <p:nvSpPr>
          <p:cNvPr id="21525" name="Text Box 21"/>
          <p:cNvSpPr txBox="1">
            <a:spLocks noChangeArrowheads="1"/>
          </p:cNvSpPr>
          <p:nvPr/>
        </p:nvSpPr>
        <p:spPr bwMode="auto">
          <a:xfrm>
            <a:off x="2438400" y="57150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Gly</a:t>
            </a:r>
            <a:endParaRPr lang="en-US" sz="2400" b="1">
              <a:solidFill>
                <a:schemeClr val="accent2"/>
              </a:solidFill>
            </a:endParaRPr>
          </a:p>
        </p:txBody>
      </p:sp>
      <p:sp>
        <p:nvSpPr>
          <p:cNvPr id="21535" name="Text Box 31"/>
          <p:cNvSpPr txBox="1">
            <a:spLocks noChangeArrowheads="1"/>
          </p:cNvSpPr>
          <p:nvPr/>
        </p:nvSpPr>
        <p:spPr bwMode="auto">
          <a:xfrm>
            <a:off x="3352800" y="57150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Gly</a:t>
            </a:r>
            <a:endParaRPr lang="en-US" sz="2400" b="1">
              <a:solidFill>
                <a:schemeClr val="accent2"/>
              </a:solidFill>
            </a:endParaRPr>
          </a:p>
        </p:txBody>
      </p:sp>
      <p:sp>
        <p:nvSpPr>
          <p:cNvPr id="21536" name="Text Box 32"/>
          <p:cNvSpPr txBox="1">
            <a:spLocks noChangeArrowheads="1"/>
          </p:cNvSpPr>
          <p:nvPr/>
        </p:nvSpPr>
        <p:spPr bwMode="auto">
          <a:xfrm>
            <a:off x="4191000" y="5715000"/>
            <a:ext cx="692150" cy="457200"/>
          </a:xfrm>
          <a:prstGeom prst="rect">
            <a:avLst/>
          </a:prstGeom>
          <a:noFill/>
          <a:ln w="9525">
            <a:noFill/>
            <a:miter lim="800000"/>
            <a:headEnd/>
            <a:tailEnd/>
          </a:ln>
          <a:effectLst/>
        </p:spPr>
        <p:txBody>
          <a:bodyPr wrap="none">
            <a:spAutoFit/>
          </a:bodyPr>
          <a:lstStyle/>
          <a:p>
            <a:r>
              <a:rPr lang="en-GB" sz="2400" b="1">
                <a:solidFill>
                  <a:schemeClr val="accent2"/>
                </a:solidFill>
              </a:rPr>
              <a:t>Arg</a:t>
            </a:r>
            <a:endParaRPr lang="en-US" sz="2400" b="1">
              <a:solidFill>
                <a:schemeClr val="accent2"/>
              </a:solidFill>
            </a:endParaRPr>
          </a:p>
        </p:txBody>
      </p:sp>
      <p:sp>
        <p:nvSpPr>
          <p:cNvPr id="21537" name="Text Box 33"/>
          <p:cNvSpPr txBox="1">
            <a:spLocks noChangeArrowheads="1"/>
          </p:cNvSpPr>
          <p:nvPr/>
        </p:nvSpPr>
        <p:spPr bwMode="auto">
          <a:xfrm>
            <a:off x="5105400" y="57150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Pro</a:t>
            </a:r>
            <a:endParaRPr lang="en-US" sz="2400" b="1">
              <a:solidFill>
                <a:schemeClr val="accent2"/>
              </a:solidFill>
            </a:endParaRPr>
          </a:p>
        </p:txBody>
      </p:sp>
      <p:sp>
        <p:nvSpPr>
          <p:cNvPr id="21538" name="Text Box 34"/>
          <p:cNvSpPr txBox="1">
            <a:spLocks noChangeArrowheads="1"/>
          </p:cNvSpPr>
          <p:nvPr/>
        </p:nvSpPr>
        <p:spPr bwMode="auto">
          <a:xfrm>
            <a:off x="6019800" y="5715000"/>
            <a:ext cx="692150" cy="457200"/>
          </a:xfrm>
          <a:prstGeom prst="rect">
            <a:avLst/>
          </a:prstGeom>
          <a:noFill/>
          <a:ln w="9525">
            <a:noFill/>
            <a:miter lim="800000"/>
            <a:headEnd/>
            <a:tailEnd/>
          </a:ln>
          <a:effectLst/>
        </p:spPr>
        <p:txBody>
          <a:bodyPr wrap="none">
            <a:spAutoFit/>
          </a:bodyPr>
          <a:lstStyle/>
          <a:p>
            <a:r>
              <a:rPr lang="en-GB" sz="2400" b="1">
                <a:solidFill>
                  <a:schemeClr val="accent2"/>
                </a:solidFill>
              </a:rPr>
              <a:t>Leu</a:t>
            </a:r>
            <a:endParaRPr lang="en-US" sz="2400" b="1">
              <a:solidFill>
                <a:schemeClr val="accent2"/>
              </a:solidFill>
            </a:endParaRPr>
          </a:p>
        </p:txBody>
      </p:sp>
      <p:sp>
        <p:nvSpPr>
          <p:cNvPr id="21539" name="Text Box 35"/>
          <p:cNvSpPr txBox="1">
            <a:spLocks noChangeArrowheads="1"/>
          </p:cNvSpPr>
          <p:nvPr/>
        </p:nvSpPr>
        <p:spPr bwMode="auto">
          <a:xfrm>
            <a:off x="6858000" y="57150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Gly</a:t>
            </a:r>
            <a:endParaRPr lang="en-US" sz="2400" b="1">
              <a:solidFill>
                <a:schemeClr val="accent2"/>
              </a:solidFill>
            </a:endParaRPr>
          </a:p>
        </p:txBody>
      </p:sp>
      <p:sp>
        <p:nvSpPr>
          <p:cNvPr id="21542" name="Text Box 38"/>
          <p:cNvSpPr txBox="1">
            <a:spLocks noChangeArrowheads="1"/>
          </p:cNvSpPr>
          <p:nvPr/>
        </p:nvSpPr>
        <p:spPr bwMode="auto">
          <a:xfrm>
            <a:off x="609600" y="3581400"/>
            <a:ext cx="641350" cy="457200"/>
          </a:xfrm>
          <a:prstGeom prst="rect">
            <a:avLst/>
          </a:prstGeom>
          <a:noFill/>
          <a:ln w="9525">
            <a:noFill/>
            <a:miter lim="800000"/>
            <a:headEnd/>
            <a:tailEnd/>
          </a:ln>
          <a:effectLst/>
        </p:spPr>
        <p:txBody>
          <a:bodyPr wrap="none">
            <a:spAutoFit/>
          </a:bodyPr>
          <a:lstStyle/>
          <a:p>
            <a:r>
              <a:rPr lang="en-GB" sz="2400" b="1">
                <a:solidFill>
                  <a:schemeClr val="accent2"/>
                </a:solidFill>
              </a:rPr>
              <a:t>Ala</a:t>
            </a:r>
            <a:endParaRPr lang="en-US" sz="2400" b="1">
              <a:solidFill>
                <a:schemeClr val="accent2"/>
              </a:solidFill>
            </a:endParaRPr>
          </a:p>
        </p:txBody>
      </p:sp>
      <p:sp>
        <p:nvSpPr>
          <p:cNvPr id="21543" name="Text Box 39"/>
          <p:cNvSpPr txBox="1">
            <a:spLocks noChangeArrowheads="1"/>
          </p:cNvSpPr>
          <p:nvPr/>
        </p:nvSpPr>
        <p:spPr bwMode="auto">
          <a:xfrm>
            <a:off x="1447800" y="3581400"/>
            <a:ext cx="641350" cy="457200"/>
          </a:xfrm>
          <a:prstGeom prst="rect">
            <a:avLst/>
          </a:prstGeom>
          <a:noFill/>
          <a:ln w="9525">
            <a:noFill/>
            <a:miter lim="800000"/>
            <a:headEnd/>
            <a:tailEnd/>
          </a:ln>
          <a:effectLst/>
        </p:spPr>
        <p:txBody>
          <a:bodyPr wrap="none">
            <a:spAutoFit/>
          </a:bodyPr>
          <a:lstStyle/>
          <a:p>
            <a:r>
              <a:rPr lang="en-GB" sz="2400" b="1">
                <a:solidFill>
                  <a:schemeClr val="accent2"/>
                </a:solidFill>
              </a:rPr>
              <a:t>Val</a:t>
            </a:r>
            <a:endParaRPr lang="en-US" sz="2400" b="1">
              <a:solidFill>
                <a:schemeClr val="accent2"/>
              </a:solidFill>
            </a:endParaRPr>
          </a:p>
        </p:txBody>
      </p:sp>
      <p:sp>
        <p:nvSpPr>
          <p:cNvPr id="21544" name="Text Box 40"/>
          <p:cNvSpPr txBox="1">
            <a:spLocks noChangeArrowheads="1"/>
          </p:cNvSpPr>
          <p:nvPr/>
        </p:nvSpPr>
        <p:spPr bwMode="auto">
          <a:xfrm>
            <a:off x="2362200" y="35814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Gly</a:t>
            </a:r>
            <a:endParaRPr lang="en-US" sz="2400" b="1">
              <a:solidFill>
                <a:schemeClr val="accent2"/>
              </a:solidFill>
            </a:endParaRPr>
          </a:p>
        </p:txBody>
      </p:sp>
      <p:sp>
        <p:nvSpPr>
          <p:cNvPr id="21545" name="Text Box 41"/>
          <p:cNvSpPr txBox="1">
            <a:spLocks noChangeArrowheads="1"/>
          </p:cNvSpPr>
          <p:nvPr/>
        </p:nvSpPr>
        <p:spPr bwMode="auto">
          <a:xfrm>
            <a:off x="3352800" y="35814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Gly</a:t>
            </a:r>
            <a:endParaRPr lang="en-US" sz="2400" b="1">
              <a:solidFill>
                <a:schemeClr val="accent2"/>
              </a:solidFill>
            </a:endParaRPr>
          </a:p>
        </p:txBody>
      </p:sp>
      <p:sp>
        <p:nvSpPr>
          <p:cNvPr id="21546" name="Text Box 42"/>
          <p:cNvSpPr txBox="1">
            <a:spLocks noChangeArrowheads="1"/>
          </p:cNvSpPr>
          <p:nvPr/>
        </p:nvSpPr>
        <p:spPr bwMode="auto">
          <a:xfrm>
            <a:off x="4191000" y="3581400"/>
            <a:ext cx="692150" cy="457200"/>
          </a:xfrm>
          <a:prstGeom prst="rect">
            <a:avLst/>
          </a:prstGeom>
          <a:noFill/>
          <a:ln w="9525">
            <a:noFill/>
            <a:miter lim="800000"/>
            <a:headEnd/>
            <a:tailEnd/>
          </a:ln>
          <a:effectLst/>
        </p:spPr>
        <p:txBody>
          <a:bodyPr wrap="none">
            <a:spAutoFit/>
          </a:bodyPr>
          <a:lstStyle/>
          <a:p>
            <a:r>
              <a:rPr lang="en-GB" sz="2400" b="1">
                <a:solidFill>
                  <a:schemeClr val="accent2"/>
                </a:solidFill>
              </a:rPr>
              <a:t>Arg</a:t>
            </a:r>
            <a:endParaRPr lang="en-US" sz="2400" b="1">
              <a:solidFill>
                <a:schemeClr val="accent2"/>
              </a:solidFill>
            </a:endParaRPr>
          </a:p>
        </p:txBody>
      </p:sp>
      <p:sp>
        <p:nvSpPr>
          <p:cNvPr id="21547" name="Text Box 43"/>
          <p:cNvSpPr txBox="1">
            <a:spLocks noChangeArrowheads="1"/>
          </p:cNvSpPr>
          <p:nvPr/>
        </p:nvSpPr>
        <p:spPr bwMode="auto">
          <a:xfrm>
            <a:off x="5105400" y="35814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Pro</a:t>
            </a:r>
            <a:endParaRPr lang="en-US" sz="2400" b="1">
              <a:solidFill>
                <a:schemeClr val="accent2"/>
              </a:solidFill>
            </a:endParaRPr>
          </a:p>
        </p:txBody>
      </p:sp>
      <p:sp>
        <p:nvSpPr>
          <p:cNvPr id="21548" name="Text Box 44"/>
          <p:cNvSpPr txBox="1">
            <a:spLocks noChangeArrowheads="1"/>
          </p:cNvSpPr>
          <p:nvPr/>
        </p:nvSpPr>
        <p:spPr bwMode="auto">
          <a:xfrm>
            <a:off x="6019800" y="3581400"/>
            <a:ext cx="692150" cy="457200"/>
          </a:xfrm>
          <a:prstGeom prst="rect">
            <a:avLst/>
          </a:prstGeom>
          <a:noFill/>
          <a:ln w="9525">
            <a:noFill/>
            <a:miter lim="800000"/>
            <a:headEnd/>
            <a:tailEnd/>
          </a:ln>
          <a:effectLst/>
        </p:spPr>
        <p:txBody>
          <a:bodyPr wrap="none">
            <a:spAutoFit/>
          </a:bodyPr>
          <a:lstStyle/>
          <a:p>
            <a:r>
              <a:rPr lang="en-GB" sz="2400" b="1">
                <a:solidFill>
                  <a:schemeClr val="accent2"/>
                </a:solidFill>
              </a:rPr>
              <a:t>Leu</a:t>
            </a:r>
            <a:endParaRPr lang="en-US" sz="2400" b="1">
              <a:solidFill>
                <a:schemeClr val="accent2"/>
              </a:solidFill>
            </a:endParaRPr>
          </a:p>
        </p:txBody>
      </p:sp>
      <p:sp>
        <p:nvSpPr>
          <p:cNvPr id="21549" name="Text Box 45"/>
          <p:cNvSpPr txBox="1">
            <a:spLocks noChangeArrowheads="1"/>
          </p:cNvSpPr>
          <p:nvPr/>
        </p:nvSpPr>
        <p:spPr bwMode="auto">
          <a:xfrm>
            <a:off x="6858000" y="3581400"/>
            <a:ext cx="657225" cy="457200"/>
          </a:xfrm>
          <a:prstGeom prst="rect">
            <a:avLst/>
          </a:prstGeom>
          <a:noFill/>
          <a:ln w="9525">
            <a:noFill/>
            <a:miter lim="800000"/>
            <a:headEnd/>
            <a:tailEnd/>
          </a:ln>
          <a:effectLst/>
        </p:spPr>
        <p:txBody>
          <a:bodyPr wrap="none">
            <a:spAutoFit/>
          </a:bodyPr>
          <a:lstStyle/>
          <a:p>
            <a:r>
              <a:rPr lang="en-GB" sz="2400" b="1">
                <a:solidFill>
                  <a:schemeClr val="accent2"/>
                </a:solidFill>
              </a:rPr>
              <a:t>Gly</a:t>
            </a:r>
            <a:endParaRPr lang="en-US" sz="2400" b="1">
              <a:solidFill>
                <a:schemeClr val="accent2"/>
              </a:solidFill>
            </a:endParaRPr>
          </a:p>
        </p:txBody>
      </p:sp>
      <p:sp>
        <p:nvSpPr>
          <p:cNvPr id="21552" name="Text Box 48"/>
          <p:cNvSpPr txBox="1">
            <a:spLocks noChangeArrowheads="1"/>
          </p:cNvSpPr>
          <p:nvPr/>
        </p:nvSpPr>
        <p:spPr bwMode="auto">
          <a:xfrm>
            <a:off x="381000" y="4343400"/>
            <a:ext cx="8267700" cy="1066800"/>
          </a:xfrm>
          <a:prstGeom prst="rect">
            <a:avLst/>
          </a:prstGeom>
          <a:noFill/>
          <a:ln w="9525">
            <a:noFill/>
            <a:miter lim="800000"/>
            <a:headEnd/>
            <a:tailEnd/>
          </a:ln>
          <a:effectLst/>
        </p:spPr>
        <p:txBody>
          <a:bodyPr wrap="none">
            <a:spAutoFit/>
          </a:bodyPr>
          <a:lstStyle/>
          <a:p>
            <a:r>
              <a:rPr lang="en-GB"/>
              <a:t>The amino acids are joined together in the correct</a:t>
            </a:r>
          </a:p>
          <a:p>
            <a:r>
              <a:rPr lang="en-GB"/>
              <a:t> sequence to make part of a protein</a:t>
            </a:r>
            <a:endParaRPr lang="en-US"/>
          </a:p>
        </p:txBody>
      </p:sp>
      <p:grpSp>
        <p:nvGrpSpPr>
          <p:cNvPr id="21564" name="Group 60"/>
          <p:cNvGrpSpPr>
            <a:grpSpLocks/>
          </p:cNvGrpSpPr>
          <p:nvPr/>
        </p:nvGrpSpPr>
        <p:grpSpPr bwMode="auto">
          <a:xfrm>
            <a:off x="381000" y="5943600"/>
            <a:ext cx="7391400" cy="0"/>
            <a:chOff x="240" y="3744"/>
            <a:chExt cx="4656" cy="0"/>
          </a:xfrm>
        </p:grpSpPr>
        <p:sp>
          <p:nvSpPr>
            <p:cNvPr id="21554" name="Line 50"/>
            <p:cNvSpPr>
              <a:spLocks noChangeShapeType="1"/>
            </p:cNvSpPr>
            <p:nvPr/>
          </p:nvSpPr>
          <p:spPr bwMode="auto">
            <a:xfrm>
              <a:off x="768" y="3744"/>
              <a:ext cx="192" cy="0"/>
            </a:xfrm>
            <a:prstGeom prst="line">
              <a:avLst/>
            </a:prstGeom>
            <a:noFill/>
            <a:ln w="19050">
              <a:solidFill>
                <a:schemeClr val="tx1"/>
              </a:solidFill>
              <a:round/>
              <a:headEnd/>
              <a:tailEnd/>
            </a:ln>
            <a:effectLst/>
          </p:spPr>
          <p:txBody>
            <a:bodyPr/>
            <a:lstStyle/>
            <a:p>
              <a:endParaRPr lang="en-US"/>
            </a:p>
          </p:txBody>
        </p:sp>
        <p:sp>
          <p:nvSpPr>
            <p:cNvPr id="21555" name="Line 51"/>
            <p:cNvSpPr>
              <a:spLocks noChangeShapeType="1"/>
            </p:cNvSpPr>
            <p:nvPr/>
          </p:nvSpPr>
          <p:spPr bwMode="auto">
            <a:xfrm>
              <a:off x="1296" y="3744"/>
              <a:ext cx="192" cy="0"/>
            </a:xfrm>
            <a:prstGeom prst="line">
              <a:avLst/>
            </a:prstGeom>
            <a:noFill/>
            <a:ln w="19050">
              <a:solidFill>
                <a:schemeClr val="tx1"/>
              </a:solidFill>
              <a:round/>
              <a:headEnd/>
              <a:tailEnd/>
            </a:ln>
            <a:effectLst/>
          </p:spPr>
          <p:txBody>
            <a:bodyPr/>
            <a:lstStyle/>
            <a:p>
              <a:endParaRPr lang="en-US"/>
            </a:p>
          </p:txBody>
        </p:sp>
        <p:sp>
          <p:nvSpPr>
            <p:cNvPr id="21556" name="Line 52"/>
            <p:cNvSpPr>
              <a:spLocks noChangeShapeType="1"/>
            </p:cNvSpPr>
            <p:nvPr/>
          </p:nvSpPr>
          <p:spPr bwMode="auto">
            <a:xfrm>
              <a:off x="1920" y="3744"/>
              <a:ext cx="192" cy="0"/>
            </a:xfrm>
            <a:prstGeom prst="line">
              <a:avLst/>
            </a:prstGeom>
            <a:noFill/>
            <a:ln w="19050">
              <a:solidFill>
                <a:schemeClr val="tx1"/>
              </a:solidFill>
              <a:round/>
              <a:headEnd/>
              <a:tailEnd/>
            </a:ln>
            <a:effectLst/>
          </p:spPr>
          <p:txBody>
            <a:bodyPr/>
            <a:lstStyle/>
            <a:p>
              <a:endParaRPr lang="en-US"/>
            </a:p>
          </p:txBody>
        </p:sp>
        <p:sp>
          <p:nvSpPr>
            <p:cNvPr id="21557" name="Line 53"/>
            <p:cNvSpPr>
              <a:spLocks noChangeShapeType="1"/>
            </p:cNvSpPr>
            <p:nvPr/>
          </p:nvSpPr>
          <p:spPr bwMode="auto">
            <a:xfrm>
              <a:off x="240" y="3744"/>
              <a:ext cx="192" cy="0"/>
            </a:xfrm>
            <a:prstGeom prst="line">
              <a:avLst/>
            </a:prstGeom>
            <a:noFill/>
            <a:ln w="19050">
              <a:solidFill>
                <a:schemeClr val="tx1"/>
              </a:solidFill>
              <a:round/>
              <a:headEnd/>
              <a:tailEnd/>
            </a:ln>
            <a:effectLst/>
          </p:spPr>
          <p:txBody>
            <a:bodyPr/>
            <a:lstStyle/>
            <a:p>
              <a:endParaRPr lang="en-US"/>
            </a:p>
          </p:txBody>
        </p:sp>
        <p:sp>
          <p:nvSpPr>
            <p:cNvPr id="21558" name="Line 54"/>
            <p:cNvSpPr>
              <a:spLocks noChangeShapeType="1"/>
            </p:cNvSpPr>
            <p:nvPr/>
          </p:nvSpPr>
          <p:spPr bwMode="auto">
            <a:xfrm>
              <a:off x="2496" y="3744"/>
              <a:ext cx="192" cy="0"/>
            </a:xfrm>
            <a:prstGeom prst="line">
              <a:avLst/>
            </a:prstGeom>
            <a:noFill/>
            <a:ln w="19050">
              <a:solidFill>
                <a:schemeClr val="tx1"/>
              </a:solidFill>
              <a:round/>
              <a:headEnd/>
              <a:tailEnd/>
            </a:ln>
            <a:effectLst/>
          </p:spPr>
          <p:txBody>
            <a:bodyPr/>
            <a:lstStyle/>
            <a:p>
              <a:endParaRPr lang="en-US"/>
            </a:p>
          </p:txBody>
        </p:sp>
        <p:sp>
          <p:nvSpPr>
            <p:cNvPr id="21559" name="Line 55"/>
            <p:cNvSpPr>
              <a:spLocks noChangeShapeType="1"/>
            </p:cNvSpPr>
            <p:nvPr/>
          </p:nvSpPr>
          <p:spPr bwMode="auto">
            <a:xfrm>
              <a:off x="3024" y="3744"/>
              <a:ext cx="192" cy="0"/>
            </a:xfrm>
            <a:prstGeom prst="line">
              <a:avLst/>
            </a:prstGeom>
            <a:noFill/>
            <a:ln w="19050">
              <a:solidFill>
                <a:schemeClr val="tx1"/>
              </a:solidFill>
              <a:round/>
              <a:headEnd/>
              <a:tailEnd/>
            </a:ln>
            <a:effectLst/>
          </p:spPr>
          <p:txBody>
            <a:bodyPr/>
            <a:lstStyle/>
            <a:p>
              <a:endParaRPr lang="en-US"/>
            </a:p>
          </p:txBody>
        </p:sp>
        <p:sp>
          <p:nvSpPr>
            <p:cNvPr id="21560" name="Line 56"/>
            <p:cNvSpPr>
              <a:spLocks noChangeShapeType="1"/>
            </p:cNvSpPr>
            <p:nvPr/>
          </p:nvSpPr>
          <p:spPr bwMode="auto">
            <a:xfrm>
              <a:off x="3600" y="3744"/>
              <a:ext cx="192" cy="0"/>
            </a:xfrm>
            <a:prstGeom prst="line">
              <a:avLst/>
            </a:prstGeom>
            <a:noFill/>
            <a:ln w="19050">
              <a:solidFill>
                <a:schemeClr val="tx1"/>
              </a:solidFill>
              <a:round/>
              <a:headEnd/>
              <a:tailEnd/>
            </a:ln>
            <a:effectLst/>
          </p:spPr>
          <p:txBody>
            <a:bodyPr/>
            <a:lstStyle/>
            <a:p>
              <a:endParaRPr lang="en-US"/>
            </a:p>
          </p:txBody>
        </p:sp>
        <p:sp>
          <p:nvSpPr>
            <p:cNvPr id="21561" name="Line 57"/>
            <p:cNvSpPr>
              <a:spLocks noChangeShapeType="1"/>
            </p:cNvSpPr>
            <p:nvPr/>
          </p:nvSpPr>
          <p:spPr bwMode="auto">
            <a:xfrm>
              <a:off x="4176" y="3744"/>
              <a:ext cx="192" cy="0"/>
            </a:xfrm>
            <a:prstGeom prst="line">
              <a:avLst/>
            </a:prstGeom>
            <a:noFill/>
            <a:ln w="19050">
              <a:solidFill>
                <a:schemeClr val="tx1"/>
              </a:solidFill>
              <a:round/>
              <a:headEnd/>
              <a:tailEnd/>
            </a:ln>
            <a:effectLst/>
          </p:spPr>
          <p:txBody>
            <a:bodyPr/>
            <a:lstStyle/>
            <a:p>
              <a:endParaRPr lang="en-US"/>
            </a:p>
          </p:txBody>
        </p:sp>
        <p:sp>
          <p:nvSpPr>
            <p:cNvPr id="21562" name="Line 58"/>
            <p:cNvSpPr>
              <a:spLocks noChangeShapeType="1"/>
            </p:cNvSpPr>
            <p:nvPr/>
          </p:nvSpPr>
          <p:spPr bwMode="auto">
            <a:xfrm>
              <a:off x="4704" y="3744"/>
              <a:ext cx="192" cy="0"/>
            </a:xfrm>
            <a:prstGeom prst="line">
              <a:avLst/>
            </a:prstGeom>
            <a:noFill/>
            <a:ln w="19050">
              <a:solidFill>
                <a:schemeClr val="tx1"/>
              </a:solidFill>
              <a:round/>
              <a:headEnd/>
              <a:tailEnd/>
            </a:ln>
            <a:effectLst/>
          </p:spPr>
          <p:txBody>
            <a:bodyPr/>
            <a:lstStyle/>
            <a:p>
              <a:endParaRPr lang="en-US"/>
            </a:p>
          </p:txBody>
        </p:sp>
      </p:grpSp>
      <p:sp>
        <p:nvSpPr>
          <p:cNvPr id="21565" name="Rectangle 61"/>
          <p:cNvSpPr>
            <a:spLocks noGrp="1" noChangeArrowheads="1"/>
          </p:cNvSpPr>
          <p:nvPr>
            <p:ph type="title" idx="4294967295"/>
          </p:nvPr>
        </p:nvSpPr>
        <p:spPr>
          <a:xfrm>
            <a:off x="0" y="0"/>
            <a:ext cx="2057400" cy="457200"/>
          </a:xfrm>
        </p:spPr>
        <p:txBody>
          <a:bodyPr/>
          <a:lstStyle/>
          <a:p>
            <a:r>
              <a:rPr lang="en-US" sz="2400">
                <a:latin typeface="Arial" charset="0"/>
              </a:rPr>
              <a:t>Triplet code</a:t>
            </a:r>
          </a:p>
        </p:txBody>
      </p:sp>
      <p:sp>
        <p:nvSpPr>
          <p:cNvPr id="21566" name="Text Box 62"/>
          <p:cNvSpPr txBox="1">
            <a:spLocks noChangeArrowheads="1"/>
          </p:cNvSpPr>
          <p:nvPr/>
        </p:nvSpPr>
        <p:spPr bwMode="auto">
          <a:xfrm>
            <a:off x="8670925" y="41275"/>
            <a:ext cx="488950" cy="457200"/>
          </a:xfrm>
          <a:prstGeom prst="rect">
            <a:avLst/>
          </a:prstGeom>
          <a:noFill/>
          <a:ln w="9525">
            <a:noFill/>
            <a:miter lim="800000"/>
            <a:headEnd/>
            <a:tailEnd/>
          </a:ln>
          <a:effectLst/>
        </p:spPr>
        <p:txBody>
          <a:bodyPr wrap="none">
            <a:spAutoFit/>
          </a:bodyPr>
          <a:lstStyle/>
          <a:p>
            <a:r>
              <a:rPr lang="en-GB" sz="2400"/>
              <a:t>22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up)">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up)">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wipe(left)">
                                      <p:cBhvr>
                                        <p:cTn id="17" dur="5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527"/>
                                        </p:tgtEl>
                                        <p:attrNameLst>
                                          <p:attrName>style.visibility</p:attrName>
                                        </p:attrNameLst>
                                      </p:cBhvr>
                                      <p:to>
                                        <p:strVal val="visible"/>
                                      </p:to>
                                    </p:set>
                                    <p:animEffect transition="in" filter="wipe(up)">
                                      <p:cBhvr>
                                        <p:cTn id="22" dur="500"/>
                                        <p:tgtEl>
                                          <p:spTgt spid="21527"/>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1542"/>
                                        </p:tgtEl>
                                        <p:attrNameLst>
                                          <p:attrName>style.visibility</p:attrName>
                                        </p:attrNameLst>
                                      </p:cBhvr>
                                      <p:to>
                                        <p:strVal val="visible"/>
                                      </p:to>
                                    </p:set>
                                    <p:animEffect transition="in" filter="wipe(up)">
                                      <p:cBhvr>
                                        <p:cTn id="26" dur="500"/>
                                        <p:tgtEl>
                                          <p:spTgt spid="21542"/>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21528"/>
                                        </p:tgtEl>
                                        <p:attrNameLst>
                                          <p:attrName>style.visibility</p:attrName>
                                        </p:attrNameLst>
                                      </p:cBhvr>
                                      <p:to>
                                        <p:strVal val="visible"/>
                                      </p:to>
                                    </p:set>
                                    <p:animEffect transition="in" filter="wipe(up)">
                                      <p:cBhvr>
                                        <p:cTn id="30" dur="500"/>
                                        <p:tgtEl>
                                          <p:spTgt spid="21528"/>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21543"/>
                                        </p:tgtEl>
                                        <p:attrNameLst>
                                          <p:attrName>style.visibility</p:attrName>
                                        </p:attrNameLst>
                                      </p:cBhvr>
                                      <p:to>
                                        <p:strVal val="visible"/>
                                      </p:to>
                                    </p:set>
                                    <p:animEffect transition="in" filter="wipe(up)">
                                      <p:cBhvr>
                                        <p:cTn id="34" dur="500"/>
                                        <p:tgtEl>
                                          <p:spTgt spid="21543"/>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21529"/>
                                        </p:tgtEl>
                                        <p:attrNameLst>
                                          <p:attrName>style.visibility</p:attrName>
                                        </p:attrNameLst>
                                      </p:cBhvr>
                                      <p:to>
                                        <p:strVal val="visible"/>
                                      </p:to>
                                    </p:set>
                                    <p:animEffect transition="in" filter="wipe(up)">
                                      <p:cBhvr>
                                        <p:cTn id="38" dur="500"/>
                                        <p:tgtEl>
                                          <p:spTgt spid="21529"/>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21544"/>
                                        </p:tgtEl>
                                        <p:attrNameLst>
                                          <p:attrName>style.visibility</p:attrName>
                                        </p:attrNameLst>
                                      </p:cBhvr>
                                      <p:to>
                                        <p:strVal val="visible"/>
                                      </p:to>
                                    </p:set>
                                    <p:animEffect transition="in" filter="wipe(up)">
                                      <p:cBhvr>
                                        <p:cTn id="42" dur="500"/>
                                        <p:tgtEl>
                                          <p:spTgt spid="21544"/>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21530"/>
                                        </p:tgtEl>
                                        <p:attrNameLst>
                                          <p:attrName>style.visibility</p:attrName>
                                        </p:attrNameLst>
                                      </p:cBhvr>
                                      <p:to>
                                        <p:strVal val="visible"/>
                                      </p:to>
                                    </p:set>
                                    <p:animEffect transition="in" filter="wipe(up)">
                                      <p:cBhvr>
                                        <p:cTn id="46" dur="500"/>
                                        <p:tgtEl>
                                          <p:spTgt spid="21530"/>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545"/>
                                        </p:tgtEl>
                                        <p:attrNameLst>
                                          <p:attrName>style.visibility</p:attrName>
                                        </p:attrNameLst>
                                      </p:cBhvr>
                                      <p:to>
                                        <p:strVal val="visible"/>
                                      </p:to>
                                    </p:set>
                                    <p:animEffect transition="in" filter="wipe(up)">
                                      <p:cBhvr>
                                        <p:cTn id="50" dur="500"/>
                                        <p:tgtEl>
                                          <p:spTgt spid="21545"/>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21531"/>
                                        </p:tgtEl>
                                        <p:attrNameLst>
                                          <p:attrName>style.visibility</p:attrName>
                                        </p:attrNameLst>
                                      </p:cBhvr>
                                      <p:to>
                                        <p:strVal val="visible"/>
                                      </p:to>
                                    </p:set>
                                    <p:animEffect transition="in" filter="wipe(up)">
                                      <p:cBhvr>
                                        <p:cTn id="54" dur="500"/>
                                        <p:tgtEl>
                                          <p:spTgt spid="21531"/>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1546"/>
                                        </p:tgtEl>
                                        <p:attrNameLst>
                                          <p:attrName>style.visibility</p:attrName>
                                        </p:attrNameLst>
                                      </p:cBhvr>
                                      <p:to>
                                        <p:strVal val="visible"/>
                                      </p:to>
                                    </p:set>
                                    <p:animEffect transition="in" filter="wipe(up)">
                                      <p:cBhvr>
                                        <p:cTn id="58" dur="500"/>
                                        <p:tgtEl>
                                          <p:spTgt spid="21546"/>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21532"/>
                                        </p:tgtEl>
                                        <p:attrNameLst>
                                          <p:attrName>style.visibility</p:attrName>
                                        </p:attrNameLst>
                                      </p:cBhvr>
                                      <p:to>
                                        <p:strVal val="visible"/>
                                      </p:to>
                                    </p:set>
                                    <p:animEffect transition="in" filter="wipe(up)">
                                      <p:cBhvr>
                                        <p:cTn id="62" dur="500"/>
                                        <p:tgtEl>
                                          <p:spTgt spid="21532"/>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21547"/>
                                        </p:tgtEl>
                                        <p:attrNameLst>
                                          <p:attrName>style.visibility</p:attrName>
                                        </p:attrNameLst>
                                      </p:cBhvr>
                                      <p:to>
                                        <p:strVal val="visible"/>
                                      </p:to>
                                    </p:set>
                                    <p:animEffect transition="in" filter="wipe(up)">
                                      <p:cBhvr>
                                        <p:cTn id="66" dur="500"/>
                                        <p:tgtEl>
                                          <p:spTgt spid="21547"/>
                                        </p:tgtEl>
                                      </p:cBhvr>
                                    </p:animEffect>
                                  </p:childTnLst>
                                </p:cTn>
                              </p:par>
                            </p:childTnLst>
                          </p:cTn>
                        </p:par>
                        <p:par>
                          <p:cTn id="67" fill="hold">
                            <p:stCondLst>
                              <p:cond delay="6000"/>
                            </p:stCondLst>
                            <p:childTnLst>
                              <p:par>
                                <p:cTn id="68" presetID="22" presetClass="entr" presetSubtype="1" fill="hold" grpId="0" nodeType="afterEffect">
                                  <p:stCondLst>
                                    <p:cond delay="0"/>
                                  </p:stCondLst>
                                  <p:childTnLst>
                                    <p:set>
                                      <p:cBhvr>
                                        <p:cTn id="69" dur="1" fill="hold">
                                          <p:stCondLst>
                                            <p:cond delay="0"/>
                                          </p:stCondLst>
                                        </p:cTn>
                                        <p:tgtEl>
                                          <p:spTgt spid="21533"/>
                                        </p:tgtEl>
                                        <p:attrNameLst>
                                          <p:attrName>style.visibility</p:attrName>
                                        </p:attrNameLst>
                                      </p:cBhvr>
                                      <p:to>
                                        <p:strVal val="visible"/>
                                      </p:to>
                                    </p:set>
                                    <p:animEffect transition="in" filter="wipe(up)">
                                      <p:cBhvr>
                                        <p:cTn id="70" dur="500"/>
                                        <p:tgtEl>
                                          <p:spTgt spid="21533"/>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21548"/>
                                        </p:tgtEl>
                                        <p:attrNameLst>
                                          <p:attrName>style.visibility</p:attrName>
                                        </p:attrNameLst>
                                      </p:cBhvr>
                                      <p:to>
                                        <p:strVal val="visible"/>
                                      </p:to>
                                    </p:set>
                                    <p:animEffect transition="in" filter="wipe(up)">
                                      <p:cBhvr>
                                        <p:cTn id="74" dur="500"/>
                                        <p:tgtEl>
                                          <p:spTgt spid="21548"/>
                                        </p:tgtEl>
                                      </p:cBhvr>
                                    </p:animEffect>
                                  </p:childTnLst>
                                </p:cTn>
                              </p:par>
                            </p:childTnLst>
                          </p:cTn>
                        </p:par>
                        <p:par>
                          <p:cTn id="75" fill="hold">
                            <p:stCondLst>
                              <p:cond delay="7000"/>
                            </p:stCondLst>
                            <p:childTnLst>
                              <p:par>
                                <p:cTn id="76" presetID="22" presetClass="entr" presetSubtype="1" fill="hold" grpId="0" nodeType="afterEffect">
                                  <p:stCondLst>
                                    <p:cond delay="0"/>
                                  </p:stCondLst>
                                  <p:childTnLst>
                                    <p:set>
                                      <p:cBhvr>
                                        <p:cTn id="77" dur="1" fill="hold">
                                          <p:stCondLst>
                                            <p:cond delay="0"/>
                                          </p:stCondLst>
                                        </p:cTn>
                                        <p:tgtEl>
                                          <p:spTgt spid="21534"/>
                                        </p:tgtEl>
                                        <p:attrNameLst>
                                          <p:attrName>style.visibility</p:attrName>
                                        </p:attrNameLst>
                                      </p:cBhvr>
                                      <p:to>
                                        <p:strVal val="visible"/>
                                      </p:to>
                                    </p:set>
                                    <p:animEffect transition="in" filter="wipe(up)">
                                      <p:cBhvr>
                                        <p:cTn id="78" dur="500"/>
                                        <p:tgtEl>
                                          <p:spTgt spid="21534"/>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21549"/>
                                        </p:tgtEl>
                                        <p:attrNameLst>
                                          <p:attrName>style.visibility</p:attrName>
                                        </p:attrNameLst>
                                      </p:cBhvr>
                                      <p:to>
                                        <p:strVal val="visible"/>
                                      </p:to>
                                    </p:set>
                                    <p:animEffect transition="in" filter="wipe(up)">
                                      <p:cBhvr>
                                        <p:cTn id="82" dur="500"/>
                                        <p:tgtEl>
                                          <p:spTgt spid="215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1552"/>
                                        </p:tgtEl>
                                        <p:attrNameLst>
                                          <p:attrName>style.visibility</p:attrName>
                                        </p:attrNameLst>
                                      </p:cBhvr>
                                      <p:to>
                                        <p:strVal val="visible"/>
                                      </p:to>
                                    </p:set>
                                    <p:animEffect transition="in" filter="wipe(up)">
                                      <p:cBhvr>
                                        <p:cTn id="87" dur="500"/>
                                        <p:tgtEl>
                                          <p:spTgt spid="2155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499"/>
                                          </p:stCondLst>
                                        </p:cTn>
                                        <p:tgtEl>
                                          <p:spTgt spid="21519"/>
                                        </p:tgtEl>
                                        <p:attrNameLst>
                                          <p:attrName>style.visibility</p:attrName>
                                        </p:attrNameLst>
                                      </p:cBhvr>
                                      <p:to>
                                        <p:strVal val="visible"/>
                                      </p:to>
                                    </p:set>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499"/>
                                          </p:stCondLst>
                                        </p:cTn>
                                        <p:tgtEl>
                                          <p:spTgt spid="21522"/>
                                        </p:tgtEl>
                                        <p:attrNameLst>
                                          <p:attrName>style.visibility</p:attrName>
                                        </p:attrNameLst>
                                      </p:cBhvr>
                                      <p:to>
                                        <p:strVal val="visible"/>
                                      </p:to>
                                    </p:set>
                                  </p:childTnLst>
                                </p:cTn>
                              </p:par>
                            </p:childTnLst>
                          </p:cTn>
                        </p:par>
                        <p:par>
                          <p:cTn id="95" fill="hold">
                            <p:stCondLst>
                              <p:cond delay="1000"/>
                            </p:stCondLst>
                            <p:childTnLst>
                              <p:par>
                                <p:cTn id="96" presetID="1" presetClass="entr" presetSubtype="0" fill="hold" grpId="0" nodeType="afterEffect">
                                  <p:stCondLst>
                                    <p:cond delay="0"/>
                                  </p:stCondLst>
                                  <p:childTnLst>
                                    <p:set>
                                      <p:cBhvr>
                                        <p:cTn id="97" dur="1" fill="hold">
                                          <p:stCondLst>
                                            <p:cond delay="499"/>
                                          </p:stCondLst>
                                        </p:cTn>
                                        <p:tgtEl>
                                          <p:spTgt spid="21525"/>
                                        </p:tgtEl>
                                        <p:attrNameLst>
                                          <p:attrName>style.visibility</p:attrName>
                                        </p:attrNameLst>
                                      </p:cBhvr>
                                      <p:to>
                                        <p:strVal val="visible"/>
                                      </p:to>
                                    </p:set>
                                  </p:childTnLst>
                                </p:cTn>
                              </p:par>
                            </p:childTnLst>
                          </p:cTn>
                        </p:par>
                        <p:par>
                          <p:cTn id="98" fill="hold">
                            <p:stCondLst>
                              <p:cond delay="1500"/>
                            </p:stCondLst>
                            <p:childTnLst>
                              <p:par>
                                <p:cTn id="99" presetID="1" presetClass="entr" presetSubtype="0" fill="hold" grpId="0" nodeType="afterEffect">
                                  <p:stCondLst>
                                    <p:cond delay="0"/>
                                  </p:stCondLst>
                                  <p:childTnLst>
                                    <p:set>
                                      <p:cBhvr>
                                        <p:cTn id="100" dur="1" fill="hold">
                                          <p:stCondLst>
                                            <p:cond delay="499"/>
                                          </p:stCondLst>
                                        </p:cTn>
                                        <p:tgtEl>
                                          <p:spTgt spid="21535"/>
                                        </p:tgtEl>
                                        <p:attrNameLst>
                                          <p:attrName>style.visibility</p:attrName>
                                        </p:attrNameLst>
                                      </p:cBhvr>
                                      <p:to>
                                        <p:strVal val="visible"/>
                                      </p:to>
                                    </p:set>
                                  </p:childTnLst>
                                </p:cTn>
                              </p:par>
                            </p:childTnLst>
                          </p:cTn>
                        </p:par>
                        <p:par>
                          <p:cTn id="101" fill="hold">
                            <p:stCondLst>
                              <p:cond delay="2000"/>
                            </p:stCondLst>
                            <p:childTnLst>
                              <p:par>
                                <p:cTn id="102" presetID="1" presetClass="entr" presetSubtype="0" fill="hold" grpId="0" nodeType="afterEffect">
                                  <p:stCondLst>
                                    <p:cond delay="0"/>
                                  </p:stCondLst>
                                  <p:childTnLst>
                                    <p:set>
                                      <p:cBhvr>
                                        <p:cTn id="103" dur="1" fill="hold">
                                          <p:stCondLst>
                                            <p:cond delay="499"/>
                                          </p:stCondLst>
                                        </p:cTn>
                                        <p:tgtEl>
                                          <p:spTgt spid="21536"/>
                                        </p:tgtEl>
                                        <p:attrNameLst>
                                          <p:attrName>style.visibility</p:attrName>
                                        </p:attrNameLst>
                                      </p:cBhvr>
                                      <p:to>
                                        <p:strVal val="visible"/>
                                      </p:to>
                                    </p:set>
                                  </p:childTnLst>
                                </p:cTn>
                              </p:par>
                            </p:childTnLst>
                          </p:cTn>
                        </p:par>
                        <p:par>
                          <p:cTn id="104" fill="hold">
                            <p:stCondLst>
                              <p:cond delay="2500"/>
                            </p:stCondLst>
                            <p:childTnLst>
                              <p:par>
                                <p:cTn id="105" presetID="1" presetClass="entr" presetSubtype="0" fill="hold" grpId="0" nodeType="afterEffect">
                                  <p:stCondLst>
                                    <p:cond delay="0"/>
                                  </p:stCondLst>
                                  <p:childTnLst>
                                    <p:set>
                                      <p:cBhvr>
                                        <p:cTn id="106" dur="1" fill="hold">
                                          <p:stCondLst>
                                            <p:cond delay="499"/>
                                          </p:stCondLst>
                                        </p:cTn>
                                        <p:tgtEl>
                                          <p:spTgt spid="21537"/>
                                        </p:tgtEl>
                                        <p:attrNameLst>
                                          <p:attrName>style.visibility</p:attrName>
                                        </p:attrNameLst>
                                      </p:cBhvr>
                                      <p:to>
                                        <p:strVal val="visible"/>
                                      </p:to>
                                    </p:set>
                                  </p:childTnLst>
                                </p:cTn>
                              </p:par>
                            </p:childTnLst>
                          </p:cTn>
                        </p:par>
                        <p:par>
                          <p:cTn id="107" fill="hold">
                            <p:stCondLst>
                              <p:cond delay="3000"/>
                            </p:stCondLst>
                            <p:childTnLst>
                              <p:par>
                                <p:cTn id="108" presetID="1" presetClass="entr" presetSubtype="0" fill="hold" grpId="0" nodeType="afterEffect">
                                  <p:stCondLst>
                                    <p:cond delay="0"/>
                                  </p:stCondLst>
                                  <p:childTnLst>
                                    <p:set>
                                      <p:cBhvr>
                                        <p:cTn id="109" dur="1" fill="hold">
                                          <p:stCondLst>
                                            <p:cond delay="499"/>
                                          </p:stCondLst>
                                        </p:cTn>
                                        <p:tgtEl>
                                          <p:spTgt spid="21538"/>
                                        </p:tgtEl>
                                        <p:attrNameLst>
                                          <p:attrName>style.visibility</p:attrName>
                                        </p:attrNameLst>
                                      </p:cBhvr>
                                      <p:to>
                                        <p:strVal val="visible"/>
                                      </p:to>
                                    </p:set>
                                  </p:childTnLst>
                                </p:cTn>
                              </p:par>
                            </p:childTnLst>
                          </p:cTn>
                        </p:par>
                        <p:par>
                          <p:cTn id="110" fill="hold">
                            <p:stCondLst>
                              <p:cond delay="3500"/>
                            </p:stCondLst>
                            <p:childTnLst>
                              <p:par>
                                <p:cTn id="111" presetID="1" presetClass="entr" presetSubtype="0" fill="hold" grpId="0" nodeType="afterEffect">
                                  <p:stCondLst>
                                    <p:cond delay="0"/>
                                  </p:stCondLst>
                                  <p:childTnLst>
                                    <p:set>
                                      <p:cBhvr>
                                        <p:cTn id="112" dur="1" fill="hold">
                                          <p:stCondLst>
                                            <p:cond delay="499"/>
                                          </p:stCondLst>
                                        </p:cTn>
                                        <p:tgtEl>
                                          <p:spTgt spid="21539"/>
                                        </p:tgtEl>
                                        <p:attrNameLst>
                                          <p:attrName>style.visibility</p:attrName>
                                        </p:attrNameLst>
                                      </p:cBhvr>
                                      <p:to>
                                        <p:strVal val="visible"/>
                                      </p:to>
                                    </p:set>
                                  </p:childTnLst>
                                </p:cTn>
                              </p:par>
                            </p:childTnLst>
                          </p:cTn>
                        </p:par>
                        <p:par>
                          <p:cTn id="113" fill="hold">
                            <p:stCondLst>
                              <p:cond delay="4000"/>
                            </p:stCondLst>
                            <p:childTnLst>
                              <p:par>
                                <p:cTn id="114" presetID="9" presetClass="entr" presetSubtype="0" fill="hold" nodeType="afterEffect">
                                  <p:stCondLst>
                                    <p:cond delay="0"/>
                                  </p:stCondLst>
                                  <p:childTnLst>
                                    <p:set>
                                      <p:cBhvr>
                                        <p:cTn id="115" dur="1" fill="hold">
                                          <p:stCondLst>
                                            <p:cond delay="0"/>
                                          </p:stCondLst>
                                        </p:cTn>
                                        <p:tgtEl>
                                          <p:spTgt spid="21564"/>
                                        </p:tgtEl>
                                        <p:attrNameLst>
                                          <p:attrName>style.visibility</p:attrName>
                                        </p:attrNameLst>
                                      </p:cBhvr>
                                      <p:to>
                                        <p:strVal val="visible"/>
                                      </p:to>
                                    </p:set>
                                    <p:animEffect transition="in" filter="dissolve">
                                      <p:cBhvr>
                                        <p:cTn id="116" dur="500"/>
                                        <p:tgtEl>
                                          <p:spTgt spid="21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P spid="21508" grpId="0" autoUpdateAnimBg="0"/>
      <p:bldP spid="21527" grpId="0" animBg="1"/>
      <p:bldP spid="21528" grpId="0" animBg="1"/>
      <p:bldP spid="21529" grpId="0" animBg="1"/>
      <p:bldP spid="21530" grpId="0" animBg="1"/>
      <p:bldP spid="21531" grpId="0" animBg="1"/>
      <p:bldP spid="21532" grpId="0" animBg="1"/>
      <p:bldP spid="21533" grpId="0" animBg="1"/>
      <p:bldP spid="21534" grpId="0" animBg="1"/>
      <p:bldP spid="21519" grpId="0" autoUpdateAnimBg="0"/>
      <p:bldP spid="21522" grpId="0" autoUpdateAnimBg="0"/>
      <p:bldP spid="21525" grpId="0" autoUpdateAnimBg="0"/>
      <p:bldP spid="21535" grpId="0" autoUpdateAnimBg="0"/>
      <p:bldP spid="21536" grpId="0" autoUpdateAnimBg="0"/>
      <p:bldP spid="21537" grpId="0" autoUpdateAnimBg="0"/>
      <p:bldP spid="21538" grpId="0" autoUpdateAnimBg="0"/>
      <p:bldP spid="21539" grpId="0" autoUpdateAnimBg="0"/>
      <p:bldP spid="21542" grpId="0" autoUpdateAnimBg="0"/>
      <p:bldP spid="21543" grpId="0" autoUpdateAnimBg="0"/>
      <p:bldP spid="21544" grpId="0" autoUpdateAnimBg="0"/>
      <p:bldP spid="21545" grpId="0" autoUpdateAnimBg="0"/>
      <p:bldP spid="21546" grpId="0" autoUpdateAnimBg="0"/>
      <p:bldP spid="21547" grpId="0" autoUpdateAnimBg="0"/>
      <p:bldP spid="21548" grpId="0" autoUpdateAnimBg="0"/>
      <p:bldP spid="21549" grpId="0" autoUpdateAnimBg="0"/>
      <p:bldP spid="2155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990600"/>
            <a:ext cx="6134100" cy="579438"/>
          </a:xfrm>
          <a:prstGeom prst="rect">
            <a:avLst/>
          </a:prstGeom>
          <a:noFill/>
          <a:ln w="9525">
            <a:noFill/>
            <a:miter lim="800000"/>
            <a:headEnd/>
            <a:tailEnd/>
          </a:ln>
          <a:effectLst/>
        </p:spPr>
        <p:txBody>
          <a:bodyPr wrap="none">
            <a:spAutoFit/>
          </a:bodyPr>
          <a:lstStyle/>
          <a:p>
            <a:r>
              <a:rPr lang="en-GB"/>
              <a:t>The proteins build the cell structures</a:t>
            </a:r>
            <a:endParaRPr lang="en-US"/>
          </a:p>
        </p:txBody>
      </p:sp>
      <p:sp>
        <p:nvSpPr>
          <p:cNvPr id="27651" name="Text Box 3"/>
          <p:cNvSpPr txBox="1">
            <a:spLocks noChangeArrowheads="1"/>
          </p:cNvSpPr>
          <p:nvPr/>
        </p:nvSpPr>
        <p:spPr bwMode="auto">
          <a:xfrm>
            <a:off x="381000" y="1828800"/>
            <a:ext cx="4284663" cy="579438"/>
          </a:xfrm>
          <a:prstGeom prst="rect">
            <a:avLst/>
          </a:prstGeom>
          <a:noFill/>
          <a:ln w="9525">
            <a:noFill/>
            <a:miter lim="800000"/>
            <a:headEnd/>
            <a:tailEnd/>
          </a:ln>
          <a:effectLst/>
        </p:spPr>
        <p:txBody>
          <a:bodyPr wrap="none">
            <a:spAutoFit/>
          </a:bodyPr>
          <a:lstStyle/>
          <a:p>
            <a:r>
              <a:rPr lang="en-GB"/>
              <a:t>They also make enzymes</a:t>
            </a:r>
            <a:endParaRPr lang="en-US"/>
          </a:p>
        </p:txBody>
      </p:sp>
      <p:sp>
        <p:nvSpPr>
          <p:cNvPr id="27653" name="Text Box 5"/>
          <p:cNvSpPr txBox="1">
            <a:spLocks noChangeArrowheads="1"/>
          </p:cNvSpPr>
          <p:nvPr/>
        </p:nvSpPr>
        <p:spPr bwMode="auto">
          <a:xfrm>
            <a:off x="381000" y="2667000"/>
            <a:ext cx="8135938" cy="1066800"/>
          </a:xfrm>
          <a:prstGeom prst="rect">
            <a:avLst/>
          </a:prstGeom>
          <a:noFill/>
          <a:ln w="9525">
            <a:noFill/>
            <a:miter lim="800000"/>
            <a:headEnd/>
            <a:tailEnd/>
          </a:ln>
          <a:effectLst/>
        </p:spPr>
        <p:txBody>
          <a:bodyPr wrap="none">
            <a:spAutoFit/>
          </a:bodyPr>
          <a:lstStyle/>
          <a:p>
            <a:r>
              <a:rPr lang="en-GB"/>
              <a:t>The DNA controls which enzymes are made and</a:t>
            </a:r>
          </a:p>
          <a:p>
            <a:r>
              <a:rPr lang="en-GB"/>
              <a:t>the enzymes determine what reactions take place</a:t>
            </a:r>
            <a:endParaRPr lang="en-US"/>
          </a:p>
        </p:txBody>
      </p:sp>
      <p:sp>
        <p:nvSpPr>
          <p:cNvPr id="27654" name="Text Box 6"/>
          <p:cNvSpPr txBox="1">
            <a:spLocks noChangeArrowheads="1"/>
          </p:cNvSpPr>
          <p:nvPr/>
        </p:nvSpPr>
        <p:spPr bwMode="auto">
          <a:xfrm>
            <a:off x="381000" y="4114800"/>
            <a:ext cx="8189913" cy="1066800"/>
          </a:xfrm>
          <a:prstGeom prst="rect">
            <a:avLst/>
          </a:prstGeom>
          <a:noFill/>
          <a:ln w="9525">
            <a:noFill/>
            <a:miter lim="800000"/>
            <a:headEnd/>
            <a:tailEnd/>
          </a:ln>
          <a:effectLst/>
        </p:spPr>
        <p:txBody>
          <a:bodyPr wrap="none">
            <a:spAutoFit/>
          </a:bodyPr>
          <a:lstStyle/>
          <a:p>
            <a:r>
              <a:rPr lang="en-GB"/>
              <a:t>The structures and reactions in the cell determine</a:t>
            </a:r>
          </a:p>
          <a:p>
            <a:r>
              <a:rPr lang="en-GB"/>
              <a:t>what sort of a cell it is and what its function is</a:t>
            </a:r>
            <a:endParaRPr lang="en-US"/>
          </a:p>
        </p:txBody>
      </p:sp>
      <p:sp>
        <p:nvSpPr>
          <p:cNvPr id="27655" name="Text Box 7"/>
          <p:cNvSpPr txBox="1">
            <a:spLocks noChangeArrowheads="1"/>
          </p:cNvSpPr>
          <p:nvPr/>
        </p:nvSpPr>
        <p:spPr bwMode="auto">
          <a:xfrm>
            <a:off x="381000" y="5486400"/>
            <a:ext cx="7896225" cy="579438"/>
          </a:xfrm>
          <a:prstGeom prst="rect">
            <a:avLst/>
          </a:prstGeom>
          <a:noFill/>
          <a:ln w="9525">
            <a:noFill/>
            <a:miter lim="800000"/>
            <a:headEnd/>
            <a:tailEnd/>
          </a:ln>
          <a:effectLst/>
        </p:spPr>
        <p:txBody>
          <a:bodyPr wrap="none">
            <a:spAutoFit/>
          </a:bodyPr>
          <a:lstStyle/>
          <a:p>
            <a:r>
              <a:rPr lang="en-GB"/>
              <a:t>So DNA exerts its control through the enzymes</a:t>
            </a:r>
            <a:endParaRPr lang="en-US"/>
          </a:p>
        </p:txBody>
      </p:sp>
      <p:sp>
        <p:nvSpPr>
          <p:cNvPr id="27656" name="Rectangle 8"/>
          <p:cNvSpPr>
            <a:spLocks noGrp="1" noChangeArrowheads="1"/>
          </p:cNvSpPr>
          <p:nvPr>
            <p:ph type="title" idx="4294967295"/>
          </p:nvPr>
        </p:nvSpPr>
        <p:spPr>
          <a:xfrm>
            <a:off x="0" y="0"/>
            <a:ext cx="3124200" cy="457200"/>
          </a:xfrm>
        </p:spPr>
        <p:txBody>
          <a:bodyPr/>
          <a:lstStyle/>
          <a:p>
            <a:r>
              <a:rPr lang="en-US" sz="2400">
                <a:latin typeface="Arial" charset="0"/>
              </a:rPr>
              <a:t>DNA and enzymes</a:t>
            </a:r>
          </a:p>
        </p:txBody>
      </p:sp>
      <p:sp>
        <p:nvSpPr>
          <p:cNvPr id="27657" name="Text Box 9"/>
          <p:cNvSpPr txBox="1">
            <a:spLocks noChangeArrowheads="1"/>
          </p:cNvSpPr>
          <p:nvPr/>
        </p:nvSpPr>
        <p:spPr bwMode="auto">
          <a:xfrm>
            <a:off x="8670925" y="-34925"/>
            <a:ext cx="488950" cy="457200"/>
          </a:xfrm>
          <a:prstGeom prst="rect">
            <a:avLst/>
          </a:prstGeom>
          <a:noFill/>
          <a:ln w="9525">
            <a:noFill/>
            <a:miter lim="800000"/>
            <a:headEnd/>
            <a:tailEnd/>
          </a:ln>
          <a:effectLst/>
        </p:spPr>
        <p:txBody>
          <a:bodyPr wrap="none">
            <a:spAutoFit/>
          </a:bodyPr>
          <a:lstStyle/>
          <a:p>
            <a:r>
              <a:rPr lang="en-GB" sz="2400"/>
              <a:t>23</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wipe(up)">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wipe(up)">
                                      <p:cBhvr>
                                        <p:cTn id="17" dur="500"/>
                                        <p:tgtEl>
                                          <p:spTgt spid="276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wipe(up)">
                                      <p:cBhvr>
                                        <p:cTn id="22" dur="500"/>
                                        <p:tgtEl>
                                          <p:spTgt spid="276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655"/>
                                        </p:tgtEl>
                                        <p:attrNameLst>
                                          <p:attrName>style.visibility</p:attrName>
                                        </p:attrNameLst>
                                      </p:cBhvr>
                                      <p:to>
                                        <p:strVal val="visible"/>
                                      </p:to>
                                    </p:set>
                                    <p:animEffect transition="in" filter="wipe(up)">
                                      <p:cBhvr>
                                        <p:cTn id="2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utoUpdateAnimBg="0"/>
      <p:bldP spid="27653" grpId="0" autoUpdateAnimBg="0"/>
      <p:bldP spid="27654" grpId="0" autoUpdateAnimBg="0"/>
      <p:bldP spid="276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1371600"/>
            <a:ext cx="8235950" cy="1066800"/>
          </a:xfrm>
          <a:prstGeom prst="rect">
            <a:avLst/>
          </a:prstGeom>
          <a:noFill/>
          <a:ln w="9525">
            <a:noFill/>
            <a:miter lim="800000"/>
            <a:headEnd/>
            <a:tailEnd/>
          </a:ln>
          <a:effectLst/>
        </p:spPr>
        <p:txBody>
          <a:bodyPr wrap="none">
            <a:spAutoFit/>
          </a:bodyPr>
          <a:lstStyle/>
          <a:p>
            <a:r>
              <a:rPr lang="en-GB"/>
              <a:t>A sequence of triplets in the DNA molecule may </a:t>
            </a:r>
          </a:p>
          <a:p>
            <a:r>
              <a:rPr lang="en-GB"/>
              <a:t>code for a complete protein</a:t>
            </a:r>
            <a:endParaRPr lang="en-US"/>
          </a:p>
        </p:txBody>
      </p:sp>
      <p:sp>
        <p:nvSpPr>
          <p:cNvPr id="33795" name="Text Box 3"/>
          <p:cNvSpPr txBox="1">
            <a:spLocks noChangeArrowheads="1"/>
          </p:cNvSpPr>
          <p:nvPr/>
        </p:nvSpPr>
        <p:spPr bwMode="auto">
          <a:xfrm>
            <a:off x="457200" y="2971800"/>
            <a:ext cx="5097463" cy="579438"/>
          </a:xfrm>
          <a:prstGeom prst="rect">
            <a:avLst/>
          </a:prstGeom>
          <a:noFill/>
          <a:ln w="9525">
            <a:noFill/>
            <a:miter lim="800000"/>
            <a:headEnd/>
            <a:tailEnd/>
          </a:ln>
          <a:effectLst/>
        </p:spPr>
        <p:txBody>
          <a:bodyPr wrap="none">
            <a:spAutoFit/>
          </a:bodyPr>
          <a:lstStyle/>
          <a:p>
            <a:r>
              <a:rPr lang="en-GB"/>
              <a:t>Such a sequence forms a </a:t>
            </a:r>
            <a:r>
              <a:rPr lang="en-GB" b="1">
                <a:solidFill>
                  <a:schemeClr val="accent2"/>
                </a:solidFill>
              </a:rPr>
              <a:t>gene</a:t>
            </a:r>
            <a:endParaRPr lang="en-US" b="1">
              <a:solidFill>
                <a:schemeClr val="accent2"/>
              </a:solidFill>
            </a:endParaRPr>
          </a:p>
        </p:txBody>
      </p:sp>
      <p:sp>
        <p:nvSpPr>
          <p:cNvPr id="33796" name="Text Box 4"/>
          <p:cNvSpPr txBox="1">
            <a:spLocks noChangeArrowheads="1"/>
          </p:cNvSpPr>
          <p:nvPr/>
        </p:nvSpPr>
        <p:spPr bwMode="auto">
          <a:xfrm>
            <a:off x="457200" y="4114800"/>
            <a:ext cx="7050088" cy="1066800"/>
          </a:xfrm>
          <a:prstGeom prst="rect">
            <a:avLst/>
          </a:prstGeom>
          <a:noFill/>
          <a:ln w="9525">
            <a:noFill/>
            <a:miter lim="800000"/>
            <a:headEnd/>
            <a:tailEnd/>
          </a:ln>
          <a:effectLst/>
        </p:spPr>
        <p:txBody>
          <a:bodyPr wrap="none">
            <a:spAutoFit/>
          </a:bodyPr>
          <a:lstStyle/>
          <a:p>
            <a:r>
              <a:rPr lang="en-GB"/>
              <a:t>There may be a thousand or more bases in</a:t>
            </a:r>
          </a:p>
          <a:p>
            <a:r>
              <a:rPr lang="en-GB"/>
              <a:t> one gene</a:t>
            </a:r>
            <a:endParaRPr lang="en-US"/>
          </a:p>
        </p:txBody>
      </p:sp>
      <p:sp>
        <p:nvSpPr>
          <p:cNvPr id="33797" name="Rectangle 5"/>
          <p:cNvSpPr>
            <a:spLocks noGrp="1" noChangeArrowheads="1"/>
          </p:cNvSpPr>
          <p:nvPr>
            <p:ph type="title" idx="4294967295"/>
          </p:nvPr>
        </p:nvSpPr>
        <p:spPr>
          <a:xfrm>
            <a:off x="0" y="0"/>
            <a:ext cx="1371600" cy="533400"/>
          </a:xfrm>
        </p:spPr>
        <p:txBody>
          <a:bodyPr/>
          <a:lstStyle/>
          <a:p>
            <a:r>
              <a:rPr lang="en-US" sz="2800">
                <a:latin typeface="Arial" charset="0"/>
              </a:rPr>
              <a:t>Genes</a:t>
            </a:r>
          </a:p>
        </p:txBody>
      </p:sp>
      <p:sp>
        <p:nvSpPr>
          <p:cNvPr id="33798" name="Text Box 6"/>
          <p:cNvSpPr txBox="1">
            <a:spLocks noChangeArrowheads="1"/>
          </p:cNvSpPr>
          <p:nvPr/>
        </p:nvSpPr>
        <p:spPr bwMode="auto">
          <a:xfrm>
            <a:off x="8594725" y="41275"/>
            <a:ext cx="488950" cy="457200"/>
          </a:xfrm>
          <a:prstGeom prst="rect">
            <a:avLst/>
          </a:prstGeom>
          <a:noFill/>
          <a:ln w="9525">
            <a:noFill/>
            <a:miter lim="800000"/>
            <a:headEnd/>
            <a:tailEnd/>
          </a:ln>
          <a:effectLst/>
        </p:spPr>
        <p:txBody>
          <a:bodyPr wrap="none">
            <a:spAutoFit/>
          </a:bodyPr>
          <a:lstStyle/>
          <a:p>
            <a:r>
              <a:rPr lang="en-GB" sz="2400"/>
              <a:t>24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wipe(up)">
                                      <p:cBhvr>
                                        <p:cTn id="11" dur="500"/>
                                        <p:tgtEl>
                                          <p:spTgt spid="337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3795"/>
                                        </p:tgtEl>
                                        <p:attrNameLst>
                                          <p:attrName>style.visibility</p:attrName>
                                        </p:attrNameLst>
                                      </p:cBhvr>
                                      <p:to>
                                        <p:strVal val="visible"/>
                                      </p:to>
                                    </p:set>
                                    <p:animEffect transition="in" filter="wipe(up)">
                                      <p:cBhvr>
                                        <p:cTn id="16" dur="500"/>
                                        <p:tgtEl>
                                          <p:spTgt spid="3379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wipe(up)">
                                      <p:cBhvr>
                                        <p:cTn id="21"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6" grpId="0" autoUpdateAnimBg="0"/>
      <p:bldP spid="3379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1143000"/>
          </a:xfrm>
        </p:spPr>
        <p:txBody>
          <a:bodyPr/>
          <a:lstStyle/>
          <a:p>
            <a:r>
              <a:rPr lang="en-US"/>
              <a:t>Question 1</a:t>
            </a:r>
          </a:p>
        </p:txBody>
      </p:sp>
      <p:sp>
        <p:nvSpPr>
          <p:cNvPr id="34819" name="Text Box 3"/>
          <p:cNvSpPr txBox="1">
            <a:spLocks noChangeArrowheads="1"/>
          </p:cNvSpPr>
          <p:nvPr/>
        </p:nvSpPr>
        <p:spPr bwMode="auto">
          <a:xfrm>
            <a:off x="685800" y="1600200"/>
            <a:ext cx="7092950" cy="1066800"/>
          </a:xfrm>
          <a:prstGeom prst="rect">
            <a:avLst/>
          </a:prstGeom>
          <a:noFill/>
          <a:ln w="9525">
            <a:noFill/>
            <a:miter lim="800000"/>
            <a:headEnd/>
            <a:tailEnd/>
          </a:ln>
          <a:effectLst/>
        </p:spPr>
        <p:txBody>
          <a:bodyPr wrap="none">
            <a:spAutoFit/>
          </a:bodyPr>
          <a:lstStyle/>
          <a:p>
            <a:r>
              <a:rPr lang="en-GB"/>
              <a:t>Which of the following are components of</a:t>
            </a:r>
          </a:p>
          <a:p>
            <a:r>
              <a:rPr lang="en-GB"/>
              <a:t> nucleotides?</a:t>
            </a:r>
            <a:endParaRPr lang="en-US"/>
          </a:p>
        </p:txBody>
      </p:sp>
      <p:sp>
        <p:nvSpPr>
          <p:cNvPr id="34820" name="Text Box 4"/>
          <p:cNvSpPr txBox="1">
            <a:spLocks noChangeArrowheads="1"/>
          </p:cNvSpPr>
          <p:nvPr/>
        </p:nvSpPr>
        <p:spPr bwMode="auto">
          <a:xfrm>
            <a:off x="914400" y="2895600"/>
            <a:ext cx="2724150" cy="579438"/>
          </a:xfrm>
          <a:prstGeom prst="rect">
            <a:avLst/>
          </a:prstGeom>
          <a:noFill/>
          <a:ln w="9525">
            <a:noFill/>
            <a:miter lim="800000"/>
            <a:headEnd/>
            <a:tailEnd/>
          </a:ln>
          <a:effectLst/>
        </p:spPr>
        <p:txBody>
          <a:bodyPr wrap="none">
            <a:spAutoFit/>
          </a:bodyPr>
          <a:lstStyle/>
          <a:p>
            <a:r>
              <a:rPr lang="en-GB"/>
              <a:t>(a) deoxyribose</a:t>
            </a:r>
            <a:endParaRPr lang="en-US"/>
          </a:p>
        </p:txBody>
      </p:sp>
      <p:sp>
        <p:nvSpPr>
          <p:cNvPr id="34821" name="Text Box 5"/>
          <p:cNvSpPr txBox="1">
            <a:spLocks noChangeArrowheads="1"/>
          </p:cNvSpPr>
          <p:nvPr/>
        </p:nvSpPr>
        <p:spPr bwMode="auto">
          <a:xfrm>
            <a:off x="914400" y="3581400"/>
            <a:ext cx="2713038" cy="579438"/>
          </a:xfrm>
          <a:prstGeom prst="rect">
            <a:avLst/>
          </a:prstGeom>
          <a:noFill/>
          <a:ln w="9525">
            <a:noFill/>
            <a:miter lim="800000"/>
            <a:headEnd/>
            <a:tailEnd/>
          </a:ln>
          <a:effectLst/>
        </p:spPr>
        <p:txBody>
          <a:bodyPr wrap="none">
            <a:spAutoFit/>
          </a:bodyPr>
          <a:lstStyle/>
          <a:p>
            <a:r>
              <a:rPr lang="en-GB"/>
              <a:t>(b) amino acids</a:t>
            </a:r>
            <a:endParaRPr lang="en-US"/>
          </a:p>
        </p:txBody>
      </p:sp>
      <p:sp>
        <p:nvSpPr>
          <p:cNvPr id="34822" name="Text Box 6"/>
          <p:cNvSpPr txBox="1">
            <a:spLocks noChangeArrowheads="1"/>
          </p:cNvSpPr>
          <p:nvPr/>
        </p:nvSpPr>
        <p:spPr bwMode="auto">
          <a:xfrm>
            <a:off x="914400" y="4343400"/>
            <a:ext cx="2386013" cy="579438"/>
          </a:xfrm>
          <a:prstGeom prst="rect">
            <a:avLst/>
          </a:prstGeom>
          <a:noFill/>
          <a:ln w="9525">
            <a:noFill/>
            <a:miter lim="800000"/>
            <a:headEnd/>
            <a:tailEnd/>
          </a:ln>
          <a:effectLst/>
        </p:spPr>
        <p:txBody>
          <a:bodyPr wrap="none">
            <a:spAutoFit/>
          </a:bodyPr>
          <a:lstStyle/>
          <a:p>
            <a:r>
              <a:rPr lang="en-GB"/>
              <a:t>(c) phosphate</a:t>
            </a:r>
            <a:endParaRPr lang="en-US"/>
          </a:p>
        </p:txBody>
      </p:sp>
      <p:sp>
        <p:nvSpPr>
          <p:cNvPr id="34823" name="Text Box 7"/>
          <p:cNvSpPr txBox="1">
            <a:spLocks noChangeArrowheads="1"/>
          </p:cNvSpPr>
          <p:nvPr/>
        </p:nvSpPr>
        <p:spPr bwMode="auto">
          <a:xfrm>
            <a:off x="990600" y="5105400"/>
            <a:ext cx="2182813" cy="579438"/>
          </a:xfrm>
          <a:prstGeom prst="rect">
            <a:avLst/>
          </a:prstGeom>
          <a:noFill/>
          <a:ln w="9525">
            <a:noFill/>
            <a:miter lim="800000"/>
            <a:headEnd/>
            <a:tailEnd/>
          </a:ln>
          <a:effectLst/>
        </p:spPr>
        <p:txBody>
          <a:bodyPr wrap="none">
            <a:spAutoFit/>
          </a:bodyPr>
          <a:lstStyle/>
          <a:p>
            <a:r>
              <a:rPr lang="en-GB"/>
              <a:t>(d) enzymes</a:t>
            </a:r>
            <a:endParaRPr lang="en-US"/>
          </a:p>
        </p:txBody>
      </p:sp>
      <p:sp>
        <p:nvSpPr>
          <p:cNvPr id="34824" name="Text Box 8"/>
          <p:cNvSpPr txBox="1">
            <a:spLocks noChangeArrowheads="1"/>
          </p:cNvSpPr>
          <p:nvPr/>
        </p:nvSpPr>
        <p:spPr bwMode="auto">
          <a:xfrm>
            <a:off x="990600" y="5867400"/>
            <a:ext cx="2940050" cy="579438"/>
          </a:xfrm>
          <a:prstGeom prst="rect">
            <a:avLst/>
          </a:prstGeom>
          <a:noFill/>
          <a:ln w="9525">
            <a:noFill/>
            <a:miter lim="800000"/>
            <a:headEnd/>
            <a:tailEnd/>
          </a:ln>
          <a:effectLst/>
        </p:spPr>
        <p:txBody>
          <a:bodyPr wrap="none">
            <a:spAutoFit/>
          </a:bodyPr>
          <a:lstStyle/>
          <a:p>
            <a:r>
              <a:rPr lang="en-GB"/>
              <a:t>(e) organic bases</a:t>
            </a:r>
            <a:endParaRPr lang="en-US"/>
          </a:p>
        </p:txBody>
      </p:sp>
      <p:sp>
        <p:nvSpPr>
          <p:cNvPr id="34825" name="AutoShape 9">
            <a:hlinkClick r:id="rId2" action="ppaction://hlinksldjump" highlightClick="1"/>
          </p:cNvPr>
          <p:cNvSpPr>
            <a:spLocks noChangeArrowheads="1"/>
          </p:cNvSpPr>
          <p:nvPr/>
        </p:nvSpPr>
        <p:spPr bwMode="auto">
          <a:xfrm>
            <a:off x="4572000" y="30480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4826" name="AutoShape 10">
            <a:hlinkClick r:id="" action="ppaction://hlinkshowjump?jump=lastslide" highlightClick="1"/>
          </p:cNvPr>
          <p:cNvSpPr>
            <a:spLocks noChangeArrowheads="1"/>
          </p:cNvSpPr>
          <p:nvPr/>
        </p:nvSpPr>
        <p:spPr bwMode="auto">
          <a:xfrm>
            <a:off x="4572000" y="3733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4827" name="AutoShape 11">
            <a:hlinkClick r:id="rId2" action="ppaction://hlinksldjump" highlightClick="1"/>
          </p:cNvPr>
          <p:cNvSpPr>
            <a:spLocks noChangeArrowheads="1"/>
          </p:cNvSpPr>
          <p:nvPr/>
        </p:nvSpPr>
        <p:spPr bwMode="auto">
          <a:xfrm>
            <a:off x="4572000" y="4495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4828" name="AutoShape 12">
            <a:hlinkClick r:id="" action="ppaction://hlinkshowjump?jump=lastslide" highlightClick="1"/>
          </p:cNvPr>
          <p:cNvSpPr>
            <a:spLocks noChangeArrowheads="1"/>
          </p:cNvSpPr>
          <p:nvPr/>
        </p:nvSpPr>
        <p:spPr bwMode="auto">
          <a:xfrm>
            <a:off x="4572000" y="5257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4829" name="AutoShape 13">
            <a:hlinkClick r:id="rId2" action="ppaction://hlinksldjump" highlightClick="1"/>
          </p:cNvPr>
          <p:cNvSpPr>
            <a:spLocks noChangeArrowheads="1"/>
          </p:cNvSpPr>
          <p:nvPr/>
        </p:nvSpPr>
        <p:spPr bwMode="auto">
          <a:xfrm>
            <a:off x="4572000" y="6019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en-GB"/>
              <a:t>Question 2</a:t>
            </a:r>
            <a:endParaRPr lang="en-US"/>
          </a:p>
        </p:txBody>
      </p:sp>
      <p:sp>
        <p:nvSpPr>
          <p:cNvPr id="35843" name="Text Box 3"/>
          <p:cNvSpPr txBox="1">
            <a:spLocks noChangeArrowheads="1"/>
          </p:cNvSpPr>
          <p:nvPr/>
        </p:nvSpPr>
        <p:spPr bwMode="auto">
          <a:xfrm>
            <a:off x="609600" y="1600200"/>
            <a:ext cx="7194550" cy="1066800"/>
          </a:xfrm>
          <a:prstGeom prst="rect">
            <a:avLst/>
          </a:prstGeom>
          <a:noFill/>
          <a:ln w="9525">
            <a:noFill/>
            <a:miter lim="800000"/>
            <a:headEnd/>
            <a:tailEnd/>
          </a:ln>
          <a:effectLst/>
        </p:spPr>
        <p:txBody>
          <a:bodyPr wrap="none">
            <a:spAutoFit/>
          </a:bodyPr>
          <a:lstStyle/>
          <a:p>
            <a:r>
              <a:rPr lang="en-GB"/>
              <a:t>Which of the following represent a correct </a:t>
            </a:r>
          </a:p>
          <a:p>
            <a:r>
              <a:rPr lang="en-GB"/>
              <a:t>pairing of bases?</a:t>
            </a:r>
            <a:endParaRPr lang="en-US"/>
          </a:p>
        </p:txBody>
      </p:sp>
      <p:sp>
        <p:nvSpPr>
          <p:cNvPr id="35844" name="Text Box 4"/>
          <p:cNvSpPr txBox="1">
            <a:spLocks noChangeArrowheads="1"/>
          </p:cNvSpPr>
          <p:nvPr/>
        </p:nvSpPr>
        <p:spPr bwMode="auto">
          <a:xfrm>
            <a:off x="838200" y="2819400"/>
            <a:ext cx="4259263" cy="579438"/>
          </a:xfrm>
          <a:prstGeom prst="rect">
            <a:avLst/>
          </a:prstGeom>
          <a:noFill/>
          <a:ln w="9525">
            <a:noFill/>
            <a:miter lim="800000"/>
            <a:headEnd/>
            <a:tailEnd/>
          </a:ln>
          <a:effectLst/>
        </p:spPr>
        <p:txBody>
          <a:bodyPr wrap="none">
            <a:spAutoFit/>
          </a:bodyPr>
          <a:lstStyle/>
          <a:p>
            <a:r>
              <a:rPr lang="en-GB"/>
              <a:t>(a) adenine with thymine</a:t>
            </a:r>
            <a:endParaRPr lang="en-US"/>
          </a:p>
        </p:txBody>
      </p:sp>
      <p:sp>
        <p:nvSpPr>
          <p:cNvPr id="35845" name="Text Box 5"/>
          <p:cNvSpPr txBox="1">
            <a:spLocks noChangeArrowheads="1"/>
          </p:cNvSpPr>
          <p:nvPr/>
        </p:nvSpPr>
        <p:spPr bwMode="auto">
          <a:xfrm>
            <a:off x="914400" y="3505200"/>
            <a:ext cx="4237038" cy="579438"/>
          </a:xfrm>
          <a:prstGeom prst="rect">
            <a:avLst/>
          </a:prstGeom>
          <a:noFill/>
          <a:ln w="9525">
            <a:noFill/>
            <a:miter lim="800000"/>
            <a:headEnd/>
            <a:tailEnd/>
          </a:ln>
          <a:effectLst/>
        </p:spPr>
        <p:txBody>
          <a:bodyPr wrap="none">
            <a:spAutoFit/>
          </a:bodyPr>
          <a:lstStyle/>
          <a:p>
            <a:r>
              <a:rPr lang="en-GB"/>
              <a:t>(b) adenine with guanine</a:t>
            </a:r>
            <a:endParaRPr lang="en-US"/>
          </a:p>
        </p:txBody>
      </p:sp>
      <p:sp>
        <p:nvSpPr>
          <p:cNvPr id="35846" name="Text Box 6"/>
          <p:cNvSpPr txBox="1">
            <a:spLocks noChangeArrowheads="1"/>
          </p:cNvSpPr>
          <p:nvPr/>
        </p:nvSpPr>
        <p:spPr bwMode="auto">
          <a:xfrm>
            <a:off x="914400" y="4267200"/>
            <a:ext cx="4259263" cy="579438"/>
          </a:xfrm>
          <a:prstGeom prst="rect">
            <a:avLst/>
          </a:prstGeom>
          <a:noFill/>
          <a:ln w="9525">
            <a:noFill/>
            <a:miter lim="800000"/>
            <a:headEnd/>
            <a:tailEnd/>
          </a:ln>
          <a:effectLst/>
        </p:spPr>
        <p:txBody>
          <a:bodyPr wrap="none">
            <a:spAutoFit/>
          </a:bodyPr>
          <a:lstStyle/>
          <a:p>
            <a:r>
              <a:rPr lang="en-GB"/>
              <a:t>(c) thymine with adenine</a:t>
            </a:r>
            <a:endParaRPr lang="en-US"/>
          </a:p>
        </p:txBody>
      </p:sp>
      <p:sp>
        <p:nvSpPr>
          <p:cNvPr id="35847" name="Text Box 7"/>
          <p:cNvSpPr txBox="1">
            <a:spLocks noChangeArrowheads="1"/>
          </p:cNvSpPr>
          <p:nvPr/>
        </p:nvSpPr>
        <p:spPr bwMode="auto">
          <a:xfrm>
            <a:off x="914400" y="5029200"/>
            <a:ext cx="4327525" cy="579438"/>
          </a:xfrm>
          <a:prstGeom prst="rect">
            <a:avLst/>
          </a:prstGeom>
          <a:noFill/>
          <a:ln w="9525">
            <a:noFill/>
            <a:miter lim="800000"/>
            <a:headEnd/>
            <a:tailEnd/>
          </a:ln>
          <a:effectLst/>
        </p:spPr>
        <p:txBody>
          <a:bodyPr wrap="none">
            <a:spAutoFit/>
          </a:bodyPr>
          <a:lstStyle/>
          <a:p>
            <a:r>
              <a:rPr lang="en-GB"/>
              <a:t>(d) guanine with cytosine</a:t>
            </a:r>
            <a:endParaRPr lang="en-US"/>
          </a:p>
        </p:txBody>
      </p:sp>
      <p:sp>
        <p:nvSpPr>
          <p:cNvPr id="35848" name="Text Box 8"/>
          <p:cNvSpPr txBox="1">
            <a:spLocks noChangeArrowheads="1"/>
          </p:cNvSpPr>
          <p:nvPr/>
        </p:nvSpPr>
        <p:spPr bwMode="auto">
          <a:xfrm>
            <a:off x="914400" y="5791200"/>
            <a:ext cx="4325938" cy="579438"/>
          </a:xfrm>
          <a:prstGeom prst="rect">
            <a:avLst/>
          </a:prstGeom>
          <a:noFill/>
          <a:ln w="9525">
            <a:noFill/>
            <a:miter lim="800000"/>
            <a:headEnd/>
            <a:tailEnd/>
          </a:ln>
          <a:effectLst/>
        </p:spPr>
        <p:txBody>
          <a:bodyPr wrap="none">
            <a:spAutoFit/>
          </a:bodyPr>
          <a:lstStyle/>
          <a:p>
            <a:r>
              <a:rPr lang="en-GB"/>
              <a:t>(e) thymine with thymine</a:t>
            </a:r>
            <a:endParaRPr lang="en-US"/>
          </a:p>
        </p:txBody>
      </p:sp>
      <p:sp>
        <p:nvSpPr>
          <p:cNvPr id="35849" name="AutoShape 9">
            <a:hlinkClick r:id="rId2" action="ppaction://hlinksldjump" highlightClick="1"/>
          </p:cNvPr>
          <p:cNvSpPr>
            <a:spLocks noChangeArrowheads="1"/>
          </p:cNvSpPr>
          <p:nvPr/>
        </p:nvSpPr>
        <p:spPr bwMode="auto">
          <a:xfrm>
            <a:off x="5715000" y="30480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5850" name="AutoShape 10">
            <a:hlinkClick r:id="" action="ppaction://hlinkshowjump?jump=lastslide" highlightClick="1"/>
          </p:cNvPr>
          <p:cNvSpPr>
            <a:spLocks noChangeArrowheads="1"/>
          </p:cNvSpPr>
          <p:nvPr/>
        </p:nvSpPr>
        <p:spPr bwMode="auto">
          <a:xfrm>
            <a:off x="5715000" y="3733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5851" name="AutoShape 11">
            <a:hlinkClick r:id="rId2" action="ppaction://hlinksldjump" highlightClick="1"/>
          </p:cNvPr>
          <p:cNvSpPr>
            <a:spLocks noChangeArrowheads="1"/>
          </p:cNvSpPr>
          <p:nvPr/>
        </p:nvSpPr>
        <p:spPr bwMode="auto">
          <a:xfrm>
            <a:off x="5715000" y="44196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5853" name="AutoShape 13">
            <a:hlinkClick r:id="rId2" action="ppaction://hlinksldjump" highlightClick="1"/>
          </p:cNvPr>
          <p:cNvSpPr>
            <a:spLocks noChangeArrowheads="1"/>
          </p:cNvSpPr>
          <p:nvPr/>
        </p:nvSpPr>
        <p:spPr bwMode="auto">
          <a:xfrm>
            <a:off x="5715000" y="51816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5854" name="AutoShape 14">
            <a:hlinkClick r:id="" action="ppaction://hlinkshowjump?jump=lastslide" highlightClick="1"/>
          </p:cNvPr>
          <p:cNvSpPr>
            <a:spLocks noChangeArrowheads="1"/>
          </p:cNvSpPr>
          <p:nvPr/>
        </p:nvSpPr>
        <p:spPr bwMode="auto">
          <a:xfrm>
            <a:off x="5715000" y="59436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772400" cy="1143000"/>
          </a:xfrm>
        </p:spPr>
        <p:txBody>
          <a:bodyPr/>
          <a:lstStyle/>
          <a:p>
            <a:r>
              <a:rPr lang="en-GB"/>
              <a:t>Question 3</a:t>
            </a:r>
            <a:endParaRPr lang="en-US"/>
          </a:p>
        </p:txBody>
      </p:sp>
      <p:sp>
        <p:nvSpPr>
          <p:cNvPr id="36867" name="Text Box 3"/>
          <p:cNvSpPr txBox="1">
            <a:spLocks noChangeArrowheads="1"/>
          </p:cNvSpPr>
          <p:nvPr/>
        </p:nvSpPr>
        <p:spPr bwMode="auto">
          <a:xfrm>
            <a:off x="533400" y="1981200"/>
            <a:ext cx="5580063" cy="579438"/>
          </a:xfrm>
          <a:prstGeom prst="rect">
            <a:avLst/>
          </a:prstGeom>
          <a:noFill/>
          <a:ln w="9525">
            <a:noFill/>
            <a:miter lim="800000"/>
            <a:headEnd/>
            <a:tailEnd/>
          </a:ln>
          <a:effectLst/>
        </p:spPr>
        <p:txBody>
          <a:bodyPr wrap="none">
            <a:spAutoFit/>
          </a:bodyPr>
          <a:lstStyle/>
          <a:p>
            <a:r>
              <a:rPr lang="en-GB"/>
              <a:t>DNA molecules are formed from</a:t>
            </a:r>
            <a:endParaRPr lang="en-US"/>
          </a:p>
        </p:txBody>
      </p:sp>
      <p:sp>
        <p:nvSpPr>
          <p:cNvPr id="36868" name="Text Box 4"/>
          <p:cNvSpPr txBox="1">
            <a:spLocks noChangeArrowheads="1"/>
          </p:cNvSpPr>
          <p:nvPr/>
        </p:nvSpPr>
        <p:spPr bwMode="auto">
          <a:xfrm>
            <a:off x="685800" y="3048000"/>
            <a:ext cx="2940050" cy="579438"/>
          </a:xfrm>
          <a:prstGeom prst="rect">
            <a:avLst/>
          </a:prstGeom>
          <a:noFill/>
          <a:ln w="9525">
            <a:noFill/>
            <a:miter lim="800000"/>
            <a:headEnd/>
            <a:tailEnd/>
          </a:ln>
          <a:effectLst/>
        </p:spPr>
        <p:txBody>
          <a:bodyPr wrap="none">
            <a:spAutoFit/>
          </a:bodyPr>
          <a:lstStyle/>
          <a:p>
            <a:r>
              <a:rPr lang="en-GB"/>
              <a:t>(a) organic bases</a:t>
            </a:r>
            <a:endParaRPr lang="en-US"/>
          </a:p>
        </p:txBody>
      </p:sp>
      <p:sp>
        <p:nvSpPr>
          <p:cNvPr id="36869" name="Text Box 5"/>
          <p:cNvSpPr txBox="1">
            <a:spLocks noChangeArrowheads="1"/>
          </p:cNvSpPr>
          <p:nvPr/>
        </p:nvSpPr>
        <p:spPr bwMode="auto">
          <a:xfrm>
            <a:off x="685800" y="3962400"/>
            <a:ext cx="2713038" cy="579438"/>
          </a:xfrm>
          <a:prstGeom prst="rect">
            <a:avLst/>
          </a:prstGeom>
          <a:noFill/>
          <a:ln w="9525">
            <a:noFill/>
            <a:miter lim="800000"/>
            <a:headEnd/>
            <a:tailEnd/>
          </a:ln>
          <a:effectLst/>
        </p:spPr>
        <p:txBody>
          <a:bodyPr wrap="none">
            <a:spAutoFit/>
          </a:bodyPr>
          <a:lstStyle/>
          <a:p>
            <a:r>
              <a:rPr lang="en-GB"/>
              <a:t>(b) amino acids</a:t>
            </a:r>
            <a:endParaRPr lang="en-US"/>
          </a:p>
        </p:txBody>
      </p:sp>
      <p:sp>
        <p:nvSpPr>
          <p:cNvPr id="36870" name="Text Box 6"/>
          <p:cNvSpPr txBox="1">
            <a:spLocks noChangeArrowheads="1"/>
          </p:cNvSpPr>
          <p:nvPr/>
        </p:nvSpPr>
        <p:spPr bwMode="auto">
          <a:xfrm>
            <a:off x="685800" y="4800600"/>
            <a:ext cx="2724150" cy="579438"/>
          </a:xfrm>
          <a:prstGeom prst="rect">
            <a:avLst/>
          </a:prstGeom>
          <a:noFill/>
          <a:ln w="9525">
            <a:noFill/>
            <a:miter lim="800000"/>
            <a:headEnd/>
            <a:tailEnd/>
          </a:ln>
          <a:effectLst/>
        </p:spPr>
        <p:txBody>
          <a:bodyPr wrap="none">
            <a:spAutoFit/>
          </a:bodyPr>
          <a:lstStyle/>
          <a:p>
            <a:r>
              <a:rPr lang="en-GB"/>
              <a:t>(c) deoxyribose</a:t>
            </a:r>
            <a:endParaRPr lang="en-US"/>
          </a:p>
        </p:txBody>
      </p:sp>
      <p:sp>
        <p:nvSpPr>
          <p:cNvPr id="36871" name="Text Box 7"/>
          <p:cNvSpPr txBox="1">
            <a:spLocks noChangeArrowheads="1"/>
          </p:cNvSpPr>
          <p:nvPr/>
        </p:nvSpPr>
        <p:spPr bwMode="auto">
          <a:xfrm>
            <a:off x="685800" y="5715000"/>
            <a:ext cx="2611438" cy="579438"/>
          </a:xfrm>
          <a:prstGeom prst="rect">
            <a:avLst/>
          </a:prstGeom>
          <a:noFill/>
          <a:ln w="9525">
            <a:noFill/>
            <a:miter lim="800000"/>
            <a:headEnd/>
            <a:tailEnd/>
          </a:ln>
          <a:effectLst/>
        </p:spPr>
        <p:txBody>
          <a:bodyPr wrap="none">
            <a:spAutoFit/>
          </a:bodyPr>
          <a:lstStyle/>
          <a:p>
            <a:r>
              <a:rPr lang="en-GB"/>
              <a:t>(d) nucleotides</a:t>
            </a:r>
            <a:endParaRPr lang="en-US"/>
          </a:p>
        </p:txBody>
      </p:sp>
      <p:sp>
        <p:nvSpPr>
          <p:cNvPr id="36872" name="AutoShape 8">
            <a:hlinkClick r:id="" action="ppaction://hlinkshowjump?jump=lastslide" highlightClick="1"/>
          </p:cNvPr>
          <p:cNvSpPr>
            <a:spLocks noChangeArrowheads="1"/>
          </p:cNvSpPr>
          <p:nvPr/>
        </p:nvSpPr>
        <p:spPr bwMode="auto">
          <a:xfrm>
            <a:off x="4495800" y="32004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6873" name="AutoShape 9">
            <a:hlinkClick r:id="" action="ppaction://hlinkshowjump?jump=lastslide" highlightClick="1"/>
          </p:cNvPr>
          <p:cNvSpPr>
            <a:spLocks noChangeArrowheads="1"/>
          </p:cNvSpPr>
          <p:nvPr/>
        </p:nvSpPr>
        <p:spPr bwMode="auto">
          <a:xfrm>
            <a:off x="4495800" y="4114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6874" name="AutoShape 10">
            <a:hlinkClick r:id="" action="ppaction://hlinkshowjump?jump=lastslide" highlightClick="1"/>
          </p:cNvPr>
          <p:cNvSpPr>
            <a:spLocks noChangeArrowheads="1"/>
          </p:cNvSpPr>
          <p:nvPr/>
        </p:nvSpPr>
        <p:spPr bwMode="auto">
          <a:xfrm>
            <a:off x="4495800" y="49530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6875" name="AutoShape 11">
            <a:hlinkClick r:id="rId2" action="ppaction://hlinksldjump" highlightClick="1"/>
          </p:cNvPr>
          <p:cNvSpPr>
            <a:spLocks noChangeArrowheads="1"/>
          </p:cNvSpPr>
          <p:nvPr/>
        </p:nvSpPr>
        <p:spPr bwMode="auto">
          <a:xfrm>
            <a:off x="4495800" y="57912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457200"/>
            <a:ext cx="7772400" cy="1143000"/>
          </a:xfrm>
        </p:spPr>
        <p:txBody>
          <a:bodyPr/>
          <a:lstStyle/>
          <a:p>
            <a:r>
              <a:rPr lang="en-GB"/>
              <a:t>Question 4</a:t>
            </a:r>
            <a:endParaRPr lang="en-US"/>
          </a:p>
        </p:txBody>
      </p:sp>
      <p:sp>
        <p:nvSpPr>
          <p:cNvPr id="37891" name="Text Box 3"/>
          <p:cNvSpPr txBox="1">
            <a:spLocks noChangeArrowheads="1"/>
          </p:cNvSpPr>
          <p:nvPr/>
        </p:nvSpPr>
        <p:spPr bwMode="auto">
          <a:xfrm>
            <a:off x="762000" y="2133600"/>
            <a:ext cx="7072313" cy="579438"/>
          </a:xfrm>
          <a:prstGeom prst="rect">
            <a:avLst/>
          </a:prstGeom>
          <a:noFill/>
          <a:ln w="9525">
            <a:noFill/>
            <a:miter lim="800000"/>
            <a:headEnd/>
            <a:tailEnd/>
          </a:ln>
          <a:effectLst/>
        </p:spPr>
        <p:txBody>
          <a:bodyPr wrap="none">
            <a:spAutoFit/>
          </a:bodyPr>
          <a:lstStyle/>
          <a:p>
            <a:r>
              <a:rPr lang="en-GB"/>
              <a:t>Which of the following are organic bases?</a:t>
            </a:r>
            <a:endParaRPr lang="en-US"/>
          </a:p>
        </p:txBody>
      </p:sp>
      <p:sp>
        <p:nvSpPr>
          <p:cNvPr id="37892" name="Text Box 4"/>
          <p:cNvSpPr txBox="1">
            <a:spLocks noChangeArrowheads="1"/>
          </p:cNvSpPr>
          <p:nvPr/>
        </p:nvSpPr>
        <p:spPr bwMode="auto">
          <a:xfrm>
            <a:off x="914400" y="3048000"/>
            <a:ext cx="1820863" cy="579438"/>
          </a:xfrm>
          <a:prstGeom prst="rect">
            <a:avLst/>
          </a:prstGeom>
          <a:noFill/>
          <a:ln w="9525">
            <a:noFill/>
            <a:miter lim="800000"/>
            <a:headEnd/>
            <a:tailEnd/>
          </a:ln>
          <a:effectLst/>
        </p:spPr>
        <p:txBody>
          <a:bodyPr wrap="none">
            <a:spAutoFit/>
          </a:bodyPr>
          <a:lstStyle/>
          <a:p>
            <a:r>
              <a:rPr lang="en-GB"/>
              <a:t>(a) Valine</a:t>
            </a:r>
            <a:endParaRPr lang="en-US"/>
          </a:p>
        </p:txBody>
      </p:sp>
      <p:sp>
        <p:nvSpPr>
          <p:cNvPr id="37893" name="Text Box 5"/>
          <p:cNvSpPr txBox="1">
            <a:spLocks noChangeArrowheads="1"/>
          </p:cNvSpPr>
          <p:nvPr/>
        </p:nvSpPr>
        <p:spPr bwMode="auto">
          <a:xfrm>
            <a:off x="914400" y="3962400"/>
            <a:ext cx="2136775" cy="579438"/>
          </a:xfrm>
          <a:prstGeom prst="rect">
            <a:avLst/>
          </a:prstGeom>
          <a:noFill/>
          <a:ln w="9525">
            <a:noFill/>
            <a:miter lim="800000"/>
            <a:headEnd/>
            <a:tailEnd/>
          </a:ln>
          <a:effectLst/>
        </p:spPr>
        <p:txBody>
          <a:bodyPr wrap="none">
            <a:spAutoFit/>
          </a:bodyPr>
          <a:lstStyle/>
          <a:p>
            <a:r>
              <a:rPr lang="en-GB"/>
              <a:t>(b) Guanine</a:t>
            </a:r>
            <a:endParaRPr lang="en-US"/>
          </a:p>
        </p:txBody>
      </p:sp>
      <p:sp>
        <p:nvSpPr>
          <p:cNvPr id="37894" name="Text Box 6"/>
          <p:cNvSpPr txBox="1">
            <a:spLocks noChangeArrowheads="1"/>
          </p:cNvSpPr>
          <p:nvPr/>
        </p:nvSpPr>
        <p:spPr bwMode="auto">
          <a:xfrm>
            <a:off x="914400" y="4876800"/>
            <a:ext cx="2203450" cy="579438"/>
          </a:xfrm>
          <a:prstGeom prst="rect">
            <a:avLst/>
          </a:prstGeom>
          <a:noFill/>
          <a:ln w="9525">
            <a:noFill/>
            <a:miter lim="800000"/>
            <a:headEnd/>
            <a:tailEnd/>
          </a:ln>
          <a:effectLst/>
        </p:spPr>
        <p:txBody>
          <a:bodyPr wrap="none">
            <a:spAutoFit/>
          </a:bodyPr>
          <a:lstStyle/>
          <a:p>
            <a:r>
              <a:rPr lang="en-GB"/>
              <a:t>(c) Thymine</a:t>
            </a:r>
            <a:endParaRPr lang="en-US"/>
          </a:p>
        </p:txBody>
      </p:sp>
      <p:sp>
        <p:nvSpPr>
          <p:cNvPr id="37895" name="Text Box 7"/>
          <p:cNvSpPr txBox="1">
            <a:spLocks noChangeArrowheads="1"/>
          </p:cNvSpPr>
          <p:nvPr/>
        </p:nvSpPr>
        <p:spPr bwMode="auto">
          <a:xfrm>
            <a:off x="990600" y="5791200"/>
            <a:ext cx="1797050" cy="579438"/>
          </a:xfrm>
          <a:prstGeom prst="rect">
            <a:avLst/>
          </a:prstGeom>
          <a:noFill/>
          <a:ln w="9525">
            <a:noFill/>
            <a:miter lim="800000"/>
            <a:headEnd/>
            <a:tailEnd/>
          </a:ln>
          <a:effectLst/>
        </p:spPr>
        <p:txBody>
          <a:bodyPr wrap="none">
            <a:spAutoFit/>
          </a:bodyPr>
          <a:lstStyle/>
          <a:p>
            <a:r>
              <a:rPr lang="en-GB"/>
              <a:t>(d) Serine</a:t>
            </a:r>
            <a:endParaRPr lang="en-US"/>
          </a:p>
        </p:txBody>
      </p:sp>
      <p:sp>
        <p:nvSpPr>
          <p:cNvPr id="37896" name="AutoShape 8">
            <a:hlinkClick r:id="" action="ppaction://hlinkshowjump?jump=lastslide" highlightClick="1"/>
          </p:cNvPr>
          <p:cNvSpPr>
            <a:spLocks noChangeArrowheads="1"/>
          </p:cNvSpPr>
          <p:nvPr/>
        </p:nvSpPr>
        <p:spPr bwMode="auto">
          <a:xfrm>
            <a:off x="4495800" y="32004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7897" name="AutoShape 9">
            <a:hlinkClick r:id="rId2" action="ppaction://hlinksldjump" highlightClick="1"/>
          </p:cNvPr>
          <p:cNvSpPr>
            <a:spLocks noChangeArrowheads="1"/>
          </p:cNvSpPr>
          <p:nvPr/>
        </p:nvSpPr>
        <p:spPr bwMode="auto">
          <a:xfrm>
            <a:off x="4495800" y="4114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7898" name="AutoShape 10">
            <a:hlinkClick r:id="rId2" action="ppaction://hlinksldjump" highlightClick="1"/>
          </p:cNvPr>
          <p:cNvSpPr>
            <a:spLocks noChangeArrowheads="1"/>
          </p:cNvSpPr>
          <p:nvPr/>
        </p:nvSpPr>
        <p:spPr bwMode="auto">
          <a:xfrm>
            <a:off x="4495800" y="50292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7899" name="AutoShape 11">
            <a:hlinkClick r:id="" action="ppaction://hlinkshowjump?jump=lastslide" highlightClick="1"/>
          </p:cNvPr>
          <p:cNvSpPr>
            <a:spLocks noChangeArrowheads="1"/>
          </p:cNvSpPr>
          <p:nvPr/>
        </p:nvSpPr>
        <p:spPr bwMode="auto">
          <a:xfrm>
            <a:off x="4495800" y="59436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Question 5</a:t>
            </a:r>
            <a:endParaRPr lang="en-US"/>
          </a:p>
        </p:txBody>
      </p:sp>
      <p:sp>
        <p:nvSpPr>
          <p:cNvPr id="38915" name="Text Box 3"/>
          <p:cNvSpPr txBox="1">
            <a:spLocks noChangeArrowheads="1"/>
          </p:cNvSpPr>
          <p:nvPr/>
        </p:nvSpPr>
        <p:spPr bwMode="auto">
          <a:xfrm>
            <a:off x="1143000" y="2057400"/>
            <a:ext cx="4645025" cy="579438"/>
          </a:xfrm>
          <a:prstGeom prst="rect">
            <a:avLst/>
          </a:prstGeom>
          <a:noFill/>
          <a:ln w="9525">
            <a:noFill/>
            <a:miter lim="800000"/>
            <a:headEnd/>
            <a:tailEnd/>
          </a:ln>
          <a:effectLst/>
        </p:spPr>
        <p:txBody>
          <a:bodyPr wrap="none">
            <a:spAutoFit/>
          </a:bodyPr>
          <a:lstStyle/>
          <a:p>
            <a:r>
              <a:rPr lang="en-GB"/>
              <a:t>Replication of DNA occurs</a:t>
            </a:r>
            <a:endParaRPr lang="en-US"/>
          </a:p>
        </p:txBody>
      </p:sp>
      <p:sp>
        <p:nvSpPr>
          <p:cNvPr id="38916" name="Text Box 4"/>
          <p:cNvSpPr txBox="1">
            <a:spLocks noChangeArrowheads="1"/>
          </p:cNvSpPr>
          <p:nvPr/>
        </p:nvSpPr>
        <p:spPr bwMode="auto">
          <a:xfrm>
            <a:off x="1127125" y="2990850"/>
            <a:ext cx="3987800" cy="579438"/>
          </a:xfrm>
          <a:prstGeom prst="rect">
            <a:avLst/>
          </a:prstGeom>
          <a:noFill/>
          <a:ln w="9525">
            <a:noFill/>
            <a:miter lim="800000"/>
            <a:headEnd/>
            <a:tailEnd/>
          </a:ln>
          <a:effectLst/>
        </p:spPr>
        <p:txBody>
          <a:bodyPr wrap="none">
            <a:spAutoFit/>
          </a:bodyPr>
          <a:lstStyle/>
          <a:p>
            <a:r>
              <a:rPr lang="en-GB"/>
              <a:t>(a) During cell division</a:t>
            </a:r>
            <a:endParaRPr lang="en-US"/>
          </a:p>
        </p:txBody>
      </p:sp>
      <p:sp>
        <p:nvSpPr>
          <p:cNvPr id="38917" name="Text Box 5"/>
          <p:cNvSpPr txBox="1">
            <a:spLocks noChangeArrowheads="1"/>
          </p:cNvSpPr>
          <p:nvPr/>
        </p:nvSpPr>
        <p:spPr bwMode="auto">
          <a:xfrm>
            <a:off x="1143000" y="3810000"/>
            <a:ext cx="3897313" cy="579438"/>
          </a:xfrm>
          <a:prstGeom prst="rect">
            <a:avLst/>
          </a:prstGeom>
          <a:noFill/>
          <a:ln w="9525">
            <a:noFill/>
            <a:miter lim="800000"/>
            <a:headEnd/>
            <a:tailEnd/>
          </a:ln>
          <a:effectLst/>
        </p:spPr>
        <p:txBody>
          <a:bodyPr wrap="none">
            <a:spAutoFit/>
          </a:bodyPr>
          <a:lstStyle/>
          <a:p>
            <a:r>
              <a:rPr lang="en-GB"/>
              <a:t>(b) before cell division</a:t>
            </a:r>
            <a:endParaRPr lang="en-US"/>
          </a:p>
        </p:txBody>
      </p:sp>
      <p:sp>
        <p:nvSpPr>
          <p:cNvPr id="38918" name="Text Box 6"/>
          <p:cNvSpPr txBox="1">
            <a:spLocks noChangeArrowheads="1"/>
          </p:cNvSpPr>
          <p:nvPr/>
        </p:nvSpPr>
        <p:spPr bwMode="auto">
          <a:xfrm>
            <a:off x="1143000" y="4724400"/>
            <a:ext cx="2543175" cy="579438"/>
          </a:xfrm>
          <a:prstGeom prst="rect">
            <a:avLst/>
          </a:prstGeom>
          <a:noFill/>
          <a:ln w="9525">
            <a:noFill/>
            <a:miter lim="800000"/>
            <a:headEnd/>
            <a:tailEnd/>
          </a:ln>
          <a:effectLst/>
        </p:spPr>
        <p:txBody>
          <a:bodyPr wrap="none">
            <a:spAutoFit/>
          </a:bodyPr>
          <a:lstStyle/>
          <a:p>
            <a:r>
              <a:rPr lang="en-GB"/>
              <a:t>(c) at any time</a:t>
            </a:r>
            <a:endParaRPr lang="en-US"/>
          </a:p>
        </p:txBody>
      </p:sp>
      <p:sp>
        <p:nvSpPr>
          <p:cNvPr id="38921" name="AutoShape 9">
            <a:hlinkClick r:id="" action="ppaction://hlinkshowjump?jump=lastslide" highlightClick="1"/>
          </p:cNvPr>
          <p:cNvSpPr>
            <a:spLocks noChangeArrowheads="1"/>
          </p:cNvSpPr>
          <p:nvPr/>
        </p:nvSpPr>
        <p:spPr bwMode="auto">
          <a:xfrm>
            <a:off x="6096000" y="30480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8922" name="AutoShape 10">
            <a:hlinkClick r:id="rId2" action="ppaction://hlinksldjump" highlightClick="1"/>
          </p:cNvPr>
          <p:cNvSpPr>
            <a:spLocks noChangeArrowheads="1"/>
          </p:cNvSpPr>
          <p:nvPr/>
        </p:nvSpPr>
        <p:spPr bwMode="auto">
          <a:xfrm>
            <a:off x="6096000" y="38862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8923" name="AutoShape 11">
            <a:hlinkClick r:id="" action="ppaction://hlinkshowjump?jump=lastslide" highlightClick="1"/>
          </p:cNvPr>
          <p:cNvSpPr>
            <a:spLocks noChangeArrowheads="1"/>
          </p:cNvSpPr>
          <p:nvPr/>
        </p:nvSpPr>
        <p:spPr bwMode="auto">
          <a:xfrm>
            <a:off x="6096000" y="48768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381000" y="914400"/>
            <a:ext cx="8291513" cy="1066800"/>
          </a:xfrm>
          <a:prstGeom prst="rect">
            <a:avLst/>
          </a:prstGeom>
          <a:noFill/>
          <a:ln w="9525">
            <a:noFill/>
            <a:miter lim="800000"/>
            <a:headEnd/>
            <a:tailEnd/>
          </a:ln>
          <a:effectLst/>
        </p:spPr>
        <p:txBody>
          <a:bodyPr wrap="none">
            <a:spAutoFit/>
          </a:bodyPr>
          <a:lstStyle/>
          <a:p>
            <a:r>
              <a:rPr lang="en-US" b="1">
                <a:solidFill>
                  <a:schemeClr val="accent2"/>
                </a:solidFill>
              </a:rPr>
              <a:t>DNA</a:t>
            </a:r>
            <a:r>
              <a:rPr lang="en-US"/>
              <a:t>  is a very large molecule made up of a long </a:t>
            </a:r>
          </a:p>
          <a:p>
            <a:r>
              <a:rPr lang="en-US"/>
              <a:t>chain of sub-units</a:t>
            </a:r>
          </a:p>
        </p:txBody>
      </p:sp>
      <p:sp>
        <p:nvSpPr>
          <p:cNvPr id="4100" name="Text Box 4"/>
          <p:cNvSpPr txBox="1">
            <a:spLocks noChangeArrowheads="1"/>
          </p:cNvSpPr>
          <p:nvPr/>
        </p:nvSpPr>
        <p:spPr bwMode="auto">
          <a:xfrm>
            <a:off x="304800" y="2209800"/>
            <a:ext cx="6122988" cy="579438"/>
          </a:xfrm>
          <a:prstGeom prst="rect">
            <a:avLst/>
          </a:prstGeom>
          <a:noFill/>
          <a:ln w="9525">
            <a:noFill/>
            <a:miter lim="800000"/>
            <a:headEnd/>
            <a:tailEnd/>
          </a:ln>
          <a:effectLst/>
        </p:spPr>
        <p:txBody>
          <a:bodyPr wrap="none">
            <a:spAutoFit/>
          </a:bodyPr>
          <a:lstStyle/>
          <a:p>
            <a:r>
              <a:rPr lang="en-GB"/>
              <a:t>The sub-units are called </a:t>
            </a:r>
            <a:r>
              <a:rPr lang="en-GB" b="1">
                <a:solidFill>
                  <a:schemeClr val="accent2"/>
                </a:solidFill>
              </a:rPr>
              <a:t>nucleotides</a:t>
            </a:r>
            <a:endParaRPr lang="en-US">
              <a:solidFill>
                <a:schemeClr val="accent2"/>
              </a:solidFill>
            </a:endParaRPr>
          </a:p>
        </p:txBody>
      </p:sp>
      <p:sp>
        <p:nvSpPr>
          <p:cNvPr id="4101" name="Text Box 5"/>
          <p:cNvSpPr txBox="1">
            <a:spLocks noChangeArrowheads="1"/>
          </p:cNvSpPr>
          <p:nvPr/>
        </p:nvSpPr>
        <p:spPr bwMode="auto">
          <a:xfrm>
            <a:off x="457200" y="3048000"/>
            <a:ext cx="5197475" cy="579438"/>
          </a:xfrm>
          <a:prstGeom prst="rect">
            <a:avLst/>
          </a:prstGeom>
          <a:noFill/>
          <a:ln w="9525">
            <a:noFill/>
            <a:miter lim="800000"/>
            <a:headEnd/>
            <a:tailEnd/>
          </a:ln>
          <a:effectLst/>
        </p:spPr>
        <p:txBody>
          <a:bodyPr wrap="none">
            <a:spAutoFit/>
          </a:bodyPr>
          <a:lstStyle/>
          <a:p>
            <a:r>
              <a:rPr lang="en-GB"/>
              <a:t>Each nucleotide is made up of </a:t>
            </a:r>
            <a:endParaRPr lang="en-US"/>
          </a:p>
        </p:txBody>
      </p:sp>
      <p:sp>
        <p:nvSpPr>
          <p:cNvPr id="4102" name="Text Box 6"/>
          <p:cNvSpPr txBox="1">
            <a:spLocks noChangeArrowheads="1"/>
          </p:cNvSpPr>
          <p:nvPr/>
        </p:nvSpPr>
        <p:spPr bwMode="auto">
          <a:xfrm>
            <a:off x="914400" y="3810000"/>
            <a:ext cx="4600575" cy="579438"/>
          </a:xfrm>
          <a:prstGeom prst="rect">
            <a:avLst/>
          </a:prstGeom>
          <a:noFill/>
          <a:ln w="9525">
            <a:noFill/>
            <a:miter lim="800000"/>
            <a:headEnd/>
            <a:tailEnd/>
          </a:ln>
          <a:effectLst/>
        </p:spPr>
        <p:txBody>
          <a:bodyPr wrap="none">
            <a:spAutoFit/>
          </a:bodyPr>
          <a:lstStyle/>
          <a:p>
            <a:r>
              <a:rPr lang="en-GB"/>
              <a:t>a sugar called </a:t>
            </a:r>
            <a:r>
              <a:rPr lang="en-GB" b="1">
                <a:solidFill>
                  <a:schemeClr val="accent2"/>
                </a:solidFill>
              </a:rPr>
              <a:t>deoxyribose</a:t>
            </a:r>
            <a:endParaRPr lang="en-US" b="1">
              <a:solidFill>
                <a:schemeClr val="accent2"/>
              </a:solidFill>
            </a:endParaRPr>
          </a:p>
        </p:txBody>
      </p:sp>
      <p:sp>
        <p:nvSpPr>
          <p:cNvPr id="4103" name="Text Box 7"/>
          <p:cNvSpPr txBox="1">
            <a:spLocks noChangeArrowheads="1"/>
          </p:cNvSpPr>
          <p:nvPr/>
        </p:nvSpPr>
        <p:spPr bwMode="auto">
          <a:xfrm>
            <a:off x="914400" y="4572000"/>
            <a:ext cx="4886325" cy="579438"/>
          </a:xfrm>
          <a:prstGeom prst="rect">
            <a:avLst/>
          </a:prstGeom>
          <a:noFill/>
          <a:ln w="9525">
            <a:noFill/>
            <a:miter lim="800000"/>
            <a:headEnd/>
            <a:tailEnd/>
          </a:ln>
          <a:effectLst/>
        </p:spPr>
        <p:txBody>
          <a:bodyPr wrap="none">
            <a:spAutoFit/>
          </a:bodyPr>
          <a:lstStyle/>
          <a:p>
            <a:r>
              <a:rPr lang="en-GB"/>
              <a:t>a phosphate group </a:t>
            </a:r>
            <a:r>
              <a:rPr lang="en-GB" b="1">
                <a:solidFill>
                  <a:schemeClr val="accent2"/>
                </a:solidFill>
              </a:rPr>
              <a:t>-PO</a:t>
            </a:r>
            <a:r>
              <a:rPr lang="en-GB" b="1" baseline="-25000">
                <a:solidFill>
                  <a:schemeClr val="accent2"/>
                </a:solidFill>
              </a:rPr>
              <a:t>4   </a:t>
            </a:r>
            <a:r>
              <a:rPr lang="en-GB"/>
              <a:t>and</a:t>
            </a:r>
            <a:endParaRPr lang="en-US"/>
          </a:p>
        </p:txBody>
      </p:sp>
      <p:sp>
        <p:nvSpPr>
          <p:cNvPr id="4104" name="Text Box 8"/>
          <p:cNvSpPr txBox="1">
            <a:spLocks noChangeArrowheads="1"/>
          </p:cNvSpPr>
          <p:nvPr/>
        </p:nvSpPr>
        <p:spPr bwMode="auto">
          <a:xfrm>
            <a:off x="914400" y="5334000"/>
            <a:ext cx="2849563" cy="579438"/>
          </a:xfrm>
          <a:prstGeom prst="rect">
            <a:avLst/>
          </a:prstGeom>
          <a:noFill/>
          <a:ln w="9525">
            <a:noFill/>
            <a:miter lim="800000"/>
            <a:headEnd/>
            <a:tailEnd/>
          </a:ln>
          <a:effectLst/>
        </p:spPr>
        <p:txBody>
          <a:bodyPr wrap="none">
            <a:spAutoFit/>
          </a:bodyPr>
          <a:lstStyle/>
          <a:p>
            <a:r>
              <a:rPr lang="en-GB"/>
              <a:t>an </a:t>
            </a:r>
            <a:r>
              <a:rPr lang="en-GB" b="1">
                <a:solidFill>
                  <a:schemeClr val="accent2"/>
                </a:solidFill>
              </a:rPr>
              <a:t>organic base</a:t>
            </a:r>
            <a:endParaRPr lang="en-US" b="1">
              <a:solidFill>
                <a:schemeClr val="accent2"/>
              </a:solidFill>
            </a:endParaRPr>
          </a:p>
        </p:txBody>
      </p:sp>
      <p:sp>
        <p:nvSpPr>
          <p:cNvPr id="4105" name="Rectangle 9"/>
          <p:cNvSpPr>
            <a:spLocks noGrp="1" noChangeArrowheads="1"/>
          </p:cNvSpPr>
          <p:nvPr>
            <p:ph type="title" idx="4294967295"/>
          </p:nvPr>
        </p:nvSpPr>
        <p:spPr>
          <a:xfrm>
            <a:off x="0" y="0"/>
            <a:ext cx="2286000" cy="381000"/>
          </a:xfrm>
        </p:spPr>
        <p:txBody>
          <a:bodyPr/>
          <a:lstStyle/>
          <a:p>
            <a:r>
              <a:rPr lang="en-US" sz="2400">
                <a:latin typeface="Arial" charset="0"/>
              </a:rPr>
              <a:t>DNA molecule</a:t>
            </a:r>
          </a:p>
        </p:txBody>
      </p:sp>
      <p:sp>
        <p:nvSpPr>
          <p:cNvPr id="4106" name="Text Box 10"/>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3</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up)">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wipe(up)">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wipe(up)">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wipe(up)">
                                      <p:cBhvr>
                                        <p:cTn id="27" dur="500"/>
                                        <p:tgtEl>
                                          <p:spTgt spid="41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104"/>
                                        </p:tgtEl>
                                        <p:attrNameLst>
                                          <p:attrName>style.visibility</p:attrName>
                                        </p:attrNameLst>
                                      </p:cBhvr>
                                      <p:to>
                                        <p:strVal val="visible"/>
                                      </p:to>
                                    </p:set>
                                    <p:animEffect transition="in" filter="wipe(up)">
                                      <p:cBhvr>
                                        <p:cTn id="3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1" grpId="0" autoUpdateAnimBg="0"/>
      <p:bldP spid="4102" grpId="0" autoUpdateAnimBg="0"/>
      <p:bldP spid="4103" grpId="0" autoUpdateAnimBg="0"/>
      <p:bldP spid="410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457200"/>
            <a:ext cx="7772400" cy="1143000"/>
          </a:xfrm>
        </p:spPr>
        <p:txBody>
          <a:bodyPr/>
          <a:lstStyle/>
          <a:p>
            <a:r>
              <a:rPr lang="en-GB"/>
              <a:t>Question 6</a:t>
            </a:r>
            <a:endParaRPr lang="en-US"/>
          </a:p>
        </p:txBody>
      </p:sp>
      <p:sp>
        <p:nvSpPr>
          <p:cNvPr id="39939" name="Text Box 3"/>
          <p:cNvSpPr txBox="1">
            <a:spLocks noChangeArrowheads="1"/>
          </p:cNvSpPr>
          <p:nvPr/>
        </p:nvSpPr>
        <p:spPr bwMode="auto">
          <a:xfrm>
            <a:off x="685800" y="1981200"/>
            <a:ext cx="4948238" cy="579438"/>
          </a:xfrm>
          <a:prstGeom prst="rect">
            <a:avLst/>
          </a:prstGeom>
          <a:noFill/>
          <a:ln w="9525">
            <a:noFill/>
            <a:miter lim="800000"/>
            <a:headEnd/>
            <a:tailEnd/>
          </a:ln>
          <a:effectLst/>
        </p:spPr>
        <p:txBody>
          <a:bodyPr wrap="none">
            <a:spAutoFit/>
          </a:bodyPr>
          <a:lstStyle/>
          <a:p>
            <a:r>
              <a:rPr lang="en-GB"/>
              <a:t>A nucleotide triplet codes for</a:t>
            </a:r>
            <a:endParaRPr lang="en-US"/>
          </a:p>
        </p:txBody>
      </p:sp>
      <p:sp>
        <p:nvSpPr>
          <p:cNvPr id="39940" name="Text Box 4"/>
          <p:cNvSpPr txBox="1">
            <a:spLocks noChangeArrowheads="1"/>
          </p:cNvSpPr>
          <p:nvPr/>
        </p:nvSpPr>
        <p:spPr bwMode="auto">
          <a:xfrm>
            <a:off x="762000" y="2971800"/>
            <a:ext cx="2170113" cy="579438"/>
          </a:xfrm>
          <a:prstGeom prst="rect">
            <a:avLst/>
          </a:prstGeom>
          <a:noFill/>
          <a:ln w="9525">
            <a:noFill/>
            <a:miter lim="800000"/>
            <a:headEnd/>
            <a:tailEnd/>
          </a:ln>
          <a:effectLst/>
        </p:spPr>
        <p:txBody>
          <a:bodyPr wrap="none">
            <a:spAutoFit/>
          </a:bodyPr>
          <a:lstStyle/>
          <a:p>
            <a:r>
              <a:rPr lang="en-GB"/>
              <a:t>(a) a protein</a:t>
            </a:r>
            <a:endParaRPr lang="en-US"/>
          </a:p>
        </p:txBody>
      </p:sp>
      <p:sp>
        <p:nvSpPr>
          <p:cNvPr id="39942" name="Text Box 6"/>
          <p:cNvSpPr txBox="1">
            <a:spLocks noChangeArrowheads="1"/>
          </p:cNvSpPr>
          <p:nvPr/>
        </p:nvSpPr>
        <p:spPr bwMode="auto">
          <a:xfrm>
            <a:off x="762000" y="3810000"/>
            <a:ext cx="3040063" cy="579438"/>
          </a:xfrm>
          <a:prstGeom prst="rect">
            <a:avLst/>
          </a:prstGeom>
          <a:noFill/>
          <a:ln w="9525">
            <a:noFill/>
            <a:miter lim="800000"/>
            <a:headEnd/>
            <a:tailEnd/>
          </a:ln>
          <a:effectLst/>
        </p:spPr>
        <p:txBody>
          <a:bodyPr wrap="none">
            <a:spAutoFit/>
          </a:bodyPr>
          <a:lstStyle/>
          <a:p>
            <a:r>
              <a:rPr lang="en-GB"/>
              <a:t>(b) an amino acid</a:t>
            </a:r>
            <a:endParaRPr lang="en-US"/>
          </a:p>
        </p:txBody>
      </p:sp>
      <p:sp>
        <p:nvSpPr>
          <p:cNvPr id="39943" name="Text Box 7"/>
          <p:cNvSpPr txBox="1">
            <a:spLocks noChangeArrowheads="1"/>
          </p:cNvSpPr>
          <p:nvPr/>
        </p:nvSpPr>
        <p:spPr bwMode="auto">
          <a:xfrm>
            <a:off x="762000" y="4724400"/>
            <a:ext cx="2487613" cy="579438"/>
          </a:xfrm>
          <a:prstGeom prst="rect">
            <a:avLst/>
          </a:prstGeom>
          <a:noFill/>
          <a:ln w="9525">
            <a:noFill/>
            <a:miter lim="800000"/>
            <a:headEnd/>
            <a:tailEnd/>
          </a:ln>
          <a:effectLst/>
        </p:spPr>
        <p:txBody>
          <a:bodyPr wrap="none">
            <a:spAutoFit/>
          </a:bodyPr>
          <a:lstStyle/>
          <a:p>
            <a:r>
              <a:rPr lang="en-GB"/>
              <a:t>(c) an enzyme</a:t>
            </a:r>
            <a:endParaRPr lang="en-US"/>
          </a:p>
        </p:txBody>
      </p:sp>
      <p:sp>
        <p:nvSpPr>
          <p:cNvPr id="39944" name="Text Box 8"/>
          <p:cNvSpPr txBox="1">
            <a:spLocks noChangeArrowheads="1"/>
          </p:cNvSpPr>
          <p:nvPr/>
        </p:nvSpPr>
        <p:spPr bwMode="auto">
          <a:xfrm>
            <a:off x="762000" y="5638800"/>
            <a:ext cx="3289300" cy="579438"/>
          </a:xfrm>
          <a:prstGeom prst="rect">
            <a:avLst/>
          </a:prstGeom>
          <a:noFill/>
          <a:ln w="9525">
            <a:noFill/>
            <a:miter lim="800000"/>
            <a:headEnd/>
            <a:tailEnd/>
          </a:ln>
          <a:effectLst/>
        </p:spPr>
        <p:txBody>
          <a:bodyPr wrap="none">
            <a:spAutoFit/>
          </a:bodyPr>
          <a:lstStyle/>
          <a:p>
            <a:r>
              <a:rPr lang="en-GB"/>
              <a:t>(d) an organic base</a:t>
            </a:r>
            <a:endParaRPr lang="en-US"/>
          </a:p>
        </p:txBody>
      </p:sp>
      <p:sp>
        <p:nvSpPr>
          <p:cNvPr id="39945" name="AutoShape 9">
            <a:hlinkClick r:id="" action="ppaction://hlinkshowjump?jump=lastslide" highlightClick="1"/>
          </p:cNvPr>
          <p:cNvSpPr>
            <a:spLocks noChangeArrowheads="1"/>
          </p:cNvSpPr>
          <p:nvPr/>
        </p:nvSpPr>
        <p:spPr bwMode="auto">
          <a:xfrm>
            <a:off x="4876800" y="31242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9946" name="AutoShape 10">
            <a:hlinkClick r:id="rId2" action="ppaction://hlinksldjump" highlightClick="1"/>
          </p:cNvPr>
          <p:cNvSpPr>
            <a:spLocks noChangeArrowheads="1"/>
          </p:cNvSpPr>
          <p:nvPr/>
        </p:nvSpPr>
        <p:spPr bwMode="auto">
          <a:xfrm>
            <a:off x="4876800" y="38862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9947" name="AutoShape 11">
            <a:hlinkClick r:id="" action="ppaction://hlinkshowjump?jump=lastslide" highlightClick="1"/>
          </p:cNvPr>
          <p:cNvSpPr>
            <a:spLocks noChangeArrowheads="1"/>
          </p:cNvSpPr>
          <p:nvPr/>
        </p:nvSpPr>
        <p:spPr bwMode="auto">
          <a:xfrm>
            <a:off x="4876800" y="48006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9948" name="AutoShape 12">
            <a:hlinkClick r:id="" action="ppaction://hlinkshowjump?jump=lastslide" highlightClick="1"/>
          </p:cNvPr>
          <p:cNvSpPr>
            <a:spLocks noChangeArrowheads="1"/>
          </p:cNvSpPr>
          <p:nvPr/>
        </p:nvSpPr>
        <p:spPr bwMode="auto">
          <a:xfrm>
            <a:off x="4876800" y="5715000"/>
            <a:ext cx="762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Answer</a:t>
            </a:r>
          </a:p>
        </p:txBody>
      </p:sp>
      <p:sp>
        <p:nvSpPr>
          <p:cNvPr id="40963" name="Text Box 3"/>
          <p:cNvSpPr txBox="1">
            <a:spLocks noChangeArrowheads="1"/>
          </p:cNvSpPr>
          <p:nvPr/>
        </p:nvSpPr>
        <p:spPr bwMode="auto">
          <a:xfrm>
            <a:off x="3184525" y="2309813"/>
            <a:ext cx="2978150" cy="762000"/>
          </a:xfrm>
          <a:prstGeom prst="rect">
            <a:avLst/>
          </a:prstGeom>
          <a:noFill/>
          <a:ln w="9525">
            <a:noFill/>
            <a:miter lim="800000"/>
            <a:headEnd/>
            <a:tailEnd/>
          </a:ln>
          <a:effectLst/>
        </p:spPr>
        <p:txBody>
          <a:bodyPr wrap="none">
            <a:spAutoFit/>
          </a:bodyPr>
          <a:lstStyle/>
          <a:p>
            <a:r>
              <a:rPr lang="en-GB" sz="4400" b="1"/>
              <a:t>CORRECT</a:t>
            </a:r>
            <a:endParaRPr lang="en-US" sz="4400" b="1"/>
          </a:p>
        </p:txBody>
      </p:sp>
      <p:sp>
        <p:nvSpPr>
          <p:cNvPr id="40964" name="AutoShape 4">
            <a:hlinkClick r:id="" action="ppaction://hlinkshowjump?jump=lastslideviewed" highlightClick="1"/>
          </p:cNvPr>
          <p:cNvSpPr>
            <a:spLocks noChangeArrowheads="1"/>
          </p:cNvSpPr>
          <p:nvPr/>
        </p:nvSpPr>
        <p:spPr bwMode="auto">
          <a:xfrm>
            <a:off x="7162800" y="2362200"/>
            <a:ext cx="762000" cy="661988"/>
          </a:xfrm>
          <a:prstGeom prst="actionButtonBackPrevious">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Answer</a:t>
            </a:r>
            <a:endParaRPr lang="en-US"/>
          </a:p>
        </p:txBody>
      </p:sp>
      <p:sp>
        <p:nvSpPr>
          <p:cNvPr id="41987" name="Text Box 3"/>
          <p:cNvSpPr txBox="1">
            <a:spLocks noChangeArrowheads="1"/>
          </p:cNvSpPr>
          <p:nvPr/>
        </p:nvSpPr>
        <p:spPr bwMode="auto">
          <a:xfrm>
            <a:off x="2971800" y="2514600"/>
            <a:ext cx="3598863" cy="762000"/>
          </a:xfrm>
          <a:prstGeom prst="rect">
            <a:avLst/>
          </a:prstGeom>
          <a:noFill/>
          <a:ln w="9525">
            <a:noFill/>
            <a:miter lim="800000"/>
            <a:headEnd/>
            <a:tailEnd/>
          </a:ln>
          <a:effectLst/>
        </p:spPr>
        <p:txBody>
          <a:bodyPr wrap="none">
            <a:spAutoFit/>
          </a:bodyPr>
          <a:lstStyle/>
          <a:p>
            <a:r>
              <a:rPr lang="en-GB" sz="4400" b="1"/>
              <a:t>INCORRECT</a:t>
            </a:r>
            <a:endParaRPr lang="en-US" sz="4400" b="1"/>
          </a:p>
        </p:txBody>
      </p:sp>
      <p:sp>
        <p:nvSpPr>
          <p:cNvPr id="41988" name="AutoShape 4">
            <a:hlinkClick r:id="" action="ppaction://hlinkshowjump?jump=lastslideviewed" highlightClick="1"/>
          </p:cNvPr>
          <p:cNvSpPr>
            <a:spLocks noChangeArrowheads="1"/>
          </p:cNvSpPr>
          <p:nvPr/>
        </p:nvSpPr>
        <p:spPr bwMode="auto">
          <a:xfrm>
            <a:off x="7162800" y="2590800"/>
            <a:ext cx="762000" cy="661988"/>
          </a:xfrm>
          <a:prstGeom prst="actionButtonBackPrevious">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41325" y="704850"/>
            <a:ext cx="8258175" cy="1066800"/>
          </a:xfrm>
          <a:prstGeom prst="rect">
            <a:avLst/>
          </a:prstGeom>
          <a:noFill/>
          <a:ln w="9525">
            <a:noFill/>
            <a:miter lim="800000"/>
            <a:headEnd/>
            <a:tailEnd/>
          </a:ln>
          <a:effectLst/>
        </p:spPr>
        <p:txBody>
          <a:bodyPr wrap="none">
            <a:spAutoFit/>
          </a:bodyPr>
          <a:lstStyle/>
          <a:p>
            <a:r>
              <a:rPr lang="en-GB" b="1">
                <a:solidFill>
                  <a:schemeClr val="accent2"/>
                </a:solidFill>
              </a:rPr>
              <a:t>Ribose</a:t>
            </a:r>
            <a:r>
              <a:rPr lang="en-GB"/>
              <a:t> is a sugar, like glucose, but with only five</a:t>
            </a:r>
          </a:p>
          <a:p>
            <a:r>
              <a:rPr lang="en-GB"/>
              <a:t>carbon atoms in its molecule</a:t>
            </a:r>
            <a:endParaRPr lang="en-US"/>
          </a:p>
        </p:txBody>
      </p:sp>
      <p:sp>
        <p:nvSpPr>
          <p:cNvPr id="5123" name="Text Box 3"/>
          <p:cNvSpPr txBox="1">
            <a:spLocks noChangeArrowheads="1"/>
          </p:cNvSpPr>
          <p:nvPr/>
        </p:nvSpPr>
        <p:spPr bwMode="auto">
          <a:xfrm>
            <a:off x="517525" y="1924050"/>
            <a:ext cx="7775575" cy="1066800"/>
          </a:xfrm>
          <a:prstGeom prst="rect">
            <a:avLst/>
          </a:prstGeom>
          <a:noFill/>
          <a:ln w="9525">
            <a:noFill/>
            <a:miter lim="800000"/>
            <a:headEnd/>
            <a:tailEnd/>
          </a:ln>
          <a:effectLst/>
        </p:spPr>
        <p:txBody>
          <a:bodyPr wrap="none">
            <a:spAutoFit/>
          </a:bodyPr>
          <a:lstStyle/>
          <a:p>
            <a:r>
              <a:rPr lang="en-GB" b="1">
                <a:solidFill>
                  <a:schemeClr val="accent2"/>
                </a:solidFill>
              </a:rPr>
              <a:t>Deoxyribose</a:t>
            </a:r>
            <a:r>
              <a:rPr lang="en-GB"/>
              <a:t> is almost the same but lacks one </a:t>
            </a:r>
          </a:p>
          <a:p>
            <a:r>
              <a:rPr lang="en-GB"/>
              <a:t>oxygen atom</a:t>
            </a:r>
            <a:endParaRPr lang="en-US"/>
          </a:p>
        </p:txBody>
      </p:sp>
      <p:sp>
        <p:nvSpPr>
          <p:cNvPr id="5129" name="Text Box 9"/>
          <p:cNvSpPr txBox="1">
            <a:spLocks noChangeArrowheads="1"/>
          </p:cNvSpPr>
          <p:nvPr/>
        </p:nvSpPr>
        <p:spPr bwMode="auto">
          <a:xfrm>
            <a:off x="533400" y="3200400"/>
            <a:ext cx="8394700" cy="579438"/>
          </a:xfrm>
          <a:prstGeom prst="rect">
            <a:avLst/>
          </a:prstGeom>
          <a:noFill/>
          <a:ln w="9525">
            <a:noFill/>
            <a:miter lim="800000"/>
            <a:headEnd/>
            <a:tailEnd/>
          </a:ln>
          <a:effectLst/>
        </p:spPr>
        <p:txBody>
          <a:bodyPr wrap="none">
            <a:spAutoFit/>
          </a:bodyPr>
          <a:lstStyle/>
          <a:p>
            <a:r>
              <a:rPr lang="en-GB"/>
              <a:t>Both molecules may be represented by the symbol</a:t>
            </a:r>
            <a:endParaRPr lang="en-US"/>
          </a:p>
        </p:txBody>
      </p:sp>
      <p:sp>
        <p:nvSpPr>
          <p:cNvPr id="5131" name="AutoShape 11"/>
          <p:cNvSpPr>
            <a:spLocks noChangeArrowheads="1"/>
          </p:cNvSpPr>
          <p:nvPr/>
        </p:nvSpPr>
        <p:spPr bwMode="auto">
          <a:xfrm>
            <a:off x="2971800" y="4419600"/>
            <a:ext cx="2286000" cy="2057400"/>
          </a:xfrm>
          <a:prstGeom prst="pentagon">
            <a:avLst/>
          </a:prstGeom>
          <a:solidFill>
            <a:srgbClr val="EAEAEA"/>
          </a:solidFill>
          <a:ln w="28575">
            <a:solidFill>
              <a:schemeClr val="tx1"/>
            </a:solidFill>
            <a:miter lim="800000"/>
            <a:headEnd/>
            <a:tailEnd/>
          </a:ln>
          <a:effectLst/>
        </p:spPr>
        <p:txBody>
          <a:bodyPr wrap="none" anchor="ctr"/>
          <a:lstStyle/>
          <a:p>
            <a:endParaRPr lang="en-US"/>
          </a:p>
        </p:txBody>
      </p:sp>
      <p:sp>
        <p:nvSpPr>
          <p:cNvPr id="5133" name="Rectangle 13"/>
          <p:cNvSpPr>
            <a:spLocks noGrp="1" noChangeArrowheads="1"/>
          </p:cNvSpPr>
          <p:nvPr>
            <p:ph type="title" idx="4294967295"/>
          </p:nvPr>
        </p:nvSpPr>
        <p:spPr>
          <a:xfrm>
            <a:off x="0" y="0"/>
            <a:ext cx="3429000" cy="533400"/>
          </a:xfrm>
        </p:spPr>
        <p:txBody>
          <a:bodyPr/>
          <a:lstStyle/>
          <a:p>
            <a:r>
              <a:rPr lang="en-US" sz="2400">
                <a:latin typeface="Arial" charset="0"/>
              </a:rPr>
              <a:t>Ribose &amp; deoxyribose</a:t>
            </a:r>
          </a:p>
        </p:txBody>
      </p:sp>
      <p:sp>
        <p:nvSpPr>
          <p:cNvPr id="5134" name="Text Box 14"/>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up)">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up)">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wipe(up)">
                                      <p:cBhvr>
                                        <p:cTn id="17" dur="500"/>
                                        <p:tgtEl>
                                          <p:spTgt spid="512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9" grpId="0" autoUpdateAnimBg="0"/>
      <p:bldP spid="5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90600" y="685800"/>
            <a:ext cx="6135688" cy="579438"/>
          </a:xfrm>
          <a:prstGeom prst="rect">
            <a:avLst/>
          </a:prstGeom>
          <a:noFill/>
          <a:ln w="9525">
            <a:noFill/>
            <a:miter lim="800000"/>
            <a:headEnd/>
            <a:tailEnd/>
          </a:ln>
          <a:effectLst/>
        </p:spPr>
        <p:txBody>
          <a:bodyPr wrap="none">
            <a:spAutoFit/>
          </a:bodyPr>
          <a:lstStyle/>
          <a:p>
            <a:r>
              <a:rPr lang="en-GB"/>
              <a:t>The most common organic bases are</a:t>
            </a:r>
            <a:endParaRPr lang="en-US"/>
          </a:p>
        </p:txBody>
      </p:sp>
      <p:grpSp>
        <p:nvGrpSpPr>
          <p:cNvPr id="6165" name="Group 21"/>
          <p:cNvGrpSpPr>
            <a:grpSpLocks/>
          </p:cNvGrpSpPr>
          <p:nvPr/>
        </p:nvGrpSpPr>
        <p:grpSpPr bwMode="auto">
          <a:xfrm>
            <a:off x="914400" y="1238250"/>
            <a:ext cx="6767513" cy="1481138"/>
            <a:chOff x="576" y="780"/>
            <a:chExt cx="4263" cy="933"/>
          </a:xfrm>
        </p:grpSpPr>
        <p:sp>
          <p:nvSpPr>
            <p:cNvPr id="6147" name="Text Box 3"/>
            <p:cNvSpPr txBox="1">
              <a:spLocks noChangeArrowheads="1"/>
            </p:cNvSpPr>
            <p:nvPr/>
          </p:nvSpPr>
          <p:spPr bwMode="auto">
            <a:xfrm>
              <a:off x="576" y="1056"/>
              <a:ext cx="1114" cy="365"/>
            </a:xfrm>
            <a:prstGeom prst="rect">
              <a:avLst/>
            </a:prstGeom>
            <a:noFill/>
            <a:ln w="9525">
              <a:noFill/>
              <a:miter lim="800000"/>
              <a:headEnd/>
              <a:tailEnd/>
            </a:ln>
            <a:effectLst/>
          </p:spPr>
          <p:txBody>
            <a:bodyPr>
              <a:spAutoFit/>
            </a:bodyPr>
            <a:lstStyle/>
            <a:p>
              <a:r>
                <a:rPr lang="en-GB"/>
                <a:t>Adenine</a:t>
              </a:r>
              <a:endParaRPr lang="en-US"/>
            </a:p>
          </p:txBody>
        </p:sp>
        <p:pic>
          <p:nvPicPr>
            <p:cNvPr id="6150" name="Picture 6" descr="DNA adenine"/>
            <p:cNvPicPr>
              <a:picLocks noChangeAspect="1" noChangeArrowheads="1"/>
            </p:cNvPicPr>
            <p:nvPr/>
          </p:nvPicPr>
          <p:blipFill>
            <a:blip r:embed="rId2" cstate="print">
              <a:lum contrast="20000"/>
            </a:blip>
            <a:srcRect/>
            <a:stretch>
              <a:fillRect/>
            </a:stretch>
          </p:blipFill>
          <p:spPr bwMode="auto">
            <a:xfrm>
              <a:off x="1920" y="780"/>
              <a:ext cx="2208" cy="933"/>
            </a:xfrm>
            <a:prstGeom prst="rect">
              <a:avLst/>
            </a:prstGeom>
            <a:noFill/>
          </p:spPr>
        </p:pic>
        <p:sp>
          <p:nvSpPr>
            <p:cNvPr id="6161" name="Text Box 17"/>
            <p:cNvSpPr txBox="1">
              <a:spLocks noChangeArrowheads="1"/>
            </p:cNvSpPr>
            <p:nvPr/>
          </p:nvSpPr>
          <p:spPr bwMode="auto">
            <a:xfrm>
              <a:off x="4368" y="1056"/>
              <a:ext cx="471" cy="365"/>
            </a:xfrm>
            <a:prstGeom prst="rect">
              <a:avLst/>
            </a:prstGeom>
            <a:noFill/>
            <a:ln w="9525">
              <a:noFill/>
              <a:miter lim="800000"/>
              <a:headEnd/>
              <a:tailEnd/>
            </a:ln>
            <a:effectLst/>
          </p:spPr>
          <p:txBody>
            <a:bodyPr wrap="none">
              <a:spAutoFit/>
            </a:bodyPr>
            <a:lstStyle/>
            <a:p>
              <a:r>
                <a:rPr lang="en-GB"/>
                <a:t>(A)</a:t>
              </a:r>
              <a:endParaRPr lang="en-US"/>
            </a:p>
          </p:txBody>
        </p:sp>
      </p:grpSp>
      <p:grpSp>
        <p:nvGrpSpPr>
          <p:cNvPr id="6166" name="Group 22"/>
          <p:cNvGrpSpPr>
            <a:grpSpLocks/>
          </p:cNvGrpSpPr>
          <p:nvPr/>
        </p:nvGrpSpPr>
        <p:grpSpPr bwMode="auto">
          <a:xfrm>
            <a:off x="914400" y="2743200"/>
            <a:ext cx="6797675" cy="1233488"/>
            <a:chOff x="576" y="1728"/>
            <a:chExt cx="4282" cy="777"/>
          </a:xfrm>
        </p:grpSpPr>
        <p:sp>
          <p:nvSpPr>
            <p:cNvPr id="6155" name="Text Box 11"/>
            <p:cNvSpPr txBox="1">
              <a:spLocks noChangeArrowheads="1"/>
            </p:cNvSpPr>
            <p:nvPr/>
          </p:nvSpPr>
          <p:spPr bwMode="auto">
            <a:xfrm>
              <a:off x="576" y="1872"/>
              <a:ext cx="1040" cy="365"/>
            </a:xfrm>
            <a:prstGeom prst="rect">
              <a:avLst/>
            </a:prstGeom>
            <a:noFill/>
            <a:ln w="9525">
              <a:noFill/>
              <a:miter lim="800000"/>
              <a:headEnd/>
              <a:tailEnd/>
            </a:ln>
            <a:effectLst/>
          </p:spPr>
          <p:txBody>
            <a:bodyPr wrap="none">
              <a:spAutoFit/>
            </a:bodyPr>
            <a:lstStyle/>
            <a:p>
              <a:r>
                <a:rPr lang="en-GB"/>
                <a:t>Thymine</a:t>
              </a:r>
              <a:endParaRPr lang="en-US"/>
            </a:p>
          </p:txBody>
        </p:sp>
        <p:pic>
          <p:nvPicPr>
            <p:cNvPr id="6157" name="Picture 13" descr="DNA Thymine"/>
            <p:cNvPicPr>
              <a:picLocks noChangeAspect="1" noChangeArrowheads="1"/>
            </p:cNvPicPr>
            <p:nvPr/>
          </p:nvPicPr>
          <p:blipFill>
            <a:blip r:embed="rId3" cstate="print">
              <a:lum contrast="20000"/>
            </a:blip>
            <a:srcRect/>
            <a:stretch>
              <a:fillRect/>
            </a:stretch>
          </p:blipFill>
          <p:spPr bwMode="auto">
            <a:xfrm>
              <a:off x="1968" y="1728"/>
              <a:ext cx="2208" cy="777"/>
            </a:xfrm>
            <a:prstGeom prst="rect">
              <a:avLst/>
            </a:prstGeom>
            <a:noFill/>
          </p:spPr>
        </p:pic>
        <p:sp>
          <p:nvSpPr>
            <p:cNvPr id="6162" name="Text Box 18"/>
            <p:cNvSpPr txBox="1">
              <a:spLocks noChangeArrowheads="1"/>
            </p:cNvSpPr>
            <p:nvPr/>
          </p:nvSpPr>
          <p:spPr bwMode="auto">
            <a:xfrm>
              <a:off x="4416" y="1872"/>
              <a:ext cx="442" cy="365"/>
            </a:xfrm>
            <a:prstGeom prst="rect">
              <a:avLst/>
            </a:prstGeom>
            <a:noFill/>
            <a:ln w="9525">
              <a:noFill/>
              <a:miter lim="800000"/>
              <a:headEnd/>
              <a:tailEnd/>
            </a:ln>
            <a:effectLst/>
          </p:spPr>
          <p:txBody>
            <a:bodyPr wrap="none">
              <a:spAutoFit/>
            </a:bodyPr>
            <a:lstStyle/>
            <a:p>
              <a:r>
                <a:rPr lang="en-GB"/>
                <a:t>(T)</a:t>
              </a:r>
              <a:endParaRPr lang="en-US"/>
            </a:p>
          </p:txBody>
        </p:sp>
      </p:grpSp>
      <p:grpSp>
        <p:nvGrpSpPr>
          <p:cNvPr id="6167" name="Group 23"/>
          <p:cNvGrpSpPr>
            <a:grpSpLocks/>
          </p:cNvGrpSpPr>
          <p:nvPr/>
        </p:nvGrpSpPr>
        <p:grpSpPr bwMode="auto">
          <a:xfrm>
            <a:off x="990600" y="3962400"/>
            <a:ext cx="6745288" cy="1284288"/>
            <a:chOff x="624" y="2496"/>
            <a:chExt cx="4249" cy="809"/>
          </a:xfrm>
        </p:grpSpPr>
        <p:sp>
          <p:nvSpPr>
            <p:cNvPr id="6151" name="Text Box 7"/>
            <p:cNvSpPr txBox="1">
              <a:spLocks noChangeArrowheads="1"/>
            </p:cNvSpPr>
            <p:nvPr/>
          </p:nvSpPr>
          <p:spPr bwMode="auto">
            <a:xfrm>
              <a:off x="624" y="2688"/>
              <a:ext cx="1027" cy="365"/>
            </a:xfrm>
            <a:prstGeom prst="rect">
              <a:avLst/>
            </a:prstGeom>
            <a:noFill/>
            <a:ln w="9525">
              <a:noFill/>
              <a:miter lim="800000"/>
              <a:headEnd/>
              <a:tailEnd/>
            </a:ln>
            <a:effectLst/>
          </p:spPr>
          <p:txBody>
            <a:bodyPr wrap="none">
              <a:spAutoFit/>
            </a:bodyPr>
            <a:lstStyle/>
            <a:p>
              <a:r>
                <a:rPr lang="en-GB"/>
                <a:t>Cytosine</a:t>
              </a:r>
              <a:endParaRPr lang="en-US"/>
            </a:p>
          </p:txBody>
        </p:sp>
        <p:pic>
          <p:nvPicPr>
            <p:cNvPr id="6153" name="Picture 9" descr="DNA Cytosine"/>
            <p:cNvPicPr>
              <a:picLocks noChangeAspect="1" noChangeArrowheads="1"/>
            </p:cNvPicPr>
            <p:nvPr/>
          </p:nvPicPr>
          <p:blipFill>
            <a:blip r:embed="rId4" cstate="print">
              <a:lum contrast="20000"/>
            </a:blip>
            <a:srcRect/>
            <a:stretch>
              <a:fillRect/>
            </a:stretch>
          </p:blipFill>
          <p:spPr bwMode="auto">
            <a:xfrm>
              <a:off x="2016" y="2496"/>
              <a:ext cx="2304" cy="809"/>
            </a:xfrm>
            <a:prstGeom prst="rect">
              <a:avLst/>
            </a:prstGeom>
            <a:noFill/>
          </p:spPr>
        </p:pic>
        <p:sp>
          <p:nvSpPr>
            <p:cNvPr id="6163" name="Text Box 19"/>
            <p:cNvSpPr txBox="1">
              <a:spLocks noChangeArrowheads="1"/>
            </p:cNvSpPr>
            <p:nvPr/>
          </p:nvSpPr>
          <p:spPr bwMode="auto">
            <a:xfrm>
              <a:off x="4416" y="2688"/>
              <a:ext cx="457" cy="365"/>
            </a:xfrm>
            <a:prstGeom prst="rect">
              <a:avLst/>
            </a:prstGeom>
            <a:noFill/>
            <a:ln w="9525">
              <a:noFill/>
              <a:miter lim="800000"/>
              <a:headEnd/>
              <a:tailEnd/>
            </a:ln>
            <a:effectLst/>
          </p:spPr>
          <p:txBody>
            <a:bodyPr wrap="none">
              <a:spAutoFit/>
            </a:bodyPr>
            <a:lstStyle/>
            <a:p>
              <a:r>
                <a:rPr lang="en-GB"/>
                <a:t>(C)</a:t>
              </a:r>
              <a:endParaRPr lang="en-US"/>
            </a:p>
          </p:txBody>
        </p:sp>
      </p:grpSp>
      <p:grpSp>
        <p:nvGrpSpPr>
          <p:cNvPr id="6168" name="Group 24"/>
          <p:cNvGrpSpPr>
            <a:grpSpLocks/>
          </p:cNvGrpSpPr>
          <p:nvPr/>
        </p:nvGrpSpPr>
        <p:grpSpPr bwMode="auto">
          <a:xfrm>
            <a:off x="1066800" y="5410200"/>
            <a:ext cx="6767513" cy="1092200"/>
            <a:chOff x="672" y="3408"/>
            <a:chExt cx="4263" cy="688"/>
          </a:xfrm>
        </p:grpSpPr>
        <p:sp>
          <p:nvSpPr>
            <p:cNvPr id="6158" name="Text Box 14"/>
            <p:cNvSpPr txBox="1">
              <a:spLocks noChangeArrowheads="1"/>
            </p:cNvSpPr>
            <p:nvPr/>
          </p:nvSpPr>
          <p:spPr bwMode="auto">
            <a:xfrm>
              <a:off x="672" y="3552"/>
              <a:ext cx="984" cy="365"/>
            </a:xfrm>
            <a:prstGeom prst="rect">
              <a:avLst/>
            </a:prstGeom>
            <a:noFill/>
            <a:ln w="9525">
              <a:noFill/>
              <a:miter lim="800000"/>
              <a:headEnd/>
              <a:tailEnd/>
            </a:ln>
            <a:effectLst/>
          </p:spPr>
          <p:txBody>
            <a:bodyPr wrap="none">
              <a:spAutoFit/>
            </a:bodyPr>
            <a:lstStyle/>
            <a:p>
              <a:r>
                <a:rPr lang="en-GB"/>
                <a:t>Guanine</a:t>
              </a:r>
              <a:endParaRPr lang="en-US"/>
            </a:p>
          </p:txBody>
        </p:sp>
        <p:pic>
          <p:nvPicPr>
            <p:cNvPr id="6160" name="Picture 16" descr="DNA Guanine"/>
            <p:cNvPicPr>
              <a:picLocks noChangeAspect="1" noChangeArrowheads="1"/>
            </p:cNvPicPr>
            <p:nvPr/>
          </p:nvPicPr>
          <p:blipFill>
            <a:blip r:embed="rId5" cstate="print">
              <a:lum contrast="20000"/>
            </a:blip>
            <a:srcRect/>
            <a:stretch>
              <a:fillRect/>
            </a:stretch>
          </p:blipFill>
          <p:spPr bwMode="auto">
            <a:xfrm>
              <a:off x="2064" y="3408"/>
              <a:ext cx="2208" cy="688"/>
            </a:xfrm>
            <a:prstGeom prst="rect">
              <a:avLst/>
            </a:prstGeom>
            <a:noFill/>
          </p:spPr>
        </p:pic>
        <p:sp>
          <p:nvSpPr>
            <p:cNvPr id="6164" name="Text Box 20"/>
            <p:cNvSpPr txBox="1">
              <a:spLocks noChangeArrowheads="1"/>
            </p:cNvSpPr>
            <p:nvPr/>
          </p:nvSpPr>
          <p:spPr bwMode="auto">
            <a:xfrm>
              <a:off x="4464" y="3504"/>
              <a:ext cx="471" cy="365"/>
            </a:xfrm>
            <a:prstGeom prst="rect">
              <a:avLst/>
            </a:prstGeom>
            <a:noFill/>
            <a:ln w="9525">
              <a:noFill/>
              <a:miter lim="800000"/>
              <a:headEnd/>
              <a:tailEnd/>
            </a:ln>
            <a:effectLst/>
          </p:spPr>
          <p:txBody>
            <a:bodyPr wrap="none">
              <a:spAutoFit/>
            </a:bodyPr>
            <a:lstStyle/>
            <a:p>
              <a:r>
                <a:rPr lang="en-GB"/>
                <a:t>(G)</a:t>
              </a:r>
              <a:endParaRPr lang="en-US"/>
            </a:p>
          </p:txBody>
        </p:sp>
      </p:grpSp>
      <p:sp>
        <p:nvSpPr>
          <p:cNvPr id="6170" name="Rectangle 26"/>
          <p:cNvSpPr>
            <a:spLocks noGrp="1" noChangeArrowheads="1"/>
          </p:cNvSpPr>
          <p:nvPr>
            <p:ph type="title" idx="4294967295"/>
          </p:nvPr>
        </p:nvSpPr>
        <p:spPr>
          <a:xfrm>
            <a:off x="0" y="0"/>
            <a:ext cx="1981200" cy="533400"/>
          </a:xfrm>
        </p:spPr>
        <p:txBody>
          <a:bodyPr/>
          <a:lstStyle/>
          <a:p>
            <a:r>
              <a:rPr lang="en-US" sz="2400">
                <a:latin typeface="Arial" charset="0"/>
              </a:rPr>
              <a:t>The bases</a:t>
            </a:r>
          </a:p>
        </p:txBody>
      </p:sp>
      <p:sp>
        <p:nvSpPr>
          <p:cNvPr id="6171" name="Text Box 27"/>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65"/>
                                        </p:tgtEl>
                                        <p:attrNameLst>
                                          <p:attrName>style.visibility</p:attrName>
                                        </p:attrNameLst>
                                      </p:cBhvr>
                                      <p:to>
                                        <p:strVal val="visible"/>
                                      </p:to>
                                    </p:set>
                                    <p:animEffect transition="in" filter="wipe(up)">
                                      <p:cBhvr>
                                        <p:cTn id="12" dur="500"/>
                                        <p:tgtEl>
                                          <p:spTgt spid="6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166"/>
                                        </p:tgtEl>
                                        <p:attrNameLst>
                                          <p:attrName>style.visibility</p:attrName>
                                        </p:attrNameLst>
                                      </p:cBhvr>
                                      <p:to>
                                        <p:strVal val="visible"/>
                                      </p:to>
                                    </p:set>
                                    <p:animEffect transition="in" filter="wipe(up)">
                                      <p:cBhvr>
                                        <p:cTn id="17" dur="500"/>
                                        <p:tgtEl>
                                          <p:spTgt spid="61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167"/>
                                        </p:tgtEl>
                                        <p:attrNameLst>
                                          <p:attrName>style.visibility</p:attrName>
                                        </p:attrNameLst>
                                      </p:cBhvr>
                                      <p:to>
                                        <p:strVal val="visible"/>
                                      </p:to>
                                    </p:set>
                                    <p:animEffect transition="in" filter="wipe(up)">
                                      <p:cBhvr>
                                        <p:cTn id="22" dur="500"/>
                                        <p:tgtEl>
                                          <p:spTgt spid="61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168"/>
                                        </p:tgtEl>
                                        <p:attrNameLst>
                                          <p:attrName>style.visibility</p:attrName>
                                        </p:attrNameLst>
                                      </p:cBhvr>
                                      <p:to>
                                        <p:strVal val="visible"/>
                                      </p:to>
                                    </p:set>
                                    <p:animEffect transition="in" filter="wipe(up)">
                                      <p:cBhvr>
                                        <p:cTn id="27" dur="500"/>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DNA adenine"/>
          <p:cNvPicPr>
            <a:picLocks noChangeAspect="1" noChangeArrowheads="1"/>
          </p:cNvPicPr>
          <p:nvPr/>
        </p:nvPicPr>
        <p:blipFill>
          <a:blip r:embed="rId3" cstate="print">
            <a:lum contrast="20000"/>
          </a:blip>
          <a:srcRect/>
          <a:stretch>
            <a:fillRect/>
          </a:stretch>
        </p:blipFill>
        <p:spPr bwMode="auto">
          <a:xfrm>
            <a:off x="4800600" y="3429000"/>
            <a:ext cx="3505200" cy="1481138"/>
          </a:xfrm>
          <a:prstGeom prst="rect">
            <a:avLst/>
          </a:prstGeom>
          <a:noFill/>
        </p:spPr>
      </p:pic>
      <p:sp>
        <p:nvSpPr>
          <p:cNvPr id="7170" name="Text Box 2"/>
          <p:cNvSpPr txBox="1">
            <a:spLocks noChangeArrowheads="1"/>
          </p:cNvSpPr>
          <p:nvPr/>
        </p:nvSpPr>
        <p:spPr bwMode="auto">
          <a:xfrm>
            <a:off x="0" y="914400"/>
            <a:ext cx="3108325" cy="579438"/>
          </a:xfrm>
          <a:prstGeom prst="rect">
            <a:avLst/>
          </a:prstGeom>
          <a:noFill/>
          <a:ln w="9525">
            <a:noFill/>
            <a:miter lim="800000"/>
            <a:headEnd/>
            <a:tailEnd/>
          </a:ln>
          <a:effectLst/>
        </p:spPr>
        <p:txBody>
          <a:bodyPr wrap="none">
            <a:spAutoFit/>
          </a:bodyPr>
          <a:lstStyle/>
          <a:p>
            <a:r>
              <a:rPr lang="en-GB"/>
              <a:t>The deoxyribose, </a:t>
            </a:r>
            <a:endParaRPr lang="en-US"/>
          </a:p>
        </p:txBody>
      </p:sp>
      <p:sp>
        <p:nvSpPr>
          <p:cNvPr id="7181" name="Text Box 13"/>
          <p:cNvSpPr txBox="1">
            <a:spLocks noChangeArrowheads="1"/>
          </p:cNvSpPr>
          <p:nvPr/>
        </p:nvSpPr>
        <p:spPr bwMode="auto">
          <a:xfrm>
            <a:off x="3048000" y="914400"/>
            <a:ext cx="2432050" cy="579438"/>
          </a:xfrm>
          <a:prstGeom prst="rect">
            <a:avLst/>
          </a:prstGeom>
          <a:noFill/>
          <a:ln w="9525">
            <a:noFill/>
            <a:miter lim="800000"/>
            <a:headEnd/>
            <a:tailEnd/>
          </a:ln>
          <a:effectLst/>
        </p:spPr>
        <p:txBody>
          <a:bodyPr wrap="none">
            <a:spAutoFit/>
          </a:bodyPr>
          <a:lstStyle/>
          <a:p>
            <a:r>
              <a:rPr lang="en-GB"/>
              <a:t>the phosphate</a:t>
            </a:r>
            <a:endParaRPr lang="en-US"/>
          </a:p>
        </p:txBody>
      </p:sp>
      <p:sp>
        <p:nvSpPr>
          <p:cNvPr id="7182" name="Text Box 14"/>
          <p:cNvSpPr txBox="1">
            <a:spLocks noChangeArrowheads="1"/>
          </p:cNvSpPr>
          <p:nvPr/>
        </p:nvSpPr>
        <p:spPr bwMode="auto">
          <a:xfrm>
            <a:off x="5410200" y="914400"/>
            <a:ext cx="3482975" cy="579438"/>
          </a:xfrm>
          <a:prstGeom prst="rect">
            <a:avLst/>
          </a:prstGeom>
          <a:noFill/>
          <a:ln w="9525">
            <a:noFill/>
            <a:miter lim="800000"/>
            <a:headEnd/>
            <a:tailEnd/>
          </a:ln>
          <a:effectLst/>
        </p:spPr>
        <p:txBody>
          <a:bodyPr wrap="none">
            <a:spAutoFit/>
          </a:bodyPr>
          <a:lstStyle/>
          <a:p>
            <a:r>
              <a:rPr lang="en-GB"/>
              <a:t>and one of the bases</a:t>
            </a:r>
            <a:endParaRPr lang="en-US"/>
          </a:p>
        </p:txBody>
      </p:sp>
      <p:grpSp>
        <p:nvGrpSpPr>
          <p:cNvPr id="7207" name="Group 39"/>
          <p:cNvGrpSpPr>
            <a:grpSpLocks/>
          </p:cNvGrpSpPr>
          <p:nvPr/>
        </p:nvGrpSpPr>
        <p:grpSpPr bwMode="auto">
          <a:xfrm>
            <a:off x="914400" y="3124200"/>
            <a:ext cx="6164263" cy="3033713"/>
            <a:chOff x="576" y="1968"/>
            <a:chExt cx="3883" cy="1911"/>
          </a:xfrm>
        </p:grpSpPr>
        <p:sp>
          <p:nvSpPr>
            <p:cNvPr id="7179" name="Text Box 11"/>
            <p:cNvSpPr txBox="1">
              <a:spLocks noChangeArrowheads="1"/>
            </p:cNvSpPr>
            <p:nvPr/>
          </p:nvSpPr>
          <p:spPr bwMode="auto">
            <a:xfrm>
              <a:off x="3648" y="2496"/>
              <a:ext cx="811" cy="327"/>
            </a:xfrm>
            <a:prstGeom prst="rect">
              <a:avLst/>
            </a:prstGeom>
            <a:noFill/>
            <a:ln w="9525">
              <a:noFill/>
              <a:miter lim="800000"/>
              <a:headEnd/>
              <a:tailEnd/>
            </a:ln>
            <a:effectLst/>
          </p:spPr>
          <p:txBody>
            <a:bodyPr wrap="none">
              <a:spAutoFit/>
            </a:bodyPr>
            <a:lstStyle/>
            <a:p>
              <a:r>
                <a:rPr lang="en-GB" sz="2800"/>
                <a:t>adenine</a:t>
              </a:r>
              <a:endParaRPr lang="en-US" sz="2800"/>
            </a:p>
          </p:txBody>
        </p:sp>
        <p:sp>
          <p:nvSpPr>
            <p:cNvPr id="7180" name="Text Box 12"/>
            <p:cNvSpPr txBox="1">
              <a:spLocks noChangeArrowheads="1"/>
            </p:cNvSpPr>
            <p:nvPr/>
          </p:nvSpPr>
          <p:spPr bwMode="auto">
            <a:xfrm>
              <a:off x="1632" y="3552"/>
              <a:ext cx="1210" cy="327"/>
            </a:xfrm>
            <a:prstGeom prst="rect">
              <a:avLst/>
            </a:prstGeom>
            <a:noFill/>
            <a:ln w="9525">
              <a:noFill/>
              <a:miter lim="800000"/>
              <a:headEnd/>
              <a:tailEnd/>
            </a:ln>
            <a:effectLst/>
          </p:spPr>
          <p:txBody>
            <a:bodyPr wrap="none">
              <a:spAutoFit/>
            </a:bodyPr>
            <a:lstStyle/>
            <a:p>
              <a:r>
                <a:rPr lang="en-GB" sz="2800"/>
                <a:t>deoxyribose</a:t>
              </a:r>
              <a:endParaRPr lang="en-US" sz="2800"/>
            </a:p>
          </p:txBody>
        </p:sp>
        <p:sp>
          <p:nvSpPr>
            <p:cNvPr id="7174" name="AutoShape 6"/>
            <p:cNvSpPr>
              <a:spLocks noChangeArrowheads="1"/>
            </p:cNvSpPr>
            <p:nvPr/>
          </p:nvSpPr>
          <p:spPr bwMode="auto">
            <a:xfrm>
              <a:off x="1536" y="2256"/>
              <a:ext cx="1200" cy="1104"/>
            </a:xfrm>
            <a:prstGeom prst="pentagon">
              <a:avLst/>
            </a:prstGeom>
            <a:solidFill>
              <a:srgbClr val="EAEAEA"/>
            </a:solidFill>
            <a:ln w="28575">
              <a:solidFill>
                <a:schemeClr val="tx1"/>
              </a:solidFill>
              <a:miter lim="800000"/>
              <a:headEnd/>
              <a:tailEnd/>
            </a:ln>
            <a:effectLst/>
          </p:spPr>
          <p:txBody>
            <a:bodyPr wrap="none" anchor="ctr"/>
            <a:lstStyle/>
            <a:p>
              <a:endParaRPr lang="en-US"/>
            </a:p>
          </p:txBody>
        </p:sp>
        <p:sp>
          <p:nvSpPr>
            <p:cNvPr id="7171" name="Text Box 3"/>
            <p:cNvSpPr txBox="1">
              <a:spLocks noChangeArrowheads="1"/>
            </p:cNvSpPr>
            <p:nvPr/>
          </p:nvSpPr>
          <p:spPr bwMode="auto">
            <a:xfrm>
              <a:off x="576" y="1968"/>
              <a:ext cx="672" cy="365"/>
            </a:xfrm>
            <a:prstGeom prst="rect">
              <a:avLst/>
            </a:prstGeom>
            <a:noFill/>
            <a:ln w="9525">
              <a:noFill/>
              <a:miter lim="800000"/>
              <a:headEnd/>
              <a:tailEnd/>
            </a:ln>
            <a:effectLst/>
          </p:spPr>
          <p:txBody>
            <a:bodyPr>
              <a:spAutoFit/>
            </a:bodyPr>
            <a:lstStyle/>
            <a:p>
              <a:r>
                <a:rPr lang="en-GB"/>
                <a:t>PO</a:t>
              </a:r>
              <a:r>
                <a:rPr lang="en-GB" baseline="-25000"/>
                <a:t>4</a:t>
              </a:r>
              <a:endParaRPr lang="en-US" baseline="-25000"/>
            </a:p>
          </p:txBody>
        </p:sp>
        <p:grpSp>
          <p:nvGrpSpPr>
            <p:cNvPr id="7203" name="Group 35"/>
            <p:cNvGrpSpPr>
              <a:grpSpLocks/>
            </p:cNvGrpSpPr>
            <p:nvPr/>
          </p:nvGrpSpPr>
          <p:grpSpPr bwMode="auto">
            <a:xfrm>
              <a:off x="1104" y="2304"/>
              <a:ext cx="2208" cy="384"/>
              <a:chOff x="1104" y="2304"/>
              <a:chExt cx="2208" cy="384"/>
            </a:xfrm>
          </p:grpSpPr>
          <p:sp>
            <p:nvSpPr>
              <p:cNvPr id="7176" name="Line 8"/>
              <p:cNvSpPr>
                <a:spLocks noChangeShapeType="1"/>
              </p:cNvSpPr>
              <p:nvPr/>
            </p:nvSpPr>
            <p:spPr bwMode="auto">
              <a:xfrm flipH="1" flipV="1">
                <a:off x="1104" y="2304"/>
                <a:ext cx="432" cy="336"/>
              </a:xfrm>
              <a:prstGeom prst="line">
                <a:avLst/>
              </a:prstGeom>
              <a:noFill/>
              <a:ln w="28575">
                <a:solidFill>
                  <a:schemeClr val="tx1"/>
                </a:solidFill>
                <a:round/>
                <a:headEnd/>
                <a:tailEnd/>
              </a:ln>
              <a:effectLst/>
            </p:spPr>
            <p:txBody>
              <a:bodyPr/>
              <a:lstStyle/>
              <a:p>
                <a:endParaRPr lang="en-US"/>
              </a:p>
            </p:txBody>
          </p:sp>
          <p:sp>
            <p:nvSpPr>
              <p:cNvPr id="7177" name="Line 9"/>
              <p:cNvSpPr>
                <a:spLocks noChangeShapeType="1"/>
              </p:cNvSpPr>
              <p:nvPr/>
            </p:nvSpPr>
            <p:spPr bwMode="auto">
              <a:xfrm>
                <a:off x="2736" y="2688"/>
                <a:ext cx="576" cy="0"/>
              </a:xfrm>
              <a:prstGeom prst="line">
                <a:avLst/>
              </a:prstGeom>
              <a:noFill/>
              <a:ln w="28575">
                <a:solidFill>
                  <a:schemeClr val="tx1"/>
                </a:solidFill>
                <a:round/>
                <a:headEnd/>
                <a:tailEnd/>
              </a:ln>
              <a:effectLst/>
            </p:spPr>
            <p:txBody>
              <a:bodyPr/>
              <a:lstStyle/>
              <a:p>
                <a:endParaRPr lang="en-US"/>
              </a:p>
            </p:txBody>
          </p:sp>
        </p:grpSp>
      </p:grpSp>
      <p:sp>
        <p:nvSpPr>
          <p:cNvPr id="7185" name="Text Box 17"/>
          <p:cNvSpPr txBox="1">
            <a:spLocks noChangeArrowheads="1"/>
          </p:cNvSpPr>
          <p:nvPr/>
        </p:nvSpPr>
        <p:spPr bwMode="auto">
          <a:xfrm>
            <a:off x="1447800" y="1752600"/>
            <a:ext cx="5060950" cy="579438"/>
          </a:xfrm>
          <a:prstGeom prst="rect">
            <a:avLst/>
          </a:prstGeom>
          <a:noFill/>
          <a:ln w="9525">
            <a:noFill/>
            <a:miter lim="800000"/>
            <a:headEnd/>
            <a:tailEnd/>
          </a:ln>
          <a:effectLst/>
        </p:spPr>
        <p:txBody>
          <a:bodyPr wrap="none">
            <a:spAutoFit/>
          </a:bodyPr>
          <a:lstStyle/>
          <a:p>
            <a:r>
              <a:rPr lang="en-GB"/>
              <a:t>Combine to form a nucleotide</a:t>
            </a:r>
            <a:endParaRPr lang="en-US"/>
          </a:p>
        </p:txBody>
      </p:sp>
      <p:sp>
        <p:nvSpPr>
          <p:cNvPr id="7205" name="Rectangle 37"/>
          <p:cNvSpPr>
            <a:spLocks noGrp="1" noChangeArrowheads="1"/>
          </p:cNvSpPr>
          <p:nvPr>
            <p:ph type="title" idx="4294967295"/>
          </p:nvPr>
        </p:nvSpPr>
        <p:spPr>
          <a:xfrm>
            <a:off x="0" y="0"/>
            <a:ext cx="2057400" cy="533400"/>
          </a:xfrm>
        </p:spPr>
        <p:txBody>
          <a:bodyPr/>
          <a:lstStyle/>
          <a:p>
            <a:r>
              <a:rPr lang="en-US" sz="2400">
                <a:latin typeface="Arial" charset="0"/>
              </a:rPr>
              <a:t>Nucleotides</a:t>
            </a:r>
          </a:p>
        </p:txBody>
      </p:sp>
      <p:sp>
        <p:nvSpPr>
          <p:cNvPr id="7206" name="Text Box 38"/>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wipe(up)">
                                      <p:cBhvr>
                                        <p:cTn id="12" dur="500"/>
                                        <p:tgtEl>
                                          <p:spTgt spid="71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wipe(up)">
                                      <p:cBhvr>
                                        <p:cTn id="17" dur="500"/>
                                        <p:tgtEl>
                                          <p:spTgt spid="7182"/>
                                        </p:tgtEl>
                                      </p:cBhvr>
                                    </p:animEffect>
                                  </p:childTnLst>
                                </p:cTn>
                              </p:par>
                            </p:childTnLst>
                          </p:cTn>
                        </p:par>
                        <p:par>
                          <p:cTn id="18" fill="hold">
                            <p:stCondLst>
                              <p:cond delay="500"/>
                            </p:stCondLst>
                            <p:childTnLst>
                              <p:par>
                                <p:cTn id="19" presetID="22" presetClass="entr" presetSubtype="1" fill="hold" nodeType="afterEffect">
                                  <p:stCondLst>
                                    <p:cond delay="1000"/>
                                  </p:stCondLst>
                                  <p:childTnLst>
                                    <p:set>
                                      <p:cBhvr>
                                        <p:cTn id="20" dur="1" fill="hold">
                                          <p:stCondLst>
                                            <p:cond delay="0"/>
                                          </p:stCondLst>
                                        </p:cTn>
                                        <p:tgtEl>
                                          <p:spTgt spid="7175"/>
                                        </p:tgtEl>
                                        <p:attrNameLst>
                                          <p:attrName>style.visibility</p:attrName>
                                        </p:attrNameLst>
                                      </p:cBhvr>
                                      <p:to>
                                        <p:strVal val="visible"/>
                                      </p:to>
                                    </p:set>
                                    <p:animEffect transition="in" filter="wipe(up)">
                                      <p:cBhvr>
                                        <p:cTn id="21" dur="500"/>
                                        <p:tgtEl>
                                          <p:spTgt spid="71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185"/>
                                        </p:tgtEl>
                                        <p:attrNameLst>
                                          <p:attrName>style.visibility</p:attrName>
                                        </p:attrNameLst>
                                      </p:cBhvr>
                                      <p:to>
                                        <p:strVal val="visible"/>
                                      </p:to>
                                    </p:set>
                                    <p:animEffect transition="in" filter="wipe(up)">
                                      <p:cBhvr>
                                        <p:cTn id="26"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81" grpId="0" autoUpdateAnimBg="0"/>
      <p:bldP spid="7182" grpId="0" autoUpdateAnimBg="0"/>
      <p:bldP spid="718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 name="Text Box 51"/>
          <p:cNvSpPr txBox="1">
            <a:spLocks noChangeArrowheads="1"/>
          </p:cNvSpPr>
          <p:nvPr/>
        </p:nvSpPr>
        <p:spPr bwMode="auto">
          <a:xfrm>
            <a:off x="5410200" y="1447800"/>
            <a:ext cx="2895600" cy="3016250"/>
          </a:xfrm>
          <a:prstGeom prst="rect">
            <a:avLst/>
          </a:prstGeom>
          <a:noFill/>
          <a:ln w="9525">
            <a:noFill/>
            <a:miter lim="800000"/>
            <a:headEnd/>
            <a:tailEnd/>
          </a:ln>
          <a:effectLst/>
        </p:spPr>
        <p:txBody>
          <a:bodyPr>
            <a:spAutoFit/>
          </a:bodyPr>
          <a:lstStyle/>
          <a:p>
            <a:r>
              <a:rPr lang="en-GB"/>
              <a:t>A molecule of DNA is formed by millions of nucleotides joined together in a long chain</a:t>
            </a:r>
            <a:endParaRPr lang="en-US"/>
          </a:p>
        </p:txBody>
      </p:sp>
      <p:grpSp>
        <p:nvGrpSpPr>
          <p:cNvPr id="9279" name="Group 63"/>
          <p:cNvGrpSpPr>
            <a:grpSpLocks/>
          </p:cNvGrpSpPr>
          <p:nvPr/>
        </p:nvGrpSpPr>
        <p:grpSpPr bwMode="auto">
          <a:xfrm>
            <a:off x="685800" y="685800"/>
            <a:ext cx="3962400" cy="6172200"/>
            <a:chOff x="432" y="432"/>
            <a:chExt cx="2496" cy="3888"/>
          </a:xfrm>
        </p:grpSpPr>
        <p:grpSp>
          <p:nvGrpSpPr>
            <p:cNvPr id="9262" name="Group 46"/>
            <p:cNvGrpSpPr>
              <a:grpSpLocks/>
            </p:cNvGrpSpPr>
            <p:nvPr/>
          </p:nvGrpSpPr>
          <p:grpSpPr bwMode="auto">
            <a:xfrm>
              <a:off x="624" y="432"/>
              <a:ext cx="2271" cy="960"/>
              <a:chOff x="672" y="288"/>
              <a:chExt cx="2271" cy="960"/>
            </a:xfrm>
          </p:grpSpPr>
          <p:sp>
            <p:nvSpPr>
              <p:cNvPr id="9218" name="AutoShape 2"/>
              <p:cNvSpPr>
                <a:spLocks noChangeArrowheads="1"/>
              </p:cNvSpPr>
              <p:nvPr/>
            </p:nvSpPr>
            <p:spPr bwMode="auto">
              <a:xfrm>
                <a:off x="1200" y="672"/>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9219" name="Text Box 3"/>
              <p:cNvSpPr txBox="1">
                <a:spLocks noChangeArrowheads="1"/>
              </p:cNvSpPr>
              <p:nvPr/>
            </p:nvSpPr>
            <p:spPr bwMode="auto">
              <a:xfrm>
                <a:off x="672" y="432"/>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pic>
            <p:nvPicPr>
              <p:cNvPr id="9220" name="Picture 4" descr="DNA adenine"/>
              <p:cNvPicPr>
                <a:picLocks noChangeAspect="1" noChangeArrowheads="1"/>
              </p:cNvPicPr>
              <p:nvPr/>
            </p:nvPicPr>
            <p:blipFill>
              <a:blip r:embed="rId2" cstate="print">
                <a:lum contrast="20000"/>
              </a:blip>
              <a:srcRect/>
              <a:stretch>
                <a:fillRect/>
              </a:stretch>
            </p:blipFill>
            <p:spPr bwMode="auto">
              <a:xfrm>
                <a:off x="1920" y="576"/>
                <a:ext cx="1023" cy="432"/>
              </a:xfrm>
              <a:prstGeom prst="rect">
                <a:avLst/>
              </a:prstGeom>
              <a:noFill/>
            </p:spPr>
          </p:pic>
          <p:sp>
            <p:nvSpPr>
              <p:cNvPr id="9221" name="Line 5"/>
              <p:cNvSpPr>
                <a:spLocks noChangeShapeType="1"/>
              </p:cNvSpPr>
              <p:nvPr/>
            </p:nvSpPr>
            <p:spPr bwMode="auto">
              <a:xfrm flipH="1" flipV="1">
                <a:off x="1008" y="672"/>
                <a:ext cx="192" cy="144"/>
              </a:xfrm>
              <a:prstGeom prst="line">
                <a:avLst/>
              </a:prstGeom>
              <a:noFill/>
              <a:ln w="9525">
                <a:solidFill>
                  <a:schemeClr val="tx1"/>
                </a:solidFill>
                <a:round/>
                <a:headEnd/>
                <a:tailEnd/>
              </a:ln>
              <a:effectLst/>
            </p:spPr>
            <p:txBody>
              <a:bodyPr/>
              <a:lstStyle/>
              <a:p>
                <a:endParaRPr lang="en-US"/>
              </a:p>
            </p:txBody>
          </p:sp>
          <p:sp>
            <p:nvSpPr>
              <p:cNvPr id="9222" name="Line 6"/>
              <p:cNvSpPr>
                <a:spLocks noChangeShapeType="1"/>
              </p:cNvSpPr>
              <p:nvPr/>
            </p:nvSpPr>
            <p:spPr bwMode="auto">
              <a:xfrm>
                <a:off x="1680" y="816"/>
                <a:ext cx="336" cy="0"/>
              </a:xfrm>
              <a:prstGeom prst="line">
                <a:avLst/>
              </a:prstGeom>
              <a:noFill/>
              <a:ln w="9525">
                <a:solidFill>
                  <a:schemeClr val="tx1"/>
                </a:solidFill>
                <a:round/>
                <a:headEnd/>
                <a:tailEnd/>
              </a:ln>
              <a:effectLst/>
            </p:spPr>
            <p:txBody>
              <a:bodyPr/>
              <a:lstStyle/>
              <a:p>
                <a:endParaRPr lang="en-US"/>
              </a:p>
            </p:txBody>
          </p:sp>
          <p:sp>
            <p:nvSpPr>
              <p:cNvPr id="9242" name="Line 26"/>
              <p:cNvSpPr>
                <a:spLocks noChangeShapeType="1"/>
              </p:cNvSpPr>
              <p:nvPr/>
            </p:nvSpPr>
            <p:spPr bwMode="auto">
              <a:xfrm flipH="1">
                <a:off x="1008" y="1056"/>
                <a:ext cx="288" cy="192"/>
              </a:xfrm>
              <a:prstGeom prst="line">
                <a:avLst/>
              </a:prstGeom>
              <a:noFill/>
              <a:ln w="9525">
                <a:solidFill>
                  <a:schemeClr val="tx1"/>
                </a:solidFill>
                <a:round/>
                <a:headEnd/>
                <a:tailEnd/>
              </a:ln>
              <a:effectLst/>
            </p:spPr>
            <p:txBody>
              <a:bodyPr/>
              <a:lstStyle/>
              <a:p>
                <a:endParaRPr lang="en-US"/>
              </a:p>
            </p:txBody>
          </p:sp>
          <p:sp>
            <p:nvSpPr>
              <p:cNvPr id="9246" name="Line 30"/>
              <p:cNvSpPr>
                <a:spLocks noChangeShapeType="1"/>
              </p:cNvSpPr>
              <p:nvPr/>
            </p:nvSpPr>
            <p:spPr bwMode="auto">
              <a:xfrm flipV="1">
                <a:off x="1008" y="288"/>
                <a:ext cx="240" cy="192"/>
              </a:xfrm>
              <a:prstGeom prst="line">
                <a:avLst/>
              </a:prstGeom>
              <a:noFill/>
              <a:ln w="9525">
                <a:solidFill>
                  <a:schemeClr val="tx1"/>
                </a:solidFill>
                <a:round/>
                <a:headEnd/>
                <a:tailEnd/>
              </a:ln>
              <a:effectLst/>
            </p:spPr>
            <p:txBody>
              <a:bodyPr/>
              <a:lstStyle/>
              <a:p>
                <a:endParaRPr lang="en-US"/>
              </a:p>
            </p:txBody>
          </p:sp>
        </p:grpSp>
        <p:grpSp>
          <p:nvGrpSpPr>
            <p:cNvPr id="9265" name="Group 49"/>
            <p:cNvGrpSpPr>
              <a:grpSpLocks/>
            </p:cNvGrpSpPr>
            <p:nvPr/>
          </p:nvGrpSpPr>
          <p:grpSpPr bwMode="auto">
            <a:xfrm>
              <a:off x="624" y="1344"/>
              <a:ext cx="2304" cy="816"/>
              <a:chOff x="720" y="1344"/>
              <a:chExt cx="2304" cy="816"/>
            </a:xfrm>
          </p:grpSpPr>
          <p:sp>
            <p:nvSpPr>
              <p:cNvPr id="9225" name="AutoShape 9"/>
              <p:cNvSpPr>
                <a:spLocks noChangeArrowheads="1"/>
              </p:cNvSpPr>
              <p:nvPr/>
            </p:nvSpPr>
            <p:spPr bwMode="auto">
              <a:xfrm>
                <a:off x="1248" y="1584"/>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9226" name="Text Box 10"/>
              <p:cNvSpPr txBox="1">
                <a:spLocks noChangeArrowheads="1"/>
              </p:cNvSpPr>
              <p:nvPr/>
            </p:nvSpPr>
            <p:spPr bwMode="auto">
              <a:xfrm>
                <a:off x="720" y="1344"/>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sp>
            <p:nvSpPr>
              <p:cNvPr id="9228" name="Line 12"/>
              <p:cNvSpPr>
                <a:spLocks noChangeShapeType="1"/>
              </p:cNvSpPr>
              <p:nvPr/>
            </p:nvSpPr>
            <p:spPr bwMode="auto">
              <a:xfrm flipH="1" flipV="1">
                <a:off x="1056" y="1584"/>
                <a:ext cx="192" cy="144"/>
              </a:xfrm>
              <a:prstGeom prst="line">
                <a:avLst/>
              </a:prstGeom>
              <a:noFill/>
              <a:ln w="9525">
                <a:solidFill>
                  <a:schemeClr val="tx1"/>
                </a:solidFill>
                <a:round/>
                <a:headEnd/>
                <a:tailEnd/>
              </a:ln>
              <a:effectLst/>
            </p:spPr>
            <p:txBody>
              <a:bodyPr/>
              <a:lstStyle/>
              <a:p>
                <a:endParaRPr lang="en-US"/>
              </a:p>
            </p:txBody>
          </p:sp>
          <p:sp>
            <p:nvSpPr>
              <p:cNvPr id="9243" name="Line 27"/>
              <p:cNvSpPr>
                <a:spLocks noChangeShapeType="1"/>
              </p:cNvSpPr>
              <p:nvPr/>
            </p:nvSpPr>
            <p:spPr bwMode="auto">
              <a:xfrm flipH="1">
                <a:off x="1008" y="1968"/>
                <a:ext cx="336" cy="192"/>
              </a:xfrm>
              <a:prstGeom prst="line">
                <a:avLst/>
              </a:prstGeom>
              <a:noFill/>
              <a:ln w="9525">
                <a:solidFill>
                  <a:schemeClr val="tx1"/>
                </a:solidFill>
                <a:round/>
                <a:headEnd/>
                <a:tailEnd/>
              </a:ln>
              <a:effectLst/>
            </p:spPr>
            <p:txBody>
              <a:bodyPr/>
              <a:lstStyle/>
              <a:p>
                <a:endParaRPr lang="en-US"/>
              </a:p>
            </p:txBody>
          </p:sp>
          <p:pic>
            <p:nvPicPr>
              <p:cNvPr id="9248" name="Picture 32" descr="DNA Cytosine"/>
              <p:cNvPicPr>
                <a:picLocks noChangeAspect="1" noChangeArrowheads="1"/>
              </p:cNvPicPr>
              <p:nvPr/>
            </p:nvPicPr>
            <p:blipFill>
              <a:blip r:embed="rId3" cstate="print">
                <a:lum contrast="20000"/>
              </a:blip>
              <a:srcRect/>
              <a:stretch>
                <a:fillRect/>
              </a:stretch>
            </p:blipFill>
            <p:spPr bwMode="auto">
              <a:xfrm>
                <a:off x="1968" y="1536"/>
                <a:ext cx="1056" cy="371"/>
              </a:xfrm>
              <a:prstGeom prst="rect">
                <a:avLst/>
              </a:prstGeom>
              <a:noFill/>
            </p:spPr>
          </p:pic>
          <p:sp>
            <p:nvSpPr>
              <p:cNvPr id="9250" name="Line 34"/>
              <p:cNvSpPr>
                <a:spLocks noChangeShapeType="1"/>
              </p:cNvSpPr>
              <p:nvPr/>
            </p:nvSpPr>
            <p:spPr bwMode="auto">
              <a:xfrm>
                <a:off x="1728" y="1728"/>
                <a:ext cx="336" cy="0"/>
              </a:xfrm>
              <a:prstGeom prst="line">
                <a:avLst/>
              </a:prstGeom>
              <a:noFill/>
              <a:ln w="9525">
                <a:solidFill>
                  <a:schemeClr val="tx1"/>
                </a:solidFill>
                <a:round/>
                <a:headEnd/>
                <a:tailEnd/>
              </a:ln>
              <a:effectLst/>
            </p:spPr>
            <p:txBody>
              <a:bodyPr/>
              <a:lstStyle/>
              <a:p>
                <a:endParaRPr lang="en-US"/>
              </a:p>
            </p:txBody>
          </p:sp>
        </p:grpSp>
        <p:grpSp>
          <p:nvGrpSpPr>
            <p:cNvPr id="9266" name="Group 50"/>
            <p:cNvGrpSpPr>
              <a:grpSpLocks/>
            </p:cNvGrpSpPr>
            <p:nvPr/>
          </p:nvGrpSpPr>
          <p:grpSpPr bwMode="auto">
            <a:xfrm>
              <a:off x="576" y="2112"/>
              <a:ext cx="2256" cy="816"/>
              <a:chOff x="432" y="3264"/>
              <a:chExt cx="2256" cy="816"/>
            </a:xfrm>
          </p:grpSpPr>
          <p:sp>
            <p:nvSpPr>
              <p:cNvPr id="9231" name="AutoShape 15"/>
              <p:cNvSpPr>
                <a:spLocks noChangeArrowheads="1"/>
              </p:cNvSpPr>
              <p:nvPr/>
            </p:nvSpPr>
            <p:spPr bwMode="auto">
              <a:xfrm>
                <a:off x="960" y="3504"/>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9232" name="Text Box 16"/>
              <p:cNvSpPr txBox="1">
                <a:spLocks noChangeArrowheads="1"/>
              </p:cNvSpPr>
              <p:nvPr/>
            </p:nvSpPr>
            <p:spPr bwMode="auto">
              <a:xfrm>
                <a:off x="432" y="3264"/>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sp>
            <p:nvSpPr>
              <p:cNvPr id="9234" name="Line 18"/>
              <p:cNvSpPr>
                <a:spLocks noChangeShapeType="1"/>
              </p:cNvSpPr>
              <p:nvPr/>
            </p:nvSpPr>
            <p:spPr bwMode="auto">
              <a:xfrm flipH="1" flipV="1">
                <a:off x="768" y="3504"/>
                <a:ext cx="192" cy="144"/>
              </a:xfrm>
              <a:prstGeom prst="line">
                <a:avLst/>
              </a:prstGeom>
              <a:noFill/>
              <a:ln w="9525">
                <a:solidFill>
                  <a:schemeClr val="tx1"/>
                </a:solidFill>
                <a:round/>
                <a:headEnd/>
                <a:tailEnd/>
              </a:ln>
              <a:effectLst/>
            </p:spPr>
            <p:txBody>
              <a:bodyPr/>
              <a:lstStyle/>
              <a:p>
                <a:endParaRPr lang="en-US"/>
              </a:p>
            </p:txBody>
          </p:sp>
          <p:sp>
            <p:nvSpPr>
              <p:cNvPr id="9245" name="Line 29"/>
              <p:cNvSpPr>
                <a:spLocks noChangeShapeType="1"/>
              </p:cNvSpPr>
              <p:nvPr/>
            </p:nvSpPr>
            <p:spPr bwMode="auto">
              <a:xfrm flipH="1">
                <a:off x="768" y="3888"/>
                <a:ext cx="288" cy="192"/>
              </a:xfrm>
              <a:prstGeom prst="line">
                <a:avLst/>
              </a:prstGeom>
              <a:noFill/>
              <a:ln w="9525">
                <a:solidFill>
                  <a:schemeClr val="tx1"/>
                </a:solidFill>
                <a:round/>
                <a:headEnd/>
                <a:tailEnd/>
              </a:ln>
              <a:effectLst/>
            </p:spPr>
            <p:txBody>
              <a:bodyPr/>
              <a:lstStyle/>
              <a:p>
                <a:endParaRPr lang="en-US"/>
              </a:p>
            </p:txBody>
          </p:sp>
          <p:pic>
            <p:nvPicPr>
              <p:cNvPr id="9251" name="Picture 35" descr="DNA Thymine"/>
              <p:cNvPicPr>
                <a:picLocks noChangeAspect="1" noChangeArrowheads="1"/>
              </p:cNvPicPr>
              <p:nvPr/>
            </p:nvPicPr>
            <p:blipFill>
              <a:blip r:embed="rId4" cstate="print">
                <a:lum contrast="20000"/>
              </a:blip>
              <a:srcRect/>
              <a:stretch>
                <a:fillRect/>
              </a:stretch>
            </p:blipFill>
            <p:spPr bwMode="auto">
              <a:xfrm>
                <a:off x="1680" y="3456"/>
                <a:ext cx="1008" cy="355"/>
              </a:xfrm>
              <a:prstGeom prst="rect">
                <a:avLst/>
              </a:prstGeom>
              <a:noFill/>
            </p:spPr>
          </p:pic>
          <p:sp>
            <p:nvSpPr>
              <p:cNvPr id="9252" name="Line 36"/>
              <p:cNvSpPr>
                <a:spLocks noChangeShapeType="1"/>
              </p:cNvSpPr>
              <p:nvPr/>
            </p:nvSpPr>
            <p:spPr bwMode="auto">
              <a:xfrm>
                <a:off x="1440" y="3648"/>
                <a:ext cx="336" cy="0"/>
              </a:xfrm>
              <a:prstGeom prst="line">
                <a:avLst/>
              </a:prstGeom>
              <a:noFill/>
              <a:ln w="9525">
                <a:solidFill>
                  <a:schemeClr val="tx1"/>
                </a:solidFill>
                <a:round/>
                <a:headEnd/>
                <a:tailEnd/>
              </a:ln>
              <a:effectLst/>
            </p:spPr>
            <p:txBody>
              <a:bodyPr/>
              <a:lstStyle/>
              <a:p>
                <a:endParaRPr lang="en-US"/>
              </a:p>
            </p:txBody>
          </p:sp>
        </p:grpSp>
        <p:grpSp>
          <p:nvGrpSpPr>
            <p:cNvPr id="9261" name="Group 45"/>
            <p:cNvGrpSpPr>
              <a:grpSpLocks/>
            </p:cNvGrpSpPr>
            <p:nvPr/>
          </p:nvGrpSpPr>
          <p:grpSpPr bwMode="auto">
            <a:xfrm>
              <a:off x="576" y="2880"/>
              <a:ext cx="2289" cy="864"/>
              <a:chOff x="672" y="3072"/>
              <a:chExt cx="2289" cy="864"/>
            </a:xfrm>
          </p:grpSpPr>
          <p:sp>
            <p:nvSpPr>
              <p:cNvPr id="9237" name="AutoShape 21"/>
              <p:cNvSpPr>
                <a:spLocks noChangeArrowheads="1"/>
              </p:cNvSpPr>
              <p:nvPr/>
            </p:nvSpPr>
            <p:spPr bwMode="auto">
              <a:xfrm>
                <a:off x="1200" y="3312"/>
                <a:ext cx="480" cy="384"/>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9238" name="Text Box 22"/>
              <p:cNvSpPr txBox="1">
                <a:spLocks noChangeArrowheads="1"/>
              </p:cNvSpPr>
              <p:nvPr/>
            </p:nvSpPr>
            <p:spPr bwMode="auto">
              <a:xfrm>
                <a:off x="672" y="3072"/>
                <a:ext cx="373" cy="250"/>
              </a:xfrm>
              <a:prstGeom prst="rect">
                <a:avLst/>
              </a:prstGeom>
              <a:noFill/>
              <a:ln w="9525">
                <a:noFill/>
                <a:miter lim="800000"/>
                <a:headEnd/>
                <a:tailEnd/>
              </a:ln>
              <a:effectLst/>
            </p:spPr>
            <p:txBody>
              <a:bodyPr wrap="none">
                <a:spAutoFit/>
              </a:bodyPr>
              <a:lstStyle/>
              <a:p>
                <a:r>
                  <a:rPr lang="en-US" sz="2000"/>
                  <a:t>PO</a:t>
                </a:r>
                <a:r>
                  <a:rPr lang="en-US" sz="2000" baseline="-25000"/>
                  <a:t>4</a:t>
                </a:r>
              </a:p>
            </p:txBody>
          </p:sp>
          <p:sp>
            <p:nvSpPr>
              <p:cNvPr id="9240" name="Line 24"/>
              <p:cNvSpPr>
                <a:spLocks noChangeShapeType="1"/>
              </p:cNvSpPr>
              <p:nvPr/>
            </p:nvSpPr>
            <p:spPr bwMode="auto">
              <a:xfrm flipH="1" flipV="1">
                <a:off x="1008" y="3312"/>
                <a:ext cx="192" cy="144"/>
              </a:xfrm>
              <a:prstGeom prst="line">
                <a:avLst/>
              </a:prstGeom>
              <a:noFill/>
              <a:ln w="9525">
                <a:solidFill>
                  <a:schemeClr val="tx1"/>
                </a:solidFill>
                <a:round/>
                <a:headEnd/>
                <a:tailEnd/>
              </a:ln>
              <a:effectLst/>
            </p:spPr>
            <p:txBody>
              <a:bodyPr/>
              <a:lstStyle/>
              <a:p>
                <a:endParaRPr lang="en-US"/>
              </a:p>
            </p:txBody>
          </p:sp>
          <p:sp>
            <p:nvSpPr>
              <p:cNvPr id="9247" name="Line 31"/>
              <p:cNvSpPr>
                <a:spLocks noChangeShapeType="1"/>
              </p:cNvSpPr>
              <p:nvPr/>
            </p:nvSpPr>
            <p:spPr bwMode="auto">
              <a:xfrm flipH="1">
                <a:off x="1008" y="3696"/>
                <a:ext cx="288" cy="240"/>
              </a:xfrm>
              <a:prstGeom prst="line">
                <a:avLst/>
              </a:prstGeom>
              <a:noFill/>
              <a:ln w="9525">
                <a:solidFill>
                  <a:schemeClr val="tx1"/>
                </a:solidFill>
                <a:round/>
                <a:headEnd/>
                <a:tailEnd/>
              </a:ln>
              <a:effectLst/>
            </p:spPr>
            <p:txBody>
              <a:bodyPr/>
              <a:lstStyle/>
              <a:p>
                <a:endParaRPr lang="en-US"/>
              </a:p>
            </p:txBody>
          </p:sp>
          <p:pic>
            <p:nvPicPr>
              <p:cNvPr id="9253" name="Picture 37" descr="DNA Guanine"/>
              <p:cNvPicPr>
                <a:picLocks noChangeAspect="1" noChangeArrowheads="1"/>
              </p:cNvPicPr>
              <p:nvPr/>
            </p:nvPicPr>
            <p:blipFill>
              <a:blip r:embed="rId5" cstate="print">
                <a:lum contrast="20000"/>
              </a:blip>
              <a:srcRect/>
              <a:stretch>
                <a:fillRect/>
              </a:stretch>
            </p:blipFill>
            <p:spPr bwMode="auto">
              <a:xfrm>
                <a:off x="1920" y="3312"/>
                <a:ext cx="1041" cy="324"/>
              </a:xfrm>
              <a:prstGeom prst="rect">
                <a:avLst/>
              </a:prstGeom>
              <a:noFill/>
            </p:spPr>
          </p:pic>
          <p:sp>
            <p:nvSpPr>
              <p:cNvPr id="9254" name="Line 38"/>
              <p:cNvSpPr>
                <a:spLocks noChangeShapeType="1"/>
              </p:cNvSpPr>
              <p:nvPr/>
            </p:nvSpPr>
            <p:spPr bwMode="auto">
              <a:xfrm>
                <a:off x="1680" y="3456"/>
                <a:ext cx="336" cy="0"/>
              </a:xfrm>
              <a:prstGeom prst="line">
                <a:avLst/>
              </a:prstGeom>
              <a:noFill/>
              <a:ln w="9525">
                <a:solidFill>
                  <a:schemeClr val="tx1"/>
                </a:solidFill>
                <a:round/>
                <a:headEnd/>
                <a:tailEnd/>
              </a:ln>
              <a:effectLst/>
            </p:spPr>
            <p:txBody>
              <a:bodyPr/>
              <a:lstStyle/>
              <a:p>
                <a:endParaRPr lang="en-US"/>
              </a:p>
            </p:txBody>
          </p:sp>
        </p:grpSp>
        <p:sp>
          <p:nvSpPr>
            <p:cNvPr id="9275" name="Text Box 59"/>
            <p:cNvSpPr txBox="1">
              <a:spLocks noChangeArrowheads="1"/>
            </p:cNvSpPr>
            <p:nvPr/>
          </p:nvSpPr>
          <p:spPr bwMode="auto">
            <a:xfrm>
              <a:off x="432" y="3802"/>
              <a:ext cx="1422" cy="518"/>
            </a:xfrm>
            <a:prstGeom prst="rect">
              <a:avLst/>
            </a:prstGeom>
            <a:noFill/>
            <a:ln w="9525">
              <a:noFill/>
              <a:miter lim="800000"/>
              <a:headEnd/>
              <a:tailEnd/>
            </a:ln>
            <a:effectLst/>
          </p:spPr>
          <p:txBody>
            <a:bodyPr wrap="none">
              <a:spAutoFit/>
            </a:bodyPr>
            <a:lstStyle/>
            <a:p>
              <a:r>
                <a:rPr lang="en-US" sz="2400"/>
                <a:t>sugar-phosphate </a:t>
              </a:r>
            </a:p>
            <a:p>
              <a:r>
                <a:rPr lang="en-US" sz="2400"/>
                <a:t>backbone</a:t>
              </a:r>
            </a:p>
          </p:txBody>
        </p:sp>
        <p:sp>
          <p:nvSpPr>
            <p:cNvPr id="9276" name="Text Box 60"/>
            <p:cNvSpPr txBox="1">
              <a:spLocks noChangeArrowheads="1"/>
            </p:cNvSpPr>
            <p:nvPr/>
          </p:nvSpPr>
          <p:spPr bwMode="auto">
            <a:xfrm>
              <a:off x="1968" y="3840"/>
              <a:ext cx="688" cy="288"/>
            </a:xfrm>
            <a:prstGeom prst="rect">
              <a:avLst/>
            </a:prstGeom>
            <a:noFill/>
            <a:ln w="9525">
              <a:noFill/>
              <a:miter lim="800000"/>
              <a:headEnd/>
              <a:tailEnd/>
            </a:ln>
            <a:effectLst/>
          </p:spPr>
          <p:txBody>
            <a:bodyPr wrap="none">
              <a:spAutoFit/>
            </a:bodyPr>
            <a:lstStyle/>
            <a:p>
              <a:r>
                <a:rPr lang="en-GB" sz="2400"/>
                <a:t>+ bases</a:t>
              </a:r>
              <a:endParaRPr lang="en-US" sz="2400"/>
            </a:p>
          </p:txBody>
        </p:sp>
      </p:grpSp>
      <p:sp>
        <p:nvSpPr>
          <p:cNvPr id="9277" name="Rectangle 61"/>
          <p:cNvSpPr>
            <a:spLocks noGrp="1" noChangeArrowheads="1"/>
          </p:cNvSpPr>
          <p:nvPr>
            <p:ph type="title" idx="4294967295"/>
          </p:nvPr>
        </p:nvSpPr>
        <p:spPr>
          <a:xfrm>
            <a:off x="0" y="0"/>
            <a:ext cx="2895600" cy="457200"/>
          </a:xfrm>
        </p:spPr>
        <p:txBody>
          <a:bodyPr/>
          <a:lstStyle/>
          <a:p>
            <a:r>
              <a:rPr lang="en-US" sz="2400">
                <a:latin typeface="Arial" charset="0"/>
              </a:rPr>
              <a:t>Joined nucleotides</a:t>
            </a:r>
          </a:p>
        </p:txBody>
      </p:sp>
      <p:sp>
        <p:nvSpPr>
          <p:cNvPr id="9278" name="Text Box 62"/>
          <p:cNvSpPr txBox="1">
            <a:spLocks noChangeArrowheads="1"/>
          </p:cNvSpPr>
          <p:nvPr/>
        </p:nvSpPr>
        <p:spPr bwMode="auto">
          <a:xfrm>
            <a:off x="8747125" y="41275"/>
            <a:ext cx="336550" cy="457200"/>
          </a:xfrm>
          <a:prstGeom prst="rect">
            <a:avLst/>
          </a:prstGeom>
          <a:noFill/>
          <a:ln w="9525">
            <a:noFill/>
            <a:miter lim="800000"/>
            <a:headEnd/>
            <a:tailEnd/>
          </a:ln>
          <a:effectLst/>
        </p:spPr>
        <p:txBody>
          <a:bodyPr wrap="none">
            <a:spAutoFit/>
          </a:bodyPr>
          <a:lstStyle/>
          <a:p>
            <a:r>
              <a:rPr lang="en-GB" sz="2400"/>
              <a:t>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67"/>
                                        </p:tgtEl>
                                        <p:attrNameLst>
                                          <p:attrName>style.visibility</p:attrName>
                                        </p:attrNameLst>
                                      </p:cBhvr>
                                      <p:to>
                                        <p:strVal val="visible"/>
                                      </p:to>
                                    </p:set>
                                    <p:animEffect transition="in" filter="wipe(up)">
                                      <p:cBhvr>
                                        <p:cTn id="7" dur="500"/>
                                        <p:tgtEl>
                                          <p:spTgt spid="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447800"/>
            <a:ext cx="7716838" cy="1066800"/>
          </a:xfrm>
          <a:prstGeom prst="rect">
            <a:avLst/>
          </a:prstGeom>
          <a:noFill/>
          <a:ln w="9525">
            <a:noFill/>
            <a:miter lim="800000"/>
            <a:headEnd/>
            <a:tailEnd/>
          </a:ln>
          <a:effectLst/>
        </p:spPr>
        <p:txBody>
          <a:bodyPr wrap="none">
            <a:spAutoFit/>
          </a:bodyPr>
          <a:lstStyle/>
          <a:p>
            <a:r>
              <a:rPr lang="en-US"/>
              <a:t>In fact, the DNA  usually consists of a double </a:t>
            </a:r>
          </a:p>
          <a:p>
            <a:r>
              <a:rPr lang="en-US"/>
              <a:t>strand of nucleotides </a:t>
            </a:r>
          </a:p>
        </p:txBody>
      </p:sp>
      <p:sp>
        <p:nvSpPr>
          <p:cNvPr id="12291" name="Text Box 3"/>
          <p:cNvSpPr txBox="1">
            <a:spLocks noChangeArrowheads="1"/>
          </p:cNvSpPr>
          <p:nvPr/>
        </p:nvSpPr>
        <p:spPr bwMode="auto">
          <a:xfrm>
            <a:off x="457200" y="3048000"/>
            <a:ext cx="7705725" cy="1554163"/>
          </a:xfrm>
          <a:prstGeom prst="rect">
            <a:avLst/>
          </a:prstGeom>
          <a:noFill/>
          <a:ln w="9525">
            <a:noFill/>
            <a:miter lim="800000"/>
            <a:headEnd/>
            <a:tailEnd/>
          </a:ln>
          <a:effectLst/>
        </p:spPr>
        <p:txBody>
          <a:bodyPr wrap="none">
            <a:spAutoFit/>
          </a:bodyPr>
          <a:lstStyle/>
          <a:p>
            <a:r>
              <a:rPr lang="en-GB"/>
              <a:t>The sugar-phosphate chains are on the outside</a:t>
            </a:r>
          </a:p>
          <a:p>
            <a:r>
              <a:rPr lang="en-GB"/>
              <a:t>and the strands are held together by chemical </a:t>
            </a:r>
          </a:p>
          <a:p>
            <a:r>
              <a:rPr lang="en-GB"/>
              <a:t>bonds between the bases</a:t>
            </a:r>
            <a:endParaRPr lang="en-US"/>
          </a:p>
        </p:txBody>
      </p:sp>
      <p:sp>
        <p:nvSpPr>
          <p:cNvPr id="12292" name="Text Box 4"/>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8</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ipe(up)">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51" name="Group 87"/>
          <p:cNvGrpSpPr>
            <a:grpSpLocks/>
          </p:cNvGrpSpPr>
          <p:nvPr/>
        </p:nvGrpSpPr>
        <p:grpSpPr bwMode="auto">
          <a:xfrm>
            <a:off x="838200" y="457200"/>
            <a:ext cx="2536825" cy="6053138"/>
            <a:chOff x="576" y="288"/>
            <a:chExt cx="1598" cy="3813"/>
          </a:xfrm>
        </p:grpSpPr>
        <p:grpSp>
          <p:nvGrpSpPr>
            <p:cNvPr id="11307" name="Group 43"/>
            <p:cNvGrpSpPr>
              <a:grpSpLocks/>
            </p:cNvGrpSpPr>
            <p:nvPr/>
          </p:nvGrpSpPr>
          <p:grpSpPr bwMode="auto">
            <a:xfrm>
              <a:off x="624" y="1584"/>
              <a:ext cx="1550" cy="598"/>
              <a:chOff x="624" y="1680"/>
              <a:chExt cx="1550" cy="598"/>
            </a:xfrm>
          </p:grpSpPr>
          <p:sp>
            <p:nvSpPr>
              <p:cNvPr id="11278" name="AutoShape 14"/>
              <p:cNvSpPr>
                <a:spLocks noChangeArrowheads="1"/>
              </p:cNvSpPr>
              <p:nvPr/>
            </p:nvSpPr>
            <p:spPr bwMode="auto">
              <a:xfrm>
                <a:off x="1006" y="1919"/>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279" name="Text Box 15"/>
              <p:cNvSpPr txBox="1">
                <a:spLocks noChangeArrowheads="1"/>
              </p:cNvSpPr>
              <p:nvPr/>
            </p:nvSpPr>
            <p:spPr bwMode="auto">
              <a:xfrm>
                <a:off x="624" y="1728"/>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1280" name="Line 16"/>
              <p:cNvSpPr>
                <a:spLocks noChangeShapeType="1"/>
              </p:cNvSpPr>
              <p:nvPr/>
            </p:nvSpPr>
            <p:spPr bwMode="auto">
              <a:xfrm flipH="1" flipV="1">
                <a:off x="867" y="1919"/>
                <a:ext cx="139" cy="90"/>
              </a:xfrm>
              <a:prstGeom prst="line">
                <a:avLst/>
              </a:prstGeom>
              <a:noFill/>
              <a:ln w="9525">
                <a:solidFill>
                  <a:schemeClr val="tx1"/>
                </a:solidFill>
                <a:round/>
                <a:headEnd/>
                <a:tailEnd/>
              </a:ln>
              <a:effectLst/>
            </p:spPr>
            <p:txBody>
              <a:bodyPr/>
              <a:lstStyle/>
              <a:p>
                <a:endParaRPr lang="en-US"/>
              </a:p>
            </p:txBody>
          </p:sp>
          <p:sp>
            <p:nvSpPr>
              <p:cNvPr id="11281" name="Line 17"/>
              <p:cNvSpPr>
                <a:spLocks noChangeShapeType="1"/>
              </p:cNvSpPr>
              <p:nvPr/>
            </p:nvSpPr>
            <p:spPr bwMode="auto">
              <a:xfrm>
                <a:off x="1352" y="2009"/>
                <a:ext cx="243" cy="0"/>
              </a:xfrm>
              <a:prstGeom prst="line">
                <a:avLst/>
              </a:prstGeom>
              <a:noFill/>
              <a:ln w="9525">
                <a:solidFill>
                  <a:schemeClr val="tx1"/>
                </a:solidFill>
                <a:round/>
                <a:headEnd/>
                <a:tailEnd/>
              </a:ln>
              <a:effectLst/>
            </p:spPr>
            <p:txBody>
              <a:bodyPr/>
              <a:lstStyle/>
              <a:p>
                <a:endParaRPr lang="en-US"/>
              </a:p>
            </p:txBody>
          </p:sp>
          <p:sp>
            <p:nvSpPr>
              <p:cNvPr id="11282" name="Line 18"/>
              <p:cNvSpPr>
                <a:spLocks noChangeShapeType="1"/>
              </p:cNvSpPr>
              <p:nvPr/>
            </p:nvSpPr>
            <p:spPr bwMode="auto">
              <a:xfrm flipH="1">
                <a:off x="867" y="2158"/>
                <a:ext cx="208" cy="120"/>
              </a:xfrm>
              <a:prstGeom prst="line">
                <a:avLst/>
              </a:prstGeom>
              <a:noFill/>
              <a:ln w="9525">
                <a:solidFill>
                  <a:schemeClr val="tx1"/>
                </a:solidFill>
                <a:round/>
                <a:headEnd/>
                <a:tailEnd/>
              </a:ln>
              <a:effectLst/>
            </p:spPr>
            <p:txBody>
              <a:bodyPr/>
              <a:lstStyle/>
              <a:p>
                <a:endParaRPr lang="en-US"/>
              </a:p>
            </p:txBody>
          </p:sp>
          <p:sp>
            <p:nvSpPr>
              <p:cNvPr id="11283" name="Line 19"/>
              <p:cNvSpPr>
                <a:spLocks noChangeShapeType="1"/>
              </p:cNvSpPr>
              <p:nvPr/>
            </p:nvSpPr>
            <p:spPr bwMode="auto">
              <a:xfrm flipV="1">
                <a:off x="867" y="1680"/>
                <a:ext cx="173" cy="120"/>
              </a:xfrm>
              <a:prstGeom prst="line">
                <a:avLst/>
              </a:prstGeom>
              <a:noFill/>
              <a:ln w="9525">
                <a:solidFill>
                  <a:schemeClr val="tx1"/>
                </a:solidFill>
                <a:round/>
                <a:headEnd/>
                <a:tailEnd/>
              </a:ln>
              <a:effectLst/>
            </p:spPr>
            <p:txBody>
              <a:bodyPr/>
              <a:lstStyle/>
              <a:p>
                <a:endParaRPr lang="en-US"/>
              </a:p>
            </p:txBody>
          </p:sp>
          <p:pic>
            <p:nvPicPr>
              <p:cNvPr id="11284" name="Picture 20" descr="DNA adenine"/>
              <p:cNvPicPr>
                <a:picLocks noChangeAspect="1" noChangeArrowheads="1"/>
              </p:cNvPicPr>
              <p:nvPr/>
            </p:nvPicPr>
            <p:blipFill>
              <a:blip r:embed="rId2" cstate="print">
                <a:lum contrast="20000"/>
              </a:blip>
              <a:srcRect/>
              <a:stretch>
                <a:fillRect/>
              </a:stretch>
            </p:blipFill>
            <p:spPr bwMode="auto">
              <a:xfrm>
                <a:off x="1595" y="1949"/>
                <a:ext cx="579" cy="128"/>
              </a:xfrm>
              <a:prstGeom prst="rect">
                <a:avLst/>
              </a:prstGeom>
              <a:noFill/>
            </p:spPr>
          </p:pic>
        </p:grpSp>
        <p:grpSp>
          <p:nvGrpSpPr>
            <p:cNvPr id="11333" name="Group 69"/>
            <p:cNvGrpSpPr>
              <a:grpSpLocks/>
            </p:cNvGrpSpPr>
            <p:nvPr/>
          </p:nvGrpSpPr>
          <p:grpSpPr bwMode="auto">
            <a:xfrm>
              <a:off x="624" y="2160"/>
              <a:ext cx="1535" cy="501"/>
              <a:chOff x="624" y="2256"/>
              <a:chExt cx="1535" cy="501"/>
            </a:xfrm>
          </p:grpSpPr>
          <p:sp>
            <p:nvSpPr>
              <p:cNvPr id="11286" name="AutoShape 22"/>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287" name="Text Box 23"/>
              <p:cNvSpPr txBox="1">
                <a:spLocks noChangeArrowheads="1"/>
              </p:cNvSpPr>
              <p:nvPr/>
            </p:nvSpPr>
            <p:spPr bwMode="auto">
              <a:xfrm>
                <a:off x="624" y="225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1288" name="Line 24"/>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11289" name="Line 25"/>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11290" name="Line 26"/>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11291" name="Picture 27" descr="DNA Cytosine"/>
              <p:cNvPicPr>
                <a:picLocks noChangeAspect="1" noChangeArrowheads="1"/>
              </p:cNvPicPr>
              <p:nvPr/>
            </p:nvPicPr>
            <p:blipFill>
              <a:blip r:embed="rId3" cstate="print">
                <a:lum contrast="20000"/>
              </a:blip>
              <a:srcRect/>
              <a:stretch>
                <a:fillRect/>
              </a:stretch>
            </p:blipFill>
            <p:spPr bwMode="auto">
              <a:xfrm>
                <a:off x="1581" y="2428"/>
                <a:ext cx="578" cy="130"/>
              </a:xfrm>
              <a:prstGeom prst="rect">
                <a:avLst/>
              </a:prstGeom>
              <a:noFill/>
            </p:spPr>
          </p:pic>
        </p:grpSp>
        <p:grpSp>
          <p:nvGrpSpPr>
            <p:cNvPr id="11343" name="Group 79"/>
            <p:cNvGrpSpPr>
              <a:grpSpLocks/>
            </p:cNvGrpSpPr>
            <p:nvPr/>
          </p:nvGrpSpPr>
          <p:grpSpPr bwMode="auto">
            <a:xfrm>
              <a:off x="576" y="2640"/>
              <a:ext cx="1550" cy="499"/>
              <a:chOff x="576" y="2736"/>
              <a:chExt cx="1550" cy="499"/>
            </a:xfrm>
          </p:grpSpPr>
          <p:sp>
            <p:nvSpPr>
              <p:cNvPr id="11295" name="Line 31"/>
              <p:cNvSpPr>
                <a:spLocks noChangeShapeType="1"/>
              </p:cNvSpPr>
              <p:nvPr/>
            </p:nvSpPr>
            <p:spPr bwMode="auto">
              <a:xfrm flipH="1" flipV="1">
                <a:off x="818" y="2876"/>
                <a:ext cx="139" cy="90"/>
              </a:xfrm>
              <a:prstGeom prst="line">
                <a:avLst/>
              </a:prstGeom>
              <a:noFill/>
              <a:ln w="9525">
                <a:solidFill>
                  <a:schemeClr val="tx1"/>
                </a:solidFill>
                <a:round/>
                <a:headEnd/>
                <a:tailEnd/>
              </a:ln>
              <a:effectLst/>
            </p:spPr>
            <p:txBody>
              <a:bodyPr/>
              <a:lstStyle/>
              <a:p>
                <a:endParaRPr lang="en-US"/>
              </a:p>
            </p:txBody>
          </p:sp>
          <p:sp>
            <p:nvSpPr>
              <p:cNvPr id="11296" name="Line 32"/>
              <p:cNvSpPr>
                <a:spLocks noChangeShapeType="1"/>
              </p:cNvSpPr>
              <p:nvPr/>
            </p:nvSpPr>
            <p:spPr bwMode="auto">
              <a:xfrm flipH="1">
                <a:off x="818" y="3115"/>
                <a:ext cx="208" cy="120"/>
              </a:xfrm>
              <a:prstGeom prst="line">
                <a:avLst/>
              </a:prstGeom>
              <a:noFill/>
              <a:ln w="9525">
                <a:solidFill>
                  <a:schemeClr val="tx1"/>
                </a:solidFill>
                <a:round/>
                <a:headEnd/>
                <a:tailEnd/>
              </a:ln>
              <a:effectLst/>
            </p:spPr>
            <p:txBody>
              <a:bodyPr/>
              <a:lstStyle/>
              <a:p>
                <a:endParaRPr lang="en-US"/>
              </a:p>
            </p:txBody>
          </p:sp>
          <p:grpSp>
            <p:nvGrpSpPr>
              <p:cNvPr id="11317" name="Group 53"/>
              <p:cNvGrpSpPr>
                <a:grpSpLocks/>
              </p:cNvGrpSpPr>
              <p:nvPr/>
            </p:nvGrpSpPr>
            <p:grpSpPr bwMode="auto">
              <a:xfrm>
                <a:off x="576" y="2736"/>
                <a:ext cx="1550" cy="379"/>
                <a:chOff x="576" y="2736"/>
                <a:chExt cx="1550" cy="379"/>
              </a:xfrm>
            </p:grpSpPr>
            <p:sp>
              <p:nvSpPr>
                <p:cNvPr id="11293" name="AutoShape 29"/>
                <p:cNvSpPr>
                  <a:spLocks noChangeArrowheads="1"/>
                </p:cNvSpPr>
                <p:nvPr/>
              </p:nvSpPr>
              <p:spPr bwMode="auto">
                <a:xfrm>
                  <a:off x="957" y="2876"/>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294" name="Text Box 30"/>
                <p:cNvSpPr txBox="1">
                  <a:spLocks noChangeArrowheads="1"/>
                </p:cNvSpPr>
                <p:nvPr/>
              </p:nvSpPr>
              <p:spPr bwMode="auto">
                <a:xfrm>
                  <a:off x="576" y="273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1297" name="Line 33"/>
                <p:cNvSpPr>
                  <a:spLocks noChangeShapeType="1"/>
                </p:cNvSpPr>
                <p:nvPr/>
              </p:nvSpPr>
              <p:spPr bwMode="auto">
                <a:xfrm>
                  <a:off x="1303" y="2966"/>
                  <a:ext cx="243" cy="0"/>
                </a:xfrm>
                <a:prstGeom prst="line">
                  <a:avLst/>
                </a:prstGeom>
                <a:noFill/>
                <a:ln w="9525">
                  <a:solidFill>
                    <a:schemeClr val="tx1"/>
                  </a:solidFill>
                  <a:round/>
                  <a:headEnd/>
                  <a:tailEnd/>
                </a:ln>
                <a:effectLst/>
              </p:spPr>
              <p:txBody>
                <a:bodyPr/>
                <a:lstStyle/>
                <a:p>
                  <a:endParaRPr lang="en-US"/>
                </a:p>
              </p:txBody>
            </p:sp>
            <p:pic>
              <p:nvPicPr>
                <p:cNvPr id="11298" name="Picture 34" descr="DNA Thymine"/>
                <p:cNvPicPr>
                  <a:picLocks noChangeAspect="1" noChangeArrowheads="1"/>
                </p:cNvPicPr>
                <p:nvPr/>
              </p:nvPicPr>
              <p:blipFill>
                <a:blip r:embed="rId4" cstate="print">
                  <a:lum contrast="20000"/>
                </a:blip>
                <a:srcRect/>
                <a:stretch>
                  <a:fillRect/>
                </a:stretch>
              </p:blipFill>
              <p:spPr bwMode="auto">
                <a:xfrm>
                  <a:off x="1546" y="2906"/>
                  <a:ext cx="580" cy="123"/>
                </a:xfrm>
                <a:prstGeom prst="rect">
                  <a:avLst/>
                </a:prstGeom>
                <a:noFill/>
              </p:spPr>
            </p:pic>
          </p:grpSp>
        </p:grpSp>
        <p:grpSp>
          <p:nvGrpSpPr>
            <p:cNvPr id="11325" name="Group 61"/>
            <p:cNvGrpSpPr>
              <a:grpSpLocks/>
            </p:cNvGrpSpPr>
            <p:nvPr/>
          </p:nvGrpSpPr>
          <p:grpSpPr bwMode="auto">
            <a:xfrm>
              <a:off x="576" y="3072"/>
              <a:ext cx="1550" cy="541"/>
              <a:chOff x="576" y="3216"/>
              <a:chExt cx="1550" cy="541"/>
            </a:xfrm>
          </p:grpSpPr>
          <p:sp>
            <p:nvSpPr>
              <p:cNvPr id="11301" name="AutoShape 3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302" name="Text Box 38"/>
              <p:cNvSpPr txBox="1">
                <a:spLocks noChangeArrowheads="1"/>
              </p:cNvSpPr>
              <p:nvPr/>
            </p:nvSpPr>
            <p:spPr bwMode="auto">
              <a:xfrm>
                <a:off x="576" y="3216"/>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1303" name="Line 39"/>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11304" name="Line 40"/>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11305" name="Line 41"/>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11306" name="Picture 42" descr="DNA Guanine"/>
              <p:cNvPicPr>
                <a:picLocks noChangeAspect="1" noChangeArrowheads="1"/>
              </p:cNvPicPr>
              <p:nvPr/>
            </p:nvPicPr>
            <p:blipFill>
              <a:blip r:embed="rId5" cstate="print">
                <a:lum contrast="20000"/>
              </a:blip>
              <a:srcRect/>
              <a:stretch>
                <a:fillRect/>
              </a:stretch>
            </p:blipFill>
            <p:spPr bwMode="auto">
              <a:xfrm>
                <a:off x="1546" y="3398"/>
                <a:ext cx="580" cy="126"/>
              </a:xfrm>
              <a:prstGeom prst="rect">
                <a:avLst/>
              </a:prstGeom>
              <a:noFill/>
            </p:spPr>
          </p:pic>
        </p:grpSp>
        <p:grpSp>
          <p:nvGrpSpPr>
            <p:cNvPr id="11341" name="Group 77"/>
            <p:cNvGrpSpPr>
              <a:grpSpLocks/>
            </p:cNvGrpSpPr>
            <p:nvPr/>
          </p:nvGrpSpPr>
          <p:grpSpPr bwMode="auto">
            <a:xfrm>
              <a:off x="624" y="768"/>
              <a:ext cx="1550" cy="814"/>
              <a:chOff x="624" y="864"/>
              <a:chExt cx="1550" cy="814"/>
            </a:xfrm>
          </p:grpSpPr>
          <p:grpSp>
            <p:nvGrpSpPr>
              <p:cNvPr id="11316" name="Group 52"/>
              <p:cNvGrpSpPr>
                <a:grpSpLocks/>
              </p:cNvGrpSpPr>
              <p:nvPr/>
            </p:nvGrpSpPr>
            <p:grpSpPr bwMode="auto">
              <a:xfrm>
                <a:off x="624" y="1200"/>
                <a:ext cx="1550" cy="478"/>
                <a:chOff x="816" y="1200"/>
                <a:chExt cx="1550" cy="478"/>
              </a:xfrm>
            </p:grpSpPr>
            <p:sp>
              <p:nvSpPr>
                <p:cNvPr id="11309" name="AutoShape 45"/>
                <p:cNvSpPr>
                  <a:spLocks noChangeArrowheads="1"/>
                </p:cNvSpPr>
                <p:nvPr/>
              </p:nvSpPr>
              <p:spPr bwMode="auto">
                <a:xfrm>
                  <a:off x="1198" y="1439"/>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310" name="Text Box 46"/>
                <p:cNvSpPr txBox="1">
                  <a:spLocks noChangeArrowheads="1"/>
                </p:cNvSpPr>
                <p:nvPr/>
              </p:nvSpPr>
              <p:spPr bwMode="auto">
                <a:xfrm>
                  <a:off x="816" y="1248"/>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1311" name="Line 47"/>
                <p:cNvSpPr>
                  <a:spLocks noChangeShapeType="1"/>
                </p:cNvSpPr>
                <p:nvPr/>
              </p:nvSpPr>
              <p:spPr bwMode="auto">
                <a:xfrm flipH="1" flipV="1">
                  <a:off x="1059" y="1439"/>
                  <a:ext cx="139" cy="90"/>
                </a:xfrm>
                <a:prstGeom prst="line">
                  <a:avLst/>
                </a:prstGeom>
                <a:noFill/>
                <a:ln w="9525">
                  <a:solidFill>
                    <a:schemeClr val="tx1"/>
                  </a:solidFill>
                  <a:round/>
                  <a:headEnd/>
                  <a:tailEnd/>
                </a:ln>
                <a:effectLst/>
              </p:spPr>
              <p:txBody>
                <a:bodyPr/>
                <a:lstStyle/>
                <a:p>
                  <a:endParaRPr lang="en-US"/>
                </a:p>
              </p:txBody>
            </p:sp>
            <p:sp>
              <p:nvSpPr>
                <p:cNvPr id="11312" name="Line 48"/>
                <p:cNvSpPr>
                  <a:spLocks noChangeShapeType="1"/>
                </p:cNvSpPr>
                <p:nvPr/>
              </p:nvSpPr>
              <p:spPr bwMode="auto">
                <a:xfrm>
                  <a:off x="1544" y="1529"/>
                  <a:ext cx="243" cy="0"/>
                </a:xfrm>
                <a:prstGeom prst="line">
                  <a:avLst/>
                </a:prstGeom>
                <a:noFill/>
                <a:ln w="9525">
                  <a:solidFill>
                    <a:schemeClr val="tx1"/>
                  </a:solidFill>
                  <a:round/>
                  <a:headEnd/>
                  <a:tailEnd/>
                </a:ln>
                <a:effectLst/>
              </p:spPr>
              <p:txBody>
                <a:bodyPr/>
                <a:lstStyle/>
                <a:p>
                  <a:endParaRPr lang="en-US"/>
                </a:p>
              </p:txBody>
            </p:sp>
            <p:sp>
              <p:nvSpPr>
                <p:cNvPr id="11314" name="Line 50"/>
                <p:cNvSpPr>
                  <a:spLocks noChangeShapeType="1"/>
                </p:cNvSpPr>
                <p:nvPr/>
              </p:nvSpPr>
              <p:spPr bwMode="auto">
                <a:xfrm flipV="1">
                  <a:off x="1059" y="1200"/>
                  <a:ext cx="173" cy="120"/>
                </a:xfrm>
                <a:prstGeom prst="line">
                  <a:avLst/>
                </a:prstGeom>
                <a:noFill/>
                <a:ln w="9525">
                  <a:solidFill>
                    <a:schemeClr val="tx1"/>
                  </a:solidFill>
                  <a:round/>
                  <a:headEnd/>
                  <a:tailEnd/>
                </a:ln>
                <a:effectLst/>
              </p:spPr>
              <p:txBody>
                <a:bodyPr/>
                <a:lstStyle/>
                <a:p>
                  <a:endParaRPr lang="en-US"/>
                </a:p>
              </p:txBody>
            </p:sp>
            <p:pic>
              <p:nvPicPr>
                <p:cNvPr id="11315" name="Picture 51" descr="DNA adenine"/>
                <p:cNvPicPr>
                  <a:picLocks noChangeAspect="1" noChangeArrowheads="1"/>
                </p:cNvPicPr>
                <p:nvPr/>
              </p:nvPicPr>
              <p:blipFill>
                <a:blip r:embed="rId2" cstate="print">
                  <a:lum contrast="20000"/>
                </a:blip>
                <a:srcRect/>
                <a:stretch>
                  <a:fillRect/>
                </a:stretch>
              </p:blipFill>
              <p:spPr bwMode="auto">
                <a:xfrm>
                  <a:off x="1787" y="1469"/>
                  <a:ext cx="579" cy="128"/>
                </a:xfrm>
                <a:prstGeom prst="rect">
                  <a:avLst/>
                </a:prstGeom>
                <a:noFill/>
              </p:spPr>
            </p:pic>
          </p:grpSp>
          <p:sp>
            <p:nvSpPr>
              <p:cNvPr id="11319" name="AutoShape 55"/>
              <p:cNvSpPr>
                <a:spLocks noChangeArrowheads="1"/>
              </p:cNvSpPr>
              <p:nvPr/>
            </p:nvSpPr>
            <p:spPr bwMode="auto">
              <a:xfrm>
                <a:off x="1005" y="1004"/>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320" name="Text Box 56"/>
              <p:cNvSpPr txBox="1">
                <a:spLocks noChangeArrowheads="1"/>
              </p:cNvSpPr>
              <p:nvPr/>
            </p:nvSpPr>
            <p:spPr bwMode="auto">
              <a:xfrm>
                <a:off x="624" y="864"/>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1321" name="Line 57"/>
              <p:cNvSpPr>
                <a:spLocks noChangeShapeType="1"/>
              </p:cNvSpPr>
              <p:nvPr/>
            </p:nvSpPr>
            <p:spPr bwMode="auto">
              <a:xfrm>
                <a:off x="1351" y="1094"/>
                <a:ext cx="243" cy="0"/>
              </a:xfrm>
              <a:prstGeom prst="line">
                <a:avLst/>
              </a:prstGeom>
              <a:noFill/>
              <a:ln w="9525">
                <a:solidFill>
                  <a:schemeClr val="tx1"/>
                </a:solidFill>
                <a:round/>
                <a:headEnd/>
                <a:tailEnd/>
              </a:ln>
              <a:effectLst/>
            </p:spPr>
            <p:txBody>
              <a:bodyPr/>
              <a:lstStyle/>
              <a:p>
                <a:endParaRPr lang="en-US"/>
              </a:p>
            </p:txBody>
          </p:sp>
          <p:pic>
            <p:nvPicPr>
              <p:cNvPr id="11322" name="Picture 58" descr="DNA Thymine"/>
              <p:cNvPicPr>
                <a:picLocks noChangeAspect="1" noChangeArrowheads="1"/>
              </p:cNvPicPr>
              <p:nvPr/>
            </p:nvPicPr>
            <p:blipFill>
              <a:blip r:embed="rId4" cstate="print">
                <a:lum contrast="20000"/>
              </a:blip>
              <a:srcRect/>
              <a:stretch>
                <a:fillRect/>
              </a:stretch>
            </p:blipFill>
            <p:spPr bwMode="auto">
              <a:xfrm>
                <a:off x="1594" y="1034"/>
                <a:ext cx="580" cy="123"/>
              </a:xfrm>
              <a:prstGeom prst="rect">
                <a:avLst/>
              </a:prstGeom>
              <a:noFill/>
            </p:spPr>
          </p:pic>
          <p:sp>
            <p:nvSpPr>
              <p:cNvPr id="11324" name="Line 60"/>
              <p:cNvSpPr>
                <a:spLocks noChangeShapeType="1"/>
              </p:cNvSpPr>
              <p:nvPr/>
            </p:nvSpPr>
            <p:spPr bwMode="auto">
              <a:xfrm flipH="1" flipV="1">
                <a:off x="864" y="960"/>
                <a:ext cx="138" cy="90"/>
              </a:xfrm>
              <a:prstGeom prst="line">
                <a:avLst/>
              </a:prstGeom>
              <a:noFill/>
              <a:ln w="9525">
                <a:solidFill>
                  <a:schemeClr val="tx1"/>
                </a:solidFill>
                <a:round/>
                <a:headEnd/>
                <a:tailEnd/>
              </a:ln>
              <a:effectLst/>
            </p:spPr>
            <p:txBody>
              <a:bodyPr/>
              <a:lstStyle/>
              <a:p>
                <a:endParaRPr lang="en-US"/>
              </a:p>
            </p:txBody>
          </p:sp>
        </p:grpSp>
        <p:grpSp>
          <p:nvGrpSpPr>
            <p:cNvPr id="11326" name="Group 62"/>
            <p:cNvGrpSpPr>
              <a:grpSpLocks/>
            </p:cNvGrpSpPr>
            <p:nvPr/>
          </p:nvGrpSpPr>
          <p:grpSpPr bwMode="auto">
            <a:xfrm>
              <a:off x="624" y="288"/>
              <a:ext cx="1550" cy="541"/>
              <a:chOff x="576" y="3216"/>
              <a:chExt cx="1550" cy="541"/>
            </a:xfrm>
          </p:grpSpPr>
          <p:sp>
            <p:nvSpPr>
              <p:cNvPr id="11327" name="AutoShape 63"/>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328" name="Text Box 64"/>
              <p:cNvSpPr txBox="1">
                <a:spLocks noChangeArrowheads="1"/>
              </p:cNvSpPr>
              <p:nvPr/>
            </p:nvSpPr>
            <p:spPr bwMode="auto">
              <a:xfrm>
                <a:off x="576" y="3216"/>
                <a:ext cx="295" cy="192"/>
              </a:xfrm>
              <a:prstGeom prst="rect">
                <a:avLst/>
              </a:prstGeom>
              <a:noFill/>
              <a:ln w="9525">
                <a:noFill/>
                <a:miter lim="800000"/>
                <a:headEnd/>
                <a:tailEnd/>
              </a:ln>
              <a:effectLst/>
            </p:spPr>
            <p:txBody>
              <a:bodyPr wrap="none">
                <a:spAutoFit/>
              </a:bodyPr>
              <a:lstStyle/>
              <a:p>
                <a:r>
                  <a:rPr lang="en-US" sz="1400"/>
                  <a:t>PO</a:t>
                </a:r>
                <a:r>
                  <a:rPr lang="en-US" sz="1400" baseline="-25000"/>
                  <a:t>4</a:t>
                </a:r>
              </a:p>
            </p:txBody>
          </p:sp>
          <p:sp>
            <p:nvSpPr>
              <p:cNvPr id="11329" name="Line 65"/>
              <p:cNvSpPr>
                <a:spLocks noChangeShapeType="1"/>
              </p:cNvSpPr>
              <p:nvPr/>
            </p:nvSpPr>
            <p:spPr bwMode="auto">
              <a:xfrm flipH="1" flipV="1">
                <a:off x="819" y="3368"/>
                <a:ext cx="138" cy="90"/>
              </a:xfrm>
              <a:prstGeom prst="line">
                <a:avLst/>
              </a:prstGeom>
              <a:noFill/>
              <a:ln w="9525">
                <a:solidFill>
                  <a:schemeClr val="tx1"/>
                </a:solidFill>
                <a:round/>
                <a:headEnd/>
                <a:tailEnd/>
              </a:ln>
              <a:effectLst/>
            </p:spPr>
            <p:txBody>
              <a:bodyPr/>
              <a:lstStyle/>
              <a:p>
                <a:endParaRPr lang="en-US"/>
              </a:p>
            </p:txBody>
          </p:sp>
          <p:sp>
            <p:nvSpPr>
              <p:cNvPr id="11330" name="Line 66"/>
              <p:cNvSpPr>
                <a:spLocks noChangeShapeType="1"/>
              </p:cNvSpPr>
              <p:nvPr/>
            </p:nvSpPr>
            <p:spPr bwMode="auto">
              <a:xfrm flipH="1">
                <a:off x="819" y="3607"/>
                <a:ext cx="207" cy="150"/>
              </a:xfrm>
              <a:prstGeom prst="line">
                <a:avLst/>
              </a:prstGeom>
              <a:noFill/>
              <a:ln w="9525">
                <a:solidFill>
                  <a:schemeClr val="tx1"/>
                </a:solidFill>
                <a:round/>
                <a:headEnd/>
                <a:tailEnd/>
              </a:ln>
              <a:effectLst/>
            </p:spPr>
            <p:txBody>
              <a:bodyPr/>
              <a:lstStyle/>
              <a:p>
                <a:endParaRPr lang="en-US"/>
              </a:p>
            </p:txBody>
          </p:sp>
          <p:sp>
            <p:nvSpPr>
              <p:cNvPr id="11331" name="Line 67"/>
              <p:cNvSpPr>
                <a:spLocks noChangeShapeType="1"/>
              </p:cNvSpPr>
              <p:nvPr/>
            </p:nvSpPr>
            <p:spPr bwMode="auto">
              <a:xfrm>
                <a:off x="1304" y="3458"/>
                <a:ext cx="242" cy="0"/>
              </a:xfrm>
              <a:prstGeom prst="line">
                <a:avLst/>
              </a:prstGeom>
              <a:noFill/>
              <a:ln w="9525">
                <a:solidFill>
                  <a:schemeClr val="tx1"/>
                </a:solidFill>
                <a:round/>
                <a:headEnd/>
                <a:tailEnd/>
              </a:ln>
              <a:effectLst/>
            </p:spPr>
            <p:txBody>
              <a:bodyPr/>
              <a:lstStyle/>
              <a:p>
                <a:endParaRPr lang="en-US"/>
              </a:p>
            </p:txBody>
          </p:sp>
          <p:pic>
            <p:nvPicPr>
              <p:cNvPr id="11332" name="Picture 68" descr="DNA Guanine"/>
              <p:cNvPicPr>
                <a:picLocks noChangeAspect="1" noChangeArrowheads="1"/>
              </p:cNvPicPr>
              <p:nvPr/>
            </p:nvPicPr>
            <p:blipFill>
              <a:blip r:embed="rId5" cstate="print">
                <a:lum contrast="20000"/>
              </a:blip>
              <a:srcRect/>
              <a:stretch>
                <a:fillRect/>
              </a:stretch>
            </p:blipFill>
            <p:spPr bwMode="auto">
              <a:xfrm>
                <a:off x="1546" y="3398"/>
                <a:ext cx="580" cy="126"/>
              </a:xfrm>
              <a:prstGeom prst="rect">
                <a:avLst/>
              </a:prstGeom>
              <a:noFill/>
            </p:spPr>
          </p:pic>
        </p:grpSp>
        <p:grpSp>
          <p:nvGrpSpPr>
            <p:cNvPr id="11344" name="Group 80"/>
            <p:cNvGrpSpPr>
              <a:grpSpLocks/>
            </p:cNvGrpSpPr>
            <p:nvPr/>
          </p:nvGrpSpPr>
          <p:grpSpPr bwMode="auto">
            <a:xfrm>
              <a:off x="576" y="3600"/>
              <a:ext cx="1535" cy="501"/>
              <a:chOff x="624" y="2256"/>
              <a:chExt cx="1535" cy="501"/>
            </a:xfrm>
          </p:grpSpPr>
          <p:sp>
            <p:nvSpPr>
              <p:cNvPr id="11345" name="AutoShape 81"/>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p:spPr>
            <p:txBody>
              <a:bodyPr wrap="none" anchor="ctr"/>
              <a:lstStyle/>
              <a:p>
                <a:endParaRPr lang="en-US"/>
              </a:p>
            </p:txBody>
          </p:sp>
          <p:sp>
            <p:nvSpPr>
              <p:cNvPr id="11346" name="Text Box 82"/>
              <p:cNvSpPr txBox="1">
                <a:spLocks noChangeArrowheads="1"/>
              </p:cNvSpPr>
              <p:nvPr/>
            </p:nvSpPr>
            <p:spPr bwMode="auto">
              <a:xfrm>
                <a:off x="624" y="2256"/>
                <a:ext cx="270" cy="173"/>
              </a:xfrm>
              <a:prstGeom prst="rect">
                <a:avLst/>
              </a:prstGeom>
              <a:noFill/>
              <a:ln w="9525">
                <a:noFill/>
                <a:miter lim="800000"/>
                <a:headEnd/>
                <a:tailEnd/>
              </a:ln>
              <a:effectLst/>
            </p:spPr>
            <p:txBody>
              <a:bodyPr wrap="none">
                <a:spAutoFit/>
              </a:bodyPr>
              <a:lstStyle/>
              <a:p>
                <a:r>
                  <a:rPr lang="en-US" sz="1200"/>
                  <a:t>PO</a:t>
                </a:r>
                <a:r>
                  <a:rPr lang="en-US" sz="1200" baseline="-25000"/>
                  <a:t>4</a:t>
                </a:r>
              </a:p>
            </p:txBody>
          </p:sp>
          <p:sp>
            <p:nvSpPr>
              <p:cNvPr id="11347" name="Line 83"/>
              <p:cNvSpPr>
                <a:spLocks noChangeShapeType="1"/>
              </p:cNvSpPr>
              <p:nvPr/>
            </p:nvSpPr>
            <p:spPr bwMode="auto">
              <a:xfrm flipH="1" flipV="1">
                <a:off x="853" y="2398"/>
                <a:ext cx="139" cy="90"/>
              </a:xfrm>
              <a:prstGeom prst="line">
                <a:avLst/>
              </a:prstGeom>
              <a:noFill/>
              <a:ln w="9525">
                <a:solidFill>
                  <a:schemeClr val="tx1"/>
                </a:solidFill>
                <a:round/>
                <a:headEnd/>
                <a:tailEnd/>
              </a:ln>
              <a:effectLst/>
            </p:spPr>
            <p:txBody>
              <a:bodyPr/>
              <a:lstStyle/>
              <a:p>
                <a:endParaRPr lang="en-US"/>
              </a:p>
            </p:txBody>
          </p:sp>
          <p:sp>
            <p:nvSpPr>
              <p:cNvPr id="11348" name="Line 84"/>
              <p:cNvSpPr>
                <a:spLocks noChangeShapeType="1"/>
              </p:cNvSpPr>
              <p:nvPr/>
            </p:nvSpPr>
            <p:spPr bwMode="auto">
              <a:xfrm flipH="1">
                <a:off x="819" y="2637"/>
                <a:ext cx="242" cy="120"/>
              </a:xfrm>
              <a:prstGeom prst="line">
                <a:avLst/>
              </a:prstGeom>
              <a:noFill/>
              <a:ln w="9525">
                <a:solidFill>
                  <a:schemeClr val="tx1"/>
                </a:solidFill>
                <a:round/>
                <a:headEnd/>
                <a:tailEnd/>
              </a:ln>
              <a:effectLst/>
            </p:spPr>
            <p:txBody>
              <a:bodyPr/>
              <a:lstStyle/>
              <a:p>
                <a:endParaRPr lang="en-US"/>
              </a:p>
            </p:txBody>
          </p:sp>
          <p:sp>
            <p:nvSpPr>
              <p:cNvPr id="11349" name="Line 85"/>
              <p:cNvSpPr>
                <a:spLocks noChangeShapeType="1"/>
              </p:cNvSpPr>
              <p:nvPr/>
            </p:nvSpPr>
            <p:spPr bwMode="auto">
              <a:xfrm>
                <a:off x="1338" y="2488"/>
                <a:ext cx="243" cy="0"/>
              </a:xfrm>
              <a:prstGeom prst="line">
                <a:avLst/>
              </a:prstGeom>
              <a:noFill/>
              <a:ln w="9525">
                <a:solidFill>
                  <a:schemeClr val="tx1"/>
                </a:solidFill>
                <a:round/>
                <a:headEnd/>
                <a:tailEnd/>
              </a:ln>
              <a:effectLst/>
            </p:spPr>
            <p:txBody>
              <a:bodyPr/>
              <a:lstStyle/>
              <a:p>
                <a:endParaRPr lang="en-US"/>
              </a:p>
            </p:txBody>
          </p:sp>
          <p:pic>
            <p:nvPicPr>
              <p:cNvPr id="11350" name="Picture 86" descr="DNA Cytosine"/>
              <p:cNvPicPr>
                <a:picLocks noChangeAspect="1" noChangeArrowheads="1"/>
              </p:cNvPicPr>
              <p:nvPr/>
            </p:nvPicPr>
            <p:blipFill>
              <a:blip r:embed="rId3" cstate="print">
                <a:lum contrast="20000"/>
              </a:blip>
              <a:srcRect/>
              <a:stretch>
                <a:fillRect/>
              </a:stretch>
            </p:blipFill>
            <p:spPr bwMode="auto">
              <a:xfrm>
                <a:off x="1581" y="2428"/>
                <a:ext cx="578" cy="130"/>
              </a:xfrm>
              <a:prstGeom prst="rect">
                <a:avLst/>
              </a:prstGeom>
              <a:noFill/>
            </p:spPr>
          </p:pic>
        </p:grpSp>
      </p:grpSp>
      <p:grpSp>
        <p:nvGrpSpPr>
          <p:cNvPr id="11427" name="Group 163"/>
          <p:cNvGrpSpPr>
            <a:grpSpLocks/>
          </p:cNvGrpSpPr>
          <p:nvPr/>
        </p:nvGrpSpPr>
        <p:grpSpPr bwMode="auto">
          <a:xfrm>
            <a:off x="3352800" y="1752600"/>
            <a:ext cx="2525713" cy="717550"/>
            <a:chOff x="2112" y="1104"/>
            <a:chExt cx="1591" cy="452"/>
          </a:xfrm>
        </p:grpSpPr>
        <p:pic>
          <p:nvPicPr>
            <p:cNvPr id="11353" name="Picture 89" descr="DNA Ribose upside down"/>
            <p:cNvPicPr>
              <a:picLocks noChangeAspect="1" noChangeArrowheads="1"/>
            </p:cNvPicPr>
            <p:nvPr/>
          </p:nvPicPr>
          <p:blipFill>
            <a:blip r:embed="rId6" cstate="print"/>
            <a:srcRect/>
            <a:stretch>
              <a:fillRect/>
            </a:stretch>
          </p:blipFill>
          <p:spPr bwMode="auto">
            <a:xfrm>
              <a:off x="2880" y="1248"/>
              <a:ext cx="427" cy="308"/>
            </a:xfrm>
            <a:prstGeom prst="rect">
              <a:avLst/>
            </a:prstGeom>
            <a:noFill/>
          </p:spPr>
        </p:pic>
        <p:sp>
          <p:nvSpPr>
            <p:cNvPr id="11354" name="Line 90"/>
            <p:cNvSpPr>
              <a:spLocks noChangeShapeType="1"/>
            </p:cNvSpPr>
            <p:nvPr/>
          </p:nvSpPr>
          <p:spPr bwMode="auto">
            <a:xfrm flipH="1" flipV="1">
              <a:off x="2682" y="1415"/>
              <a:ext cx="285" cy="0"/>
            </a:xfrm>
            <a:prstGeom prst="line">
              <a:avLst/>
            </a:prstGeom>
            <a:noFill/>
            <a:ln w="9525">
              <a:solidFill>
                <a:schemeClr val="tx1"/>
              </a:solidFill>
              <a:round/>
              <a:headEnd/>
              <a:tailEnd/>
            </a:ln>
            <a:effectLst/>
          </p:spPr>
          <p:txBody>
            <a:bodyPr/>
            <a:lstStyle/>
            <a:p>
              <a:endParaRPr lang="en-US"/>
            </a:p>
          </p:txBody>
        </p:sp>
        <p:sp>
          <p:nvSpPr>
            <p:cNvPr id="11355" name="Text Box 91"/>
            <p:cNvSpPr txBox="1">
              <a:spLocks noChangeArrowheads="1"/>
            </p:cNvSpPr>
            <p:nvPr/>
          </p:nvSpPr>
          <p:spPr bwMode="auto">
            <a:xfrm>
              <a:off x="3408" y="1104"/>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356" name="Line 92"/>
            <p:cNvSpPr>
              <a:spLocks noChangeShapeType="1"/>
            </p:cNvSpPr>
            <p:nvPr/>
          </p:nvSpPr>
          <p:spPr bwMode="auto">
            <a:xfrm flipV="1">
              <a:off x="3216" y="1155"/>
              <a:ext cx="178" cy="130"/>
            </a:xfrm>
            <a:prstGeom prst="line">
              <a:avLst/>
            </a:prstGeom>
            <a:noFill/>
            <a:ln w="9525">
              <a:solidFill>
                <a:schemeClr val="tx1"/>
              </a:solidFill>
              <a:round/>
              <a:headEnd/>
              <a:tailEnd/>
            </a:ln>
            <a:effectLst/>
          </p:spPr>
          <p:txBody>
            <a:bodyPr/>
            <a:lstStyle/>
            <a:p>
              <a:endParaRPr lang="en-US"/>
            </a:p>
          </p:txBody>
        </p:sp>
        <p:sp>
          <p:nvSpPr>
            <p:cNvPr id="11357" name="Line 93"/>
            <p:cNvSpPr>
              <a:spLocks noChangeShapeType="1"/>
            </p:cNvSpPr>
            <p:nvPr/>
          </p:nvSpPr>
          <p:spPr bwMode="auto">
            <a:xfrm>
              <a:off x="3288" y="1415"/>
              <a:ext cx="178" cy="130"/>
            </a:xfrm>
            <a:prstGeom prst="line">
              <a:avLst/>
            </a:prstGeom>
            <a:noFill/>
            <a:ln w="9525">
              <a:solidFill>
                <a:schemeClr val="tx1"/>
              </a:solidFill>
              <a:round/>
              <a:headEnd/>
              <a:tailEnd/>
            </a:ln>
            <a:effectLst/>
          </p:spPr>
          <p:txBody>
            <a:bodyPr/>
            <a:lstStyle/>
            <a:p>
              <a:endParaRPr lang="en-US"/>
            </a:p>
          </p:txBody>
        </p:sp>
        <p:pic>
          <p:nvPicPr>
            <p:cNvPr id="11358" name="Picture 94" descr="DNA Thymine flipped"/>
            <p:cNvPicPr>
              <a:picLocks noChangeAspect="1" noChangeArrowheads="1"/>
            </p:cNvPicPr>
            <p:nvPr/>
          </p:nvPicPr>
          <p:blipFill>
            <a:blip r:embed="rId7" cstate="print">
              <a:lum contrast="20000"/>
            </a:blip>
            <a:srcRect/>
            <a:stretch>
              <a:fillRect/>
            </a:stretch>
          </p:blipFill>
          <p:spPr bwMode="auto">
            <a:xfrm>
              <a:off x="2112" y="1350"/>
              <a:ext cx="594" cy="142"/>
            </a:xfrm>
            <a:prstGeom prst="rect">
              <a:avLst/>
            </a:prstGeom>
            <a:noFill/>
          </p:spPr>
        </p:pic>
      </p:grpSp>
      <p:grpSp>
        <p:nvGrpSpPr>
          <p:cNvPr id="11368" name="Group 104"/>
          <p:cNvGrpSpPr>
            <a:grpSpLocks/>
          </p:cNvGrpSpPr>
          <p:nvPr/>
        </p:nvGrpSpPr>
        <p:grpSpPr bwMode="auto">
          <a:xfrm>
            <a:off x="3352800" y="3200400"/>
            <a:ext cx="2757488" cy="838200"/>
            <a:chOff x="2112" y="2014"/>
            <a:chExt cx="1873" cy="505"/>
          </a:xfrm>
        </p:grpSpPr>
        <p:pic>
          <p:nvPicPr>
            <p:cNvPr id="11361" name="Picture 97" descr="DNA Ribose upside down"/>
            <p:cNvPicPr>
              <a:picLocks noChangeAspect="1" noChangeArrowheads="1"/>
            </p:cNvPicPr>
            <p:nvPr/>
          </p:nvPicPr>
          <p:blipFill>
            <a:blip r:embed="rId8" cstate="print"/>
            <a:srcRect/>
            <a:stretch>
              <a:fillRect/>
            </a:stretch>
          </p:blipFill>
          <p:spPr bwMode="auto">
            <a:xfrm>
              <a:off x="3053" y="2202"/>
              <a:ext cx="492" cy="317"/>
            </a:xfrm>
            <a:prstGeom prst="rect">
              <a:avLst/>
            </a:prstGeom>
            <a:noFill/>
          </p:spPr>
        </p:pic>
        <p:sp>
          <p:nvSpPr>
            <p:cNvPr id="11362" name="Text Box 98"/>
            <p:cNvSpPr txBox="1">
              <a:spLocks noChangeArrowheads="1"/>
            </p:cNvSpPr>
            <p:nvPr/>
          </p:nvSpPr>
          <p:spPr bwMode="auto">
            <a:xfrm>
              <a:off x="3667" y="2014"/>
              <a:ext cx="318" cy="184"/>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363" name="Line 99"/>
            <p:cNvSpPr>
              <a:spLocks noChangeShapeType="1"/>
            </p:cNvSpPr>
            <p:nvPr/>
          </p:nvSpPr>
          <p:spPr bwMode="auto">
            <a:xfrm flipV="1">
              <a:off x="3422" y="2102"/>
              <a:ext cx="245" cy="133"/>
            </a:xfrm>
            <a:prstGeom prst="line">
              <a:avLst/>
            </a:prstGeom>
            <a:noFill/>
            <a:ln w="9525">
              <a:solidFill>
                <a:schemeClr val="tx1"/>
              </a:solidFill>
              <a:round/>
              <a:headEnd/>
              <a:tailEnd/>
            </a:ln>
            <a:effectLst/>
          </p:spPr>
          <p:txBody>
            <a:bodyPr/>
            <a:lstStyle/>
            <a:p>
              <a:endParaRPr lang="en-US"/>
            </a:p>
          </p:txBody>
        </p:sp>
        <p:sp>
          <p:nvSpPr>
            <p:cNvPr id="11364" name="Line 100"/>
            <p:cNvSpPr>
              <a:spLocks noChangeShapeType="1"/>
            </p:cNvSpPr>
            <p:nvPr/>
          </p:nvSpPr>
          <p:spPr bwMode="auto">
            <a:xfrm>
              <a:off x="3504" y="2403"/>
              <a:ext cx="204" cy="100"/>
            </a:xfrm>
            <a:prstGeom prst="line">
              <a:avLst/>
            </a:prstGeom>
            <a:noFill/>
            <a:ln w="9525">
              <a:solidFill>
                <a:schemeClr val="tx1"/>
              </a:solidFill>
              <a:round/>
              <a:headEnd/>
              <a:tailEnd/>
            </a:ln>
            <a:effectLst/>
          </p:spPr>
          <p:txBody>
            <a:bodyPr/>
            <a:lstStyle/>
            <a:p>
              <a:endParaRPr lang="en-US"/>
            </a:p>
          </p:txBody>
        </p:sp>
        <p:pic>
          <p:nvPicPr>
            <p:cNvPr id="11365" name="Picture 101" descr="DNA Guanine flipped"/>
            <p:cNvPicPr>
              <a:picLocks noChangeAspect="1" noChangeArrowheads="1"/>
            </p:cNvPicPr>
            <p:nvPr/>
          </p:nvPicPr>
          <p:blipFill>
            <a:blip r:embed="rId9" cstate="print">
              <a:lum contrast="20000"/>
            </a:blip>
            <a:srcRect/>
            <a:stretch>
              <a:fillRect/>
            </a:stretch>
          </p:blipFill>
          <p:spPr bwMode="auto">
            <a:xfrm>
              <a:off x="2112" y="2302"/>
              <a:ext cx="687" cy="140"/>
            </a:xfrm>
            <a:prstGeom prst="rect">
              <a:avLst/>
            </a:prstGeom>
            <a:noFill/>
          </p:spPr>
        </p:pic>
        <p:sp>
          <p:nvSpPr>
            <p:cNvPr id="11366" name="Line 102"/>
            <p:cNvSpPr>
              <a:spLocks noChangeShapeType="1"/>
            </p:cNvSpPr>
            <p:nvPr/>
          </p:nvSpPr>
          <p:spPr bwMode="auto">
            <a:xfrm flipH="1">
              <a:off x="2767" y="2369"/>
              <a:ext cx="368" cy="0"/>
            </a:xfrm>
            <a:prstGeom prst="line">
              <a:avLst/>
            </a:prstGeom>
            <a:noFill/>
            <a:ln w="9525">
              <a:solidFill>
                <a:schemeClr val="tx1"/>
              </a:solidFill>
              <a:round/>
              <a:headEnd/>
              <a:tailEnd/>
            </a:ln>
            <a:effectLst/>
          </p:spPr>
          <p:txBody>
            <a:bodyPr/>
            <a:lstStyle/>
            <a:p>
              <a:endParaRPr lang="en-US"/>
            </a:p>
          </p:txBody>
        </p:sp>
      </p:grpSp>
      <p:grpSp>
        <p:nvGrpSpPr>
          <p:cNvPr id="11376" name="Group 112"/>
          <p:cNvGrpSpPr>
            <a:grpSpLocks/>
          </p:cNvGrpSpPr>
          <p:nvPr/>
        </p:nvGrpSpPr>
        <p:grpSpPr bwMode="auto">
          <a:xfrm>
            <a:off x="3429000" y="2438400"/>
            <a:ext cx="2449513" cy="793750"/>
            <a:chOff x="2160" y="1056"/>
            <a:chExt cx="1543" cy="500"/>
          </a:xfrm>
        </p:grpSpPr>
        <p:pic>
          <p:nvPicPr>
            <p:cNvPr id="11377" name="Picture 113" descr="DNA Ribose upside down"/>
            <p:cNvPicPr>
              <a:picLocks noChangeAspect="1" noChangeArrowheads="1"/>
            </p:cNvPicPr>
            <p:nvPr/>
          </p:nvPicPr>
          <p:blipFill>
            <a:blip r:embed="rId6" cstate="print"/>
            <a:srcRect/>
            <a:stretch>
              <a:fillRect/>
            </a:stretch>
          </p:blipFill>
          <p:spPr bwMode="auto">
            <a:xfrm>
              <a:off x="2928" y="1248"/>
              <a:ext cx="427" cy="308"/>
            </a:xfrm>
            <a:prstGeom prst="rect">
              <a:avLst/>
            </a:prstGeom>
            <a:noFill/>
          </p:spPr>
        </p:pic>
        <p:sp>
          <p:nvSpPr>
            <p:cNvPr id="11378" name="Line 114"/>
            <p:cNvSpPr>
              <a:spLocks noChangeShapeType="1"/>
            </p:cNvSpPr>
            <p:nvPr/>
          </p:nvSpPr>
          <p:spPr bwMode="auto">
            <a:xfrm flipH="1" flipV="1">
              <a:off x="2730" y="1415"/>
              <a:ext cx="285" cy="0"/>
            </a:xfrm>
            <a:prstGeom prst="line">
              <a:avLst/>
            </a:prstGeom>
            <a:noFill/>
            <a:ln w="9525">
              <a:solidFill>
                <a:schemeClr val="tx1"/>
              </a:solidFill>
              <a:round/>
              <a:headEnd/>
              <a:tailEnd/>
            </a:ln>
            <a:effectLst/>
          </p:spPr>
          <p:txBody>
            <a:bodyPr/>
            <a:lstStyle/>
            <a:p>
              <a:endParaRPr lang="en-US"/>
            </a:p>
          </p:txBody>
        </p:sp>
        <p:sp>
          <p:nvSpPr>
            <p:cNvPr id="11379" name="Text Box 115"/>
            <p:cNvSpPr txBox="1">
              <a:spLocks noChangeArrowheads="1"/>
            </p:cNvSpPr>
            <p:nvPr/>
          </p:nvSpPr>
          <p:spPr bwMode="auto">
            <a:xfrm>
              <a:off x="3408" y="1056"/>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380" name="Line 116"/>
            <p:cNvSpPr>
              <a:spLocks noChangeShapeType="1"/>
            </p:cNvSpPr>
            <p:nvPr/>
          </p:nvSpPr>
          <p:spPr bwMode="auto">
            <a:xfrm flipV="1">
              <a:off x="3264" y="1155"/>
              <a:ext cx="178" cy="130"/>
            </a:xfrm>
            <a:prstGeom prst="line">
              <a:avLst/>
            </a:prstGeom>
            <a:noFill/>
            <a:ln w="9525">
              <a:solidFill>
                <a:schemeClr val="tx1"/>
              </a:solidFill>
              <a:round/>
              <a:headEnd/>
              <a:tailEnd/>
            </a:ln>
            <a:effectLst/>
          </p:spPr>
          <p:txBody>
            <a:bodyPr/>
            <a:lstStyle/>
            <a:p>
              <a:endParaRPr lang="en-US"/>
            </a:p>
          </p:txBody>
        </p:sp>
        <p:sp>
          <p:nvSpPr>
            <p:cNvPr id="11381" name="Line 117"/>
            <p:cNvSpPr>
              <a:spLocks noChangeShapeType="1"/>
            </p:cNvSpPr>
            <p:nvPr/>
          </p:nvSpPr>
          <p:spPr bwMode="auto">
            <a:xfrm>
              <a:off x="3336" y="1415"/>
              <a:ext cx="178" cy="130"/>
            </a:xfrm>
            <a:prstGeom prst="line">
              <a:avLst/>
            </a:prstGeom>
            <a:noFill/>
            <a:ln w="9525">
              <a:solidFill>
                <a:schemeClr val="tx1"/>
              </a:solidFill>
              <a:round/>
              <a:headEnd/>
              <a:tailEnd/>
            </a:ln>
            <a:effectLst/>
          </p:spPr>
          <p:txBody>
            <a:bodyPr/>
            <a:lstStyle/>
            <a:p>
              <a:endParaRPr lang="en-US"/>
            </a:p>
          </p:txBody>
        </p:sp>
        <p:pic>
          <p:nvPicPr>
            <p:cNvPr id="11382" name="Picture 118" descr="DNA Thymine flipped"/>
            <p:cNvPicPr>
              <a:picLocks noChangeAspect="1" noChangeArrowheads="1"/>
            </p:cNvPicPr>
            <p:nvPr/>
          </p:nvPicPr>
          <p:blipFill>
            <a:blip r:embed="rId7" cstate="print">
              <a:lum contrast="20000"/>
            </a:blip>
            <a:srcRect/>
            <a:stretch>
              <a:fillRect/>
            </a:stretch>
          </p:blipFill>
          <p:spPr bwMode="auto">
            <a:xfrm>
              <a:off x="2160" y="1350"/>
              <a:ext cx="594" cy="142"/>
            </a:xfrm>
            <a:prstGeom prst="rect">
              <a:avLst/>
            </a:prstGeom>
            <a:noFill/>
          </p:spPr>
        </p:pic>
      </p:grpSp>
      <p:grpSp>
        <p:nvGrpSpPr>
          <p:cNvPr id="11390" name="Group 126"/>
          <p:cNvGrpSpPr>
            <a:grpSpLocks/>
          </p:cNvGrpSpPr>
          <p:nvPr/>
        </p:nvGrpSpPr>
        <p:grpSpPr bwMode="auto">
          <a:xfrm>
            <a:off x="3352800" y="3959225"/>
            <a:ext cx="2763838" cy="841375"/>
            <a:chOff x="2112" y="2494"/>
            <a:chExt cx="1820" cy="530"/>
          </a:xfrm>
        </p:grpSpPr>
        <p:pic>
          <p:nvPicPr>
            <p:cNvPr id="11384" name="Picture 120" descr="DNA Ribose upside down"/>
            <p:cNvPicPr>
              <a:picLocks noChangeAspect="1" noChangeArrowheads="1"/>
            </p:cNvPicPr>
            <p:nvPr/>
          </p:nvPicPr>
          <p:blipFill>
            <a:blip r:embed="rId10" cstate="print"/>
            <a:srcRect/>
            <a:stretch>
              <a:fillRect/>
            </a:stretch>
          </p:blipFill>
          <p:spPr bwMode="auto">
            <a:xfrm>
              <a:off x="2976" y="2688"/>
              <a:ext cx="477" cy="303"/>
            </a:xfrm>
            <a:prstGeom prst="rect">
              <a:avLst/>
            </a:prstGeom>
            <a:noFill/>
          </p:spPr>
        </p:pic>
        <p:sp>
          <p:nvSpPr>
            <p:cNvPr id="11385" name="Text Box 121"/>
            <p:cNvSpPr txBox="1">
              <a:spLocks noChangeArrowheads="1"/>
            </p:cNvSpPr>
            <p:nvPr/>
          </p:nvSpPr>
          <p:spPr bwMode="auto">
            <a:xfrm>
              <a:off x="3623" y="2494"/>
              <a:ext cx="309"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386" name="Line 122"/>
            <p:cNvSpPr>
              <a:spLocks noChangeShapeType="1"/>
            </p:cNvSpPr>
            <p:nvPr/>
          </p:nvSpPr>
          <p:spPr bwMode="auto">
            <a:xfrm flipV="1">
              <a:off x="3344" y="2576"/>
              <a:ext cx="278" cy="160"/>
            </a:xfrm>
            <a:prstGeom prst="line">
              <a:avLst/>
            </a:prstGeom>
            <a:noFill/>
            <a:ln w="9525">
              <a:solidFill>
                <a:schemeClr val="tx1"/>
              </a:solidFill>
              <a:round/>
              <a:headEnd/>
              <a:tailEnd/>
            </a:ln>
            <a:effectLst/>
          </p:spPr>
          <p:txBody>
            <a:bodyPr/>
            <a:lstStyle/>
            <a:p>
              <a:endParaRPr lang="en-US"/>
            </a:p>
          </p:txBody>
        </p:sp>
        <p:sp>
          <p:nvSpPr>
            <p:cNvPr id="11387" name="Line 123"/>
            <p:cNvSpPr>
              <a:spLocks noChangeShapeType="1"/>
            </p:cNvSpPr>
            <p:nvPr/>
          </p:nvSpPr>
          <p:spPr bwMode="auto">
            <a:xfrm>
              <a:off x="3423" y="2864"/>
              <a:ext cx="278" cy="160"/>
            </a:xfrm>
            <a:prstGeom prst="line">
              <a:avLst/>
            </a:prstGeom>
            <a:noFill/>
            <a:ln w="9525">
              <a:solidFill>
                <a:schemeClr val="tx1"/>
              </a:solidFill>
              <a:round/>
              <a:headEnd/>
              <a:tailEnd/>
            </a:ln>
            <a:effectLst/>
          </p:spPr>
          <p:txBody>
            <a:bodyPr/>
            <a:lstStyle/>
            <a:p>
              <a:endParaRPr lang="en-US"/>
            </a:p>
          </p:txBody>
        </p:sp>
        <p:pic>
          <p:nvPicPr>
            <p:cNvPr id="11388" name="Picture 124" descr="DNA adenine flipped"/>
            <p:cNvPicPr>
              <a:picLocks noChangeAspect="1" noChangeArrowheads="1"/>
            </p:cNvPicPr>
            <p:nvPr/>
          </p:nvPicPr>
          <p:blipFill>
            <a:blip r:embed="rId11" cstate="print">
              <a:lum contrast="20000"/>
            </a:blip>
            <a:srcRect/>
            <a:stretch>
              <a:fillRect/>
            </a:stretch>
          </p:blipFill>
          <p:spPr bwMode="auto">
            <a:xfrm>
              <a:off x="2112" y="2800"/>
              <a:ext cx="682" cy="131"/>
            </a:xfrm>
            <a:prstGeom prst="rect">
              <a:avLst/>
            </a:prstGeom>
            <a:noFill/>
          </p:spPr>
        </p:pic>
        <p:sp>
          <p:nvSpPr>
            <p:cNvPr id="11389" name="Line 125"/>
            <p:cNvSpPr>
              <a:spLocks noChangeShapeType="1"/>
            </p:cNvSpPr>
            <p:nvPr/>
          </p:nvSpPr>
          <p:spPr bwMode="auto">
            <a:xfrm flipH="1">
              <a:off x="2748" y="2864"/>
              <a:ext cx="318" cy="0"/>
            </a:xfrm>
            <a:prstGeom prst="line">
              <a:avLst/>
            </a:prstGeom>
            <a:noFill/>
            <a:ln w="9525">
              <a:solidFill>
                <a:schemeClr val="tx1"/>
              </a:solidFill>
              <a:round/>
              <a:headEnd/>
              <a:tailEnd/>
            </a:ln>
            <a:effectLst/>
          </p:spPr>
          <p:txBody>
            <a:bodyPr/>
            <a:lstStyle/>
            <a:p>
              <a:endParaRPr lang="en-US"/>
            </a:p>
          </p:txBody>
        </p:sp>
      </p:grpSp>
      <p:grpSp>
        <p:nvGrpSpPr>
          <p:cNvPr id="11399" name="Group 135"/>
          <p:cNvGrpSpPr>
            <a:grpSpLocks/>
          </p:cNvGrpSpPr>
          <p:nvPr/>
        </p:nvGrpSpPr>
        <p:grpSpPr bwMode="auto">
          <a:xfrm>
            <a:off x="3352800" y="990600"/>
            <a:ext cx="2606675" cy="788988"/>
            <a:chOff x="2112" y="624"/>
            <a:chExt cx="1642" cy="497"/>
          </a:xfrm>
        </p:grpSpPr>
        <p:pic>
          <p:nvPicPr>
            <p:cNvPr id="11392" name="Picture 128" descr="DNA Ribose upside down"/>
            <p:cNvPicPr>
              <a:picLocks noChangeAspect="1" noChangeArrowheads="1"/>
            </p:cNvPicPr>
            <p:nvPr/>
          </p:nvPicPr>
          <p:blipFill>
            <a:blip r:embed="rId12" cstate="print"/>
            <a:srcRect/>
            <a:stretch>
              <a:fillRect/>
            </a:stretch>
          </p:blipFill>
          <p:spPr bwMode="auto">
            <a:xfrm>
              <a:off x="2882" y="818"/>
              <a:ext cx="425" cy="303"/>
            </a:xfrm>
            <a:prstGeom prst="rect">
              <a:avLst/>
            </a:prstGeom>
            <a:noFill/>
          </p:spPr>
        </p:pic>
        <p:sp>
          <p:nvSpPr>
            <p:cNvPr id="11393" name="Text Box 129"/>
            <p:cNvSpPr txBox="1">
              <a:spLocks noChangeArrowheads="1"/>
            </p:cNvSpPr>
            <p:nvPr/>
          </p:nvSpPr>
          <p:spPr bwMode="auto">
            <a:xfrm>
              <a:off x="3459" y="624"/>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394" name="Line 130"/>
            <p:cNvSpPr>
              <a:spLocks noChangeShapeType="1"/>
            </p:cNvSpPr>
            <p:nvPr/>
          </p:nvSpPr>
          <p:spPr bwMode="auto">
            <a:xfrm flipV="1">
              <a:off x="3210" y="706"/>
              <a:ext cx="248" cy="160"/>
            </a:xfrm>
            <a:prstGeom prst="line">
              <a:avLst/>
            </a:prstGeom>
            <a:noFill/>
            <a:ln w="9525">
              <a:solidFill>
                <a:schemeClr val="tx1"/>
              </a:solidFill>
              <a:round/>
              <a:headEnd/>
              <a:tailEnd/>
            </a:ln>
            <a:effectLst/>
          </p:spPr>
          <p:txBody>
            <a:bodyPr/>
            <a:lstStyle/>
            <a:p>
              <a:endParaRPr lang="en-US"/>
            </a:p>
          </p:txBody>
        </p:sp>
        <p:pic>
          <p:nvPicPr>
            <p:cNvPr id="11396" name="Picture 132" descr="DNA adenine flipped"/>
            <p:cNvPicPr>
              <a:picLocks noChangeAspect="1" noChangeArrowheads="1"/>
            </p:cNvPicPr>
            <p:nvPr/>
          </p:nvPicPr>
          <p:blipFill>
            <a:blip r:embed="rId13" cstate="print">
              <a:lum contrast="20000"/>
            </a:blip>
            <a:srcRect/>
            <a:stretch>
              <a:fillRect/>
            </a:stretch>
          </p:blipFill>
          <p:spPr bwMode="auto">
            <a:xfrm>
              <a:off x="2112" y="930"/>
              <a:ext cx="608" cy="131"/>
            </a:xfrm>
            <a:prstGeom prst="rect">
              <a:avLst/>
            </a:prstGeom>
            <a:noFill/>
          </p:spPr>
        </p:pic>
        <p:sp>
          <p:nvSpPr>
            <p:cNvPr id="11397" name="Line 133"/>
            <p:cNvSpPr>
              <a:spLocks noChangeShapeType="1"/>
            </p:cNvSpPr>
            <p:nvPr/>
          </p:nvSpPr>
          <p:spPr bwMode="auto">
            <a:xfrm flipH="1">
              <a:off x="2679" y="994"/>
              <a:ext cx="283" cy="0"/>
            </a:xfrm>
            <a:prstGeom prst="line">
              <a:avLst/>
            </a:prstGeom>
            <a:noFill/>
            <a:ln w="9525">
              <a:solidFill>
                <a:schemeClr val="tx1"/>
              </a:solidFill>
              <a:round/>
              <a:headEnd/>
              <a:tailEnd/>
            </a:ln>
            <a:effectLst/>
          </p:spPr>
          <p:txBody>
            <a:bodyPr/>
            <a:lstStyle/>
            <a:p>
              <a:endParaRPr lang="en-US"/>
            </a:p>
          </p:txBody>
        </p:sp>
        <p:sp>
          <p:nvSpPr>
            <p:cNvPr id="11398" name="Line 134"/>
            <p:cNvSpPr>
              <a:spLocks noChangeShapeType="1"/>
            </p:cNvSpPr>
            <p:nvPr/>
          </p:nvSpPr>
          <p:spPr bwMode="auto">
            <a:xfrm>
              <a:off x="3264" y="1008"/>
              <a:ext cx="144" cy="96"/>
            </a:xfrm>
            <a:prstGeom prst="line">
              <a:avLst/>
            </a:prstGeom>
            <a:noFill/>
            <a:ln w="9525">
              <a:solidFill>
                <a:schemeClr val="tx1"/>
              </a:solidFill>
              <a:round/>
              <a:headEnd/>
              <a:tailEnd/>
            </a:ln>
            <a:effectLst/>
          </p:spPr>
          <p:txBody>
            <a:bodyPr/>
            <a:lstStyle/>
            <a:p>
              <a:endParaRPr lang="en-US"/>
            </a:p>
          </p:txBody>
        </p:sp>
      </p:grpSp>
      <p:grpSp>
        <p:nvGrpSpPr>
          <p:cNvPr id="11429" name="Group 165"/>
          <p:cNvGrpSpPr>
            <a:grpSpLocks/>
          </p:cNvGrpSpPr>
          <p:nvPr/>
        </p:nvGrpSpPr>
        <p:grpSpPr bwMode="auto">
          <a:xfrm>
            <a:off x="3276600" y="5486400"/>
            <a:ext cx="2830513" cy="838200"/>
            <a:chOff x="2064" y="3456"/>
            <a:chExt cx="1783" cy="528"/>
          </a:xfrm>
        </p:grpSpPr>
        <p:pic>
          <p:nvPicPr>
            <p:cNvPr id="11416" name="Picture 152" descr="DNA Ribose upside down"/>
            <p:cNvPicPr>
              <a:picLocks noChangeAspect="1" noChangeArrowheads="1"/>
            </p:cNvPicPr>
            <p:nvPr/>
          </p:nvPicPr>
          <p:blipFill>
            <a:blip r:embed="rId14" cstate="print"/>
            <a:srcRect/>
            <a:stretch>
              <a:fillRect/>
            </a:stretch>
          </p:blipFill>
          <p:spPr bwMode="auto">
            <a:xfrm>
              <a:off x="2937" y="3653"/>
              <a:ext cx="456" cy="331"/>
            </a:xfrm>
            <a:prstGeom prst="rect">
              <a:avLst/>
            </a:prstGeom>
            <a:noFill/>
          </p:spPr>
        </p:pic>
        <p:sp>
          <p:nvSpPr>
            <p:cNvPr id="11417" name="Text Box 153"/>
            <p:cNvSpPr txBox="1">
              <a:spLocks noChangeArrowheads="1"/>
            </p:cNvSpPr>
            <p:nvPr/>
          </p:nvSpPr>
          <p:spPr bwMode="auto">
            <a:xfrm>
              <a:off x="3552" y="3456"/>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418" name="Line 154"/>
            <p:cNvSpPr>
              <a:spLocks noChangeShapeType="1"/>
            </p:cNvSpPr>
            <p:nvPr/>
          </p:nvSpPr>
          <p:spPr bwMode="auto">
            <a:xfrm flipV="1">
              <a:off x="3279" y="3548"/>
              <a:ext cx="227" cy="139"/>
            </a:xfrm>
            <a:prstGeom prst="line">
              <a:avLst/>
            </a:prstGeom>
            <a:noFill/>
            <a:ln w="9525">
              <a:solidFill>
                <a:schemeClr val="tx1"/>
              </a:solidFill>
              <a:round/>
              <a:headEnd/>
              <a:tailEnd/>
            </a:ln>
            <a:effectLst/>
          </p:spPr>
          <p:txBody>
            <a:bodyPr/>
            <a:lstStyle/>
            <a:p>
              <a:endParaRPr lang="en-US"/>
            </a:p>
          </p:txBody>
        </p:sp>
        <p:sp>
          <p:nvSpPr>
            <p:cNvPr id="11419" name="Line 155"/>
            <p:cNvSpPr>
              <a:spLocks noChangeShapeType="1"/>
            </p:cNvSpPr>
            <p:nvPr/>
          </p:nvSpPr>
          <p:spPr bwMode="auto">
            <a:xfrm>
              <a:off x="3355" y="3863"/>
              <a:ext cx="189" cy="104"/>
            </a:xfrm>
            <a:prstGeom prst="line">
              <a:avLst/>
            </a:prstGeom>
            <a:noFill/>
            <a:ln w="9525">
              <a:solidFill>
                <a:schemeClr val="tx1"/>
              </a:solidFill>
              <a:round/>
              <a:headEnd/>
              <a:tailEnd/>
            </a:ln>
            <a:effectLst/>
          </p:spPr>
          <p:txBody>
            <a:bodyPr/>
            <a:lstStyle/>
            <a:p>
              <a:endParaRPr lang="en-US"/>
            </a:p>
          </p:txBody>
        </p:sp>
        <p:pic>
          <p:nvPicPr>
            <p:cNvPr id="11420" name="Picture 156" descr="DNA Guanine flipped"/>
            <p:cNvPicPr>
              <a:picLocks noChangeAspect="1" noChangeArrowheads="1"/>
            </p:cNvPicPr>
            <p:nvPr/>
          </p:nvPicPr>
          <p:blipFill>
            <a:blip r:embed="rId9" cstate="print">
              <a:lum contrast="20000"/>
            </a:blip>
            <a:srcRect/>
            <a:stretch>
              <a:fillRect/>
            </a:stretch>
          </p:blipFill>
          <p:spPr bwMode="auto">
            <a:xfrm>
              <a:off x="2064" y="3757"/>
              <a:ext cx="637" cy="146"/>
            </a:xfrm>
            <a:prstGeom prst="rect">
              <a:avLst/>
            </a:prstGeom>
            <a:noFill/>
          </p:spPr>
        </p:pic>
        <p:sp>
          <p:nvSpPr>
            <p:cNvPr id="11421" name="Line 157"/>
            <p:cNvSpPr>
              <a:spLocks noChangeShapeType="1"/>
            </p:cNvSpPr>
            <p:nvPr/>
          </p:nvSpPr>
          <p:spPr bwMode="auto">
            <a:xfrm flipH="1">
              <a:off x="2671" y="3827"/>
              <a:ext cx="342" cy="0"/>
            </a:xfrm>
            <a:prstGeom prst="line">
              <a:avLst/>
            </a:prstGeom>
            <a:noFill/>
            <a:ln w="9525">
              <a:solidFill>
                <a:schemeClr val="tx1"/>
              </a:solidFill>
              <a:round/>
              <a:headEnd/>
              <a:tailEnd/>
            </a:ln>
            <a:effectLst/>
          </p:spPr>
          <p:txBody>
            <a:bodyPr/>
            <a:lstStyle/>
            <a:p>
              <a:endParaRPr lang="en-US"/>
            </a:p>
          </p:txBody>
        </p:sp>
      </p:grpSp>
      <p:grpSp>
        <p:nvGrpSpPr>
          <p:cNvPr id="11428" name="Group 164"/>
          <p:cNvGrpSpPr>
            <a:grpSpLocks/>
          </p:cNvGrpSpPr>
          <p:nvPr/>
        </p:nvGrpSpPr>
        <p:grpSpPr bwMode="auto">
          <a:xfrm>
            <a:off x="3352800" y="4648200"/>
            <a:ext cx="2833688" cy="885825"/>
            <a:chOff x="2112" y="2928"/>
            <a:chExt cx="1785" cy="558"/>
          </a:xfrm>
        </p:grpSpPr>
        <p:pic>
          <p:nvPicPr>
            <p:cNvPr id="11401" name="Picture 137" descr="DNA Ribose upside down"/>
            <p:cNvPicPr>
              <a:picLocks noChangeAspect="1" noChangeArrowheads="1"/>
            </p:cNvPicPr>
            <p:nvPr/>
          </p:nvPicPr>
          <p:blipFill>
            <a:blip r:embed="rId15" cstate="print"/>
            <a:srcRect/>
            <a:stretch>
              <a:fillRect/>
            </a:stretch>
          </p:blipFill>
          <p:spPr bwMode="auto">
            <a:xfrm>
              <a:off x="2975" y="3144"/>
              <a:ext cx="471" cy="342"/>
            </a:xfrm>
            <a:prstGeom prst="rect">
              <a:avLst/>
            </a:prstGeom>
            <a:noFill/>
          </p:spPr>
        </p:pic>
        <p:sp>
          <p:nvSpPr>
            <p:cNvPr id="11402" name="Line 138"/>
            <p:cNvSpPr>
              <a:spLocks noChangeShapeType="1"/>
            </p:cNvSpPr>
            <p:nvPr/>
          </p:nvSpPr>
          <p:spPr bwMode="auto">
            <a:xfrm flipH="1">
              <a:off x="2740" y="3324"/>
              <a:ext cx="314" cy="0"/>
            </a:xfrm>
            <a:prstGeom prst="line">
              <a:avLst/>
            </a:prstGeom>
            <a:noFill/>
            <a:ln w="9525">
              <a:solidFill>
                <a:schemeClr val="tx1"/>
              </a:solidFill>
              <a:round/>
              <a:headEnd/>
              <a:tailEnd/>
            </a:ln>
            <a:effectLst/>
          </p:spPr>
          <p:txBody>
            <a:bodyPr/>
            <a:lstStyle/>
            <a:p>
              <a:endParaRPr lang="en-US"/>
            </a:p>
          </p:txBody>
        </p:sp>
        <p:sp>
          <p:nvSpPr>
            <p:cNvPr id="11403" name="Text Box 139"/>
            <p:cNvSpPr txBox="1">
              <a:spLocks noChangeArrowheads="1"/>
            </p:cNvSpPr>
            <p:nvPr/>
          </p:nvSpPr>
          <p:spPr bwMode="auto">
            <a:xfrm>
              <a:off x="3602" y="2928"/>
              <a:ext cx="295"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404" name="Line 140"/>
            <p:cNvSpPr>
              <a:spLocks noChangeShapeType="1"/>
            </p:cNvSpPr>
            <p:nvPr/>
          </p:nvSpPr>
          <p:spPr bwMode="auto">
            <a:xfrm flipV="1">
              <a:off x="3329" y="3036"/>
              <a:ext cx="274" cy="144"/>
            </a:xfrm>
            <a:prstGeom prst="line">
              <a:avLst/>
            </a:prstGeom>
            <a:noFill/>
            <a:ln w="9525">
              <a:solidFill>
                <a:schemeClr val="tx1"/>
              </a:solidFill>
              <a:round/>
              <a:headEnd/>
              <a:tailEnd/>
            </a:ln>
            <a:effectLst/>
          </p:spPr>
          <p:txBody>
            <a:bodyPr/>
            <a:lstStyle/>
            <a:p>
              <a:endParaRPr lang="en-US"/>
            </a:p>
          </p:txBody>
        </p:sp>
        <p:pic>
          <p:nvPicPr>
            <p:cNvPr id="11406" name="Picture 142" descr="DNA Cytosine flipped"/>
            <p:cNvPicPr>
              <a:picLocks noChangeAspect="1" noChangeArrowheads="1"/>
            </p:cNvPicPr>
            <p:nvPr/>
          </p:nvPicPr>
          <p:blipFill>
            <a:blip r:embed="rId16" cstate="print">
              <a:lum contrast="20000"/>
            </a:blip>
            <a:srcRect/>
            <a:stretch>
              <a:fillRect/>
            </a:stretch>
          </p:blipFill>
          <p:spPr bwMode="auto">
            <a:xfrm>
              <a:off x="2112" y="3252"/>
              <a:ext cx="658" cy="147"/>
            </a:xfrm>
            <a:prstGeom prst="rect">
              <a:avLst/>
            </a:prstGeom>
            <a:noFill/>
          </p:spPr>
        </p:pic>
        <p:sp>
          <p:nvSpPr>
            <p:cNvPr id="11423" name="Line 159"/>
            <p:cNvSpPr>
              <a:spLocks noChangeShapeType="1"/>
            </p:cNvSpPr>
            <p:nvPr/>
          </p:nvSpPr>
          <p:spPr bwMode="auto">
            <a:xfrm>
              <a:off x="3408" y="3360"/>
              <a:ext cx="144" cy="96"/>
            </a:xfrm>
            <a:prstGeom prst="line">
              <a:avLst/>
            </a:prstGeom>
            <a:noFill/>
            <a:ln w="9525">
              <a:solidFill>
                <a:schemeClr val="tx1"/>
              </a:solidFill>
              <a:round/>
              <a:headEnd/>
              <a:tailEnd/>
            </a:ln>
            <a:effectLst/>
          </p:spPr>
          <p:txBody>
            <a:bodyPr/>
            <a:lstStyle/>
            <a:p>
              <a:endParaRPr lang="en-US"/>
            </a:p>
          </p:txBody>
        </p:sp>
      </p:grpSp>
      <p:grpSp>
        <p:nvGrpSpPr>
          <p:cNvPr id="11426" name="Group 162"/>
          <p:cNvGrpSpPr>
            <a:grpSpLocks/>
          </p:cNvGrpSpPr>
          <p:nvPr/>
        </p:nvGrpSpPr>
        <p:grpSpPr bwMode="auto">
          <a:xfrm>
            <a:off x="3352800" y="304800"/>
            <a:ext cx="2690813" cy="762000"/>
            <a:chOff x="2112" y="192"/>
            <a:chExt cx="1695" cy="480"/>
          </a:xfrm>
        </p:grpSpPr>
        <p:pic>
          <p:nvPicPr>
            <p:cNvPr id="11409" name="Picture 145" descr="DNA Ribose upside down"/>
            <p:cNvPicPr>
              <a:picLocks noChangeAspect="1" noChangeArrowheads="1"/>
            </p:cNvPicPr>
            <p:nvPr/>
          </p:nvPicPr>
          <p:blipFill>
            <a:blip r:embed="rId17" cstate="print"/>
            <a:srcRect/>
            <a:stretch>
              <a:fillRect/>
            </a:stretch>
          </p:blipFill>
          <p:spPr bwMode="auto">
            <a:xfrm>
              <a:off x="2923" y="372"/>
              <a:ext cx="441" cy="285"/>
            </a:xfrm>
            <a:prstGeom prst="rect">
              <a:avLst/>
            </a:prstGeom>
            <a:noFill/>
          </p:spPr>
        </p:pic>
        <p:sp>
          <p:nvSpPr>
            <p:cNvPr id="11410" name="Line 146"/>
            <p:cNvSpPr>
              <a:spLocks noChangeShapeType="1"/>
            </p:cNvSpPr>
            <p:nvPr/>
          </p:nvSpPr>
          <p:spPr bwMode="auto">
            <a:xfrm flipH="1">
              <a:off x="2701" y="522"/>
              <a:ext cx="295" cy="0"/>
            </a:xfrm>
            <a:prstGeom prst="line">
              <a:avLst/>
            </a:prstGeom>
            <a:noFill/>
            <a:ln w="9525">
              <a:solidFill>
                <a:schemeClr val="tx1"/>
              </a:solidFill>
              <a:round/>
              <a:headEnd/>
              <a:tailEnd/>
            </a:ln>
            <a:effectLst/>
          </p:spPr>
          <p:txBody>
            <a:bodyPr/>
            <a:lstStyle/>
            <a:p>
              <a:endParaRPr lang="en-US"/>
            </a:p>
          </p:txBody>
        </p:sp>
        <p:sp>
          <p:nvSpPr>
            <p:cNvPr id="11411" name="Text Box 147"/>
            <p:cNvSpPr txBox="1">
              <a:spLocks noChangeArrowheads="1"/>
            </p:cNvSpPr>
            <p:nvPr/>
          </p:nvSpPr>
          <p:spPr bwMode="auto">
            <a:xfrm>
              <a:off x="3513" y="192"/>
              <a:ext cx="294" cy="192"/>
            </a:xfrm>
            <a:prstGeom prst="rect">
              <a:avLst/>
            </a:prstGeom>
            <a:noFill/>
            <a:ln w="9525">
              <a:noFill/>
              <a:miter lim="800000"/>
              <a:headEnd/>
              <a:tailEnd/>
            </a:ln>
            <a:effectLst/>
          </p:spPr>
          <p:txBody>
            <a:bodyPr wrap="none">
              <a:spAutoFit/>
            </a:bodyPr>
            <a:lstStyle/>
            <a:p>
              <a:r>
                <a:rPr lang="en-GB" sz="1400"/>
                <a:t>PO</a:t>
              </a:r>
              <a:r>
                <a:rPr lang="en-GB" sz="1400" baseline="-25000"/>
                <a:t>4</a:t>
              </a:r>
              <a:endParaRPr lang="en-US" sz="1400" baseline="-25000"/>
            </a:p>
          </p:txBody>
        </p:sp>
        <p:sp>
          <p:nvSpPr>
            <p:cNvPr id="11412" name="Line 148"/>
            <p:cNvSpPr>
              <a:spLocks noChangeShapeType="1"/>
            </p:cNvSpPr>
            <p:nvPr/>
          </p:nvSpPr>
          <p:spPr bwMode="auto">
            <a:xfrm flipV="1">
              <a:off x="3254" y="282"/>
              <a:ext cx="258" cy="120"/>
            </a:xfrm>
            <a:prstGeom prst="line">
              <a:avLst/>
            </a:prstGeom>
            <a:noFill/>
            <a:ln w="9525">
              <a:solidFill>
                <a:schemeClr val="tx1"/>
              </a:solidFill>
              <a:round/>
              <a:headEnd/>
              <a:tailEnd/>
            </a:ln>
            <a:effectLst/>
          </p:spPr>
          <p:txBody>
            <a:bodyPr/>
            <a:lstStyle/>
            <a:p>
              <a:endParaRPr lang="en-US"/>
            </a:p>
          </p:txBody>
        </p:sp>
        <p:pic>
          <p:nvPicPr>
            <p:cNvPr id="11414" name="Picture 150" descr="DNA Cytosine flipped"/>
            <p:cNvPicPr>
              <a:picLocks noChangeAspect="1" noChangeArrowheads="1"/>
            </p:cNvPicPr>
            <p:nvPr/>
          </p:nvPicPr>
          <p:blipFill>
            <a:blip r:embed="rId18" cstate="print">
              <a:lum contrast="20000"/>
            </a:blip>
            <a:srcRect/>
            <a:stretch>
              <a:fillRect/>
            </a:stretch>
          </p:blipFill>
          <p:spPr bwMode="auto">
            <a:xfrm>
              <a:off x="2112" y="462"/>
              <a:ext cx="618" cy="122"/>
            </a:xfrm>
            <a:prstGeom prst="rect">
              <a:avLst/>
            </a:prstGeom>
            <a:noFill/>
          </p:spPr>
        </p:pic>
        <p:sp>
          <p:nvSpPr>
            <p:cNvPr id="11425" name="Line 161"/>
            <p:cNvSpPr>
              <a:spLocks noChangeShapeType="1"/>
            </p:cNvSpPr>
            <p:nvPr/>
          </p:nvSpPr>
          <p:spPr bwMode="auto">
            <a:xfrm>
              <a:off x="3312" y="528"/>
              <a:ext cx="192" cy="144"/>
            </a:xfrm>
            <a:prstGeom prst="line">
              <a:avLst/>
            </a:prstGeom>
            <a:noFill/>
            <a:ln w="9525">
              <a:solidFill>
                <a:schemeClr val="tx1"/>
              </a:solidFill>
              <a:round/>
              <a:headEnd/>
              <a:tailEnd/>
            </a:ln>
            <a:effectLst/>
          </p:spPr>
          <p:txBody>
            <a:bodyPr/>
            <a:lstStyle/>
            <a:p>
              <a:endParaRPr lang="en-US"/>
            </a:p>
          </p:txBody>
        </p:sp>
      </p:grpSp>
      <p:sp>
        <p:nvSpPr>
          <p:cNvPr id="11430" name="Rectangle 166"/>
          <p:cNvSpPr>
            <a:spLocks noGrp="1" noChangeArrowheads="1"/>
          </p:cNvSpPr>
          <p:nvPr>
            <p:ph type="title" idx="4294967295"/>
          </p:nvPr>
        </p:nvSpPr>
        <p:spPr>
          <a:xfrm>
            <a:off x="0" y="0"/>
            <a:ext cx="2590800" cy="381000"/>
          </a:xfrm>
        </p:spPr>
        <p:txBody>
          <a:bodyPr/>
          <a:lstStyle/>
          <a:p>
            <a:r>
              <a:rPr lang="en-US" sz="2400">
                <a:latin typeface="Arial" charset="0"/>
              </a:rPr>
              <a:t>2-stranded DNA</a:t>
            </a:r>
          </a:p>
        </p:txBody>
      </p:sp>
      <p:sp>
        <p:nvSpPr>
          <p:cNvPr id="11431" name="Text Box 167"/>
          <p:cNvSpPr txBox="1">
            <a:spLocks noChangeArrowheads="1"/>
          </p:cNvSpPr>
          <p:nvPr/>
        </p:nvSpPr>
        <p:spPr bwMode="auto">
          <a:xfrm>
            <a:off x="8670925" y="41275"/>
            <a:ext cx="336550" cy="457200"/>
          </a:xfrm>
          <a:prstGeom prst="rect">
            <a:avLst/>
          </a:prstGeom>
          <a:noFill/>
          <a:ln w="9525">
            <a:noFill/>
            <a:miter lim="800000"/>
            <a:headEnd/>
            <a:tailEnd/>
          </a:ln>
          <a:effectLst/>
        </p:spPr>
        <p:txBody>
          <a:bodyPr wrap="none">
            <a:spAutoFit/>
          </a:bodyPr>
          <a:lstStyle/>
          <a:p>
            <a:r>
              <a:rPr lang="en-GB" sz="2400"/>
              <a:t>9</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351"/>
                                        </p:tgtEl>
                                        <p:attrNameLst>
                                          <p:attrName>style.visibility</p:attrName>
                                        </p:attrNameLst>
                                      </p:cBhvr>
                                      <p:to>
                                        <p:strVal val="visible"/>
                                      </p:to>
                                    </p:set>
                                    <p:animEffect transition="in" filter="wipe(up)">
                                      <p:cBhvr>
                                        <p:cTn id="7" dur="500"/>
                                        <p:tgtEl>
                                          <p:spTgt spid="113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426"/>
                                        </p:tgtEl>
                                        <p:attrNameLst>
                                          <p:attrName>style.visibility</p:attrName>
                                        </p:attrNameLst>
                                      </p:cBhvr>
                                      <p:to>
                                        <p:strVal val="visible"/>
                                      </p:to>
                                    </p:set>
                                    <p:anim calcmode="lin" valueType="num">
                                      <p:cBhvr additive="base">
                                        <p:cTn id="12" dur="500" fill="hold"/>
                                        <p:tgtEl>
                                          <p:spTgt spid="11426"/>
                                        </p:tgtEl>
                                        <p:attrNameLst>
                                          <p:attrName>ppt_x</p:attrName>
                                        </p:attrNameLst>
                                      </p:cBhvr>
                                      <p:tavLst>
                                        <p:tav tm="0">
                                          <p:val>
                                            <p:strVal val="1+#ppt_w/2"/>
                                          </p:val>
                                        </p:tav>
                                        <p:tav tm="100000">
                                          <p:val>
                                            <p:strVal val="#ppt_x"/>
                                          </p:val>
                                        </p:tav>
                                      </p:tavLst>
                                    </p:anim>
                                    <p:anim calcmode="lin" valueType="num">
                                      <p:cBhvr additive="base">
                                        <p:cTn id="13" dur="500" fill="hold"/>
                                        <p:tgtEl>
                                          <p:spTgt spid="1142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11399"/>
                                        </p:tgtEl>
                                        <p:attrNameLst>
                                          <p:attrName>style.visibility</p:attrName>
                                        </p:attrNameLst>
                                      </p:cBhvr>
                                      <p:to>
                                        <p:strVal val="visible"/>
                                      </p:to>
                                    </p:set>
                                    <p:anim calcmode="lin" valueType="num">
                                      <p:cBhvr additive="base">
                                        <p:cTn id="17" dur="500" fill="hold"/>
                                        <p:tgtEl>
                                          <p:spTgt spid="11399"/>
                                        </p:tgtEl>
                                        <p:attrNameLst>
                                          <p:attrName>ppt_x</p:attrName>
                                        </p:attrNameLst>
                                      </p:cBhvr>
                                      <p:tavLst>
                                        <p:tav tm="0">
                                          <p:val>
                                            <p:strVal val="1+#ppt_w/2"/>
                                          </p:val>
                                        </p:tav>
                                        <p:tav tm="100000">
                                          <p:val>
                                            <p:strVal val="#ppt_x"/>
                                          </p:val>
                                        </p:tav>
                                      </p:tavLst>
                                    </p:anim>
                                    <p:anim calcmode="lin" valueType="num">
                                      <p:cBhvr additive="base">
                                        <p:cTn id="18" dur="500" fill="hold"/>
                                        <p:tgtEl>
                                          <p:spTgt spid="1139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1427"/>
                                        </p:tgtEl>
                                        <p:attrNameLst>
                                          <p:attrName>style.visibility</p:attrName>
                                        </p:attrNameLst>
                                      </p:cBhvr>
                                      <p:to>
                                        <p:strVal val="visible"/>
                                      </p:to>
                                    </p:set>
                                    <p:anim calcmode="lin" valueType="num">
                                      <p:cBhvr additive="base">
                                        <p:cTn id="22" dur="500" fill="hold"/>
                                        <p:tgtEl>
                                          <p:spTgt spid="11427"/>
                                        </p:tgtEl>
                                        <p:attrNameLst>
                                          <p:attrName>ppt_x</p:attrName>
                                        </p:attrNameLst>
                                      </p:cBhvr>
                                      <p:tavLst>
                                        <p:tav tm="0">
                                          <p:val>
                                            <p:strVal val="1+#ppt_w/2"/>
                                          </p:val>
                                        </p:tav>
                                        <p:tav tm="100000">
                                          <p:val>
                                            <p:strVal val="#ppt_x"/>
                                          </p:val>
                                        </p:tav>
                                      </p:tavLst>
                                    </p:anim>
                                    <p:anim calcmode="lin" valueType="num">
                                      <p:cBhvr additive="base">
                                        <p:cTn id="23" dur="500" fill="hold"/>
                                        <p:tgtEl>
                                          <p:spTgt spid="1142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11376"/>
                                        </p:tgtEl>
                                        <p:attrNameLst>
                                          <p:attrName>style.visibility</p:attrName>
                                        </p:attrNameLst>
                                      </p:cBhvr>
                                      <p:to>
                                        <p:strVal val="visible"/>
                                      </p:to>
                                    </p:set>
                                    <p:anim calcmode="lin" valueType="num">
                                      <p:cBhvr additive="base">
                                        <p:cTn id="27" dur="500" fill="hold"/>
                                        <p:tgtEl>
                                          <p:spTgt spid="11376"/>
                                        </p:tgtEl>
                                        <p:attrNameLst>
                                          <p:attrName>ppt_x</p:attrName>
                                        </p:attrNameLst>
                                      </p:cBhvr>
                                      <p:tavLst>
                                        <p:tav tm="0">
                                          <p:val>
                                            <p:strVal val="1+#ppt_w/2"/>
                                          </p:val>
                                        </p:tav>
                                        <p:tav tm="100000">
                                          <p:val>
                                            <p:strVal val="#ppt_x"/>
                                          </p:val>
                                        </p:tav>
                                      </p:tavLst>
                                    </p:anim>
                                    <p:anim calcmode="lin" valueType="num">
                                      <p:cBhvr additive="base">
                                        <p:cTn id="28" dur="500" fill="hold"/>
                                        <p:tgtEl>
                                          <p:spTgt spid="1137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11368"/>
                                        </p:tgtEl>
                                        <p:attrNameLst>
                                          <p:attrName>style.visibility</p:attrName>
                                        </p:attrNameLst>
                                      </p:cBhvr>
                                      <p:to>
                                        <p:strVal val="visible"/>
                                      </p:to>
                                    </p:set>
                                    <p:anim calcmode="lin" valueType="num">
                                      <p:cBhvr additive="base">
                                        <p:cTn id="32" dur="500" fill="hold"/>
                                        <p:tgtEl>
                                          <p:spTgt spid="11368"/>
                                        </p:tgtEl>
                                        <p:attrNameLst>
                                          <p:attrName>ppt_x</p:attrName>
                                        </p:attrNameLst>
                                      </p:cBhvr>
                                      <p:tavLst>
                                        <p:tav tm="0">
                                          <p:val>
                                            <p:strVal val="1+#ppt_w/2"/>
                                          </p:val>
                                        </p:tav>
                                        <p:tav tm="100000">
                                          <p:val>
                                            <p:strVal val="#ppt_x"/>
                                          </p:val>
                                        </p:tav>
                                      </p:tavLst>
                                    </p:anim>
                                    <p:anim calcmode="lin" valueType="num">
                                      <p:cBhvr additive="base">
                                        <p:cTn id="33" dur="500" fill="hold"/>
                                        <p:tgtEl>
                                          <p:spTgt spid="1136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11390"/>
                                        </p:tgtEl>
                                        <p:attrNameLst>
                                          <p:attrName>style.visibility</p:attrName>
                                        </p:attrNameLst>
                                      </p:cBhvr>
                                      <p:to>
                                        <p:strVal val="visible"/>
                                      </p:to>
                                    </p:set>
                                    <p:anim calcmode="lin" valueType="num">
                                      <p:cBhvr additive="base">
                                        <p:cTn id="37" dur="500" fill="hold"/>
                                        <p:tgtEl>
                                          <p:spTgt spid="11390"/>
                                        </p:tgtEl>
                                        <p:attrNameLst>
                                          <p:attrName>ppt_x</p:attrName>
                                        </p:attrNameLst>
                                      </p:cBhvr>
                                      <p:tavLst>
                                        <p:tav tm="0">
                                          <p:val>
                                            <p:strVal val="1+#ppt_w/2"/>
                                          </p:val>
                                        </p:tav>
                                        <p:tav tm="100000">
                                          <p:val>
                                            <p:strVal val="#ppt_x"/>
                                          </p:val>
                                        </p:tav>
                                      </p:tavLst>
                                    </p:anim>
                                    <p:anim calcmode="lin" valueType="num">
                                      <p:cBhvr additive="base">
                                        <p:cTn id="38" dur="500" fill="hold"/>
                                        <p:tgtEl>
                                          <p:spTgt spid="11390"/>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11428"/>
                                        </p:tgtEl>
                                        <p:attrNameLst>
                                          <p:attrName>style.visibility</p:attrName>
                                        </p:attrNameLst>
                                      </p:cBhvr>
                                      <p:to>
                                        <p:strVal val="visible"/>
                                      </p:to>
                                    </p:set>
                                    <p:anim calcmode="lin" valueType="num">
                                      <p:cBhvr additive="base">
                                        <p:cTn id="42" dur="500" fill="hold"/>
                                        <p:tgtEl>
                                          <p:spTgt spid="11428"/>
                                        </p:tgtEl>
                                        <p:attrNameLst>
                                          <p:attrName>ppt_x</p:attrName>
                                        </p:attrNameLst>
                                      </p:cBhvr>
                                      <p:tavLst>
                                        <p:tav tm="0">
                                          <p:val>
                                            <p:strVal val="1+#ppt_w/2"/>
                                          </p:val>
                                        </p:tav>
                                        <p:tav tm="100000">
                                          <p:val>
                                            <p:strVal val="#ppt_x"/>
                                          </p:val>
                                        </p:tav>
                                      </p:tavLst>
                                    </p:anim>
                                    <p:anim calcmode="lin" valueType="num">
                                      <p:cBhvr additive="base">
                                        <p:cTn id="43" dur="500" fill="hold"/>
                                        <p:tgtEl>
                                          <p:spTgt spid="11428"/>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11429"/>
                                        </p:tgtEl>
                                        <p:attrNameLst>
                                          <p:attrName>style.visibility</p:attrName>
                                        </p:attrNameLst>
                                      </p:cBhvr>
                                      <p:to>
                                        <p:strVal val="visible"/>
                                      </p:to>
                                    </p:set>
                                    <p:anim calcmode="lin" valueType="num">
                                      <p:cBhvr additive="base">
                                        <p:cTn id="47" dur="500" fill="hold"/>
                                        <p:tgtEl>
                                          <p:spTgt spid="11429"/>
                                        </p:tgtEl>
                                        <p:attrNameLst>
                                          <p:attrName>ppt_x</p:attrName>
                                        </p:attrNameLst>
                                      </p:cBhvr>
                                      <p:tavLst>
                                        <p:tav tm="0">
                                          <p:val>
                                            <p:strVal val="1+#ppt_w/2"/>
                                          </p:val>
                                        </p:tav>
                                        <p:tav tm="100000">
                                          <p:val>
                                            <p:strVal val="#ppt_x"/>
                                          </p:val>
                                        </p:tav>
                                      </p:tavLst>
                                    </p:anim>
                                    <p:anim calcmode="lin" valueType="num">
                                      <p:cBhvr additive="base">
                                        <p:cTn id="48" dur="500" fill="hold"/>
                                        <p:tgtEl>
                                          <p:spTgt spid="11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1130</Words>
  <Application>Microsoft Office PowerPoint</Application>
  <PresentationFormat>On-screen Show (4:3)</PresentationFormat>
  <Paragraphs>323</Paragraphs>
  <Slides>32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Times New Roman</vt:lpstr>
      <vt:lpstr>Arial</vt:lpstr>
      <vt:lpstr>Default Design</vt:lpstr>
      <vt:lpstr>Slide 1</vt:lpstr>
      <vt:lpstr>DNA</vt:lpstr>
      <vt:lpstr>DNA molecule</vt:lpstr>
      <vt:lpstr>Ribose &amp; deoxyribose</vt:lpstr>
      <vt:lpstr>The bases</vt:lpstr>
      <vt:lpstr>Nucleotides</vt:lpstr>
      <vt:lpstr>Joined nucleotides</vt:lpstr>
      <vt:lpstr>Slide 8</vt:lpstr>
      <vt:lpstr>2-stranded DNA</vt:lpstr>
      <vt:lpstr>Bonding 1</vt:lpstr>
      <vt:lpstr>Bonding 2</vt:lpstr>
      <vt:lpstr>Pairing up</vt:lpstr>
      <vt:lpstr>Slide 13</vt:lpstr>
      <vt:lpstr>THE DOUBLE HELIX</vt:lpstr>
      <vt:lpstr>A DIY model of part of a DNA molecule</vt:lpstr>
      <vt:lpstr>replication</vt:lpstr>
      <vt:lpstr>The strands  separate</vt:lpstr>
      <vt:lpstr>Slide 18</vt:lpstr>
      <vt:lpstr>Genetic code 1</vt:lpstr>
      <vt:lpstr>Genetic code 2</vt:lpstr>
      <vt:lpstr>Coding</vt:lpstr>
      <vt:lpstr>Triplet code</vt:lpstr>
      <vt:lpstr>DNA and enzymes</vt:lpstr>
      <vt:lpstr>Genes</vt:lpstr>
      <vt:lpstr>Question 1</vt:lpstr>
      <vt:lpstr>Question 2</vt:lpstr>
      <vt:lpstr>Question 3</vt:lpstr>
      <vt:lpstr>Question 4</vt:lpstr>
      <vt:lpstr>Question 5</vt:lpstr>
      <vt:lpstr>Question 6</vt:lpstr>
      <vt:lpstr>Answer</vt:lpstr>
      <vt:lpstr>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Mackean</dc:creator>
  <cp:lastModifiedBy>ashlie webb</cp:lastModifiedBy>
  <cp:revision>147</cp:revision>
  <dcterms:created xsi:type="dcterms:W3CDTF">2004-10-22T15:08:30Z</dcterms:created>
  <dcterms:modified xsi:type="dcterms:W3CDTF">2011-02-03T19:21:35Z</dcterms:modified>
</cp:coreProperties>
</file>