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7"/>
  </p:notesMasterIdLst>
  <p:sldIdLst>
    <p:sldId id="275" r:id="rId2"/>
    <p:sldId id="280" r:id="rId3"/>
    <p:sldId id="257" r:id="rId4"/>
    <p:sldId id="276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56" r:id="rId13"/>
    <p:sldId id="278" r:id="rId14"/>
    <p:sldId id="279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69312-6683-4F82-83C6-F1BF8C8D59E1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15BD3-3826-4FB6-9104-CA485D8F1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15BD3-3826-4FB6-9104-CA485D8F185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15BD3-3826-4FB6-9104-CA485D8F185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D8DA-141D-4B77-9A8D-F5CB6D726A8C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6D3B4-94B3-4032-B821-04FB315B3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Relationship Id="rId3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1.bp.blogspot.com/_asHjp84eV4o/ScDs-tRUsdI/AAAAAAAABbg/GFyiVhiEipE/s400/Historic+biology+and+animal+scie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743200"/>
            <a:ext cx="3810000" cy="2781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Arial" pitchFamily="34" charset="0"/>
                <a:cs typeface="Arial" pitchFamily="34" charset="0"/>
              </a:rPr>
              <a:t>Advanced Animal Science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Consumption </a:t>
            </a:r>
            <a:r>
              <a:rPr lang="en-US" dirty="0"/>
              <a:t>Patterns Relative to Diet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c)(5)(B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200" dirty="0" smtClean="0"/>
              <a:t>Created By: </a:t>
            </a:r>
            <a:r>
              <a:rPr lang="en-US" sz="2200" dirty="0" err="1" smtClean="0"/>
              <a:t>Rodree</a:t>
            </a:r>
            <a:r>
              <a:rPr lang="en-US" sz="2200" dirty="0" smtClean="0"/>
              <a:t> </a:t>
            </a:r>
            <a:r>
              <a:rPr lang="en-US" sz="2200" dirty="0" err="1" smtClean="0"/>
              <a:t>Carlile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Egg consumption in America declined do to the outbreak.</a:t>
            </a:r>
          </a:p>
          <a:p>
            <a:r>
              <a:rPr lang="en-US" dirty="0" smtClean="0"/>
              <a:t>The outbreak has caused many consumers to think twice before purchasing eggs.</a:t>
            </a:r>
          </a:p>
          <a:p>
            <a:r>
              <a:rPr lang="en-US" dirty="0" smtClean="0"/>
              <a:t>Producers were required to recall over 380 million eggs.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 Cow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Known as:</a:t>
            </a:r>
            <a:r>
              <a:rPr lang="en-US" b="1" dirty="0" smtClean="0"/>
              <a:t> </a:t>
            </a:r>
            <a:r>
              <a:rPr lang="en-US" dirty="0"/>
              <a:t>Bovine spongiform </a:t>
            </a:r>
            <a:r>
              <a:rPr lang="en-US" dirty="0" smtClean="0"/>
              <a:t>encephalopathy</a:t>
            </a:r>
          </a:p>
          <a:p>
            <a:r>
              <a:rPr lang="en-US" dirty="0" smtClean="0"/>
              <a:t>Causes </a:t>
            </a:r>
            <a:r>
              <a:rPr lang="en-US" dirty="0"/>
              <a:t>a spongy degeneration in the brain and spinal cord. </a:t>
            </a:r>
            <a:endParaRPr lang="en-US" dirty="0" smtClean="0"/>
          </a:p>
          <a:p>
            <a:r>
              <a:rPr lang="en-US" dirty="0" smtClean="0"/>
              <a:t>BSE </a:t>
            </a:r>
            <a:r>
              <a:rPr lang="en-US" dirty="0"/>
              <a:t>has a long incubation period, about 30 months to 8 </a:t>
            </a:r>
            <a:r>
              <a:rPr lang="en-US" dirty="0" smtClean="0"/>
              <a:t>years</a:t>
            </a:r>
            <a:endParaRPr lang="en-US" dirty="0"/>
          </a:p>
          <a:p>
            <a:r>
              <a:rPr lang="en-US" dirty="0" smtClean="0"/>
              <a:t>Affects </a:t>
            </a:r>
            <a:r>
              <a:rPr lang="en-US" dirty="0"/>
              <a:t>adult cattle at a peak age onset of four to five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All </a:t>
            </a:r>
            <a:r>
              <a:rPr lang="en-US" dirty="0"/>
              <a:t>breeds being equally susceptible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b="1" dirty="0" smtClean="0"/>
              <a:t>Recommended Consumption vs. Actual</a:t>
            </a:r>
            <a:endParaRPr lang="en-US" b="1" dirty="0"/>
          </a:p>
        </p:txBody>
      </p:sp>
      <p:sp>
        <p:nvSpPr>
          <p:cNvPr id="30722" name="AutoShape 2" descr="http://content.answcdn.com/main/content/img/oxford/Oxford_Food_Nurition/0198609612.food-pyramid.1.jpg"/>
          <p:cNvSpPr>
            <a:spLocks noChangeAspect="1" noChangeArrowheads="1"/>
          </p:cNvSpPr>
          <p:nvPr/>
        </p:nvSpPr>
        <p:spPr bwMode="auto">
          <a:xfrm>
            <a:off x="155575" y="-1652588"/>
            <a:ext cx="4953000" cy="3448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4" name="Picture 4" descr="http://openwaterchicago.com/wp-content/uploads/2010/04/feature1_fig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1" y="3771899"/>
            <a:ext cx="4495800" cy="3086101"/>
          </a:xfrm>
          <a:prstGeom prst="rect">
            <a:avLst/>
          </a:prstGeom>
          <a:noFill/>
        </p:spPr>
      </p:pic>
      <p:pic>
        <p:nvPicPr>
          <p:cNvPr id="30726" name="Picture 6" descr="http://content.answcdn.com/main/content/img/oxford/Oxford_Food_Nurition/0198609612.food-pyramid.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4648200" cy="3235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Annual per capita consumption of red meats and poultry falls from 223 pounds in 2007 to </a:t>
            </a:r>
            <a:r>
              <a:rPr lang="en-US" dirty="0" smtClean="0"/>
              <a:t>a projected  </a:t>
            </a:r>
            <a:r>
              <a:rPr lang="en-US" dirty="0"/>
              <a:t>low </a:t>
            </a:r>
            <a:r>
              <a:rPr lang="en-US" dirty="0" smtClean="0"/>
              <a:t>of 213 </a:t>
            </a:r>
            <a:r>
              <a:rPr lang="en-US" dirty="0"/>
              <a:t>pounds in </a:t>
            </a:r>
            <a:r>
              <a:rPr lang="en-US" dirty="0" smtClean="0"/>
              <a:t>2012</a:t>
            </a:r>
          </a:p>
          <a:p>
            <a:r>
              <a:rPr lang="en-US" dirty="0" smtClean="0"/>
              <a:t>This is anticipated, do to higher feed cost. </a:t>
            </a:r>
            <a:endParaRPr lang="en-US" dirty="0"/>
          </a:p>
          <a:p>
            <a:r>
              <a:rPr lang="en-US" dirty="0" smtClean="0"/>
              <a:t>In years to come, the USDA projects </a:t>
            </a:r>
            <a:r>
              <a:rPr lang="en-US" dirty="0" err="1" smtClean="0"/>
              <a:t>thatnred</a:t>
            </a:r>
            <a:r>
              <a:rPr lang="en-US" dirty="0" smtClean="0"/>
              <a:t> </a:t>
            </a:r>
            <a:r>
              <a:rPr lang="en-US" dirty="0"/>
              <a:t>meats and poultry </a:t>
            </a:r>
            <a:r>
              <a:rPr lang="en-US" dirty="0" smtClean="0"/>
              <a:t>will resume growth</a:t>
            </a:r>
          </a:p>
          <a:p>
            <a:r>
              <a:rPr lang="en-US" dirty="0" smtClean="0"/>
              <a:t>Projections estimate a per capita gain reaching </a:t>
            </a:r>
            <a:r>
              <a:rPr lang="en-US" dirty="0"/>
              <a:t>about 219 </a:t>
            </a:r>
            <a:r>
              <a:rPr lang="en-US" dirty="0" smtClean="0"/>
              <a:t>pounds in 2016.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Prospective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We Stand.</a:t>
            </a:r>
          </a:p>
          <a:p>
            <a:endParaRPr lang="en-US" dirty="0"/>
          </a:p>
        </p:txBody>
      </p:sp>
      <p:pic>
        <p:nvPicPr>
          <p:cNvPr id="36868" name="Picture 4" descr="http://www.marcgunther.com/wp-content/uploads/meat-consump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524000"/>
            <a:ext cx="3962423" cy="4676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</a:p>
          <a:p>
            <a:pPr lvl="1"/>
            <a:r>
              <a:rPr lang="en-US" dirty="0" smtClean="0"/>
              <a:t>Define what a consumption pattern is.</a:t>
            </a:r>
          </a:p>
          <a:p>
            <a:pPr lvl="1"/>
            <a:r>
              <a:rPr lang="en-US" dirty="0" smtClean="0"/>
              <a:t>Evaluate consumption patterns relative to diet.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what a consumption pattern is.</a:t>
            </a:r>
          </a:p>
          <a:p>
            <a:r>
              <a:rPr lang="en-US" dirty="0" smtClean="0"/>
              <a:t>Evaluate consumption patterns relative to diet.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U.S. Meat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Average, Americans Consume 197 lbs of meat annually.</a:t>
            </a:r>
          </a:p>
          <a:p>
            <a:r>
              <a:rPr lang="en-US" dirty="0"/>
              <a:t>%</a:t>
            </a:r>
            <a:r>
              <a:rPr lang="en-US" dirty="0" smtClean="0"/>
              <a:t> </a:t>
            </a:r>
            <a:r>
              <a:rPr lang="en-US" dirty="0"/>
              <a:t>of beef consumed in diet. 63.5 </a:t>
            </a:r>
            <a:r>
              <a:rPr lang="en-US" dirty="0" smtClean="0"/>
              <a:t>pounds</a:t>
            </a:r>
          </a:p>
          <a:p>
            <a:endParaRPr lang="en-US" dirty="0"/>
          </a:p>
          <a:p>
            <a:r>
              <a:rPr lang="en-US" dirty="0" smtClean="0"/>
              <a:t>% </a:t>
            </a:r>
            <a:r>
              <a:rPr lang="en-US" dirty="0"/>
              <a:t>of Chicken consumed in diet. 84.9 </a:t>
            </a:r>
            <a:r>
              <a:rPr lang="en-US" dirty="0" smtClean="0"/>
              <a:t>pounds</a:t>
            </a:r>
          </a:p>
          <a:p>
            <a:endParaRPr lang="en-US" dirty="0" smtClean="0"/>
          </a:p>
          <a:p>
            <a:r>
              <a:rPr lang="en-US" dirty="0" smtClean="0"/>
              <a:t>% </a:t>
            </a:r>
            <a:r>
              <a:rPr lang="en-US" dirty="0"/>
              <a:t>of pork consumed in diet. 48.2 pounds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Pork is one of the most widely eaten meats in the world,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ccounts </a:t>
            </a:r>
            <a:r>
              <a:rPr lang="en-US" dirty="0" smtClean="0"/>
              <a:t>for about 38% of meat production worldwide</a:t>
            </a:r>
          </a:p>
          <a:p>
            <a:r>
              <a:rPr lang="en-US" dirty="0" smtClean="0"/>
              <a:t>United States consumed 9 million tons in 2007.</a:t>
            </a:r>
          </a:p>
          <a:p>
            <a:r>
              <a:rPr lang="en-US" dirty="0" smtClean="0"/>
              <a:t>Consumption increased by 18% from 2006 worldwide.</a:t>
            </a:r>
            <a:endParaRPr lang="en-US" dirty="0"/>
          </a:p>
        </p:txBody>
      </p:sp>
      <p:pic>
        <p:nvPicPr>
          <p:cNvPr id="11266" name="Picture 2" descr="http://www.butcherschoice.com/images/port-cut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4667250"/>
            <a:ext cx="4143375" cy="219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U.S. beef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Consumption Growth</a:t>
            </a:r>
            <a:br>
              <a:rPr lang="en-US" dirty="0" smtClean="0"/>
            </a:br>
            <a:r>
              <a:rPr lang="en-US" dirty="0" smtClean="0"/>
              <a:t>    2002: 27.9 billion pounds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>
                <a:solidFill>
                  <a:srgbClr val="FF0000"/>
                </a:solidFill>
              </a:rPr>
              <a:t>2003: 27.0 billion pounds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    2004: 27.8 billion pounds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2005: 27.8 billion pounds </a:t>
            </a:r>
            <a:br>
              <a:rPr lang="en-US" dirty="0" smtClean="0"/>
            </a:br>
            <a:r>
              <a:rPr lang="en-US" dirty="0" smtClean="0"/>
              <a:t>    2006: 28.0 billion pounds</a:t>
            </a:r>
            <a:br>
              <a:rPr lang="en-US" dirty="0" smtClean="0"/>
            </a:br>
            <a:r>
              <a:rPr lang="en-US" dirty="0" smtClean="0"/>
              <a:t>    2007: 28.1 billion pounds </a:t>
            </a:r>
            <a:br>
              <a:rPr lang="en-US" dirty="0" smtClean="0"/>
            </a:br>
            <a:r>
              <a:rPr lang="en-US" dirty="0" smtClean="0"/>
              <a:t>    2008: 27.3 billion pounds </a:t>
            </a:r>
            <a:br>
              <a:rPr lang="en-US" dirty="0" smtClean="0"/>
            </a:br>
            <a:r>
              <a:rPr lang="en-US" dirty="0" smtClean="0"/>
              <a:t>    2009: 26.9 billion pounds</a:t>
            </a:r>
            <a:br>
              <a:rPr lang="en-US" dirty="0" smtClean="0"/>
            </a:br>
            <a:r>
              <a:rPr lang="en-US" dirty="0" smtClean="0"/>
              <a:t>*Mad </a:t>
            </a:r>
            <a:r>
              <a:rPr lang="en-US" smtClean="0"/>
              <a:t>Cow</a:t>
            </a:r>
            <a:r>
              <a:rPr lang="en-US" smtClean="0"/>
              <a:t> Epidemic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Consumption </a:t>
            </a:r>
            <a:r>
              <a:rPr lang="en-US" dirty="0" smtClean="0"/>
              <a:t>Fluctuation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by:</a:t>
            </a:r>
          </a:p>
          <a:p>
            <a:pPr lvl="1"/>
            <a:r>
              <a:rPr lang="en-US" dirty="0" smtClean="0"/>
              <a:t>Price – as price per lbs. increases consumption will decrease.</a:t>
            </a:r>
          </a:p>
          <a:p>
            <a:pPr lvl="1"/>
            <a:r>
              <a:rPr lang="en-US" dirty="0" smtClean="0"/>
              <a:t>Perception- media refers to “Pork the other white meat” causing fluctuation in consumption.</a:t>
            </a:r>
          </a:p>
          <a:p>
            <a:pPr lvl="1"/>
            <a:r>
              <a:rPr lang="en-US" dirty="0" smtClean="0"/>
              <a:t>Outbreaks- swine flu, Salmonella and mad Cow.</a:t>
            </a:r>
          </a:p>
          <a:p>
            <a:pPr lvl="1"/>
            <a:r>
              <a:rPr lang="en-US" dirty="0" smtClean="0"/>
              <a:t>Availability-supply and demand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Swine Flu(H1N1)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2009 flu pandemic was a global outbreak of a new strain of H1N1 influenza virus, often referred to as "swine flu".</a:t>
            </a:r>
          </a:p>
          <a:p>
            <a:r>
              <a:rPr lang="en-US" dirty="0"/>
              <a:t>Despite being informally called "swine flu", the H1N1 flu virus cannot be spread by eating pork or pork products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H1N1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U.S. pork industry suffered through one of its</a:t>
            </a:r>
          </a:p>
          <a:p>
            <a:r>
              <a:rPr lang="en-US" dirty="0"/>
              <a:t>worst economic times in nearly 20 years. </a:t>
            </a:r>
            <a:endParaRPr lang="en-US" dirty="0" smtClean="0"/>
          </a:p>
          <a:p>
            <a:r>
              <a:rPr lang="en-US" dirty="0" smtClean="0"/>
              <a:t>Producers </a:t>
            </a:r>
            <a:r>
              <a:rPr lang="en-US" dirty="0"/>
              <a:t>lost $22 for every animal marketed, according to Iowa State </a:t>
            </a:r>
            <a:r>
              <a:rPr lang="en-US" dirty="0" smtClean="0"/>
              <a:t>University</a:t>
            </a:r>
          </a:p>
          <a:p>
            <a:r>
              <a:rPr lang="en-US" dirty="0" smtClean="0"/>
              <a:t>In </a:t>
            </a:r>
            <a:r>
              <a:rPr lang="en-US" dirty="0"/>
              <a:t>November and December </a:t>
            </a:r>
            <a:r>
              <a:rPr lang="en-US" dirty="0" smtClean="0"/>
              <a:t>losses were </a:t>
            </a:r>
            <a:r>
              <a:rPr lang="en-US" dirty="0"/>
              <a:t>estimated to be $40 and $45 per head,</a:t>
            </a:r>
          </a:p>
          <a:p>
            <a:r>
              <a:rPr lang="en-US" dirty="0" smtClean="0"/>
              <a:t>Overall, it is estimated that </a:t>
            </a:r>
            <a:r>
              <a:rPr lang="en-US" dirty="0"/>
              <a:t>producers have lost 35 percent of </a:t>
            </a:r>
            <a:r>
              <a:rPr lang="en-US" dirty="0" smtClean="0"/>
              <a:t>their equity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Salmonella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2010- authorities ordered more than half a billion eggs off the shelves at American supermarkets due to fears of salmonella.</a:t>
            </a:r>
          </a:p>
          <a:p>
            <a:r>
              <a:rPr lang="en-US" dirty="0"/>
              <a:t>It was one of the largest salmonella outbreaks ever recorded in the U.S</a:t>
            </a:r>
          </a:p>
          <a:p>
            <a:r>
              <a:rPr lang="en-US" dirty="0"/>
              <a:t>Later the FDA recalled 500 million more eggs produced by two closely-linked farms.</a:t>
            </a:r>
          </a:p>
          <a:p>
            <a:endParaRPr lang="en-US" dirty="0"/>
          </a:p>
        </p:txBody>
      </p:sp>
      <p:pic>
        <p:nvPicPr>
          <p:cNvPr id="15362" name="Picture 2" descr="http://www.salmonellablog.com/17_RR-eg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914900"/>
            <a:ext cx="2590800" cy="19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619</Words>
  <Application>Microsoft Macintosh PowerPoint</Application>
  <PresentationFormat>On-screen Show (4:3)</PresentationFormat>
  <Paragraphs>61</Paragraphs>
  <Slides>15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Advanced Animal Science  Consumption Patterns Relative to Diet  (c)(5)(B)      Created By: Rodree Carlile</vt:lpstr>
      <vt:lpstr>Objectives</vt:lpstr>
      <vt:lpstr>Overall U.S. Meat Consumption</vt:lpstr>
      <vt:lpstr>Pork</vt:lpstr>
      <vt:lpstr>Total U.S. beef Consumption</vt:lpstr>
      <vt:lpstr>Consumption Fluctuation</vt:lpstr>
      <vt:lpstr>Swine Flu(H1N1)</vt:lpstr>
      <vt:lpstr>H1N1 Effects</vt:lpstr>
      <vt:lpstr>Salmonella </vt:lpstr>
      <vt:lpstr>Effects</vt:lpstr>
      <vt:lpstr>Mad Cow</vt:lpstr>
      <vt:lpstr>Recommended Consumption vs. Actual</vt:lpstr>
      <vt:lpstr>Projections</vt:lpstr>
      <vt:lpstr>Global Prospective</vt:lpstr>
      <vt:lpstr>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Animal Science   Consumption Patterns Relative to Diet  (c)(5)(B)</dc:title>
  <dc:creator>ASHLIE</dc:creator>
  <cp:lastModifiedBy>Megan Kay</cp:lastModifiedBy>
  <cp:revision>25</cp:revision>
  <dcterms:created xsi:type="dcterms:W3CDTF">2011-01-31T21:27:56Z</dcterms:created>
  <dcterms:modified xsi:type="dcterms:W3CDTF">2011-01-31T21:28:27Z</dcterms:modified>
</cp:coreProperties>
</file>