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0" r:id="rId6"/>
    <p:sldId id="264"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C63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AEDCA4-A351-436C-B31D-7F1BA5C92807}"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EDCA4-A351-436C-B31D-7F1BA5C92807}"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EDCA4-A351-436C-B31D-7F1BA5C92807}"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EDCA4-A351-436C-B31D-7F1BA5C92807}"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AEDCA4-A351-436C-B31D-7F1BA5C92807}"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AEDCA4-A351-436C-B31D-7F1BA5C92807}"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AEDCA4-A351-436C-B31D-7F1BA5C92807}" type="datetimeFigureOut">
              <a:rPr lang="en-US" smtClean="0"/>
              <a:pPr/>
              <a:t>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AEDCA4-A351-436C-B31D-7F1BA5C92807}" type="datetimeFigureOut">
              <a:rPr lang="en-US" smtClean="0"/>
              <a:pPr/>
              <a:t>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EDCA4-A351-436C-B31D-7F1BA5C92807}" type="datetimeFigureOut">
              <a:rPr lang="en-US" smtClean="0"/>
              <a:pPr/>
              <a:t>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EDCA4-A351-436C-B31D-7F1BA5C92807}"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EDCA4-A351-436C-B31D-7F1BA5C92807}"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E2A46-B45D-4CB0-91CA-713DAC56A9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FC63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EDCA4-A351-436C-B31D-7F1BA5C92807}" type="datetimeFigureOut">
              <a:rPr lang="en-US" smtClean="0"/>
              <a:pPr/>
              <a:t>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E2A46-B45D-4CB0-91CA-713DAC56A9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Cloning </a:t>
            </a:r>
            <a:br>
              <a:rPr lang="en-US" dirty="0" smtClean="0"/>
            </a:br>
            <a:r>
              <a:rPr lang="en-US" dirty="0" smtClean="0"/>
              <a:t>Part 2</a:t>
            </a:r>
            <a:endParaRPr lang="en-US" dirty="0"/>
          </a:p>
        </p:txBody>
      </p:sp>
      <p:sp>
        <p:nvSpPr>
          <p:cNvPr id="3" name="Subtitle 2"/>
          <p:cNvSpPr>
            <a:spLocks noGrp="1"/>
          </p:cNvSpPr>
          <p:nvPr>
            <p:ph type="subTitle" idx="1"/>
          </p:nvPr>
        </p:nvSpPr>
        <p:spPr/>
        <p:txBody>
          <a:bodyPr/>
          <a:lstStyle/>
          <a:p>
            <a:r>
              <a:rPr lang="en-US" dirty="0" smtClean="0"/>
              <a:t>Created By: Haley </a:t>
            </a:r>
            <a:r>
              <a:rPr lang="en-US" dirty="0" err="1" smtClean="0"/>
              <a:t>Vrazel</a:t>
            </a:r>
            <a:r>
              <a:rPr lang="en-US" dirty="0" smtClean="0"/>
              <a:t> </a:t>
            </a:r>
            <a:endParaRPr lang="en-US" dirty="0"/>
          </a:p>
        </p:txBody>
      </p:sp>
      <p:pic>
        <p:nvPicPr>
          <p:cNvPr id="4" name="Picture 3" descr="thumbnail.jpg"/>
          <p:cNvPicPr>
            <a:picLocks noChangeAspect="1"/>
          </p:cNvPicPr>
          <p:nvPr/>
        </p:nvPicPr>
        <p:blipFill>
          <a:blip r:embed="rId2" cstate="print"/>
          <a:stretch>
            <a:fillRect/>
          </a:stretch>
        </p:blipFill>
        <p:spPr>
          <a:xfrm>
            <a:off x="7086600" y="4800600"/>
            <a:ext cx="1752600" cy="1752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Analyze what animals have been cloned.</a:t>
            </a:r>
            <a:endParaRPr lang="en-US" dirty="0"/>
          </a:p>
          <a:p>
            <a:r>
              <a:rPr lang="en-US" dirty="0" smtClean="0"/>
              <a:t>Evaluate the risk of cloning.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What animals have been cloned? </a:t>
            </a:r>
            <a:br>
              <a:rPr lang="en-US" dirty="0" smtClean="0"/>
            </a:b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Scientists have been cloning animals for many years. </a:t>
            </a:r>
          </a:p>
          <a:p>
            <a:pPr>
              <a:buNone/>
            </a:pPr>
            <a:endParaRPr lang="en-US" dirty="0" smtClean="0"/>
          </a:p>
          <a:p>
            <a:r>
              <a:rPr lang="en-US" dirty="0" smtClean="0"/>
              <a:t>In 1952, the first animal, a tadpole, was cloned. </a:t>
            </a:r>
          </a:p>
          <a:p>
            <a:pPr>
              <a:buNone/>
            </a:pPr>
            <a:endParaRPr lang="en-US" dirty="0" smtClean="0"/>
          </a:p>
          <a:p>
            <a:r>
              <a:rPr lang="en-US" dirty="0" smtClean="0"/>
              <a:t>Before the creation of Dolly, the first mammal cloned from the cell of an adult animal, clones were created from embryonic cells. </a:t>
            </a:r>
          </a:p>
          <a:p>
            <a:pPr>
              <a:buNone/>
            </a:pPr>
            <a:endParaRPr lang="en-US" dirty="0" smtClean="0"/>
          </a:p>
          <a:p>
            <a:r>
              <a:rPr lang="en-US" dirty="0" smtClean="0"/>
              <a:t>Since Dolly, researchers have cloned a number of large and small animals including sheep, goats, cows, mice, pigs, cats, rabbits, and a gaur. </a:t>
            </a:r>
          </a:p>
          <a:p>
            <a:pPr>
              <a:buNone/>
            </a:pPr>
            <a:r>
              <a:rPr lang="en-US" b="1" dirty="0" smtClean="0"/>
              <a:t/>
            </a:r>
            <a:br>
              <a:rPr lang="en-US" b="1" dirty="0" smtClean="0"/>
            </a:br>
            <a:endParaRPr lang="en-US" b="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Animals that been cloned cont.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Hundreds of cloned animals exist today, but the number of different species is limited. </a:t>
            </a:r>
          </a:p>
          <a:p>
            <a:r>
              <a:rPr lang="en-US" dirty="0" smtClean="0"/>
              <a:t>Attempts at cloning certain species have been unsuccessful. </a:t>
            </a:r>
          </a:p>
          <a:p>
            <a:r>
              <a:rPr lang="en-US" dirty="0" smtClean="0"/>
              <a:t>Some species may be more resistant to somatic cell nuclear transfer than others. </a:t>
            </a:r>
          </a:p>
          <a:p>
            <a:r>
              <a:rPr lang="en-US" dirty="0" smtClean="0"/>
              <a:t>The process of stripping the nucleus from an egg cell and replacing it with the nucleus of a donor cell is a traumatic one, and improvements in cloning technologies may be needed before many species can be cloned successfully.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to Cloning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Reproductive cloning is expensive and highly inefficient. </a:t>
            </a:r>
          </a:p>
          <a:p>
            <a:r>
              <a:rPr lang="en-US" dirty="0" smtClean="0"/>
              <a:t>More than 90% of cloning attempts fail to produce viable offspring.</a:t>
            </a:r>
          </a:p>
          <a:p>
            <a:r>
              <a:rPr lang="en-US" dirty="0" smtClean="0"/>
              <a:t>More than 100 nuclear transfer procedures could be required to produce one viable clone. </a:t>
            </a:r>
          </a:p>
          <a:p>
            <a:r>
              <a:rPr lang="en-US" dirty="0" smtClean="0"/>
              <a:t>In addition to low success rates, cloned animals tend to have more compromised immune function and higher rates of infection, tumor growth, and other disorders. Japanese studies have shown that cloned mice live in poor health and die early.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Cloning Cont.</a:t>
            </a:r>
            <a:endParaRPr lang="en-US"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r>
              <a:rPr lang="en-US" dirty="0" smtClean="0"/>
              <a:t>About a third of the cloned calves born alive have died young, and many of them were abnormally large.</a:t>
            </a:r>
          </a:p>
          <a:p>
            <a:r>
              <a:rPr lang="en-US" dirty="0" smtClean="0"/>
              <a:t> Many cloned animals have not lived long enough to generate good data about how clones age. </a:t>
            </a:r>
          </a:p>
          <a:p>
            <a:pPr lvl="1"/>
            <a:r>
              <a:rPr lang="en-US" dirty="0" smtClean="0"/>
              <a:t>Appearing healthy at a young age unfortunately is not a good indicator of long-term survival. </a:t>
            </a:r>
          </a:p>
          <a:p>
            <a:pPr lvl="1"/>
            <a:r>
              <a:rPr lang="en-US" dirty="0" smtClean="0"/>
              <a:t>Clones have been known to die mysteriously. </a:t>
            </a:r>
          </a:p>
          <a:p>
            <a:pPr lvl="1"/>
            <a:r>
              <a:rPr lang="en-US" dirty="0" smtClean="0"/>
              <a:t>For example, Australia's first cloned sheep appeared healthy and energetic on the day she died, and the results from her autopsy failed to determine a cause of death.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Guide for the Care and Use of Agricultural Animals in Research and Teaching</a:t>
            </a:r>
          </a:p>
          <a:p>
            <a:pPr lvl="1"/>
            <a:r>
              <a:rPr lang="en-US" dirty="0" smtClean="0"/>
              <a:t>Chapter 1 – Page 5-6</a:t>
            </a:r>
          </a:p>
          <a:p>
            <a:r>
              <a:rPr lang="en-US" dirty="0" smtClean="0"/>
              <a:t>http://www.ornl.gov/sci/techresources/Human_Genome/elsi/cloning.shtml</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Analyze what animals have been cloned.</a:t>
            </a:r>
            <a:endParaRPr lang="en-US" dirty="0"/>
          </a:p>
          <a:p>
            <a:r>
              <a:rPr lang="en-US" dirty="0" smtClean="0"/>
              <a:t>Evaluate the risk of cloning.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403</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Cloning  Part 2</vt:lpstr>
      <vt:lpstr>Objectives</vt:lpstr>
      <vt:lpstr> What animals have been cloned?  </vt:lpstr>
      <vt:lpstr>Animals that been cloned cont.</vt:lpstr>
      <vt:lpstr>Risk to Cloning</vt:lpstr>
      <vt:lpstr>Risk of Cloning Cont.</vt:lpstr>
      <vt:lpstr>References</vt:lpstr>
      <vt:lpstr>Objectives</vt:lpstr>
    </vt:vector>
  </TitlesOfParts>
  <Company>Tulsa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Cloning  Part 2</dc:title>
  <dc:creator>Kevin</dc:creator>
  <cp:lastModifiedBy>Kevin</cp:lastModifiedBy>
  <cp:revision>8</cp:revision>
  <dcterms:created xsi:type="dcterms:W3CDTF">2012-01-31T19:45:50Z</dcterms:created>
  <dcterms:modified xsi:type="dcterms:W3CDTF">2012-02-02T20:41:56Z</dcterms:modified>
</cp:coreProperties>
</file>