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4" r:id="rId5"/>
    <p:sldId id="269" r:id="rId6"/>
    <p:sldId id="261" r:id="rId7"/>
    <p:sldId id="270" r:id="rId8"/>
    <p:sldId id="260" r:id="rId9"/>
    <p:sldId id="273" r:id="rId10"/>
    <p:sldId id="271" r:id="rId11"/>
    <p:sldId id="268" r:id="rId12"/>
    <p:sldId id="272" r:id="rId13"/>
    <p:sldId id="275" r:id="rId14"/>
    <p:sldId id="276" r:id="rId15"/>
    <p:sldId id="258" r:id="rId16"/>
    <p:sldId id="27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varScale="1">
        <p:scale>
          <a:sx n="69" d="100"/>
          <a:sy n="69" d="100"/>
        </p:scale>
        <p:origin x="-154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EDF7C5-3828-4F28-9D9B-E402883B948D}"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DF7C5-3828-4F28-9D9B-E402883B948D}"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DF7C5-3828-4F28-9D9B-E402883B948D}"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DF7C5-3828-4F28-9D9B-E402883B948D}"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DF7C5-3828-4F28-9D9B-E402883B948D}"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EDF7C5-3828-4F28-9D9B-E402883B948D}"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EDF7C5-3828-4F28-9D9B-E402883B948D}" type="datetimeFigureOut">
              <a:rPr lang="en-US" smtClean="0"/>
              <a:pPr/>
              <a:t>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EDF7C5-3828-4F28-9D9B-E402883B948D}" type="datetimeFigureOut">
              <a:rPr lang="en-US" smtClean="0"/>
              <a:pPr/>
              <a:t>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DF7C5-3828-4F28-9D9B-E402883B948D}" type="datetimeFigureOut">
              <a:rPr lang="en-US" smtClean="0"/>
              <a:pPr/>
              <a:t>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DF7C5-3828-4F28-9D9B-E402883B948D}"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DF7C5-3828-4F28-9D9B-E402883B948D}"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1211D-08DD-464D-A027-C41D0D41AB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DF7C5-3828-4F28-9D9B-E402883B948D}" type="datetimeFigureOut">
              <a:rPr lang="en-US" smtClean="0"/>
              <a:pPr/>
              <a:t>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11211D-08DD-464D-A027-C41D0D41AB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Cloning</a:t>
            </a:r>
            <a:br>
              <a:rPr lang="en-US" dirty="0" smtClean="0"/>
            </a:br>
            <a:r>
              <a:rPr lang="en-US" dirty="0" smtClean="0"/>
              <a:t>(Part 1)</a:t>
            </a:r>
            <a:endParaRPr lang="en-US" dirty="0"/>
          </a:p>
        </p:txBody>
      </p:sp>
      <p:sp>
        <p:nvSpPr>
          <p:cNvPr id="3" name="Subtitle 2"/>
          <p:cNvSpPr>
            <a:spLocks noGrp="1"/>
          </p:cNvSpPr>
          <p:nvPr>
            <p:ph type="subTitle" idx="1"/>
          </p:nvPr>
        </p:nvSpPr>
        <p:spPr/>
        <p:txBody>
          <a:bodyPr/>
          <a:lstStyle/>
          <a:p>
            <a:r>
              <a:rPr lang="en-US" dirty="0" smtClean="0"/>
              <a:t>Created by: Haley </a:t>
            </a:r>
            <a:r>
              <a:rPr lang="en-US" dirty="0" err="1" smtClean="0"/>
              <a:t>Vrazel</a:t>
            </a:r>
            <a:endParaRPr lang="en-US" dirty="0"/>
          </a:p>
        </p:txBody>
      </p:sp>
      <p:pic>
        <p:nvPicPr>
          <p:cNvPr id="4" name="Picture 3" descr="thumbnail.jpg"/>
          <p:cNvPicPr>
            <a:picLocks noChangeAspect="1"/>
          </p:cNvPicPr>
          <p:nvPr/>
        </p:nvPicPr>
        <p:blipFill>
          <a:blip r:embed="rId2" cstate="print"/>
          <a:stretch>
            <a:fillRect/>
          </a:stretch>
        </p:blipFill>
        <p:spPr>
          <a:xfrm>
            <a:off x="7086600" y="4800600"/>
            <a:ext cx="1752600" cy="1752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Reproductive Cloning</a:t>
            </a:r>
            <a:endParaRPr lang="en-US" dirty="0"/>
          </a:p>
        </p:txBody>
      </p:sp>
      <p:sp>
        <p:nvSpPr>
          <p:cNvPr id="3" name="Content Placeholder 2"/>
          <p:cNvSpPr>
            <a:spLocks noGrp="1"/>
          </p:cNvSpPr>
          <p:nvPr>
            <p:ph idx="1"/>
          </p:nvPr>
        </p:nvSpPr>
        <p:spPr>
          <a:xfrm>
            <a:off x="457200" y="1219200"/>
            <a:ext cx="8305800" cy="5334000"/>
          </a:xfrm>
        </p:spPr>
        <p:txBody>
          <a:bodyPr>
            <a:normAutofit fontScale="70000" lnSpcReduction="20000"/>
          </a:bodyPr>
          <a:lstStyle/>
          <a:p>
            <a:r>
              <a:rPr lang="en-US" sz="3600" dirty="0" smtClean="0"/>
              <a:t>Dolly, the first mammal to be cloned from adult DNA, was put down by lethal injection Feb. 14, 2003. </a:t>
            </a:r>
          </a:p>
          <a:p>
            <a:endParaRPr lang="en-US" sz="3600" dirty="0"/>
          </a:p>
          <a:p>
            <a:r>
              <a:rPr lang="en-US" sz="3600" dirty="0" smtClean="0"/>
              <a:t>Reproductive cloning is a technology used to generate an animal that has the same nuclear DNA as another currently or previously existing animal. </a:t>
            </a:r>
          </a:p>
          <a:p>
            <a:pPr lvl="1"/>
            <a:r>
              <a:rPr lang="en-US" dirty="0" smtClean="0"/>
              <a:t>Dolly was created by reproductive cloning technology. </a:t>
            </a:r>
          </a:p>
          <a:p>
            <a:pPr lvl="1"/>
            <a:r>
              <a:rPr lang="en-US" dirty="0" smtClean="0"/>
              <a:t>By a process called "somatic cell nuclear transfer" (SCNT), scientists transfer genetic material from the nucleus of a donor adult cell to an egg whose nucleus, and thus its genetic material, has been removed. </a:t>
            </a:r>
          </a:p>
          <a:p>
            <a:pPr lvl="1"/>
            <a:r>
              <a:rPr lang="en-US" dirty="0" smtClean="0"/>
              <a:t>The reconstructed egg containing the DNA from a donor cell must be treated with chemicals or electric current in order to stimulate cell division. </a:t>
            </a:r>
          </a:p>
          <a:p>
            <a:pPr lvl="1"/>
            <a:r>
              <a:rPr lang="en-US" dirty="0" smtClean="0"/>
              <a:t>Once the cloned embryo reaches a suitable stage, it is transferred to the uterus of a female host where it continues to develop until birth. </a:t>
            </a:r>
          </a:p>
          <a:p>
            <a:pPr>
              <a:buNone/>
            </a:pPr>
            <a:r>
              <a:rPr lang="en-US" b="1" dirty="0" smtClean="0"/>
              <a:t/>
            </a:r>
            <a:br>
              <a:rPr lang="en-US" b="1" dirty="0" smtClean="0"/>
            </a:b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Cloning</a:t>
            </a:r>
            <a:endParaRPr lang="en-US" dirty="0"/>
          </a:p>
        </p:txBody>
      </p:sp>
      <p:sp>
        <p:nvSpPr>
          <p:cNvPr id="3" name="Content Placeholder 2"/>
          <p:cNvSpPr>
            <a:spLocks noGrp="1"/>
          </p:cNvSpPr>
          <p:nvPr>
            <p:ph idx="1"/>
          </p:nvPr>
        </p:nvSpPr>
        <p:spPr/>
        <p:txBody>
          <a:bodyPr>
            <a:normAutofit fontScale="85000" lnSpcReduction="20000"/>
          </a:bodyPr>
          <a:lstStyle/>
          <a:p>
            <a:r>
              <a:rPr lang="en-US" sz="3400" dirty="0" smtClean="0"/>
              <a:t>Dolly or any other animal created using nuclear transfer technology is not truly an identical clone of the donor animal. </a:t>
            </a:r>
          </a:p>
          <a:p>
            <a:pPr lvl="1"/>
            <a:r>
              <a:rPr lang="en-US" sz="2900" dirty="0" smtClean="0"/>
              <a:t>Only the clone's chromosomal or nuclear DNA is the same as the donor.</a:t>
            </a:r>
          </a:p>
          <a:p>
            <a:pPr lvl="1"/>
            <a:r>
              <a:rPr lang="en-US" sz="2900" dirty="0" smtClean="0"/>
              <a:t>Some of the clone's genetic materials come from the mitochondria in the cytoplasm of the enucleated egg. Mitochondria, which are organelles that serve as power sources to the cell, contain their own short segments of DNA.</a:t>
            </a:r>
          </a:p>
          <a:p>
            <a:pPr lvl="1"/>
            <a:r>
              <a:rPr lang="en-US" sz="2900" dirty="0" smtClean="0"/>
              <a:t>Acquired mutations in mitochondrial DNA are believed to play an important role in the aging process.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Therapeutic Cloning </a:t>
            </a:r>
            <a:endParaRPr lang="en-US" dirty="0"/>
          </a:p>
        </p:txBody>
      </p:sp>
      <p:sp>
        <p:nvSpPr>
          <p:cNvPr id="3" name="Content Placeholder 2"/>
          <p:cNvSpPr>
            <a:spLocks noGrp="1"/>
          </p:cNvSpPr>
          <p:nvPr>
            <p:ph idx="1"/>
          </p:nvPr>
        </p:nvSpPr>
        <p:spPr>
          <a:xfrm>
            <a:off x="304800" y="1066800"/>
            <a:ext cx="8382000" cy="5562600"/>
          </a:xfrm>
        </p:spPr>
        <p:txBody>
          <a:bodyPr>
            <a:normAutofit fontScale="47500" lnSpcReduction="20000"/>
          </a:bodyPr>
          <a:lstStyle/>
          <a:p>
            <a:r>
              <a:rPr lang="en-US" sz="4800" dirty="0" smtClean="0"/>
              <a:t>Therapeutic cloning, also called "embryo cloning," is the production of human embryos for use in research. </a:t>
            </a:r>
          </a:p>
          <a:p>
            <a:r>
              <a:rPr lang="en-US" sz="4800" dirty="0" smtClean="0"/>
              <a:t>The goal of this process is not to create cloned human beings, but rather to harvest stem cells that can be used to study human development and to treat disease. </a:t>
            </a:r>
          </a:p>
          <a:p>
            <a:r>
              <a:rPr lang="en-US" sz="4800" dirty="0" smtClean="0"/>
              <a:t>Stem cells are important to biomedical researchers because they can be used to generate virtually any type of specialized cell in the human body. Stem cells are extracted from the egg after it has divided for 5 days.</a:t>
            </a:r>
          </a:p>
          <a:p>
            <a:r>
              <a:rPr lang="en-US" sz="4800" dirty="0" smtClean="0"/>
              <a:t> The egg at this stage of development is called a </a:t>
            </a:r>
            <a:r>
              <a:rPr lang="en-US" sz="4800" dirty="0" err="1" smtClean="0"/>
              <a:t>blastocyst</a:t>
            </a:r>
            <a:r>
              <a:rPr lang="en-US" sz="4800" dirty="0" smtClean="0"/>
              <a:t>.</a:t>
            </a:r>
          </a:p>
          <a:p>
            <a:r>
              <a:rPr lang="en-US" sz="4800" dirty="0" smtClean="0"/>
              <a:t> The extraction process destroys the embryo, which raises a variety of ethical concerns.</a:t>
            </a:r>
          </a:p>
          <a:p>
            <a:r>
              <a:rPr lang="en-US" sz="4800" dirty="0" smtClean="0"/>
              <a:t> Many researchers hope that one day stem cells can be used to serve as replacement cells to treat heart disease, Alzheimer's, cancer, and other diseases. </a:t>
            </a:r>
          </a:p>
          <a:p>
            <a:pPr>
              <a:buNone/>
            </a:pPr>
            <a:endParaRPr lang="en-US" dirty="0" smtClean="0"/>
          </a:p>
          <a:p>
            <a:pPr>
              <a:buNone/>
            </a:pPr>
            <a:r>
              <a:rPr lang="en-US" b="1" dirty="0" smtClean="0"/>
              <a:t/>
            </a:r>
            <a:br>
              <a:rPr lang="en-US" b="1" dirty="0" smtClean="0"/>
            </a:br>
            <a:endParaRPr lang="en-US" b="1"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solidFill>
                  <a:srgbClr val="000066"/>
                </a:solidFill>
              </a:rPr>
              <a:t>Advantages of Cloning</a:t>
            </a:r>
          </a:p>
        </p:txBody>
      </p:sp>
      <p:sp>
        <p:nvSpPr>
          <p:cNvPr id="12291" name="Rectangle 3"/>
          <p:cNvSpPr>
            <a:spLocks noGrp="1" noChangeArrowheads="1"/>
          </p:cNvSpPr>
          <p:nvPr>
            <p:ph type="body" idx="1"/>
          </p:nvPr>
        </p:nvSpPr>
        <p:spPr/>
        <p:txBody>
          <a:bodyPr/>
          <a:lstStyle/>
          <a:p>
            <a:pPr eaLnBrk="1" hangingPunct="1"/>
            <a:r>
              <a:rPr lang="en-US" dirty="0" smtClean="0">
                <a:solidFill>
                  <a:srgbClr val="000066"/>
                </a:solidFill>
                <a:cs typeface="Times New Roman" charset="0"/>
              </a:rPr>
              <a:t>Utilize good genetics</a:t>
            </a:r>
          </a:p>
          <a:p>
            <a:pPr eaLnBrk="1" hangingPunct="1"/>
            <a:r>
              <a:rPr lang="en-US" dirty="0" smtClean="0">
                <a:solidFill>
                  <a:srgbClr val="000066"/>
                </a:solidFill>
                <a:cs typeface="Times New Roman" charset="0"/>
              </a:rPr>
              <a:t>Make steers into bulls</a:t>
            </a:r>
          </a:p>
          <a:p>
            <a:pPr eaLnBrk="1" hangingPunct="1"/>
            <a:r>
              <a:rPr lang="en-US" dirty="0" smtClean="0">
                <a:solidFill>
                  <a:srgbClr val="000066"/>
                </a:solidFill>
                <a:cs typeface="Times New Roman" charset="0"/>
              </a:rPr>
              <a:t>Clone for insurance</a:t>
            </a:r>
          </a:p>
          <a:p>
            <a:pPr eaLnBrk="1" hangingPunct="1"/>
            <a:r>
              <a:rPr lang="en-US" dirty="0" smtClean="0">
                <a:solidFill>
                  <a:srgbClr val="000066"/>
                </a:solidFill>
                <a:cs typeface="Times New Roman" charset="0"/>
              </a:rPr>
              <a:t>Get another good animal</a:t>
            </a:r>
          </a:p>
          <a:p>
            <a:pPr eaLnBrk="1" hangingPunct="1"/>
            <a:endParaRPr lang="en-US" dirty="0" smtClean="0">
              <a:solidFill>
                <a:srgbClr val="000066"/>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solidFill>
                  <a:srgbClr val="000066"/>
                </a:solidFill>
              </a:rPr>
              <a:t>Disadvantages of Cloning</a:t>
            </a:r>
          </a:p>
        </p:txBody>
      </p:sp>
      <p:sp>
        <p:nvSpPr>
          <p:cNvPr id="13315" name="Rectangle 3"/>
          <p:cNvSpPr>
            <a:spLocks noGrp="1" noChangeArrowheads="1"/>
          </p:cNvSpPr>
          <p:nvPr>
            <p:ph type="body" idx="1"/>
          </p:nvPr>
        </p:nvSpPr>
        <p:spPr/>
        <p:txBody>
          <a:bodyPr/>
          <a:lstStyle/>
          <a:p>
            <a:pPr eaLnBrk="1" hangingPunct="1"/>
            <a:r>
              <a:rPr lang="en-US" dirty="0" smtClean="0">
                <a:solidFill>
                  <a:srgbClr val="000066"/>
                </a:solidFill>
                <a:cs typeface="Times New Roman" charset="0"/>
              </a:rPr>
              <a:t>Expensive</a:t>
            </a:r>
          </a:p>
          <a:p>
            <a:pPr eaLnBrk="1" hangingPunct="1"/>
            <a:r>
              <a:rPr lang="en-US" dirty="0" smtClean="0">
                <a:solidFill>
                  <a:srgbClr val="000066"/>
                </a:solidFill>
                <a:cs typeface="Times New Roman" charset="0"/>
              </a:rPr>
              <a:t>Will animals be normal?</a:t>
            </a:r>
          </a:p>
          <a:p>
            <a:pPr eaLnBrk="1" hangingPunct="1"/>
            <a:r>
              <a:rPr lang="en-US" dirty="0" smtClean="0">
                <a:solidFill>
                  <a:srgbClr val="000066"/>
                </a:solidFill>
                <a:cs typeface="Times New Roman" charset="0"/>
              </a:rPr>
              <a:t>Takes many times to clone</a:t>
            </a:r>
          </a:p>
          <a:p>
            <a:pPr eaLnBrk="1" hangingPunct="1"/>
            <a:r>
              <a:rPr lang="en-US" dirty="0" smtClean="0">
                <a:solidFill>
                  <a:srgbClr val="000066"/>
                </a:solidFill>
                <a:cs typeface="Times New Roman" charset="0"/>
              </a:rPr>
              <a:t>Dangerous to humans?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Guide for the Care and Use of Agricultural Animals in Research and Teaching</a:t>
            </a:r>
          </a:p>
          <a:p>
            <a:pPr lvl="1"/>
            <a:r>
              <a:rPr lang="en-US" dirty="0" smtClean="0"/>
              <a:t>Chapter 1 – Page 5-6</a:t>
            </a:r>
          </a:p>
          <a:p>
            <a:r>
              <a:rPr lang="en-US" dirty="0" smtClean="0"/>
              <a:t>http://www.ornl.gov/sci/techresources/Human_Genome/elsi/cloning.shtml</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Define cloning.</a:t>
            </a:r>
          </a:p>
          <a:p>
            <a:r>
              <a:rPr lang="en-US" dirty="0" smtClean="0"/>
              <a:t>Identify the history of cloning. </a:t>
            </a:r>
          </a:p>
          <a:p>
            <a:r>
              <a:rPr lang="en-US" dirty="0" smtClean="0"/>
              <a:t>Analyze the different types of cloning.</a:t>
            </a:r>
          </a:p>
          <a:p>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Define cloning.</a:t>
            </a:r>
          </a:p>
          <a:p>
            <a:r>
              <a:rPr lang="en-US" dirty="0" smtClean="0"/>
              <a:t>Identify the history of cloning. </a:t>
            </a:r>
          </a:p>
          <a:p>
            <a:r>
              <a:rPr lang="en-US" dirty="0" smtClean="0"/>
              <a:t>Analyze the different types of cloning.</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Cloning?</a:t>
            </a:r>
            <a:endParaRPr lang="en-US" dirty="0"/>
          </a:p>
        </p:txBody>
      </p:sp>
      <p:sp>
        <p:nvSpPr>
          <p:cNvPr id="3" name="Content Placeholder 2"/>
          <p:cNvSpPr>
            <a:spLocks noGrp="1"/>
          </p:cNvSpPr>
          <p:nvPr>
            <p:ph idx="1"/>
          </p:nvPr>
        </p:nvSpPr>
        <p:spPr/>
        <p:txBody>
          <a:bodyPr>
            <a:normAutofit fontScale="70000" lnSpcReduction="20000"/>
          </a:bodyPr>
          <a:lstStyle/>
          <a:p>
            <a:r>
              <a:rPr lang="en-US" dirty="0"/>
              <a:t>Animal cloning is an assisted reproductive </a:t>
            </a:r>
            <a:r>
              <a:rPr lang="en-US" dirty="0" smtClean="0"/>
              <a:t>technology similar </a:t>
            </a:r>
            <a:r>
              <a:rPr lang="en-US" dirty="0"/>
              <a:t>to artificial insemination, </a:t>
            </a:r>
            <a:r>
              <a:rPr lang="en-US" dirty="0" smtClean="0"/>
              <a:t>embryo transfer</a:t>
            </a:r>
            <a:r>
              <a:rPr lang="en-US" dirty="0"/>
              <a:t>, and in vitro fertilization. </a:t>
            </a:r>
            <a:endParaRPr lang="en-US" dirty="0" smtClean="0"/>
          </a:p>
          <a:p>
            <a:pPr>
              <a:buNone/>
            </a:pPr>
            <a:endParaRPr lang="en-US" dirty="0" smtClean="0"/>
          </a:p>
          <a:p>
            <a:r>
              <a:rPr lang="en-US" dirty="0" smtClean="0"/>
              <a:t>The </a:t>
            </a:r>
            <a:r>
              <a:rPr lang="en-US" dirty="0"/>
              <a:t>current </a:t>
            </a:r>
            <a:r>
              <a:rPr lang="en-US" dirty="0" smtClean="0"/>
              <a:t>technique used </a:t>
            </a:r>
            <a:r>
              <a:rPr lang="en-US" dirty="0"/>
              <a:t>for animal cloning is somatic cell </a:t>
            </a:r>
            <a:r>
              <a:rPr lang="en-US" dirty="0" smtClean="0"/>
              <a:t>nuclear transfer </a:t>
            </a:r>
            <a:r>
              <a:rPr lang="en-US" dirty="0"/>
              <a:t>(SCNT). </a:t>
            </a:r>
            <a:endParaRPr lang="en-US" dirty="0" smtClean="0"/>
          </a:p>
          <a:p>
            <a:pPr>
              <a:buNone/>
            </a:pPr>
            <a:endParaRPr lang="en-US" dirty="0" smtClean="0"/>
          </a:p>
          <a:p>
            <a:r>
              <a:rPr lang="en-US" dirty="0" smtClean="0"/>
              <a:t>There </a:t>
            </a:r>
            <a:r>
              <a:rPr lang="en-US" dirty="0"/>
              <a:t>are no published US </a:t>
            </a:r>
            <a:r>
              <a:rPr lang="en-US" dirty="0" smtClean="0"/>
              <a:t>guidelines for </a:t>
            </a:r>
            <a:r>
              <a:rPr lang="en-US" dirty="0"/>
              <a:t>unique requirements regarding the care </a:t>
            </a:r>
            <a:r>
              <a:rPr lang="en-US" dirty="0" smtClean="0"/>
              <a:t>and use </a:t>
            </a:r>
            <a:r>
              <a:rPr lang="en-US" dirty="0"/>
              <a:t>of animal clones in research</a:t>
            </a:r>
            <a:r>
              <a:rPr lang="en-US" dirty="0" smtClean="0"/>
              <a:t>.</a:t>
            </a:r>
          </a:p>
          <a:p>
            <a:pPr>
              <a:buNone/>
            </a:pPr>
            <a:endParaRPr lang="en-US" dirty="0" smtClean="0"/>
          </a:p>
          <a:p>
            <a:r>
              <a:rPr lang="en-US" dirty="0" smtClean="0"/>
              <a:t> </a:t>
            </a:r>
            <a:r>
              <a:rPr lang="en-US" dirty="0"/>
              <a:t>The care and use </a:t>
            </a:r>
            <a:r>
              <a:rPr lang="en-US" dirty="0" smtClean="0"/>
              <a:t>of animal </a:t>
            </a:r>
            <a:r>
              <a:rPr lang="en-US" dirty="0"/>
              <a:t>clones in research does not differ from care </a:t>
            </a:r>
            <a:r>
              <a:rPr lang="en-US" dirty="0" smtClean="0"/>
              <a:t>provided for </a:t>
            </a:r>
            <a:r>
              <a:rPr lang="en-US" dirty="0"/>
              <a:t>conventional animals to assure good </a:t>
            </a:r>
            <a:r>
              <a:rPr lang="en-US" dirty="0" smtClean="0"/>
              <a:t>animal welfare </a:t>
            </a:r>
            <a:r>
              <a:rPr lang="en-US" dirty="0"/>
              <a:t>and animal well-being. In addition, because </a:t>
            </a:r>
            <a:r>
              <a:rPr lang="en-US" dirty="0" smtClean="0"/>
              <a:t>the progeny </a:t>
            </a:r>
            <a:r>
              <a:rPr lang="en-US" dirty="0"/>
              <a:t>of animal clones are not clones, clearly </a:t>
            </a:r>
            <a:r>
              <a:rPr lang="en-US" dirty="0" smtClean="0"/>
              <a:t>progeny do </a:t>
            </a:r>
            <a:r>
              <a:rPr lang="en-US" dirty="0"/>
              <a:t>not require special consideration.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solidFill>
                  <a:srgbClr val="000066"/>
                </a:solidFill>
              </a:rPr>
              <a:t>Cloning</a:t>
            </a:r>
          </a:p>
        </p:txBody>
      </p:sp>
      <p:sp>
        <p:nvSpPr>
          <p:cNvPr id="11267" name="Rectangle 3"/>
          <p:cNvSpPr>
            <a:spLocks noGrp="1" noChangeArrowheads="1"/>
          </p:cNvSpPr>
          <p:nvPr>
            <p:ph type="body" idx="1"/>
          </p:nvPr>
        </p:nvSpPr>
        <p:spPr/>
        <p:txBody>
          <a:bodyPr/>
          <a:lstStyle/>
          <a:p>
            <a:pPr eaLnBrk="1" hangingPunct="1"/>
            <a:endParaRPr lang="en-US" dirty="0" smtClean="0">
              <a:solidFill>
                <a:srgbClr val="000066"/>
              </a:solidFill>
              <a:cs typeface="Times New Roman" charset="0"/>
            </a:endParaRPr>
          </a:p>
          <a:p>
            <a:pPr eaLnBrk="1" hangingPunct="1"/>
            <a:r>
              <a:rPr lang="en-US" dirty="0" smtClean="0">
                <a:solidFill>
                  <a:srgbClr val="000066"/>
                </a:solidFill>
                <a:cs typeface="Times New Roman" charset="0"/>
              </a:rPr>
              <a:t>Reproducing a genetically identical offspring</a:t>
            </a:r>
            <a:r>
              <a:rPr lang="en-US" dirty="0" smtClean="0">
                <a:solidFill>
                  <a:srgbClr val="000066"/>
                </a:solidFill>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Cloning</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r>
              <a:rPr lang="en-US" dirty="0" smtClean="0"/>
              <a:t>The possibility of human cloning, raised when Scottish scientists at </a:t>
            </a:r>
            <a:r>
              <a:rPr lang="en-US" dirty="0" err="1" smtClean="0"/>
              <a:t>Roslin</a:t>
            </a:r>
            <a:r>
              <a:rPr lang="en-US" dirty="0" smtClean="0"/>
              <a:t> Institute created the much-celebrated sheep "Dolly" (</a:t>
            </a:r>
            <a:r>
              <a:rPr lang="en-US" i="1" dirty="0" smtClean="0"/>
              <a:t>Nature</a:t>
            </a:r>
            <a:r>
              <a:rPr lang="en-US" b="1" dirty="0" smtClean="0"/>
              <a:t> 385,</a:t>
            </a:r>
            <a:r>
              <a:rPr lang="en-US" dirty="0" smtClean="0"/>
              <a:t> 810-13, 1997), aroused worldwide interest and concern because of its scientific and ethical implications.</a:t>
            </a:r>
          </a:p>
          <a:p>
            <a:pPr>
              <a:buNone/>
            </a:pPr>
            <a:endParaRPr lang="en-US" dirty="0" smtClean="0"/>
          </a:p>
          <a:p>
            <a:r>
              <a:rPr lang="en-US" dirty="0" smtClean="0"/>
              <a:t>The feat, cited by </a:t>
            </a:r>
            <a:r>
              <a:rPr lang="en-US" i="1" dirty="0" smtClean="0"/>
              <a:t>Science</a:t>
            </a:r>
            <a:r>
              <a:rPr lang="en-US" dirty="0" smtClean="0"/>
              <a:t> magazine as the breakthrough of 1997, also generated uncertainty over the meaning of "cloning" --an umbrella term traditionally used by scientists to describe different processes for duplicating biological material.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Cloning</a:t>
            </a:r>
            <a:endParaRPr lang="en-US" dirty="0"/>
          </a:p>
        </p:txBody>
      </p:sp>
      <p:sp>
        <p:nvSpPr>
          <p:cNvPr id="3" name="Content Placeholder 2"/>
          <p:cNvSpPr>
            <a:spLocks noGrp="1"/>
          </p:cNvSpPr>
          <p:nvPr>
            <p:ph idx="1"/>
          </p:nvPr>
        </p:nvSpPr>
        <p:spPr/>
        <p:txBody>
          <a:bodyPr/>
          <a:lstStyle/>
          <a:p>
            <a:r>
              <a:rPr lang="en-US" dirty="0" smtClean="0"/>
              <a:t>The following three types of cloning technologies will be discussed:</a:t>
            </a:r>
          </a:p>
          <a:p>
            <a:pPr lvl="1"/>
            <a:r>
              <a:rPr lang="en-US" dirty="0" smtClean="0"/>
              <a:t> (1) recombinant DNA technology or DNA cloning</a:t>
            </a:r>
          </a:p>
          <a:p>
            <a:pPr lvl="1"/>
            <a:r>
              <a:rPr lang="en-US" dirty="0"/>
              <a:t> </a:t>
            </a:r>
            <a:r>
              <a:rPr lang="en-US" dirty="0" smtClean="0"/>
              <a:t>(2) reproductive cloning</a:t>
            </a:r>
          </a:p>
          <a:p>
            <a:pPr lvl="1"/>
            <a:r>
              <a:rPr lang="en-US" dirty="0" smtClean="0"/>
              <a:t> (3) therapeutic cloning.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t>Recombinant DNA Technology or DNA Cloning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terms "recombinant DNA technology," "DNA cloning," "molecular cloning," and "gene cloning" all refer to the same process: the transfer of a DNA fragment of interest from one organism to a self-replicating genetic element such as a bacterial plasmid. </a:t>
            </a:r>
          </a:p>
          <a:p>
            <a:r>
              <a:rPr lang="en-US" dirty="0" smtClean="0"/>
              <a:t>The DNA of interest can then be propagated in a foreign host cell. This technology has been around since the 1970s, and it has become a common practice in molecular biology labs today. </a:t>
            </a:r>
          </a:p>
          <a:p>
            <a:r>
              <a:rPr lang="en-US" dirty="0" smtClean="0"/>
              <a:t>Scientists studying a particular gene often use bacterial plasmids to generate multiple copies of the same gene. Plasmids are self-replicating extra-chromosomal circular DNA molecules, distinct from the normal bacterial genome (see image to the right). Plasmids and other types of cloning vectors were used by Human Genome Project researchers to copy genes and other pieces of chromosomes to generate enough identical material for further study. </a:t>
            </a:r>
          </a:p>
          <a:p>
            <a:r>
              <a:rPr lang="en-US" b="1" dirty="0" smtClean="0"/>
              <a:t/>
            </a:r>
            <a:br>
              <a:rPr lang="en-US" b="1"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Recombinant DNA </a:t>
            </a:r>
            <a:endParaRPr lang="en-US" dirty="0"/>
          </a:p>
        </p:txBody>
      </p:sp>
      <p:sp>
        <p:nvSpPr>
          <p:cNvPr id="3" name="Content Placeholder 2"/>
          <p:cNvSpPr>
            <a:spLocks noGrp="1"/>
          </p:cNvSpPr>
          <p:nvPr>
            <p:ph idx="1"/>
          </p:nvPr>
        </p:nvSpPr>
        <p:spPr>
          <a:xfrm>
            <a:off x="457200" y="1600200"/>
            <a:ext cx="8534400" cy="5029200"/>
          </a:xfrm>
        </p:spPr>
        <p:txBody>
          <a:bodyPr>
            <a:normAutofit lnSpcReduction="10000"/>
          </a:bodyPr>
          <a:lstStyle/>
          <a:p>
            <a:r>
              <a:rPr lang="en-US" dirty="0" smtClean="0"/>
              <a:t>To "clone a gene," a DNA fragment containing the gene of interest is isolated from chromosomal DNA using restriction enzymes and then united with a plasmid that has been cut with the same restriction enzymes. </a:t>
            </a:r>
          </a:p>
          <a:p>
            <a:pPr lvl="1"/>
            <a:r>
              <a:rPr lang="en-US" dirty="0" smtClean="0"/>
              <a:t>When the fragment of chromosomal DNA is joined with its cloning vector in the lab, it is called a "recombinant DNA molecule." </a:t>
            </a:r>
          </a:p>
          <a:p>
            <a:pPr lvl="1"/>
            <a:r>
              <a:rPr lang="en-US" dirty="0" smtClean="0"/>
              <a:t>Following introduction into suitable host cells, the recombinant DNA can then be reproduced along with the host cell DNA.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Recombinant DNA Cont. </a:t>
            </a:r>
            <a:endParaRPr lang="en-US" dirty="0"/>
          </a:p>
        </p:txBody>
      </p:sp>
      <p:sp>
        <p:nvSpPr>
          <p:cNvPr id="3" name="Content Placeholder 2"/>
          <p:cNvSpPr>
            <a:spLocks noGrp="1"/>
          </p:cNvSpPr>
          <p:nvPr>
            <p:ph idx="1"/>
          </p:nvPr>
        </p:nvSpPr>
        <p:spPr>
          <a:xfrm>
            <a:off x="304800" y="1371600"/>
            <a:ext cx="8534400" cy="5105400"/>
          </a:xfrm>
        </p:spPr>
        <p:txBody>
          <a:bodyPr>
            <a:normAutofit fontScale="85000" lnSpcReduction="10000"/>
          </a:bodyPr>
          <a:lstStyle/>
          <a:p>
            <a:r>
              <a:rPr lang="en-US" dirty="0" smtClean="0"/>
              <a:t>Plasmids can carry up to 20,000 </a:t>
            </a:r>
            <a:r>
              <a:rPr lang="en-US" dirty="0" err="1" smtClean="0"/>
              <a:t>bp</a:t>
            </a:r>
            <a:r>
              <a:rPr lang="en-US" dirty="0" smtClean="0"/>
              <a:t> of foreign DNA. </a:t>
            </a:r>
          </a:p>
          <a:p>
            <a:r>
              <a:rPr lang="en-US" dirty="0" smtClean="0"/>
              <a:t>Besides bacterial plasmids, some other cloning vectors include viruses, bacteria artificial chromosomes (BACs), and yeast artificial chromosomes (YACs). </a:t>
            </a:r>
          </a:p>
          <a:p>
            <a:r>
              <a:rPr lang="en-US" dirty="0" err="1" smtClean="0"/>
              <a:t>Cosmids</a:t>
            </a:r>
            <a:r>
              <a:rPr lang="en-US" dirty="0" smtClean="0"/>
              <a:t> are artificially constructed cloning vectors that carry up to 45 kb of foreign DNA and can be packaged in lambda phage particles for infection into </a:t>
            </a:r>
            <a:r>
              <a:rPr lang="en-US" i="1" dirty="0" smtClean="0"/>
              <a:t>E. coli</a:t>
            </a:r>
            <a:r>
              <a:rPr lang="en-US" dirty="0" smtClean="0"/>
              <a:t> cells. BACs utilize the naturally occurring F-factor plasmid found in </a:t>
            </a:r>
            <a:r>
              <a:rPr lang="en-US" i="1" dirty="0" smtClean="0"/>
              <a:t>E. coli</a:t>
            </a:r>
            <a:r>
              <a:rPr lang="en-US" dirty="0" smtClean="0"/>
              <a:t> to carry 100- to 300-kb DNA inserts. </a:t>
            </a:r>
          </a:p>
          <a:p>
            <a:r>
              <a:rPr lang="en-US" dirty="0" smtClean="0"/>
              <a:t>Bacteria are most often used as the host cells for recombinant DNA molecules, but yeast and mammalian cells also are used.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135</TotalTime>
  <Words>1084</Words>
  <Application>Microsoft Office PowerPoint</Application>
  <PresentationFormat>On-screen Show (4:3)</PresentationFormat>
  <Paragraphs>83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Cloning (Part 1)</vt:lpstr>
      <vt:lpstr>Objectives</vt:lpstr>
      <vt:lpstr>What is Cloning?</vt:lpstr>
      <vt:lpstr>Cloning</vt:lpstr>
      <vt:lpstr>Introduction to Cloning</vt:lpstr>
      <vt:lpstr>Types of Cloning</vt:lpstr>
      <vt:lpstr> Recombinant DNA Technology or DNA Cloning  </vt:lpstr>
      <vt:lpstr>Recombinant DNA </vt:lpstr>
      <vt:lpstr>Recombinant DNA Cont. </vt:lpstr>
      <vt:lpstr>Reproductive Cloning</vt:lpstr>
      <vt:lpstr>Reproductive Cloning</vt:lpstr>
      <vt:lpstr>Therapeutic Cloning </vt:lpstr>
      <vt:lpstr>Advantages of Cloning</vt:lpstr>
      <vt:lpstr>Disadvantages of Cloning</vt:lpstr>
      <vt:lpstr>References</vt:lpstr>
      <vt:lpstr>Objectives</vt:lpstr>
    </vt:vector>
  </TitlesOfParts>
  <Company>Tulsa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Cloning</dc:title>
  <dc:creator>Kevin</dc:creator>
  <cp:lastModifiedBy>Kevin</cp:lastModifiedBy>
  <cp:revision>16</cp:revision>
  <dcterms:created xsi:type="dcterms:W3CDTF">2012-01-31T18:27:33Z</dcterms:created>
  <dcterms:modified xsi:type="dcterms:W3CDTF">2012-02-02T20:41:37Z</dcterms:modified>
</cp:coreProperties>
</file>